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media/image20.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14" r:id="rId6"/>
    <p:sldMasterId id="2147484128" r:id="rId7"/>
    <p:sldMasterId id="2147484144" r:id="rId8"/>
  </p:sldMasterIdLst>
  <p:notesMasterIdLst>
    <p:notesMasterId r:id="rId29"/>
  </p:notesMasterIdLst>
  <p:handoutMasterIdLst>
    <p:handoutMasterId r:id="rId30"/>
  </p:handoutMasterIdLst>
  <p:sldIdLst>
    <p:sldId id="793" r:id="rId9"/>
    <p:sldId id="951" r:id="rId10"/>
    <p:sldId id="981" r:id="rId11"/>
    <p:sldId id="959" r:id="rId12"/>
    <p:sldId id="960" r:id="rId13"/>
    <p:sldId id="983" r:id="rId14"/>
    <p:sldId id="975" r:id="rId15"/>
    <p:sldId id="988" r:id="rId16"/>
    <p:sldId id="989" r:id="rId17"/>
    <p:sldId id="990" r:id="rId18"/>
    <p:sldId id="991" r:id="rId19"/>
    <p:sldId id="982" r:id="rId20"/>
    <p:sldId id="985" r:id="rId21"/>
    <p:sldId id="986" r:id="rId22"/>
    <p:sldId id="987" r:id="rId23"/>
    <p:sldId id="992" r:id="rId24"/>
    <p:sldId id="934" r:id="rId25"/>
    <p:sldId id="969" r:id="rId26"/>
    <p:sldId id="915" r:id="rId27"/>
    <p:sldId id="916"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 id="2" name="Rodolfo Finochietti" initials="RF" lastIdx="1" clrIdx="2">
    <p:extLst>
      <p:ext uri="{19B8F6BF-5375-455C-9EA6-DF929625EA0E}">
        <p15:presenceInfo xmlns:p15="http://schemas.microsoft.com/office/powerpoint/2012/main" userId="ddcafa9fdea2da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183F"/>
    <a:srgbClr val="960000"/>
    <a:srgbClr val="6A9A00"/>
    <a:srgbClr val="C7C7C7"/>
    <a:srgbClr val="FFFFFF"/>
    <a:srgbClr val="000000"/>
    <a:srgbClr val="CDE0E9"/>
    <a:srgbClr val="57B1FB"/>
    <a:srgbClr val="99C1D3"/>
    <a:srgbClr val="8DB9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85021" autoAdjust="0"/>
  </p:normalViewPr>
  <p:slideViewPr>
    <p:cSldViewPr snapToGrid="0" snapToObjects="1">
      <p:cViewPr varScale="1">
        <p:scale>
          <a:sx n="73" d="100"/>
          <a:sy n="73" d="100"/>
        </p:scale>
        <p:origin x="420" y="72"/>
      </p:cViewPr>
      <p:guideLst>
        <p:guide orient="horz" pos="142"/>
        <p:guide orient="horz" pos="4176"/>
        <p:guide orient="horz" pos="739"/>
        <p:guide pos="329"/>
        <p:guide pos="7348"/>
        <p:guide pos="3831"/>
      </p:guideLst>
    </p:cSldViewPr>
  </p:slideViewPr>
  <p:outlineViewPr>
    <p:cViewPr>
      <p:scale>
        <a:sx n="33" d="100"/>
        <a:sy n="33" d="100"/>
      </p:scale>
      <p:origin x="0" y="-4488"/>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8E78A-A351-4395-B362-09D2621381FE}"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5AA741D9-05C3-4211-85CD-DB4F699D8B36}">
      <dgm:prSet phldrT="[Text]" custT="1"/>
      <dgm:spPr/>
      <dgm:t>
        <a:bodyPr/>
        <a:lstStyle/>
        <a:p>
          <a:endParaRPr lang="en-US" sz="2800" dirty="0">
            <a:latin typeface="+mj-lt"/>
          </a:endParaRPr>
        </a:p>
      </dgm:t>
    </dgm:pt>
    <dgm:pt modelId="{AE59F2E6-23EF-4140-8E28-B26F32517D4D}" type="parTrans" cxnId="{E5112AA6-EDDA-433D-99CD-F4B021BF1565}">
      <dgm:prSet/>
      <dgm:spPr/>
      <dgm:t>
        <a:bodyPr/>
        <a:lstStyle/>
        <a:p>
          <a:endParaRPr lang="en-US" sz="1400"/>
        </a:p>
      </dgm:t>
    </dgm:pt>
    <dgm:pt modelId="{63BAAFEA-BE2E-43D6-B180-53A7F8CABF76}" type="sibTrans" cxnId="{E5112AA6-EDDA-433D-99CD-F4B021BF1565}">
      <dgm:prSet/>
      <dgm:spPr/>
      <dgm:t>
        <a:bodyPr/>
        <a:lstStyle/>
        <a:p>
          <a:endParaRPr lang="en-US" sz="1400"/>
        </a:p>
      </dgm:t>
    </dgm:pt>
    <dgm:pt modelId="{014898E0-7551-4D69-9612-6407128F9117}">
      <dgm:prSet phldrT="[Text]" custT="1"/>
      <dgm:spPr/>
      <dgm:t>
        <a:bodyPr/>
        <a:lstStyle/>
        <a:p>
          <a:r>
            <a:rPr lang="en-US" sz="2800" dirty="0">
              <a:latin typeface="+mj-lt"/>
            </a:rPr>
            <a:t>Visual Studio 2015</a:t>
          </a:r>
        </a:p>
      </dgm:t>
    </dgm:pt>
    <dgm:pt modelId="{085DB5A9-57ED-40F1-977E-8675681E090B}" type="parTrans" cxnId="{E7256C40-586E-4C73-8C8A-3159192F9CC5}">
      <dgm:prSet/>
      <dgm:spPr/>
      <dgm:t>
        <a:bodyPr/>
        <a:lstStyle/>
        <a:p>
          <a:endParaRPr lang="en-US" sz="1400"/>
        </a:p>
      </dgm:t>
    </dgm:pt>
    <dgm:pt modelId="{2FCCA4CE-23B6-455A-8408-48170BA31F75}" type="sibTrans" cxnId="{E7256C40-586E-4C73-8C8A-3159192F9CC5}">
      <dgm:prSet/>
      <dgm:spPr/>
      <dgm:t>
        <a:bodyPr/>
        <a:lstStyle/>
        <a:p>
          <a:endParaRPr lang="en-US" sz="1400"/>
        </a:p>
      </dgm:t>
    </dgm:pt>
    <dgm:pt modelId="{D2DF326F-EBF2-4E7E-8256-BB80E9AD4A29}">
      <dgm:prSet phldrT="[Text]" custT="1"/>
      <dgm:spPr/>
      <dgm:t>
        <a:bodyPr/>
        <a:lstStyle/>
        <a:p>
          <a:endParaRPr lang="en-US" sz="2800" dirty="0">
            <a:latin typeface="+mj-lt"/>
          </a:endParaRPr>
        </a:p>
      </dgm:t>
    </dgm:pt>
    <dgm:pt modelId="{242EB5F6-3921-4537-9569-92F9D9ECD546}" type="parTrans" cxnId="{657AFAD3-A891-4540-8A24-C1A0DC659458}">
      <dgm:prSet/>
      <dgm:spPr/>
      <dgm:t>
        <a:bodyPr/>
        <a:lstStyle/>
        <a:p>
          <a:endParaRPr lang="en-US" sz="1400"/>
        </a:p>
      </dgm:t>
    </dgm:pt>
    <dgm:pt modelId="{EA90C8D2-CC77-46B3-AA11-0C14360EA823}" type="sibTrans" cxnId="{657AFAD3-A891-4540-8A24-C1A0DC659458}">
      <dgm:prSet/>
      <dgm:spPr/>
      <dgm:t>
        <a:bodyPr/>
        <a:lstStyle/>
        <a:p>
          <a:endParaRPr lang="en-US" sz="1400"/>
        </a:p>
      </dgm:t>
    </dgm:pt>
    <dgm:pt modelId="{38DDC9A5-8620-49FD-85D9-0B88E8B803C9}">
      <dgm:prSet phldrT="[Text]" custT="1"/>
      <dgm:spPr/>
      <dgm:t>
        <a:bodyPr/>
        <a:lstStyle/>
        <a:p>
          <a:r>
            <a:rPr lang="en-US" sz="2800" dirty="0">
              <a:latin typeface="+mj-lt"/>
            </a:rPr>
            <a:t>Visual Studio Code</a:t>
          </a:r>
        </a:p>
      </dgm:t>
    </dgm:pt>
    <dgm:pt modelId="{91337164-1E9E-4EBF-AC95-ACD0B47B7DE2}" type="parTrans" cxnId="{2546F813-B781-40B6-8DC5-9D16A6B3127B}">
      <dgm:prSet/>
      <dgm:spPr/>
      <dgm:t>
        <a:bodyPr/>
        <a:lstStyle/>
        <a:p>
          <a:endParaRPr lang="en-US" sz="1400"/>
        </a:p>
      </dgm:t>
    </dgm:pt>
    <dgm:pt modelId="{1BB75C4D-0250-4A86-8306-2DFB9A7B9FFD}" type="sibTrans" cxnId="{2546F813-B781-40B6-8DC5-9D16A6B3127B}">
      <dgm:prSet/>
      <dgm:spPr/>
      <dgm:t>
        <a:bodyPr/>
        <a:lstStyle/>
        <a:p>
          <a:endParaRPr lang="en-US" sz="1400"/>
        </a:p>
      </dgm:t>
    </dgm:pt>
    <dgm:pt modelId="{7A4A0C8C-1D80-4910-9502-7887F2EFD635}">
      <dgm:prSet phldrT="[Text]" custT="1"/>
      <dgm:spPr/>
      <dgm:t>
        <a:bodyPr/>
        <a:lstStyle/>
        <a:p>
          <a:endParaRPr lang="en-US" sz="2800" dirty="0">
            <a:latin typeface="+mj-lt"/>
          </a:endParaRPr>
        </a:p>
      </dgm:t>
    </dgm:pt>
    <dgm:pt modelId="{E8A057C8-9C9C-4FE9-9F38-1812E786D6B3}" type="parTrans" cxnId="{6949631D-518C-4B4E-9020-903A6F55F5CA}">
      <dgm:prSet/>
      <dgm:spPr/>
      <dgm:t>
        <a:bodyPr/>
        <a:lstStyle/>
        <a:p>
          <a:endParaRPr lang="en-US" sz="1400"/>
        </a:p>
      </dgm:t>
    </dgm:pt>
    <dgm:pt modelId="{E7537469-A2E3-46C1-8914-0BCFF77550F0}" type="sibTrans" cxnId="{6949631D-518C-4B4E-9020-903A6F55F5CA}">
      <dgm:prSet/>
      <dgm:spPr/>
      <dgm:t>
        <a:bodyPr/>
        <a:lstStyle/>
        <a:p>
          <a:endParaRPr lang="en-US" sz="1400"/>
        </a:p>
      </dgm:t>
    </dgm:pt>
    <dgm:pt modelId="{DAEE233E-F91C-44AF-B4BD-FF0528A9B47A}">
      <dgm:prSet phldrT="[Text]" custT="1"/>
      <dgm:spPr/>
      <dgm:t>
        <a:bodyPr/>
        <a:lstStyle/>
        <a:p>
          <a:r>
            <a:rPr lang="es-AR" sz="2800" noProof="0" dirty="0">
              <a:latin typeface="+mj-lt"/>
            </a:rPr>
            <a:t>Visual Studio Code</a:t>
          </a:r>
        </a:p>
      </dgm:t>
    </dgm:pt>
    <dgm:pt modelId="{9D000043-2876-4A53-A9A9-B30CC2E626F9}" type="parTrans" cxnId="{795584A5-0CDC-4C52-9481-BE4CB9D66D19}">
      <dgm:prSet/>
      <dgm:spPr/>
      <dgm:t>
        <a:bodyPr/>
        <a:lstStyle/>
        <a:p>
          <a:endParaRPr lang="en-US" sz="1400"/>
        </a:p>
      </dgm:t>
    </dgm:pt>
    <dgm:pt modelId="{6A7270DA-31F2-4B82-B86A-CABDEF2405C3}" type="sibTrans" cxnId="{795584A5-0CDC-4C52-9481-BE4CB9D66D19}">
      <dgm:prSet/>
      <dgm:spPr/>
      <dgm:t>
        <a:bodyPr/>
        <a:lstStyle/>
        <a:p>
          <a:endParaRPr lang="en-US" sz="1400"/>
        </a:p>
      </dgm:t>
    </dgm:pt>
    <dgm:pt modelId="{60637BEA-00C3-4AE3-B448-C9C970E0EA76}">
      <dgm:prSet phldrT="[Text]" custT="1"/>
      <dgm:spPr/>
      <dgm:t>
        <a:bodyPr/>
        <a:lstStyle/>
        <a:p>
          <a:r>
            <a:rPr lang="en-US" sz="2800" dirty="0">
              <a:latin typeface="+mj-lt"/>
            </a:rPr>
            <a:t>Visual Studio Code</a:t>
          </a:r>
        </a:p>
      </dgm:t>
    </dgm:pt>
    <dgm:pt modelId="{76FE511A-82D1-4ED2-A1D2-230BBB31A8F1}" type="parTrans" cxnId="{7FED0AAF-EC3D-4413-A621-50401E47257A}">
      <dgm:prSet/>
      <dgm:spPr/>
      <dgm:t>
        <a:bodyPr/>
        <a:lstStyle/>
        <a:p>
          <a:endParaRPr lang="en-US"/>
        </a:p>
      </dgm:t>
    </dgm:pt>
    <dgm:pt modelId="{A491C7C5-C962-4C63-8ED2-8BDAAE8E47DF}" type="sibTrans" cxnId="{7FED0AAF-EC3D-4413-A621-50401E47257A}">
      <dgm:prSet/>
      <dgm:spPr/>
      <dgm:t>
        <a:bodyPr/>
        <a:lstStyle/>
        <a:p>
          <a:endParaRPr lang="en-US"/>
        </a:p>
      </dgm:t>
    </dgm:pt>
    <dgm:pt modelId="{82D83716-5CE7-4EA4-96DD-DDC45B79673B}">
      <dgm:prSet phldrT="[Text]" custT="1"/>
      <dgm:spPr/>
      <dgm:t>
        <a:bodyPr/>
        <a:lstStyle/>
        <a:p>
          <a:r>
            <a:rPr lang="es-AR" sz="2800" noProof="0" dirty="0">
              <a:latin typeface="+mj-lt"/>
            </a:rPr>
            <a:t>Otros</a:t>
          </a:r>
          <a:r>
            <a:rPr lang="en-US" sz="2800" dirty="0">
              <a:latin typeface="+mj-lt"/>
            </a:rPr>
            <a:t> editors: Sublime Text, Atom, etc.</a:t>
          </a:r>
        </a:p>
      </dgm:t>
    </dgm:pt>
    <dgm:pt modelId="{2EB154DB-CB31-4BA3-91A2-5D87ED02C32B}" type="parTrans" cxnId="{A45658FB-C683-433D-8284-B7ED971C6555}">
      <dgm:prSet/>
      <dgm:spPr/>
      <dgm:t>
        <a:bodyPr/>
        <a:lstStyle/>
        <a:p>
          <a:endParaRPr lang="en-US"/>
        </a:p>
      </dgm:t>
    </dgm:pt>
    <dgm:pt modelId="{B640743A-8462-45C8-B35A-086CF590248B}" type="sibTrans" cxnId="{A45658FB-C683-433D-8284-B7ED971C6555}">
      <dgm:prSet/>
      <dgm:spPr/>
      <dgm:t>
        <a:bodyPr/>
        <a:lstStyle/>
        <a:p>
          <a:endParaRPr lang="en-US"/>
        </a:p>
      </dgm:t>
    </dgm:pt>
    <dgm:pt modelId="{B68FB809-6F2B-43CF-8B22-E9669D42F036}">
      <dgm:prSet phldrT="[Text]" custT="1"/>
      <dgm:spPr/>
      <dgm:t>
        <a:bodyPr/>
        <a:lstStyle/>
        <a:p>
          <a:r>
            <a:rPr lang="es-AR" sz="2800" noProof="0" dirty="0">
              <a:latin typeface="+mj-lt"/>
            </a:rPr>
            <a:t>Otros editores: Vi, Emacs, Atom, etc.</a:t>
          </a:r>
        </a:p>
      </dgm:t>
    </dgm:pt>
    <dgm:pt modelId="{4EDF5F5F-5DD6-48FB-8439-8EECCDEAF465}" type="parTrans" cxnId="{CB19454B-3926-46E1-9684-8AEF27EBC230}">
      <dgm:prSet/>
      <dgm:spPr/>
      <dgm:t>
        <a:bodyPr/>
        <a:lstStyle/>
        <a:p>
          <a:endParaRPr lang="en-US"/>
        </a:p>
      </dgm:t>
    </dgm:pt>
    <dgm:pt modelId="{5C257F4A-DE77-4CDB-8644-E5A81E668496}" type="sibTrans" cxnId="{CB19454B-3926-46E1-9684-8AEF27EBC230}">
      <dgm:prSet/>
      <dgm:spPr/>
      <dgm:t>
        <a:bodyPr/>
        <a:lstStyle/>
        <a:p>
          <a:endParaRPr lang="en-US"/>
        </a:p>
      </dgm:t>
    </dgm:pt>
    <dgm:pt modelId="{4A8EAABD-DF9E-4FAE-A506-6248FAB44276}" type="pres">
      <dgm:prSet presAssocID="{8CB8E78A-A351-4395-B362-09D2621381FE}" presName="Name0" presStyleCnt="0">
        <dgm:presLayoutVars>
          <dgm:dir/>
          <dgm:animLvl val="lvl"/>
          <dgm:resizeHandles val="exact"/>
        </dgm:presLayoutVars>
      </dgm:prSet>
      <dgm:spPr/>
      <dgm:t>
        <a:bodyPr/>
        <a:lstStyle/>
        <a:p>
          <a:endParaRPr lang="en-US"/>
        </a:p>
      </dgm:t>
    </dgm:pt>
    <dgm:pt modelId="{2D892F5C-50B6-4244-A87F-56157844AC25}" type="pres">
      <dgm:prSet presAssocID="{5AA741D9-05C3-4211-85CD-DB4F699D8B36}" presName="composite" presStyleCnt="0"/>
      <dgm:spPr/>
    </dgm:pt>
    <dgm:pt modelId="{E0F84B58-24D6-4DBC-939E-88BF3CBB8F5C}" type="pres">
      <dgm:prSet presAssocID="{5AA741D9-05C3-4211-85CD-DB4F699D8B36}" presName="parTx" presStyleLbl="alignNode1" presStyleIdx="0" presStyleCnt="3">
        <dgm:presLayoutVars>
          <dgm:chMax val="0"/>
          <dgm:chPref val="0"/>
          <dgm:bulletEnabled val="1"/>
        </dgm:presLayoutVars>
      </dgm:prSet>
      <dgm:spPr/>
      <dgm:t>
        <a:bodyPr/>
        <a:lstStyle/>
        <a:p>
          <a:endParaRPr lang="en-US"/>
        </a:p>
      </dgm:t>
    </dgm:pt>
    <dgm:pt modelId="{4693A139-C667-4F21-9695-9F4920B6333A}" type="pres">
      <dgm:prSet presAssocID="{5AA741D9-05C3-4211-85CD-DB4F699D8B36}" presName="desTx" presStyleLbl="alignAccFollowNode1" presStyleIdx="0" presStyleCnt="3">
        <dgm:presLayoutVars>
          <dgm:bulletEnabled val="1"/>
        </dgm:presLayoutVars>
      </dgm:prSet>
      <dgm:spPr/>
      <dgm:t>
        <a:bodyPr/>
        <a:lstStyle/>
        <a:p>
          <a:endParaRPr lang="en-US"/>
        </a:p>
      </dgm:t>
    </dgm:pt>
    <dgm:pt modelId="{2C47ED51-8610-497F-AA72-F471682B1D7B}" type="pres">
      <dgm:prSet presAssocID="{63BAAFEA-BE2E-43D6-B180-53A7F8CABF76}" presName="space" presStyleCnt="0"/>
      <dgm:spPr/>
    </dgm:pt>
    <dgm:pt modelId="{65BD9264-7CE3-45B7-9ED1-B41E4355D7CD}" type="pres">
      <dgm:prSet presAssocID="{D2DF326F-EBF2-4E7E-8256-BB80E9AD4A29}" presName="composite" presStyleCnt="0"/>
      <dgm:spPr/>
    </dgm:pt>
    <dgm:pt modelId="{F7784933-386B-4B20-AB4E-ABD386C42619}" type="pres">
      <dgm:prSet presAssocID="{D2DF326F-EBF2-4E7E-8256-BB80E9AD4A29}" presName="parTx" presStyleLbl="alignNode1" presStyleIdx="1" presStyleCnt="3">
        <dgm:presLayoutVars>
          <dgm:chMax val="0"/>
          <dgm:chPref val="0"/>
          <dgm:bulletEnabled val="1"/>
        </dgm:presLayoutVars>
      </dgm:prSet>
      <dgm:spPr/>
      <dgm:t>
        <a:bodyPr/>
        <a:lstStyle/>
        <a:p>
          <a:endParaRPr lang="en-US"/>
        </a:p>
      </dgm:t>
    </dgm:pt>
    <dgm:pt modelId="{C0B10BF2-5874-442E-A30B-2D493C4AC1DA}" type="pres">
      <dgm:prSet presAssocID="{D2DF326F-EBF2-4E7E-8256-BB80E9AD4A29}" presName="desTx" presStyleLbl="alignAccFollowNode1" presStyleIdx="1" presStyleCnt="3">
        <dgm:presLayoutVars>
          <dgm:bulletEnabled val="1"/>
        </dgm:presLayoutVars>
      </dgm:prSet>
      <dgm:spPr/>
      <dgm:t>
        <a:bodyPr/>
        <a:lstStyle/>
        <a:p>
          <a:endParaRPr lang="en-US"/>
        </a:p>
      </dgm:t>
    </dgm:pt>
    <dgm:pt modelId="{C225C4B0-F226-4AFE-BA51-F5DE79338FE3}" type="pres">
      <dgm:prSet presAssocID="{EA90C8D2-CC77-46B3-AA11-0C14360EA823}" presName="space" presStyleCnt="0"/>
      <dgm:spPr/>
    </dgm:pt>
    <dgm:pt modelId="{1268EC74-5D3B-45DF-8A3A-FD69087CAFFE}" type="pres">
      <dgm:prSet presAssocID="{7A4A0C8C-1D80-4910-9502-7887F2EFD635}" presName="composite" presStyleCnt="0"/>
      <dgm:spPr/>
    </dgm:pt>
    <dgm:pt modelId="{7FD286E0-D37D-46EE-898A-5B007A4D7D3C}" type="pres">
      <dgm:prSet presAssocID="{7A4A0C8C-1D80-4910-9502-7887F2EFD635}" presName="parTx" presStyleLbl="alignNode1" presStyleIdx="2" presStyleCnt="3">
        <dgm:presLayoutVars>
          <dgm:chMax val="0"/>
          <dgm:chPref val="0"/>
          <dgm:bulletEnabled val="1"/>
        </dgm:presLayoutVars>
      </dgm:prSet>
      <dgm:spPr/>
      <dgm:t>
        <a:bodyPr/>
        <a:lstStyle/>
        <a:p>
          <a:endParaRPr lang="en-US"/>
        </a:p>
      </dgm:t>
    </dgm:pt>
    <dgm:pt modelId="{22F61FF1-85F1-48F8-A244-71608B243E8B}" type="pres">
      <dgm:prSet presAssocID="{7A4A0C8C-1D80-4910-9502-7887F2EFD635}" presName="desTx" presStyleLbl="alignAccFollowNode1" presStyleIdx="2" presStyleCnt="3">
        <dgm:presLayoutVars>
          <dgm:bulletEnabled val="1"/>
        </dgm:presLayoutVars>
      </dgm:prSet>
      <dgm:spPr/>
      <dgm:t>
        <a:bodyPr/>
        <a:lstStyle/>
        <a:p>
          <a:endParaRPr lang="en-US"/>
        </a:p>
      </dgm:t>
    </dgm:pt>
  </dgm:ptLst>
  <dgm:cxnLst>
    <dgm:cxn modelId="{7FED0AAF-EC3D-4413-A621-50401E47257A}" srcId="{5AA741D9-05C3-4211-85CD-DB4F699D8B36}" destId="{60637BEA-00C3-4AE3-B448-C9C970E0EA76}" srcOrd="1" destOrd="0" parTransId="{76FE511A-82D1-4ED2-A1D2-230BBB31A8F1}" sibTransId="{A491C7C5-C962-4C63-8ED2-8BDAAE8E47DF}"/>
    <dgm:cxn modelId="{CB19454B-3926-46E1-9684-8AEF27EBC230}" srcId="{7A4A0C8C-1D80-4910-9502-7887F2EFD635}" destId="{B68FB809-6F2B-43CF-8B22-E9669D42F036}" srcOrd="1" destOrd="0" parTransId="{4EDF5F5F-5DD6-48FB-8439-8EECCDEAF465}" sibTransId="{5C257F4A-DE77-4CDB-8644-E5A81E668496}"/>
    <dgm:cxn modelId="{795584A5-0CDC-4C52-9481-BE4CB9D66D19}" srcId="{7A4A0C8C-1D80-4910-9502-7887F2EFD635}" destId="{DAEE233E-F91C-44AF-B4BD-FF0528A9B47A}" srcOrd="0" destOrd="0" parTransId="{9D000043-2876-4A53-A9A9-B30CC2E626F9}" sibTransId="{6A7270DA-31F2-4B82-B86A-CABDEF2405C3}"/>
    <dgm:cxn modelId="{A45658FB-C683-433D-8284-B7ED971C6555}" srcId="{D2DF326F-EBF2-4E7E-8256-BB80E9AD4A29}" destId="{82D83716-5CE7-4EA4-96DD-DDC45B79673B}" srcOrd="1" destOrd="0" parTransId="{2EB154DB-CB31-4BA3-91A2-5D87ED02C32B}" sibTransId="{B640743A-8462-45C8-B35A-086CF590248B}"/>
    <dgm:cxn modelId="{8EC7980A-A3B4-4E13-9561-85489EC44D95}" type="presOf" srcId="{38DDC9A5-8620-49FD-85D9-0B88E8B803C9}" destId="{C0B10BF2-5874-442E-A30B-2D493C4AC1DA}" srcOrd="0" destOrd="0" presId="urn:microsoft.com/office/officeart/2005/8/layout/hList1"/>
    <dgm:cxn modelId="{6949631D-518C-4B4E-9020-903A6F55F5CA}" srcId="{8CB8E78A-A351-4395-B362-09D2621381FE}" destId="{7A4A0C8C-1D80-4910-9502-7887F2EFD635}" srcOrd="2" destOrd="0" parTransId="{E8A057C8-9C9C-4FE9-9F38-1812E786D6B3}" sibTransId="{E7537469-A2E3-46C1-8914-0BCFF77550F0}"/>
    <dgm:cxn modelId="{FF8901AF-5A2D-4DC3-A37B-1F12C476249E}" type="presOf" srcId="{82D83716-5CE7-4EA4-96DD-DDC45B79673B}" destId="{C0B10BF2-5874-442E-A30B-2D493C4AC1DA}" srcOrd="0" destOrd="1" presId="urn:microsoft.com/office/officeart/2005/8/layout/hList1"/>
    <dgm:cxn modelId="{5997FFA0-E003-4EB1-BB9B-6CC05A171E84}" type="presOf" srcId="{60637BEA-00C3-4AE3-B448-C9C970E0EA76}" destId="{4693A139-C667-4F21-9695-9F4920B6333A}" srcOrd="0" destOrd="1" presId="urn:microsoft.com/office/officeart/2005/8/layout/hList1"/>
    <dgm:cxn modelId="{100BB4F5-2E91-4F70-8765-AC7EACFA9198}" type="presOf" srcId="{7A4A0C8C-1D80-4910-9502-7887F2EFD635}" destId="{7FD286E0-D37D-46EE-898A-5B007A4D7D3C}" srcOrd="0" destOrd="0" presId="urn:microsoft.com/office/officeart/2005/8/layout/hList1"/>
    <dgm:cxn modelId="{E37A7A02-3434-48E8-BCBD-4022E41D0607}" type="presOf" srcId="{DAEE233E-F91C-44AF-B4BD-FF0528A9B47A}" destId="{22F61FF1-85F1-48F8-A244-71608B243E8B}" srcOrd="0" destOrd="0" presId="urn:microsoft.com/office/officeart/2005/8/layout/hList1"/>
    <dgm:cxn modelId="{2546F813-B781-40B6-8DC5-9D16A6B3127B}" srcId="{D2DF326F-EBF2-4E7E-8256-BB80E9AD4A29}" destId="{38DDC9A5-8620-49FD-85D9-0B88E8B803C9}" srcOrd="0" destOrd="0" parTransId="{91337164-1E9E-4EBF-AC95-ACD0B47B7DE2}" sibTransId="{1BB75C4D-0250-4A86-8306-2DFB9A7B9FFD}"/>
    <dgm:cxn modelId="{B8EF5B7C-0B99-4B13-AB85-8BC850BE5EF1}" type="presOf" srcId="{8CB8E78A-A351-4395-B362-09D2621381FE}" destId="{4A8EAABD-DF9E-4FAE-A506-6248FAB44276}" srcOrd="0" destOrd="0" presId="urn:microsoft.com/office/officeart/2005/8/layout/hList1"/>
    <dgm:cxn modelId="{CB93A492-D704-4EAD-BED8-A3005C9F75BC}" type="presOf" srcId="{D2DF326F-EBF2-4E7E-8256-BB80E9AD4A29}" destId="{F7784933-386B-4B20-AB4E-ABD386C42619}" srcOrd="0" destOrd="0" presId="urn:microsoft.com/office/officeart/2005/8/layout/hList1"/>
    <dgm:cxn modelId="{D98AC0E0-078A-48EB-A8C4-C4C1E6E025E9}" type="presOf" srcId="{B68FB809-6F2B-43CF-8B22-E9669D42F036}" destId="{22F61FF1-85F1-48F8-A244-71608B243E8B}" srcOrd="0" destOrd="1" presId="urn:microsoft.com/office/officeart/2005/8/layout/hList1"/>
    <dgm:cxn modelId="{65606DCB-FA43-4CFF-8154-F18BE1507CB7}" type="presOf" srcId="{5AA741D9-05C3-4211-85CD-DB4F699D8B36}" destId="{E0F84B58-24D6-4DBC-939E-88BF3CBB8F5C}" srcOrd="0" destOrd="0" presId="urn:microsoft.com/office/officeart/2005/8/layout/hList1"/>
    <dgm:cxn modelId="{657AFAD3-A891-4540-8A24-C1A0DC659458}" srcId="{8CB8E78A-A351-4395-B362-09D2621381FE}" destId="{D2DF326F-EBF2-4E7E-8256-BB80E9AD4A29}" srcOrd="1" destOrd="0" parTransId="{242EB5F6-3921-4537-9569-92F9D9ECD546}" sibTransId="{EA90C8D2-CC77-46B3-AA11-0C14360EA823}"/>
    <dgm:cxn modelId="{E5112AA6-EDDA-433D-99CD-F4B021BF1565}" srcId="{8CB8E78A-A351-4395-B362-09D2621381FE}" destId="{5AA741D9-05C3-4211-85CD-DB4F699D8B36}" srcOrd="0" destOrd="0" parTransId="{AE59F2E6-23EF-4140-8E28-B26F32517D4D}" sibTransId="{63BAAFEA-BE2E-43D6-B180-53A7F8CABF76}"/>
    <dgm:cxn modelId="{C5218A7C-F399-47DB-BC20-E5FD5FAD8173}" type="presOf" srcId="{014898E0-7551-4D69-9612-6407128F9117}" destId="{4693A139-C667-4F21-9695-9F4920B6333A}" srcOrd="0" destOrd="0" presId="urn:microsoft.com/office/officeart/2005/8/layout/hList1"/>
    <dgm:cxn modelId="{E7256C40-586E-4C73-8C8A-3159192F9CC5}" srcId="{5AA741D9-05C3-4211-85CD-DB4F699D8B36}" destId="{014898E0-7551-4D69-9612-6407128F9117}" srcOrd="0" destOrd="0" parTransId="{085DB5A9-57ED-40F1-977E-8675681E090B}" sibTransId="{2FCCA4CE-23B6-455A-8408-48170BA31F75}"/>
    <dgm:cxn modelId="{C9C9204F-D429-4F34-8460-35F42F75F509}" type="presParOf" srcId="{4A8EAABD-DF9E-4FAE-A506-6248FAB44276}" destId="{2D892F5C-50B6-4244-A87F-56157844AC25}" srcOrd="0" destOrd="0" presId="urn:microsoft.com/office/officeart/2005/8/layout/hList1"/>
    <dgm:cxn modelId="{73901104-A175-484E-93C5-C99D828E964F}" type="presParOf" srcId="{2D892F5C-50B6-4244-A87F-56157844AC25}" destId="{E0F84B58-24D6-4DBC-939E-88BF3CBB8F5C}" srcOrd="0" destOrd="0" presId="urn:microsoft.com/office/officeart/2005/8/layout/hList1"/>
    <dgm:cxn modelId="{21E8842B-9A3F-400F-837A-BCDCA71835FD}" type="presParOf" srcId="{2D892F5C-50B6-4244-A87F-56157844AC25}" destId="{4693A139-C667-4F21-9695-9F4920B6333A}" srcOrd="1" destOrd="0" presId="urn:microsoft.com/office/officeart/2005/8/layout/hList1"/>
    <dgm:cxn modelId="{35816B9E-B18B-4AB8-A916-9DB95D3843D5}" type="presParOf" srcId="{4A8EAABD-DF9E-4FAE-A506-6248FAB44276}" destId="{2C47ED51-8610-497F-AA72-F471682B1D7B}" srcOrd="1" destOrd="0" presId="urn:microsoft.com/office/officeart/2005/8/layout/hList1"/>
    <dgm:cxn modelId="{FF1ABF78-092F-4907-A503-500CC6C4B5AF}" type="presParOf" srcId="{4A8EAABD-DF9E-4FAE-A506-6248FAB44276}" destId="{65BD9264-7CE3-45B7-9ED1-B41E4355D7CD}" srcOrd="2" destOrd="0" presId="urn:microsoft.com/office/officeart/2005/8/layout/hList1"/>
    <dgm:cxn modelId="{F20953A8-89C2-42C2-A51A-E7DEA61E97F1}" type="presParOf" srcId="{65BD9264-7CE3-45B7-9ED1-B41E4355D7CD}" destId="{F7784933-386B-4B20-AB4E-ABD386C42619}" srcOrd="0" destOrd="0" presId="urn:microsoft.com/office/officeart/2005/8/layout/hList1"/>
    <dgm:cxn modelId="{FFB242B9-2345-43D9-9244-51DC900A7795}" type="presParOf" srcId="{65BD9264-7CE3-45B7-9ED1-B41E4355D7CD}" destId="{C0B10BF2-5874-442E-A30B-2D493C4AC1DA}" srcOrd="1" destOrd="0" presId="urn:microsoft.com/office/officeart/2005/8/layout/hList1"/>
    <dgm:cxn modelId="{54B811D6-3FC6-4DF8-8132-78501541EAE2}" type="presParOf" srcId="{4A8EAABD-DF9E-4FAE-A506-6248FAB44276}" destId="{C225C4B0-F226-4AFE-BA51-F5DE79338FE3}" srcOrd="3" destOrd="0" presId="urn:microsoft.com/office/officeart/2005/8/layout/hList1"/>
    <dgm:cxn modelId="{3DB64AA9-AB07-4AFC-B0D9-9335E91D02CA}" type="presParOf" srcId="{4A8EAABD-DF9E-4FAE-A506-6248FAB44276}" destId="{1268EC74-5D3B-45DF-8A3A-FD69087CAFFE}" srcOrd="4" destOrd="0" presId="urn:microsoft.com/office/officeart/2005/8/layout/hList1"/>
    <dgm:cxn modelId="{D5BA5447-5B6B-48F7-BCA7-822FCE87E4EE}" type="presParOf" srcId="{1268EC74-5D3B-45DF-8A3A-FD69087CAFFE}" destId="{7FD286E0-D37D-46EE-898A-5B007A4D7D3C}" srcOrd="0" destOrd="0" presId="urn:microsoft.com/office/officeart/2005/8/layout/hList1"/>
    <dgm:cxn modelId="{AA275D99-D6D0-4F08-B86D-5E82168F5568}" type="presParOf" srcId="{1268EC74-5D3B-45DF-8A3A-FD69087CAFFE}" destId="{22F61FF1-85F1-48F8-A244-71608B243E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84B58-24D6-4DBC-939E-88BF3CBB8F5C}">
      <dsp:nvSpPr>
        <dsp:cNvPr id="0" name=""/>
        <dsp:cNvSpPr/>
      </dsp:nvSpPr>
      <dsp:spPr>
        <a:xfrm>
          <a:off x="3174" y="1339421"/>
          <a:ext cx="3094818" cy="1237927"/>
        </a:xfrm>
        <a:prstGeom prst="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endParaRPr lang="en-US" sz="2800" kern="1200" dirty="0">
            <a:latin typeface="+mj-lt"/>
          </a:endParaRPr>
        </a:p>
      </dsp:txBody>
      <dsp:txXfrm>
        <a:off x="3174" y="1339421"/>
        <a:ext cx="3094818" cy="1237927"/>
      </dsp:txXfrm>
    </dsp:sp>
    <dsp:sp modelId="{4693A139-C667-4F21-9695-9F4920B6333A}">
      <dsp:nvSpPr>
        <dsp:cNvPr id="0" name=""/>
        <dsp:cNvSpPr/>
      </dsp:nvSpPr>
      <dsp:spPr>
        <a:xfrm>
          <a:off x="3174" y="2577348"/>
          <a:ext cx="3094818" cy="2854800"/>
        </a:xfrm>
        <a:prstGeom prst="rect">
          <a:avLst/>
        </a:prstGeom>
        <a:solidFill>
          <a:schemeClr val="lt1">
            <a:alpha val="90000"/>
            <a:tint val="40000"/>
            <a:hueOff val="0"/>
            <a:satOff val="0"/>
            <a:lumOff val="0"/>
            <a:alphaOff val="0"/>
          </a:schemeClr>
        </a:solidFill>
        <a:ln w="1079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mj-lt"/>
            </a:rPr>
            <a:t>Visual Studio 2015</a:t>
          </a:r>
        </a:p>
        <a:p>
          <a:pPr marL="285750" lvl="1" indent="-285750" algn="l" defTabSz="1244600">
            <a:lnSpc>
              <a:spcPct val="90000"/>
            </a:lnSpc>
            <a:spcBef>
              <a:spcPct val="0"/>
            </a:spcBef>
            <a:spcAft>
              <a:spcPct val="15000"/>
            </a:spcAft>
            <a:buChar char="••"/>
          </a:pPr>
          <a:r>
            <a:rPr lang="en-US" sz="2800" kern="1200" dirty="0">
              <a:latin typeface="+mj-lt"/>
            </a:rPr>
            <a:t>Visual Studio Code</a:t>
          </a:r>
        </a:p>
      </dsp:txBody>
      <dsp:txXfrm>
        <a:off x="3174" y="2577348"/>
        <a:ext cx="3094818" cy="2854800"/>
      </dsp:txXfrm>
    </dsp:sp>
    <dsp:sp modelId="{F7784933-386B-4B20-AB4E-ABD386C42619}">
      <dsp:nvSpPr>
        <dsp:cNvPr id="0" name=""/>
        <dsp:cNvSpPr/>
      </dsp:nvSpPr>
      <dsp:spPr>
        <a:xfrm>
          <a:off x="3531267" y="1339421"/>
          <a:ext cx="3094818" cy="1237927"/>
        </a:xfrm>
        <a:prstGeom prst="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endParaRPr lang="en-US" sz="2800" kern="1200" dirty="0">
            <a:latin typeface="+mj-lt"/>
          </a:endParaRPr>
        </a:p>
      </dsp:txBody>
      <dsp:txXfrm>
        <a:off x="3531267" y="1339421"/>
        <a:ext cx="3094818" cy="1237927"/>
      </dsp:txXfrm>
    </dsp:sp>
    <dsp:sp modelId="{C0B10BF2-5874-442E-A30B-2D493C4AC1DA}">
      <dsp:nvSpPr>
        <dsp:cNvPr id="0" name=""/>
        <dsp:cNvSpPr/>
      </dsp:nvSpPr>
      <dsp:spPr>
        <a:xfrm>
          <a:off x="3531267" y="2577348"/>
          <a:ext cx="3094818" cy="2854800"/>
        </a:xfrm>
        <a:prstGeom prst="rect">
          <a:avLst/>
        </a:prstGeom>
        <a:solidFill>
          <a:schemeClr val="lt1">
            <a:alpha val="90000"/>
            <a:tint val="40000"/>
            <a:hueOff val="0"/>
            <a:satOff val="0"/>
            <a:lumOff val="0"/>
            <a:alphaOff val="0"/>
          </a:schemeClr>
        </a:solidFill>
        <a:ln w="1079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mj-lt"/>
            </a:rPr>
            <a:t>Visual Studio Code</a:t>
          </a:r>
        </a:p>
        <a:p>
          <a:pPr marL="285750" lvl="1" indent="-285750" algn="l" defTabSz="1244600">
            <a:lnSpc>
              <a:spcPct val="90000"/>
            </a:lnSpc>
            <a:spcBef>
              <a:spcPct val="0"/>
            </a:spcBef>
            <a:spcAft>
              <a:spcPct val="15000"/>
            </a:spcAft>
            <a:buChar char="••"/>
          </a:pPr>
          <a:r>
            <a:rPr lang="es-AR" sz="2800" kern="1200" noProof="0" dirty="0">
              <a:latin typeface="+mj-lt"/>
            </a:rPr>
            <a:t>Otros</a:t>
          </a:r>
          <a:r>
            <a:rPr lang="en-US" sz="2800" kern="1200" dirty="0">
              <a:latin typeface="+mj-lt"/>
            </a:rPr>
            <a:t> editors: Sublime Text, Atom, etc.</a:t>
          </a:r>
        </a:p>
      </dsp:txBody>
      <dsp:txXfrm>
        <a:off x="3531267" y="2577348"/>
        <a:ext cx="3094818" cy="2854800"/>
      </dsp:txXfrm>
    </dsp:sp>
    <dsp:sp modelId="{7FD286E0-D37D-46EE-898A-5B007A4D7D3C}">
      <dsp:nvSpPr>
        <dsp:cNvPr id="0" name=""/>
        <dsp:cNvSpPr/>
      </dsp:nvSpPr>
      <dsp:spPr>
        <a:xfrm>
          <a:off x="7059361" y="1339421"/>
          <a:ext cx="3094818" cy="1237927"/>
        </a:xfrm>
        <a:prstGeom prst="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endParaRPr lang="en-US" sz="2800" kern="1200" dirty="0">
            <a:latin typeface="+mj-lt"/>
          </a:endParaRPr>
        </a:p>
      </dsp:txBody>
      <dsp:txXfrm>
        <a:off x="7059361" y="1339421"/>
        <a:ext cx="3094818" cy="1237927"/>
      </dsp:txXfrm>
    </dsp:sp>
    <dsp:sp modelId="{22F61FF1-85F1-48F8-A244-71608B243E8B}">
      <dsp:nvSpPr>
        <dsp:cNvPr id="0" name=""/>
        <dsp:cNvSpPr/>
      </dsp:nvSpPr>
      <dsp:spPr>
        <a:xfrm>
          <a:off x="7059361" y="2577348"/>
          <a:ext cx="3094818" cy="2854800"/>
        </a:xfrm>
        <a:prstGeom prst="rect">
          <a:avLst/>
        </a:prstGeom>
        <a:solidFill>
          <a:schemeClr val="lt1">
            <a:alpha val="90000"/>
            <a:tint val="40000"/>
            <a:hueOff val="0"/>
            <a:satOff val="0"/>
            <a:lumOff val="0"/>
            <a:alphaOff val="0"/>
          </a:schemeClr>
        </a:solidFill>
        <a:ln w="1079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AR" sz="2800" kern="1200" noProof="0" dirty="0">
              <a:latin typeface="+mj-lt"/>
            </a:rPr>
            <a:t>Visual Studio Code</a:t>
          </a:r>
        </a:p>
        <a:p>
          <a:pPr marL="285750" lvl="1" indent="-285750" algn="l" defTabSz="1244600">
            <a:lnSpc>
              <a:spcPct val="90000"/>
            </a:lnSpc>
            <a:spcBef>
              <a:spcPct val="0"/>
            </a:spcBef>
            <a:spcAft>
              <a:spcPct val="15000"/>
            </a:spcAft>
            <a:buChar char="••"/>
          </a:pPr>
          <a:r>
            <a:rPr lang="es-AR" sz="2800" kern="1200" noProof="0" dirty="0">
              <a:latin typeface="+mj-lt"/>
            </a:rPr>
            <a:t>Otros editores: Vi, Emacs, Atom, etc.</a:t>
          </a:r>
        </a:p>
      </dsp:txBody>
      <dsp:txXfrm>
        <a:off x="7059361" y="2577348"/>
        <a:ext cx="3094818"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8/9/2016</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8/9/2016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3FC11-0A8E-46E6-99B5-FEEF3BC64EDA}"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98014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391309-B5C6-4642-BA4C-1F106F0087CC}"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4113385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60A5D1-E8BC-40B8-B444-0EFF628447FB}"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381329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2AA1F8-C6D2-426C-8EA8-1BF39B5677D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483642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21342CE-1C9E-4A71-ACD7-DE0642511687}"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258837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53002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D95AEB8-CEAF-42E1-88AE-9566B899EFF9}"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16</a:t>
            </a:fld>
            <a:endParaRPr lang="en-US" dirty="0"/>
          </a:p>
        </p:txBody>
      </p:sp>
    </p:spTree>
    <p:extLst>
      <p:ext uri="{BB962C8B-B14F-4D97-AF65-F5344CB8AC3E}">
        <p14:creationId xmlns:p14="http://schemas.microsoft.com/office/powerpoint/2010/main" val="2901137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CBF2E3-D6D5-49E3-97EE-9A4BBAC05685}"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61866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549EE8E-FE65-4C0A-BA05-A5281558D3A4}"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1692211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8/9/2016 18:02</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327578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5E2A6B-0B5B-49C9-882F-CC69DD60C453}"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1972299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8/9/2016 18:02</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1805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a:t>
            </a:r>
            <a:r>
              <a:rPr lang="en-US" b="1" baseline="0" dirty="0"/>
              <a:t> messages</a:t>
            </a:r>
            <a:r>
              <a:rPr lang="en-US" b="0" baseline="0" dirty="0"/>
              <a:t>: Briefly comment on these, YES Windows Forms is there, as well as Web forms, we’ll talk more about it later, and YES ASP.NET Core works both in .NET Framework 4.6 and .NET Core </a:t>
            </a:r>
          </a:p>
          <a:p>
            <a:r>
              <a:rPr lang="en-US" b="1" baseline="0" dirty="0"/>
              <a:t>Transition: </a:t>
            </a:r>
            <a:r>
              <a:rPr lang="en-US" b="1" dirty="0"/>
              <a:t> </a:t>
            </a:r>
            <a:r>
              <a:rPr lang="en-US" b="0" dirty="0"/>
              <a:t>We’re going to focus on the ASP.NET pieces</a:t>
            </a: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8/9/2016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27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CB1ED5-F2D2-4179-99A3-848D5A07F314}"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812517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.NET Execution Environment (DNX) is a software development kit (SDK) and runtime environment that has everything you need to build and run .NET applications for Windows, Mac and Linux. It provides a host process, CLR hosting logic and managed entry point discovery. DNX was built for running cross-platform ASP.NET Web applications, but it can run other types of .NET applications, too, such as cross-platform console apps</a:t>
            </a:r>
            <a:endParaRPr lang="es-AR"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7D0B03-2B96-44BF-8EB4-FB3E0C96AF75}"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42444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8/9/2016 18:02</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239992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8C482AD-3388-4C1E-92FA-AE614C91732E}" type="datetime1">
              <a:rPr lang="en-US" smtClean="0"/>
              <a:t>8/9/2016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86120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8/9/2016 18:02</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2323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8/9/2016 18:02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0474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s-ES_tradnl"/>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Color Layout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278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535574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362389509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9795370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5038804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a:solidFill>
                  <a:srgbClr val="292929">
                    <a:tint val="75000"/>
                  </a:srgbClr>
                </a:solidFill>
              </a:rPr>
              <a:t>Microsoft Confidential</a:t>
            </a: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2045501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0054490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a:solidFill>
                  <a:srgbClr val="292929">
                    <a:tint val="75000"/>
                  </a:srgbClr>
                </a:solidFill>
              </a:rPr>
              <a:t>Microsoft Confidential</a:t>
            </a: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99550467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60415574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8/9/2016</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1478684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7055484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39940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18191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5392895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429276029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05912470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082646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a:solidFill>
                  <a:srgbClr val="292929">
                    <a:tint val="75000"/>
                  </a:srgbClr>
                </a:solidFill>
              </a:rPr>
              <a:t>Microsoft Confidential</a:t>
            </a: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45407612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58902649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a:solidFill>
                  <a:srgbClr val="292929">
                    <a:tint val="75000"/>
                  </a:srgbClr>
                </a:solidFill>
              </a:rPr>
              <a:t>Microsoft Confidential</a:t>
            </a: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532038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053439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8/9/2016</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424775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s-ES_tradnl"/>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s-ES_tradnl"/>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144836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135718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7311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1368249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8925963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714608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6098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pening_ITPr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9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2168177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0640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s-ES_tradnl"/>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675722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6845589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00415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310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Blank Color Sub-Section Title">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41263690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4295041" y="6582117"/>
            <a:ext cx="3598742" cy="161583"/>
          </a:xfrm>
          <a:prstGeom prst="rect">
            <a:avLst/>
          </a:prstGeom>
          <a:noFill/>
        </p:spPr>
        <p:txBody>
          <a:bodyPr wrap="none" lIns="0" tIns="0" rIns="0" bIns="0" rtlCol="0" anchor="ctr">
            <a:spAutoFit/>
          </a:bodyPr>
          <a:lstStyle/>
          <a:p>
            <a:pPr algn="ctr"/>
            <a:r>
              <a:rPr lang="en-US" sz="1050" spc="150" dirty="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59694139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
        <p:nvSpPr>
          <p:cNvPr id="3"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4279251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7231" y="5984140"/>
            <a:ext cx="1607206"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sp>
        <p:nvSpPr>
          <p:cNvPr id="6"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430971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384536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49" y="1635896"/>
            <a:ext cx="8603408" cy="4931036"/>
          </a:xfrm>
        </p:spPr>
        <p:txBody>
          <a:bodyPr wrap="square">
            <a:no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10" y="1635896"/>
            <a:ext cx="2688574" cy="4931036"/>
          </a:xfr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02976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3" name="Title 2"/>
          <p:cNvSpPr>
            <a:spLocks noGrp="1"/>
          </p:cNvSpPr>
          <p:nvPr>
            <p:ph type="title"/>
          </p:nvPr>
        </p:nvSpPr>
        <p:spPr/>
        <p:txBody>
          <a:bodyPr/>
          <a:lstStyle/>
          <a:p>
            <a:r>
              <a:rPr lang="es-ES_tradnl"/>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361" y="2084173"/>
            <a:ext cx="9858104" cy="1793104"/>
          </a:xfrm>
        </p:spPr>
        <p:txBody>
          <a:bodyPr/>
          <a:lstStyle>
            <a:lvl1pPr>
              <a:defRPr sz="4704" baseline="0"/>
            </a:lvl1pPr>
          </a:lstStyle>
          <a:p>
            <a:r>
              <a:rPr lang="en-US"/>
              <a:t>Click to edit Master title style</a:t>
            </a:r>
            <a:endParaRPr lang="en-US" dirty="0"/>
          </a:p>
        </p:txBody>
      </p:sp>
    </p:spTree>
    <p:extLst>
      <p:ext uri="{BB962C8B-B14F-4D97-AF65-F5344CB8AC3E}">
        <p14:creationId xmlns:p14="http://schemas.microsoft.com/office/powerpoint/2010/main" val="11742623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998093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2">
                <a:solidFill>
                  <a:srgbClr val="FFFFFF"/>
                </a:solidFill>
              </a:defRPr>
            </a:lvl2pPr>
            <a:lvl3pPr>
              <a:lnSpc>
                <a:spcPct val="100000"/>
              </a:lnSpc>
              <a:spcBef>
                <a:spcPts val="800"/>
              </a:spcBef>
              <a:defRPr sz="1862">
                <a:solidFill>
                  <a:srgbClr val="FFFFFF"/>
                </a:solidFill>
              </a:defRPr>
            </a:lvl3pPr>
            <a:lvl4pPr>
              <a:lnSpc>
                <a:spcPct val="100000"/>
              </a:lnSpc>
              <a:spcBef>
                <a:spcPts val="800"/>
              </a:spcBef>
              <a:defRPr sz="1862">
                <a:solidFill>
                  <a:srgbClr val="FFFFFF"/>
                </a:solidFill>
              </a:defRPr>
            </a:lvl4pPr>
            <a:lvl5pPr>
              <a:lnSpc>
                <a:spcPct val="100000"/>
              </a:lnSpc>
              <a:spcBef>
                <a:spcPts val="800"/>
              </a:spcBef>
              <a:defRPr sz="1862">
                <a:solidFill>
                  <a:srgbClr val="FFFFFF"/>
                </a:solidFill>
              </a:defRPr>
            </a:lvl5pPr>
          </a:lstStyle>
          <a:p>
            <a:pPr marL="0" lvl="0" indent="0" algn="l" defTabSz="895974"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05370990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None/>
              <a:defRPr lang="en-US" sz="3528"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172" y="291070"/>
            <a:ext cx="11650487" cy="896552"/>
          </a:xfrm>
        </p:spPr>
        <p:txBody>
          <a:bodyPr vert="horz" lIns="182880" tIns="146304" rIns="182880" bIns="146304" rtlCol="0" anchor="t">
            <a:noAutofit/>
          </a:bodyPr>
          <a:lstStyle>
            <a:lvl1pPr marL="0" indent="0"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0372302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28267823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504822"/>
          </a:xfr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74" indent="-236498">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69" indent="-336076">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974" rtl="0" eaLnBrk="1" latinLnBrk="0" hangingPunct="1">
              <a:spcBef>
                <a:spcPct val="20000"/>
              </a:spcBef>
              <a:spcAft>
                <a:spcPts val="800"/>
              </a:spcAft>
              <a:buFont typeface="Arial" pitchFamily="34" charset="0"/>
              <a:buNone/>
            </a:pPr>
            <a:r>
              <a:rPr lang="en-US"/>
              <a:t>Click to edit Master text styles</a:t>
            </a:r>
          </a:p>
          <a:p>
            <a:pPr marL="0" lvl="1" indent="0" algn="l" defTabSz="895974" rtl="0" eaLnBrk="1" latinLnBrk="0" hangingPunct="1">
              <a:spcBef>
                <a:spcPct val="20000"/>
              </a:spcBef>
              <a:spcAft>
                <a:spcPts val="800"/>
              </a:spcAft>
              <a:buFont typeface="Arial" pitchFamily="34" charset="0"/>
              <a:buNone/>
            </a:pPr>
            <a:r>
              <a:rPr lang="en-US"/>
              <a:t>Second level</a:t>
            </a:r>
          </a:p>
          <a:p>
            <a:pPr marL="0" lvl="2" indent="0" algn="l" defTabSz="895974"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25192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91084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002" y="2425049"/>
            <a:ext cx="7998820"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Tree>
    <p:extLst>
      <p:ext uri="{BB962C8B-B14F-4D97-AF65-F5344CB8AC3E}">
        <p14:creationId xmlns:p14="http://schemas.microsoft.com/office/powerpoint/2010/main" val="155824619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169" y="2262478"/>
            <a:ext cx="1532066"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0526" y="2256322"/>
            <a:ext cx="3168528"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3676" y="2257102"/>
            <a:ext cx="3825981"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5863" y="2256137"/>
            <a:ext cx="2300037"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3838266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822780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3" name="Title 2"/>
          <p:cNvSpPr>
            <a:spLocks noGrp="1"/>
          </p:cNvSpPr>
          <p:nvPr>
            <p:ph type="title"/>
          </p:nvPr>
        </p:nvSpPr>
        <p:spPr/>
        <p:txBody>
          <a:bodyPr/>
          <a:lstStyle/>
          <a:p>
            <a:r>
              <a:rPr lang="es-ES_tradnl"/>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Tree>
    <p:extLst>
      <p:ext uri="{BB962C8B-B14F-4D97-AF65-F5344CB8AC3E}">
        <p14:creationId xmlns:p14="http://schemas.microsoft.com/office/powerpoint/2010/main" val="1841466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961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image" Target="../media/image8.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theme" Target="../theme/theme5.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s-ES_tradnl"/>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27" r:id="rId18"/>
    <p:sldLayoutId id="2147484161" r:id="rId1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64257134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423203991"/>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8003472"/>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2032874324"/>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 id="2147484159" r:id="rId15"/>
    <p:sldLayoutId id="2147484160" r:id="rId16"/>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microsoft.com/office/2007/relationships/hdphoto" Target="../media/hdphoto2.wdp"/><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7.png"/><Relationship Id="rId5" Type="http://schemas.microsoft.com/office/2007/relationships/hdphoto" Target="../media/hdphoto3.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tnet/coreclr"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dot.ne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2.png"/><Relationship Id="rId4" Type="http://schemas.openxmlformats.org/officeDocument/2006/relationships/diagramLayout" Target="../diagrams/layout1.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sz="7200" dirty="0">
                <a:cs typeface="Haettenschweiler"/>
              </a:rPr>
              <a:t>ASP.NET Core 1.0</a:t>
            </a:r>
            <a:br>
              <a:rPr lang="es-AR" sz="7200" dirty="0">
                <a:cs typeface="Haettenschweiler"/>
              </a:rPr>
            </a:br>
            <a:endParaRPr lang="es-AR" sz="4800" dirty="0">
              <a:cs typeface="Haettenschweiler"/>
            </a:endParaRPr>
          </a:p>
        </p:txBody>
      </p:sp>
      <p:sp>
        <p:nvSpPr>
          <p:cNvPr id="7" name="TextBox 6"/>
          <p:cNvSpPr txBox="1"/>
          <p:nvPr/>
        </p:nvSpPr>
        <p:spPr>
          <a:xfrm>
            <a:off x="323170" y="4984296"/>
            <a:ext cx="5163230" cy="1292662"/>
          </a:xfrm>
          <a:prstGeom prst="rect">
            <a:avLst/>
          </a:prstGeom>
          <a:noFill/>
        </p:spPr>
        <p:txBody>
          <a:bodyPr wrap="square" lIns="0" tIns="0" rIns="0" bIns="0" rtlCol="0">
            <a:spAutoFit/>
          </a:bodyPr>
          <a:lstStyle/>
          <a:p>
            <a:r>
              <a:rPr lang="es-AR" sz="2800" dirty="0" smtClean="0">
                <a:gradFill>
                  <a:gsLst>
                    <a:gs pos="2917">
                      <a:schemeClr val="tx1"/>
                    </a:gs>
                    <a:gs pos="30000">
                      <a:schemeClr val="tx1"/>
                    </a:gs>
                  </a:gsLst>
                  <a:lin ang="5400000" scaled="0"/>
                </a:gradFill>
              </a:rPr>
              <a:t>marianos@lagash.com</a:t>
            </a:r>
            <a:endParaRPr lang="es-AR" sz="2800" dirty="0">
              <a:gradFill>
                <a:gsLst>
                  <a:gs pos="2917">
                    <a:schemeClr val="tx1"/>
                  </a:gs>
                  <a:gs pos="30000">
                    <a:schemeClr val="tx1"/>
                  </a:gs>
                </a:gsLst>
                <a:lin ang="5400000" scaled="0"/>
              </a:gradFill>
            </a:endParaRPr>
          </a:p>
          <a:p>
            <a:r>
              <a:rPr lang="es-AR" sz="2800" dirty="0" smtClean="0">
                <a:gradFill>
                  <a:gsLst>
                    <a:gs pos="2917">
                      <a:schemeClr val="tx1"/>
                    </a:gs>
                    <a:gs pos="30000">
                      <a:schemeClr val="tx1"/>
                    </a:gs>
                  </a:gsLst>
                  <a:lin ang="5400000" scaled="0"/>
                </a:gradFill>
              </a:rPr>
              <a:t>@</a:t>
            </a:r>
            <a:r>
              <a:rPr lang="es-AR" sz="2800" dirty="0" err="1" smtClean="0">
                <a:gradFill>
                  <a:gsLst>
                    <a:gs pos="2917">
                      <a:schemeClr val="tx1"/>
                    </a:gs>
                    <a:gs pos="30000">
                      <a:schemeClr val="tx1"/>
                    </a:gs>
                  </a:gsLst>
                  <a:lin ang="5400000" scaled="0"/>
                </a:gradFill>
              </a:rPr>
              <a:t>marianosz</a:t>
            </a:r>
            <a:endParaRPr lang="es-AR" sz="2800" dirty="0">
              <a:gradFill>
                <a:gsLst>
                  <a:gs pos="2917">
                    <a:schemeClr val="tx1"/>
                  </a:gs>
                  <a:gs pos="30000">
                    <a:schemeClr val="tx1"/>
                  </a:gs>
                </a:gsLst>
                <a:lin ang="5400000" scaled="0"/>
              </a:gradFill>
            </a:endParaRPr>
          </a:p>
          <a:p>
            <a:r>
              <a:rPr lang="es-AR" sz="2800" dirty="0" smtClean="0">
                <a:gradFill>
                  <a:gsLst>
                    <a:gs pos="2917">
                      <a:schemeClr val="tx1"/>
                    </a:gs>
                    <a:gs pos="30000">
                      <a:schemeClr val="tx1"/>
                    </a:gs>
                  </a:gsLst>
                  <a:lin ang="5400000" scaled="0"/>
                </a:gradFill>
              </a:rPr>
              <a:t>http://weblogs.asp.net/marianos</a:t>
            </a:r>
            <a:endParaRPr lang="es-AR" sz="2800" dirty="0">
              <a:gradFill>
                <a:gsLst>
                  <a:gs pos="2917">
                    <a:schemeClr val="tx1"/>
                  </a:gs>
                  <a:gs pos="30000">
                    <a:schemeClr val="tx1"/>
                  </a:gs>
                </a:gsLst>
                <a:lin ang="5400000" scaled="0"/>
              </a:gradFill>
            </a:endParaRPr>
          </a:p>
        </p:txBody>
      </p:sp>
      <p:sp>
        <p:nvSpPr>
          <p:cNvPr id="4" name="TextBox 3"/>
          <p:cNvSpPr txBox="1"/>
          <p:nvPr/>
        </p:nvSpPr>
        <p:spPr>
          <a:xfrm>
            <a:off x="7447870" y="4984296"/>
            <a:ext cx="5163230" cy="1292662"/>
          </a:xfrm>
          <a:prstGeom prst="rect">
            <a:avLst/>
          </a:prstGeom>
          <a:noFill/>
        </p:spPr>
        <p:txBody>
          <a:bodyPr wrap="square" lIns="0" tIns="0" rIns="0" bIns="0" rtlCol="0">
            <a:spAutoFit/>
          </a:bodyPr>
          <a:lstStyle/>
          <a:p>
            <a:r>
              <a:rPr lang="es-AR" sz="2800" dirty="0" smtClean="0">
                <a:gradFill>
                  <a:gsLst>
                    <a:gs pos="2917">
                      <a:schemeClr val="tx1"/>
                    </a:gs>
                    <a:gs pos="30000">
                      <a:schemeClr val="tx1"/>
                    </a:gs>
                  </a:gsLst>
                  <a:lin ang="5400000" scaled="0"/>
                </a:gradFill>
              </a:rPr>
              <a:t>maurog@lagash.com</a:t>
            </a:r>
            <a:endParaRPr lang="es-AR" sz="2800" dirty="0">
              <a:gradFill>
                <a:gsLst>
                  <a:gs pos="2917">
                    <a:schemeClr val="tx1"/>
                  </a:gs>
                  <a:gs pos="30000">
                    <a:schemeClr val="tx1"/>
                  </a:gs>
                </a:gsLst>
                <a:lin ang="5400000" scaled="0"/>
              </a:gradFill>
            </a:endParaRPr>
          </a:p>
          <a:p>
            <a:r>
              <a:rPr lang="es-AR" sz="2800" dirty="0" smtClean="0">
                <a:gradFill>
                  <a:gsLst>
                    <a:gs pos="2917">
                      <a:schemeClr val="tx1"/>
                    </a:gs>
                    <a:gs pos="30000">
                      <a:schemeClr val="tx1"/>
                    </a:gs>
                  </a:gsLst>
                  <a:lin ang="5400000" scaled="0"/>
                </a:gradFill>
              </a:rPr>
              <a:t>@</a:t>
            </a:r>
            <a:r>
              <a:rPr lang="es-AR" sz="2800" dirty="0" err="1" smtClean="0">
                <a:gradFill>
                  <a:gsLst>
                    <a:gs pos="2917">
                      <a:schemeClr val="tx1"/>
                    </a:gs>
                    <a:gs pos="30000">
                      <a:schemeClr val="tx1"/>
                    </a:gs>
                  </a:gsLst>
                  <a:lin ang="5400000" scaled="0"/>
                </a:gradFill>
              </a:rPr>
              <a:t>maurogandelli</a:t>
            </a:r>
            <a:endParaRPr lang="es-AR" sz="2800" dirty="0">
              <a:gradFill>
                <a:gsLst>
                  <a:gs pos="2917">
                    <a:schemeClr val="tx1"/>
                  </a:gs>
                  <a:gs pos="30000">
                    <a:schemeClr val="tx1"/>
                  </a:gs>
                </a:gsLst>
                <a:lin ang="5400000" scaled="0"/>
              </a:gradFill>
            </a:endParaRPr>
          </a:p>
          <a:p>
            <a:r>
              <a:rPr lang="es-AR" sz="2800" dirty="0" smtClean="0">
                <a:gradFill>
                  <a:gsLst>
                    <a:gs pos="2917">
                      <a:schemeClr val="tx1"/>
                    </a:gs>
                    <a:gs pos="30000">
                      <a:schemeClr val="tx1"/>
                    </a:gs>
                  </a:gsLst>
                  <a:lin ang="5400000" scaled="0"/>
                </a:gradFill>
              </a:rPr>
              <a:t>http</a:t>
            </a:r>
            <a:r>
              <a:rPr lang="es-AR" sz="2800" dirty="0" smtClean="0">
                <a:gradFill>
                  <a:gsLst>
                    <a:gs pos="2917">
                      <a:schemeClr val="tx1"/>
                    </a:gs>
                    <a:gs pos="30000">
                      <a:schemeClr val="tx1"/>
                    </a:gs>
                  </a:gsLst>
                  <a:lin ang="5400000" scaled="0"/>
                </a:gradFill>
              </a:rPr>
              <a:t>://github.com/mauro2</a:t>
            </a:r>
            <a:endParaRPr lang="es-AR"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646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Visual Studio </a:t>
            </a:r>
            <a:r>
              <a:rPr lang="es-AR" dirty="0" err="1"/>
              <a:t>Code</a:t>
            </a:r>
            <a:endParaRPr lang="es-AR" dirty="0"/>
          </a:p>
        </p:txBody>
      </p:sp>
      <p:sp>
        <p:nvSpPr>
          <p:cNvPr id="3" name="Text Placeholder 2"/>
          <p:cNvSpPr>
            <a:spLocks noGrp="1"/>
          </p:cNvSpPr>
          <p:nvPr>
            <p:ph type="body" sz="quarter" idx="11"/>
          </p:nvPr>
        </p:nvSpPr>
        <p:spPr>
          <a:xfrm>
            <a:off x="269170" y="1636618"/>
            <a:ext cx="5377146" cy="4929053"/>
          </a:xfrm>
        </p:spPr>
        <p:txBody>
          <a:bodyPr/>
          <a:lstStyle/>
          <a:p>
            <a:pPr>
              <a:buFont typeface="Arial" panose="020B0604020202020204" pitchFamily="34" charset="0"/>
              <a:buChar char="•"/>
            </a:pPr>
            <a:r>
              <a:rPr lang="es-AR" sz="3136" dirty="0">
                <a:latin typeface="+mj-lt"/>
              </a:rPr>
              <a:t>Editor liviano y multiplataforma, para Windows, OS X y Linux</a:t>
            </a:r>
          </a:p>
          <a:p>
            <a:pPr>
              <a:buFont typeface="Arial" panose="020B0604020202020204" pitchFamily="34" charset="0"/>
              <a:buChar char="•"/>
            </a:pPr>
            <a:r>
              <a:rPr lang="es-AR" sz="3136" dirty="0">
                <a:latin typeface="+mj-lt"/>
              </a:rPr>
              <a:t>Provee IntelliSense, colorization, refactoring, etc.</a:t>
            </a:r>
          </a:p>
          <a:p>
            <a:pPr>
              <a:buFont typeface="Arial" panose="020B0604020202020204" pitchFamily="34" charset="0"/>
              <a:buChar char="•"/>
            </a:pPr>
            <a:r>
              <a:rPr lang="es-AR" sz="3136" dirty="0">
                <a:latin typeface="+mj-lt"/>
              </a:rPr>
              <a:t>Edición, compilación, y ejecución local</a:t>
            </a:r>
          </a:p>
          <a:p>
            <a:pPr>
              <a:buFont typeface="Arial" panose="020B0604020202020204" pitchFamily="34" charset="0"/>
              <a:buChar char="•"/>
            </a:pPr>
            <a:r>
              <a:rPr lang="es-AR" sz="3136" dirty="0">
                <a:latin typeface="+mj-lt"/>
              </a:rPr>
              <a:t>Soporte para </a:t>
            </a:r>
            <a:r>
              <a:rPr lang="es-AR" sz="3136" dirty="0" err="1">
                <a:latin typeface="+mj-lt"/>
              </a:rPr>
              <a:t>Debugging</a:t>
            </a:r>
            <a:r>
              <a:rPr lang="es-AR" sz="3136" dirty="0">
                <a:latin typeface="+mj-lt"/>
              </a:rPr>
              <a:t> de aplicaciones .NET apps (en el futuro)</a:t>
            </a:r>
          </a:p>
        </p:txBody>
      </p:sp>
      <p:pic>
        <p:nvPicPr>
          <p:cNvPr id="6" name="Picture 5"/>
          <p:cNvPicPr>
            <a:picLocks noChangeAspect="1"/>
          </p:cNvPicPr>
          <p:nvPr/>
        </p:nvPicPr>
        <p:blipFill>
          <a:blip r:embed="rId3"/>
          <a:stretch>
            <a:fillRect/>
          </a:stretch>
        </p:blipFill>
        <p:spPr>
          <a:xfrm>
            <a:off x="5893455" y="1636619"/>
            <a:ext cx="5695043" cy="42012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3008" y="5847525"/>
            <a:ext cx="955937" cy="955937"/>
          </a:xfrm>
          <a:prstGeom prst="rect">
            <a:avLst/>
          </a:prstGeom>
        </p:spPr>
      </p:pic>
    </p:spTree>
    <p:extLst>
      <p:ext uri="{BB962C8B-B14F-4D97-AF65-F5344CB8AC3E}">
        <p14:creationId xmlns:p14="http://schemas.microsoft.com/office/powerpoint/2010/main" val="8861417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ASP.NET CORE</a:t>
            </a:r>
            <a:endParaRPr lang="es-AR" dirty="0"/>
          </a:p>
        </p:txBody>
      </p:sp>
    </p:spTree>
    <p:extLst>
      <p:ext uri="{BB962C8B-B14F-4D97-AF65-F5344CB8AC3E}">
        <p14:creationId xmlns:p14="http://schemas.microsoft.com/office/powerpoint/2010/main" val="411918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71893" y="425570"/>
            <a:ext cx="11299053" cy="747897"/>
          </a:xfrm>
        </p:spPr>
        <p:txBody>
          <a:bodyPr/>
          <a:lstStyle/>
          <a:p>
            <a:r>
              <a:rPr lang="es-AR" dirty="0">
                <a:solidFill>
                  <a:schemeClr val="tx1"/>
                </a:solidFill>
              </a:rPr>
              <a:t>ASP.NET Core 1.0</a:t>
            </a:r>
          </a:p>
        </p:txBody>
      </p:sp>
      <p:sp>
        <p:nvSpPr>
          <p:cNvPr id="4" name="Rectangle 3"/>
          <p:cNvSpPr/>
          <p:nvPr/>
        </p:nvSpPr>
        <p:spPr>
          <a:xfrm>
            <a:off x="7814264" y="3256888"/>
            <a:ext cx="3205833" cy="707886"/>
          </a:xfrm>
          <a:prstGeom prst="rect">
            <a:avLst/>
          </a:prstGeom>
        </p:spPr>
        <p:txBody>
          <a:bodyPr wrap="square">
            <a:spAutoFit/>
          </a:bodyPr>
          <a:lstStyle/>
          <a:p>
            <a:pPr defTabSz="932317"/>
            <a:r>
              <a:rPr lang="es-AR" sz="2000" dirty="0">
                <a:solidFill>
                  <a:srgbClr val="FFFFFF"/>
                </a:solidFill>
                <a:latin typeface="Segoe UI"/>
              </a:rPr>
              <a:t>Soporta cualquier editor o herramienta de desarrollo</a:t>
            </a:r>
          </a:p>
        </p:txBody>
      </p:sp>
      <p:sp>
        <p:nvSpPr>
          <p:cNvPr id="5" name="Rectangle 4"/>
          <p:cNvSpPr/>
          <p:nvPr/>
        </p:nvSpPr>
        <p:spPr>
          <a:xfrm>
            <a:off x="1979483" y="4723788"/>
            <a:ext cx="2233368" cy="523092"/>
          </a:xfrm>
          <a:prstGeom prst="rect">
            <a:avLst/>
          </a:prstGeom>
        </p:spPr>
        <p:txBody>
          <a:bodyPr wrap="none">
            <a:spAutoFit/>
          </a:bodyPr>
          <a:lstStyle/>
          <a:p>
            <a:pPr defTabSz="932317"/>
            <a:r>
              <a:rPr lang="es-AR" sz="2799" dirty="0">
                <a:solidFill>
                  <a:srgbClr val="FFFFFF"/>
                </a:solidFill>
                <a:latin typeface="Segoe UI"/>
              </a:rPr>
              <a:t>Open </a:t>
            </a:r>
            <a:r>
              <a:rPr lang="es-AR" sz="2799" dirty="0" err="1">
                <a:solidFill>
                  <a:srgbClr val="FFFFFF"/>
                </a:solidFill>
                <a:latin typeface="Segoe UI"/>
              </a:rPr>
              <a:t>Source</a:t>
            </a:r>
            <a:endParaRPr lang="es-AR" sz="2799" dirty="0">
              <a:solidFill>
                <a:srgbClr val="FFFFFF"/>
              </a:solidFill>
              <a:latin typeface="Segoe UI"/>
            </a:endParaRPr>
          </a:p>
        </p:txBody>
      </p:sp>
      <p:sp>
        <p:nvSpPr>
          <p:cNvPr id="6" name="Rectangle 5"/>
          <p:cNvSpPr/>
          <p:nvPr/>
        </p:nvSpPr>
        <p:spPr>
          <a:xfrm>
            <a:off x="7752042" y="4758287"/>
            <a:ext cx="2583800" cy="533497"/>
          </a:xfrm>
          <a:prstGeom prst="rect">
            <a:avLst/>
          </a:prstGeom>
        </p:spPr>
        <p:txBody>
          <a:bodyPr wrap="none">
            <a:spAutoFit/>
          </a:bodyPr>
          <a:lstStyle/>
          <a:p>
            <a:pPr defTabSz="932317"/>
            <a:r>
              <a:rPr lang="es-AR" sz="2799" dirty="0">
                <a:solidFill>
                  <a:srgbClr val="FFFFFF"/>
                </a:solidFill>
                <a:latin typeface="Segoe UI"/>
              </a:rPr>
              <a:t>Cross-</a:t>
            </a:r>
            <a:r>
              <a:rPr lang="es-AR" sz="2799" dirty="0" err="1">
                <a:solidFill>
                  <a:srgbClr val="FFFFFF"/>
                </a:solidFill>
                <a:latin typeface="Segoe UI"/>
              </a:rPr>
              <a:t>Platform</a:t>
            </a:r>
            <a:endParaRPr lang="es-AR" sz="2799" dirty="0">
              <a:solidFill>
                <a:srgbClr val="FFFFFF"/>
              </a:solidFill>
              <a:latin typeface="Segoe UI"/>
            </a:endParaRPr>
          </a:p>
        </p:txBody>
      </p:sp>
      <p:grpSp>
        <p:nvGrpSpPr>
          <p:cNvPr id="7" name="Group 6"/>
          <p:cNvGrpSpPr/>
          <p:nvPr/>
        </p:nvGrpSpPr>
        <p:grpSpPr>
          <a:xfrm>
            <a:off x="6783164" y="4568574"/>
            <a:ext cx="905977" cy="867207"/>
            <a:chOff x="2211181" y="1874910"/>
            <a:chExt cx="609600" cy="594360"/>
          </a:xfrm>
          <a:noFill/>
        </p:grpSpPr>
        <p:sp>
          <p:nvSpPr>
            <p:cNvPr id="8" name="Oval 7"/>
            <p:cNvSpPr/>
            <p:nvPr/>
          </p:nvSpPr>
          <p:spPr bwMode="auto">
            <a:xfrm>
              <a:off x="2211181" y="1874910"/>
              <a:ext cx="609600" cy="594360"/>
            </a:xfrm>
            <a:prstGeom prst="ellipse">
              <a:avLst/>
            </a:prstGeom>
            <a:grp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s-AR" sz="27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grpFill/>
            <a:ln>
              <a:noFill/>
            </a:ln>
            <a:extLst/>
          </p:spPr>
        </p:pic>
        <p:pic>
          <p:nvPicPr>
            <p:cNvPr id="10"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grpFill/>
            <a:ln>
              <a:noFill/>
            </a:ln>
            <a:extLst/>
          </p:spPr>
        </p:pic>
        <p:grpSp>
          <p:nvGrpSpPr>
            <p:cNvPr id="11" name="Group 10"/>
            <p:cNvGrpSpPr>
              <a:grpSpLocks noChangeAspect="1"/>
            </p:cNvGrpSpPr>
            <p:nvPr/>
          </p:nvGrpSpPr>
          <p:grpSpPr bwMode="auto">
            <a:xfrm>
              <a:off x="2314492" y="2130536"/>
              <a:ext cx="197134" cy="235237"/>
              <a:chOff x="3485" y="1766"/>
              <a:chExt cx="745" cy="889"/>
            </a:xfrm>
            <a:grpFill/>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solidFill>
                  <a:schemeClr val="tx1"/>
                </a:solidFill>
              </a:ln>
              <a:extLst/>
            </p:spPr>
            <p:txBody>
              <a:bodyPr vert="horz" wrap="square" lIns="91403" tIns="45701" rIns="91403" bIns="45701" numCol="1" anchor="t" anchorCtr="0" compatLnSpc="1">
                <a:prstTxWarp prst="textNoShape">
                  <a:avLst/>
                </a:prstTxWarp>
              </a:bodyPr>
              <a:lstStyle/>
              <a:p>
                <a:pPr defTabSz="913913">
                  <a:defRPr/>
                </a:pPr>
                <a:endParaRPr lang="es-AR" sz="1999" kern="0" dirty="0">
                  <a:solidFill>
                    <a:srgbClr val="000000"/>
                  </a:solidFill>
                  <a:latin typeface="Segoe UI"/>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solidFill>
                  <a:schemeClr val="tx1"/>
                </a:solidFill>
              </a:ln>
              <a:extLst/>
            </p:spPr>
            <p:txBody>
              <a:bodyPr vert="horz" wrap="square" lIns="91403" tIns="45701" rIns="91403" bIns="45701" numCol="1" anchor="t" anchorCtr="0" compatLnSpc="1">
                <a:prstTxWarp prst="textNoShape">
                  <a:avLst/>
                </a:prstTxWarp>
              </a:bodyPr>
              <a:lstStyle/>
              <a:p>
                <a:pPr defTabSz="913913">
                  <a:defRPr/>
                </a:pPr>
                <a:endParaRPr lang="es-AR" sz="1999" kern="0" dirty="0">
                  <a:solidFill>
                    <a:srgbClr val="000000"/>
                  </a:solidFill>
                  <a:latin typeface="Segoe UI"/>
                </a:endParaRPr>
              </a:p>
            </p:txBody>
          </p:sp>
        </p:grpSp>
      </p:grpSp>
      <p:grpSp>
        <p:nvGrpSpPr>
          <p:cNvPr id="14" name="Group 13"/>
          <p:cNvGrpSpPr/>
          <p:nvPr/>
        </p:nvGrpSpPr>
        <p:grpSpPr>
          <a:xfrm>
            <a:off x="6792974" y="3178210"/>
            <a:ext cx="905977" cy="867207"/>
            <a:chOff x="2199148" y="3390553"/>
            <a:chExt cx="609600" cy="594360"/>
          </a:xfrm>
          <a:noFill/>
        </p:grpSpPr>
        <p:sp>
          <p:nvSpPr>
            <p:cNvPr id="15" name="Oval 14"/>
            <p:cNvSpPr/>
            <p:nvPr/>
          </p:nvSpPr>
          <p:spPr bwMode="auto">
            <a:xfrm>
              <a:off x="2199148" y="3390553"/>
              <a:ext cx="609600" cy="594360"/>
            </a:xfrm>
            <a:prstGeom prst="ellipse">
              <a:avLst/>
            </a:prstGeom>
            <a:grp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s-AR" sz="27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grpFill/>
            <a:ln>
              <a:solidFill>
                <a:schemeClr val="tx1"/>
              </a:solidFill>
            </a:ln>
            <a:extLst/>
          </p:spPr>
          <p:txBody>
            <a:bodyPr vert="horz" wrap="square" lIns="91403" tIns="45701" rIns="91403" bIns="45701" numCol="1" anchor="t" anchorCtr="0" compatLnSpc="1">
              <a:prstTxWarp prst="textNoShape">
                <a:avLst/>
              </a:prstTxWarp>
            </a:bodyPr>
            <a:lstStyle/>
            <a:p>
              <a:pPr defTabSz="932317"/>
              <a:endParaRPr lang="es-AR" sz="1999" dirty="0">
                <a:solidFill>
                  <a:srgbClr val="FFFFFF"/>
                </a:solidFill>
                <a:latin typeface="Segoe UI"/>
              </a:endParaRPr>
            </a:p>
          </p:txBody>
        </p:sp>
      </p:grpSp>
      <p:grpSp>
        <p:nvGrpSpPr>
          <p:cNvPr id="17" name="Group 16"/>
          <p:cNvGrpSpPr/>
          <p:nvPr/>
        </p:nvGrpSpPr>
        <p:grpSpPr>
          <a:xfrm>
            <a:off x="941384" y="4557035"/>
            <a:ext cx="905977" cy="867207"/>
            <a:chOff x="2203935" y="5009693"/>
            <a:chExt cx="609600" cy="594360"/>
          </a:xfrm>
          <a:noFill/>
        </p:grpSpPr>
        <p:sp>
          <p:nvSpPr>
            <p:cNvPr id="18" name="Oval 17"/>
            <p:cNvSpPr/>
            <p:nvPr/>
          </p:nvSpPr>
          <p:spPr bwMode="auto">
            <a:xfrm>
              <a:off x="2203935" y="5009693"/>
              <a:ext cx="609600" cy="594360"/>
            </a:xfrm>
            <a:prstGeom prst="ellipse">
              <a:avLst/>
            </a:prstGeom>
            <a:grp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s-AR" sz="27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p:cNvSpPr/>
            <p:nvPr/>
          </p:nvSpPr>
          <p:spPr>
            <a:xfrm>
              <a:off x="2256866" y="5140354"/>
              <a:ext cx="510522" cy="322627"/>
            </a:xfrm>
            <a:prstGeom prst="rect">
              <a:avLst/>
            </a:prstGeom>
            <a:grpFill/>
            <a:ln>
              <a:noFill/>
            </a:ln>
          </p:spPr>
          <p:txBody>
            <a:bodyPr wrap="none">
              <a:spAutoFit/>
            </a:bodyPr>
            <a:lstStyle/>
            <a:p>
              <a:pPr defTabSz="932317"/>
              <a:r>
                <a:rPr lang="es-AR" sz="2399" dirty="0">
                  <a:solidFill>
                    <a:srgbClr val="FFFFFF"/>
                  </a:solidFill>
                  <a:latin typeface="Segoe UI"/>
                </a:rPr>
                <a:t>OSS</a:t>
              </a:r>
            </a:p>
          </p:txBody>
        </p:sp>
      </p:grpSp>
      <p:sp>
        <p:nvSpPr>
          <p:cNvPr id="20" name="Rectangle 19"/>
          <p:cNvSpPr/>
          <p:nvPr/>
        </p:nvSpPr>
        <p:spPr>
          <a:xfrm>
            <a:off x="1880141" y="3384619"/>
            <a:ext cx="3953518" cy="523092"/>
          </a:xfrm>
          <a:prstGeom prst="rect">
            <a:avLst/>
          </a:prstGeom>
        </p:spPr>
        <p:txBody>
          <a:bodyPr wrap="none">
            <a:spAutoFit/>
          </a:bodyPr>
          <a:lstStyle/>
          <a:p>
            <a:pPr defTabSz="932317"/>
            <a:r>
              <a:rPr lang="es-AR" sz="2799" dirty="0">
                <a:solidFill>
                  <a:srgbClr val="FFFFFF"/>
                </a:solidFill>
                <a:latin typeface="Segoe UI"/>
              </a:rPr>
              <a:t>Preparado para el </a:t>
            </a:r>
            <a:r>
              <a:rPr lang="es-AR" sz="2799" dirty="0" err="1">
                <a:solidFill>
                  <a:srgbClr val="FFFFFF"/>
                </a:solidFill>
                <a:latin typeface="Segoe UI"/>
              </a:rPr>
              <a:t>cloud</a:t>
            </a:r>
            <a:endParaRPr lang="es-AR" sz="2799" dirty="0">
              <a:solidFill>
                <a:srgbClr val="FFFFFF"/>
              </a:solidFill>
              <a:latin typeface="Segoe UI"/>
            </a:endParaRPr>
          </a:p>
        </p:txBody>
      </p:sp>
      <p:sp>
        <p:nvSpPr>
          <p:cNvPr id="21" name="Freeform 13"/>
          <p:cNvSpPr>
            <a:spLocks noChangeAspect="1" noEditPoints="1"/>
          </p:cNvSpPr>
          <p:nvPr/>
        </p:nvSpPr>
        <p:spPr bwMode="auto">
          <a:xfrm>
            <a:off x="937772" y="3186104"/>
            <a:ext cx="916745" cy="920123"/>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solidFill>
              <a:schemeClr val="tx1"/>
            </a:solidFill>
          </a:ln>
        </p:spPr>
        <p:txBody>
          <a:bodyPr vert="horz" wrap="square" lIns="91403" tIns="45701" rIns="91403" bIns="45701" numCol="1" anchor="t" anchorCtr="0" compatLnSpc="1">
            <a:prstTxWarp prst="textNoShape">
              <a:avLst/>
            </a:prstTxWarp>
          </a:bodyPr>
          <a:lstStyle/>
          <a:p>
            <a:pPr defTabSz="932317"/>
            <a:endParaRPr lang="es-AR" sz="1999" dirty="0">
              <a:solidFill>
                <a:srgbClr val="FFFFFF"/>
              </a:solidFill>
              <a:latin typeface="Segoe UI"/>
            </a:endParaRPr>
          </a:p>
        </p:txBody>
      </p:sp>
      <p:sp>
        <p:nvSpPr>
          <p:cNvPr id="22" name="Rectangle 21"/>
          <p:cNvSpPr/>
          <p:nvPr/>
        </p:nvSpPr>
        <p:spPr>
          <a:xfrm>
            <a:off x="7752040" y="2130603"/>
            <a:ext cx="4400628" cy="523092"/>
          </a:xfrm>
          <a:prstGeom prst="rect">
            <a:avLst/>
          </a:prstGeom>
        </p:spPr>
        <p:txBody>
          <a:bodyPr wrap="none">
            <a:spAutoFit/>
          </a:bodyPr>
          <a:lstStyle/>
          <a:p>
            <a:pPr defTabSz="932317"/>
            <a:r>
              <a:rPr lang="es-AR" sz="2799" dirty="0">
                <a:solidFill>
                  <a:srgbClr val="FFFFFF"/>
                </a:solidFill>
                <a:latin typeface="Segoe UI"/>
              </a:rPr>
              <a:t>Ciclos de desarrollo rápido</a:t>
            </a:r>
          </a:p>
        </p:txBody>
      </p:sp>
      <p:sp>
        <p:nvSpPr>
          <p:cNvPr id="23" name="Rectangle 22"/>
          <p:cNvSpPr/>
          <p:nvPr/>
        </p:nvSpPr>
        <p:spPr>
          <a:xfrm>
            <a:off x="1897597" y="2117743"/>
            <a:ext cx="3370090" cy="523092"/>
          </a:xfrm>
          <a:prstGeom prst="rect">
            <a:avLst/>
          </a:prstGeom>
        </p:spPr>
        <p:txBody>
          <a:bodyPr wrap="none">
            <a:spAutoFit/>
          </a:bodyPr>
          <a:lstStyle/>
          <a:p>
            <a:pPr defTabSz="932317"/>
            <a:r>
              <a:rPr lang="es-AR" sz="2799" dirty="0">
                <a:solidFill>
                  <a:srgbClr val="FFFFFF"/>
                </a:solidFill>
                <a:latin typeface="Segoe UI"/>
              </a:rPr>
              <a:t>Totalmente modular</a:t>
            </a:r>
          </a:p>
        </p:txBody>
      </p:sp>
      <p:grpSp>
        <p:nvGrpSpPr>
          <p:cNvPr id="24" name="Group 23"/>
          <p:cNvGrpSpPr/>
          <p:nvPr/>
        </p:nvGrpSpPr>
        <p:grpSpPr>
          <a:xfrm>
            <a:off x="6794117" y="1948893"/>
            <a:ext cx="887941" cy="849942"/>
            <a:chOff x="1785636" y="1768035"/>
            <a:chExt cx="609600" cy="594360"/>
          </a:xfrm>
          <a:noFill/>
        </p:grpSpPr>
        <p:sp>
          <p:nvSpPr>
            <p:cNvPr id="25" name="Oval 24"/>
            <p:cNvSpPr/>
            <p:nvPr/>
          </p:nvSpPr>
          <p:spPr bwMode="auto">
            <a:xfrm>
              <a:off x="1785636" y="1768035"/>
              <a:ext cx="609600" cy="594360"/>
            </a:xfrm>
            <a:prstGeom prst="ellipse">
              <a:avLst/>
            </a:prstGeom>
            <a:grp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s-AR" sz="27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grpFill/>
            <a:ln>
              <a:solidFill>
                <a:schemeClr val="tx1"/>
              </a:solidFill>
            </a:ln>
          </p:spPr>
          <p:txBody>
            <a:bodyPr vert="horz" wrap="square" lIns="82272" tIns="41136" rIns="82272" bIns="41136" numCol="1" anchor="t" anchorCtr="0" compatLnSpc="1">
              <a:prstTxWarp prst="textNoShape">
                <a:avLst/>
              </a:prstTxWarp>
            </a:bodyPr>
            <a:lstStyle/>
            <a:p>
              <a:pPr defTabSz="932317"/>
              <a:endParaRPr lang="es-AR" sz="1799" dirty="0">
                <a:solidFill>
                  <a:srgbClr val="FFFFFF"/>
                </a:solidFill>
                <a:latin typeface="Segoe UI"/>
              </a:endParaRPr>
            </a:p>
          </p:txBody>
        </p:sp>
      </p:grpSp>
      <p:grpSp>
        <p:nvGrpSpPr>
          <p:cNvPr id="27" name="Group 26"/>
          <p:cNvGrpSpPr/>
          <p:nvPr/>
        </p:nvGrpSpPr>
        <p:grpSpPr>
          <a:xfrm>
            <a:off x="951964" y="1961853"/>
            <a:ext cx="887941" cy="849942"/>
            <a:chOff x="1795746" y="3978504"/>
            <a:chExt cx="609600" cy="594360"/>
          </a:xfrm>
          <a:noFill/>
        </p:grpSpPr>
        <p:sp>
          <p:nvSpPr>
            <p:cNvPr id="28" name="Oval 27"/>
            <p:cNvSpPr/>
            <p:nvPr/>
          </p:nvSpPr>
          <p:spPr bwMode="auto">
            <a:xfrm>
              <a:off x="1795746" y="3978504"/>
              <a:ext cx="609600" cy="594360"/>
            </a:xfrm>
            <a:prstGeom prst="ellipse">
              <a:avLst/>
            </a:prstGeom>
            <a:grp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s-AR" sz="27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grpFill/>
            <a:ln>
              <a:solidFill>
                <a:schemeClr val="tx1"/>
              </a:solidFill>
            </a:ln>
          </p:spPr>
          <p:txBody>
            <a:bodyPr vert="horz" wrap="square" lIns="82272" tIns="41136" rIns="82272" bIns="41136" numCol="1" anchor="t" anchorCtr="0" compatLnSpc="1">
              <a:prstTxWarp prst="textNoShape">
                <a:avLst/>
              </a:prstTxWarp>
            </a:bodyPr>
            <a:lstStyle/>
            <a:p>
              <a:pPr defTabSz="932317"/>
              <a:endParaRPr lang="es-AR" sz="1799" dirty="0">
                <a:solidFill>
                  <a:srgbClr val="FFFFFF"/>
                </a:solidFill>
                <a:latin typeface="Segoe UI"/>
              </a:endParaRPr>
            </a:p>
          </p:txBody>
        </p:sp>
      </p:grpSp>
      <p:sp>
        <p:nvSpPr>
          <p:cNvPr id="30" name="Freeform 5"/>
          <p:cNvSpPr>
            <a:spLocks noEditPoints="1"/>
          </p:cNvSpPr>
          <p:nvPr/>
        </p:nvSpPr>
        <p:spPr bwMode="auto">
          <a:xfrm>
            <a:off x="4217542" y="5756878"/>
            <a:ext cx="878494" cy="836981"/>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solidFill>
              <a:schemeClr val="tx1"/>
            </a:solidFill>
          </a:ln>
        </p:spPr>
        <p:txBody>
          <a:bodyPr vert="horz" wrap="square" lIns="91403" tIns="45701" rIns="91403" bIns="45701" numCol="1" anchor="t" anchorCtr="0" compatLnSpc="1">
            <a:prstTxWarp prst="textNoShape">
              <a:avLst/>
            </a:prstTxWarp>
          </a:bodyPr>
          <a:lstStyle/>
          <a:p>
            <a:pPr defTabSz="932317"/>
            <a:endParaRPr lang="es-AR" sz="1799" dirty="0">
              <a:solidFill>
                <a:srgbClr val="FFFFFF"/>
              </a:solidFill>
              <a:latin typeface="Segoe UI"/>
            </a:endParaRPr>
          </a:p>
        </p:txBody>
      </p:sp>
      <p:sp>
        <p:nvSpPr>
          <p:cNvPr id="31" name="Freeform 35"/>
          <p:cNvSpPr>
            <a:spLocks/>
          </p:cNvSpPr>
          <p:nvPr/>
        </p:nvSpPr>
        <p:spPr bwMode="black">
          <a:xfrm>
            <a:off x="4373331" y="5891907"/>
            <a:ext cx="558757" cy="513060"/>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272" tIns="41136" rIns="82272" bIns="41136" numCol="1" anchor="t" anchorCtr="0" compatLnSpc="1">
            <a:prstTxWarp prst="textNoShape">
              <a:avLst/>
            </a:prstTxWarp>
          </a:bodyPr>
          <a:lstStyle/>
          <a:p>
            <a:pPr defTabSz="932317"/>
            <a:endParaRPr lang="es-AR" sz="1599" dirty="0">
              <a:solidFill>
                <a:srgbClr val="FFFFFF"/>
              </a:solidFill>
              <a:latin typeface="Segoe UI"/>
            </a:endParaRPr>
          </a:p>
        </p:txBody>
      </p:sp>
      <p:sp>
        <p:nvSpPr>
          <p:cNvPr id="32" name="Rectangle 31"/>
          <p:cNvSpPr/>
          <p:nvPr/>
        </p:nvSpPr>
        <p:spPr>
          <a:xfrm>
            <a:off x="5198038" y="5791576"/>
            <a:ext cx="1938351" cy="769121"/>
          </a:xfrm>
          <a:prstGeom prst="rect">
            <a:avLst/>
          </a:prstGeom>
        </p:spPr>
        <p:txBody>
          <a:bodyPr wrap="none">
            <a:spAutoFit/>
          </a:bodyPr>
          <a:lstStyle/>
          <a:p>
            <a:pPr defTabSz="932317"/>
            <a:r>
              <a:rPr lang="es-AR" sz="4398" dirty="0">
                <a:solidFill>
                  <a:srgbClr val="FFFFFF"/>
                </a:solidFill>
                <a:latin typeface="Segoe UI"/>
              </a:rPr>
              <a:t>Rápido</a:t>
            </a:r>
          </a:p>
        </p:txBody>
      </p:sp>
    </p:spTree>
    <p:extLst>
      <p:ext uri="{BB962C8B-B14F-4D97-AF65-F5344CB8AC3E}">
        <p14:creationId xmlns:p14="http://schemas.microsoft.com/office/powerpoint/2010/main" val="2580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449269" y="1867804"/>
            <a:ext cx="3216825" cy="995131"/>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187" tIns="143349" rIns="179187" bIns="143349" numCol="1" rtlCol="0" anchor="ctr" anchorCtr="0" compatLnSpc="1">
            <a:prstTxWarp prst="textNoShape">
              <a:avLst/>
            </a:prstTxWarp>
          </a:bodyPr>
          <a:lstStyle/>
          <a:p>
            <a:pPr defTabSz="913565"/>
            <a:r>
              <a:rPr lang="en-US" sz="2799" dirty="0">
                <a:gradFill>
                  <a:gsLst>
                    <a:gs pos="66372">
                      <a:srgbClr val="141414"/>
                    </a:gs>
                    <a:gs pos="90000">
                      <a:srgbClr val="141414"/>
                    </a:gs>
                  </a:gsLst>
                  <a:lin ang="5400000" scaled="0"/>
                </a:gradFill>
                <a:ea typeface="Roboto" panose="02000000000000000000" pitchFamily="2" charset="0"/>
              </a:rPr>
              <a:t>ASP.NET 4.6</a:t>
            </a:r>
          </a:p>
        </p:txBody>
      </p:sp>
      <p:sp>
        <p:nvSpPr>
          <p:cNvPr id="9" name="Title 1"/>
          <p:cNvSpPr>
            <a:spLocks noGrp="1"/>
          </p:cNvSpPr>
          <p:nvPr>
            <p:ph type="title"/>
          </p:nvPr>
        </p:nvSpPr>
        <p:spPr>
          <a:xfrm>
            <a:off x="572914" y="558134"/>
            <a:ext cx="9377244" cy="899175"/>
          </a:xfrm>
        </p:spPr>
        <p:txBody>
          <a:bodyPr>
            <a:normAutofit/>
          </a:bodyPr>
          <a:lstStyle/>
          <a:p>
            <a:r>
              <a:rPr lang="en-US" dirty="0">
                <a:ea typeface="Roboto" panose="02000000000000000000" pitchFamily="2" charset="0"/>
              </a:rPr>
              <a:t>ASP.NET 4.6 and ASP.NET Core 1.0</a:t>
            </a:r>
          </a:p>
        </p:txBody>
      </p:sp>
      <p:sp>
        <p:nvSpPr>
          <p:cNvPr id="24" name="Rectangle 23"/>
          <p:cNvSpPr/>
          <p:nvPr/>
        </p:nvSpPr>
        <p:spPr bwMode="auto">
          <a:xfrm>
            <a:off x="3716757" y="1873439"/>
            <a:ext cx="8291616" cy="995131"/>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187" tIns="143349" rIns="179187" bIns="143349" numCol="1" rtlCol="0" anchor="ctr" anchorCtr="0" compatLnSpc="1">
            <a:prstTxWarp prst="textNoShape">
              <a:avLst/>
            </a:prstTxWarp>
          </a:bodyPr>
          <a:lstStyle/>
          <a:p>
            <a:pPr defTabSz="913565"/>
            <a:r>
              <a:rPr lang="en-US" sz="2799" dirty="0">
                <a:gradFill>
                  <a:gsLst>
                    <a:gs pos="66372">
                      <a:srgbClr val="141414"/>
                    </a:gs>
                    <a:gs pos="90000">
                      <a:srgbClr val="141414"/>
                    </a:gs>
                  </a:gsLst>
                  <a:lin ang="5400000" scaled="0"/>
                </a:gradFill>
                <a:ea typeface="Roboto" panose="02000000000000000000" pitchFamily="2" charset="0"/>
              </a:rPr>
              <a:t>ASP.NET Core 1.0</a:t>
            </a:r>
          </a:p>
        </p:txBody>
      </p:sp>
      <p:sp>
        <p:nvSpPr>
          <p:cNvPr id="14" name="Rectangle 13"/>
          <p:cNvSpPr/>
          <p:nvPr/>
        </p:nvSpPr>
        <p:spPr bwMode="auto">
          <a:xfrm>
            <a:off x="449274" y="2923700"/>
            <a:ext cx="5754219" cy="995131"/>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187" tIns="143349" rIns="179187" bIns="143349" numCol="1" rtlCol="0" anchor="ctr" anchorCtr="0" compatLnSpc="1">
            <a:prstTxWarp prst="textNoShape">
              <a:avLst/>
            </a:prstTxWarp>
          </a:bodyPr>
          <a:lstStyle/>
          <a:p>
            <a:pPr defTabSz="913565"/>
            <a:r>
              <a:rPr lang="en-US" sz="2799" dirty="0">
                <a:gradFill>
                  <a:gsLst>
                    <a:gs pos="0">
                      <a:srgbClr val="FFFFFF"/>
                    </a:gs>
                    <a:gs pos="100000">
                      <a:srgbClr val="FFFFFF"/>
                    </a:gs>
                  </a:gsLst>
                  <a:lin ang="5400000" scaled="0"/>
                </a:gradFill>
                <a:ea typeface="Roboto" panose="02000000000000000000" pitchFamily="2" charset="0"/>
              </a:rPr>
              <a:t>.NET Framework 4.6</a:t>
            </a:r>
          </a:p>
        </p:txBody>
      </p:sp>
      <p:sp>
        <p:nvSpPr>
          <p:cNvPr id="15" name="Rectangle 14"/>
          <p:cNvSpPr/>
          <p:nvPr/>
        </p:nvSpPr>
        <p:spPr bwMode="auto">
          <a:xfrm>
            <a:off x="449274" y="3979597"/>
            <a:ext cx="5754219" cy="995131"/>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187" tIns="143349" rIns="179187" bIns="143349" numCol="1" rtlCol="0" anchor="ctr" anchorCtr="0" compatLnSpc="1">
            <a:prstTxWarp prst="textNoShape">
              <a:avLst/>
            </a:prstTxWarp>
          </a:bodyPr>
          <a:lstStyle/>
          <a:p>
            <a:pPr defTabSz="913565"/>
            <a:r>
              <a:rPr lang="en-US" sz="2799" dirty="0">
                <a:gradFill>
                  <a:gsLst>
                    <a:gs pos="0">
                      <a:srgbClr val="FFFFFF"/>
                    </a:gs>
                    <a:gs pos="100000">
                      <a:srgbClr val="FFFFFF"/>
                    </a:gs>
                  </a:gsLst>
                  <a:lin ang="5400000" scaled="0"/>
                </a:gradFill>
                <a:ea typeface="Roboto" panose="02000000000000000000" pitchFamily="2" charset="0"/>
              </a:rPr>
              <a:t>.NET framework libraries</a:t>
            </a:r>
          </a:p>
        </p:txBody>
      </p:sp>
      <p:sp>
        <p:nvSpPr>
          <p:cNvPr id="16" name="Rectangle 15"/>
          <p:cNvSpPr/>
          <p:nvPr/>
        </p:nvSpPr>
        <p:spPr bwMode="auto">
          <a:xfrm>
            <a:off x="449272" y="5032426"/>
            <a:ext cx="11558463" cy="995131"/>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187" tIns="143349" rIns="179187" bIns="143349" numCol="1" rtlCol="0" anchor="ctr" anchorCtr="0" compatLnSpc="1">
            <a:prstTxWarp prst="textNoShape">
              <a:avLst/>
            </a:prstTxWarp>
          </a:bodyPr>
          <a:lstStyle/>
          <a:p>
            <a:pPr defTabSz="913500"/>
            <a:r>
              <a:rPr lang="en-US" sz="2799" dirty="0">
                <a:gradFill>
                  <a:gsLst>
                    <a:gs pos="0">
                      <a:srgbClr val="FFFFFF"/>
                    </a:gs>
                    <a:gs pos="100000">
                      <a:srgbClr val="FFFFFF"/>
                    </a:gs>
                  </a:gsLst>
                  <a:lin ang="5400000" scaled="0"/>
                </a:gradFill>
                <a:ea typeface="Roboto" panose="02000000000000000000" pitchFamily="2" charset="0"/>
                <a:cs typeface="Segoe UI" pitchFamily="34" charset="0"/>
              </a:rPr>
              <a:t>Compilers and runtime components </a:t>
            </a:r>
            <a:br>
              <a:rPr lang="en-US" sz="2799" dirty="0">
                <a:gradFill>
                  <a:gsLst>
                    <a:gs pos="0">
                      <a:srgbClr val="FFFFFF"/>
                    </a:gs>
                    <a:gs pos="100000">
                      <a:srgbClr val="FFFFFF"/>
                    </a:gs>
                  </a:gsLst>
                  <a:lin ang="5400000" scaled="0"/>
                </a:gradFill>
                <a:ea typeface="Roboto" panose="02000000000000000000" pitchFamily="2" charset="0"/>
                <a:cs typeface="Segoe UI" pitchFamily="34" charset="0"/>
              </a:rPr>
            </a:br>
            <a:r>
              <a:rPr lang="en-US" sz="1999" dirty="0">
                <a:gradFill>
                  <a:gsLst>
                    <a:gs pos="0">
                      <a:srgbClr val="FFFFFF"/>
                    </a:gs>
                    <a:gs pos="100000">
                      <a:srgbClr val="FFFFFF"/>
                    </a:gs>
                  </a:gsLst>
                  <a:lin ang="5400000" scaled="0"/>
                </a:gradFill>
                <a:ea typeface="Roboto" panose="02000000000000000000" pitchFamily="2" charset="0"/>
                <a:cs typeface="Segoe UI" pitchFamily="34" charset="0"/>
              </a:rPr>
              <a:t>(.NET Compiler Platform: Roslyn, C#, VB, F# Languages, </a:t>
            </a:r>
            <a:r>
              <a:rPr lang="en-US" sz="1999" dirty="0" err="1">
                <a:gradFill>
                  <a:gsLst>
                    <a:gs pos="0">
                      <a:srgbClr val="FFFFFF"/>
                    </a:gs>
                    <a:gs pos="100000">
                      <a:srgbClr val="FFFFFF"/>
                    </a:gs>
                  </a:gsLst>
                  <a:lin ang="5400000" scaled="0"/>
                </a:gradFill>
                <a:ea typeface="Roboto" panose="02000000000000000000" pitchFamily="2" charset="0"/>
                <a:cs typeface="Segoe UI" pitchFamily="34" charset="0"/>
              </a:rPr>
              <a:t>RyuJIT</a:t>
            </a:r>
            <a:r>
              <a:rPr lang="en-US" sz="1999" dirty="0">
                <a:gradFill>
                  <a:gsLst>
                    <a:gs pos="0">
                      <a:srgbClr val="FFFFFF"/>
                    </a:gs>
                    <a:gs pos="100000">
                      <a:srgbClr val="FFFFFF"/>
                    </a:gs>
                  </a:gsLst>
                  <a:lin ang="5400000" scaled="0"/>
                </a:gradFill>
                <a:ea typeface="Roboto" panose="02000000000000000000" pitchFamily="2" charset="0"/>
                <a:cs typeface="Segoe UI" pitchFamily="34" charset="0"/>
              </a:rPr>
              <a:t>, SIMD)</a:t>
            </a:r>
          </a:p>
        </p:txBody>
      </p:sp>
      <p:sp>
        <p:nvSpPr>
          <p:cNvPr id="21" name="Rectangle 20"/>
          <p:cNvSpPr/>
          <p:nvPr/>
        </p:nvSpPr>
        <p:spPr bwMode="auto">
          <a:xfrm>
            <a:off x="6254151" y="2926516"/>
            <a:ext cx="5754219" cy="995131"/>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187" tIns="143349" rIns="179187" bIns="143349" numCol="1" rtlCol="0" anchor="ctr" anchorCtr="0" compatLnSpc="1">
            <a:prstTxWarp prst="textNoShape">
              <a:avLst/>
            </a:prstTxWarp>
          </a:bodyPr>
          <a:lstStyle/>
          <a:p>
            <a:pPr defTabSz="913565"/>
            <a:r>
              <a:rPr lang="en-US" sz="2799" dirty="0">
                <a:gradFill>
                  <a:gsLst>
                    <a:gs pos="0">
                      <a:srgbClr val="FFFFFF"/>
                    </a:gs>
                    <a:gs pos="100000">
                      <a:srgbClr val="FFFFFF"/>
                    </a:gs>
                  </a:gsLst>
                  <a:lin ang="5400000" scaled="0"/>
                </a:gradFill>
                <a:ea typeface="Roboto" panose="02000000000000000000" pitchFamily="2" charset="0"/>
              </a:rPr>
              <a:t>.NET Core 1.0</a:t>
            </a:r>
          </a:p>
        </p:txBody>
      </p:sp>
      <p:sp>
        <p:nvSpPr>
          <p:cNvPr id="22" name="Rectangle 21"/>
          <p:cNvSpPr/>
          <p:nvPr/>
        </p:nvSpPr>
        <p:spPr bwMode="auto">
          <a:xfrm>
            <a:off x="6254151" y="3979597"/>
            <a:ext cx="5754219" cy="995131"/>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187" tIns="143349" rIns="179187" bIns="143349" numCol="1" rtlCol="0" anchor="ctr" anchorCtr="0" compatLnSpc="1">
            <a:prstTxWarp prst="textNoShape">
              <a:avLst/>
            </a:prstTxWarp>
          </a:bodyPr>
          <a:lstStyle/>
          <a:p>
            <a:pPr defTabSz="913565"/>
            <a:r>
              <a:rPr lang="en-US" sz="2799" dirty="0">
                <a:gradFill>
                  <a:gsLst>
                    <a:gs pos="0">
                      <a:srgbClr val="FFFFFF"/>
                    </a:gs>
                    <a:gs pos="100000">
                      <a:srgbClr val="FFFFFF"/>
                    </a:gs>
                  </a:gsLst>
                  <a:lin ang="5400000" scaled="0"/>
                </a:gradFill>
                <a:ea typeface="Roboto" panose="02000000000000000000" pitchFamily="2" charset="0"/>
              </a:rPr>
              <a:t>.NET core libraries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8854" y="3207636"/>
            <a:ext cx="323238" cy="433390"/>
          </a:xfrm>
          <a:prstGeom prst="rect">
            <a:avLst/>
          </a:prstGeom>
        </p:spPr>
      </p:pic>
      <p:pic>
        <p:nvPicPr>
          <p:cNvPr id="35"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5456330" y="3291253"/>
            <a:ext cx="365432" cy="4238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11371078" y="3217226"/>
            <a:ext cx="365432" cy="423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0189377" y="3193208"/>
            <a:ext cx="333097" cy="447818"/>
          </a:xfrm>
          <a:prstGeom prst="rect">
            <a:avLst/>
          </a:prstGeom>
        </p:spPr>
      </p:pic>
    </p:spTree>
    <p:extLst>
      <p:ext uri="{BB962C8B-B14F-4D97-AF65-F5344CB8AC3E}">
        <p14:creationId xmlns:p14="http://schemas.microsoft.com/office/powerpoint/2010/main" val="2463878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42581" y="509194"/>
            <a:ext cx="10903662" cy="5839612"/>
            <a:chOff x="1215577" y="1567373"/>
            <a:chExt cx="9912040" cy="4815260"/>
          </a:xfrm>
        </p:grpSpPr>
        <p:sp>
          <p:nvSpPr>
            <p:cNvPr id="4" name="Rectangle 3"/>
            <p:cNvSpPr/>
            <p:nvPr/>
          </p:nvSpPr>
          <p:spPr bwMode="auto">
            <a:xfrm>
              <a:off x="6509214" y="4510602"/>
              <a:ext cx="4611560" cy="1872031"/>
            </a:xfrm>
            <a:prstGeom prst="rect">
              <a:avLst/>
            </a:prstGeom>
            <a:solidFill>
              <a:srgbClr val="3C454F"/>
            </a:solidFill>
            <a:ln w="25400" cap="flat" cmpd="sng" algn="ctr">
              <a:noFill/>
              <a:prstDash val="solid"/>
              <a:headEnd type="none" w="med" len="med"/>
              <a:tailEnd type="none" w="med" len="med"/>
            </a:ln>
            <a:effectLst/>
          </p:spPr>
          <p:txBody>
            <a:bodyPr vert="horz" wrap="square" lIns="716547" tIns="268705" rIns="87804" bIns="87808" numCol="1" rtlCol="0" anchor="t" anchorCtr="0" compatLnSpc="1">
              <a:prstTxWarp prst="textNoShape">
                <a:avLst/>
              </a:prstTxWarp>
            </a:bodyPr>
            <a:lstStyle/>
            <a:p>
              <a:pPr defTabSz="895333">
                <a:defRPr/>
              </a:pPr>
              <a:endParaRPr lang="en-US" sz="2744" kern="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5577" y="3972115"/>
              <a:ext cx="5238521" cy="2410516"/>
            </a:xfrm>
            <a:prstGeom prst="rect">
              <a:avLst/>
            </a:prstGeom>
            <a:solidFill>
              <a:srgbClr val="3C454F"/>
            </a:solidFill>
            <a:ln w="25400" cap="flat" cmpd="sng" algn="ctr">
              <a:noFill/>
              <a:prstDash val="solid"/>
              <a:headEnd type="none" w="med" len="med"/>
              <a:tailEnd type="none" w="med" len="med"/>
            </a:ln>
            <a:effectLst/>
          </p:spPr>
          <p:txBody>
            <a:bodyPr vert="horz" wrap="square" lIns="716547" tIns="268705" rIns="87804" bIns="87808" numCol="1" rtlCol="0" anchor="t" anchorCtr="0" compatLnSpc="1">
              <a:prstTxWarp prst="textNoShape">
                <a:avLst/>
              </a:prstTxWarp>
            </a:bodyPr>
            <a:lstStyle/>
            <a:p>
              <a:pPr defTabSz="895333">
                <a:defRPr/>
              </a:pPr>
              <a:r>
                <a:rPr lang="en-US" sz="2744" kern="0"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81304" y="4502125"/>
              <a:ext cx="5172792" cy="424355"/>
            </a:xfrm>
            <a:prstGeom prst="rect">
              <a:avLst/>
            </a:prstGeom>
            <a:solidFill>
              <a:srgbClr val="3C454F"/>
            </a:solidFill>
          </p:spPr>
          <p:txBody>
            <a:bodyPr wrap="square" rtlCol="0">
              <a:spAutoFit/>
            </a:bodyPr>
            <a:lstStyle/>
            <a:p>
              <a:pPr algn="ctr" defTabSz="895629">
                <a:defRPr/>
              </a:pPr>
              <a:r>
                <a:rPr lang="en-US" sz="2744" b="1" kern="0"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592601" y="4513799"/>
              <a:ext cx="4423880" cy="424355"/>
            </a:xfrm>
            <a:prstGeom prst="rect">
              <a:avLst/>
            </a:prstGeom>
            <a:solidFill>
              <a:srgbClr val="3C454F"/>
            </a:solidFill>
          </p:spPr>
          <p:txBody>
            <a:bodyPr wrap="square" rtlCol="0">
              <a:spAutoFit/>
            </a:bodyPr>
            <a:lstStyle/>
            <a:p>
              <a:pPr algn="ctr" defTabSz="895629">
                <a:defRPr/>
              </a:pPr>
              <a:r>
                <a:rPr lang="en-US" sz="2744" b="1" kern="0">
                  <a:solidFill>
                    <a:srgbClr val="FFFFFF"/>
                  </a:solidFill>
                  <a:latin typeface="Segoe UI Semibold" panose="020B0702040204020203" pitchFamily="34" charset="0"/>
                  <a:cs typeface="Segoe UI Semibold" panose="020B0702040204020203" pitchFamily="34" charset="0"/>
                </a:rPr>
                <a:t>.NET Core 1.0 </a:t>
              </a:r>
              <a:endParaRPr lang="en-US" sz="2744" b="1" kern="0" dirty="0">
                <a:solidFill>
                  <a:srgbClr val="FFFFFF"/>
                </a:solidFill>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8784" y="5676890"/>
              <a:ext cx="382103" cy="449867"/>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606" y="5673300"/>
              <a:ext cx="510084" cy="500776"/>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3926" y="5633163"/>
              <a:ext cx="545967" cy="554488"/>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846" y="5633163"/>
              <a:ext cx="545967" cy="554488"/>
            </a:xfrm>
            <a:prstGeom prst="rect">
              <a:avLst/>
            </a:prstGeom>
            <a:solidFill>
              <a:srgbClr val="3C454F"/>
            </a:solidFill>
            <a:extLst/>
          </p:spPr>
        </p:pic>
        <p:sp>
          <p:nvSpPr>
            <p:cNvPr id="12" name="Rectangle 11"/>
            <p:cNvSpPr/>
            <p:nvPr/>
          </p:nvSpPr>
          <p:spPr>
            <a:xfrm>
              <a:off x="1603315" y="5010239"/>
              <a:ext cx="4816927" cy="465912"/>
            </a:xfrm>
            <a:prstGeom prst="rect">
              <a:avLst/>
            </a:prstGeom>
            <a:solidFill>
              <a:srgbClr val="3C454F"/>
            </a:solidFill>
          </p:spPr>
          <p:txBody>
            <a:bodyPr wrap="square">
              <a:spAutoFit/>
            </a:bodyPr>
            <a:lstStyle/>
            <a:p>
              <a:pPr algn="ctr" defTabSz="895380">
                <a:defRPr/>
              </a:pPr>
              <a:r>
                <a:rPr lang="en-US" sz="1536" i="1" kern="0" dirty="0">
                  <a:solidFill>
                    <a:srgbClr val="FFFFFF"/>
                  </a:solidFill>
                </a:rPr>
                <a:t>Full .NET Framework for any scenario and </a:t>
              </a:r>
            </a:p>
            <a:p>
              <a:pPr algn="ctr" defTabSz="895380">
                <a:defRPr/>
              </a:pPr>
              <a:r>
                <a:rPr lang="en-US" sz="1536" i="1" kern="0" dirty="0">
                  <a:solidFill>
                    <a:srgbClr val="FFFFFF"/>
                  </a:solidFill>
                </a:rPr>
                <a:t>library support on Windows</a:t>
              </a:r>
            </a:p>
          </p:txBody>
        </p:sp>
        <p:sp>
          <p:nvSpPr>
            <p:cNvPr id="13" name="Rectangle 12"/>
            <p:cNvSpPr/>
            <p:nvPr/>
          </p:nvSpPr>
          <p:spPr>
            <a:xfrm>
              <a:off x="6672910" y="4959034"/>
              <a:ext cx="4275506" cy="465912"/>
            </a:xfrm>
            <a:prstGeom prst="rect">
              <a:avLst/>
            </a:prstGeom>
            <a:solidFill>
              <a:srgbClr val="3C454F"/>
            </a:solidFill>
          </p:spPr>
          <p:txBody>
            <a:bodyPr wrap="square">
              <a:spAutoFit/>
            </a:bodyPr>
            <a:lstStyle/>
            <a:p>
              <a:pPr algn="ctr" defTabSz="895380">
                <a:defRPr/>
              </a:pPr>
              <a:r>
                <a:rPr lang="en-US" sz="1536" i="1" kern="0" dirty="0">
                  <a:solidFill>
                    <a:srgbClr val="FFFFFF"/>
                  </a:solidFill>
                </a:rPr>
                <a:t>Modular libraries &amp; runtime optimized for server and cloud workloads</a:t>
              </a:r>
            </a:p>
          </p:txBody>
        </p:sp>
        <p:sp>
          <p:nvSpPr>
            <p:cNvPr id="14" name="Rectangle 13"/>
            <p:cNvSpPr/>
            <p:nvPr/>
          </p:nvSpPr>
          <p:spPr bwMode="auto">
            <a:xfrm>
              <a:off x="1215577" y="3411310"/>
              <a:ext cx="3966170" cy="514718"/>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ASP.NET 4.6 / </a:t>
              </a:r>
              <a:r>
                <a:rPr lang="en-US" sz="1921" kern="0" dirty="0" err="1">
                  <a:gradFill>
                    <a:gsLst>
                      <a:gs pos="0">
                        <a:srgbClr val="FFFFFF"/>
                      </a:gs>
                      <a:gs pos="100000">
                        <a:srgbClr val="FFFFFF"/>
                      </a:gs>
                    </a:gsLst>
                    <a:lin ang="5400000" scaled="0"/>
                  </a:gradFill>
                  <a:ea typeface="Segoe UI" pitchFamily="34" charset="0"/>
                  <a:cs typeface="Segoe UI" pitchFamily="34" charset="0"/>
                </a:rPr>
                <a:t>System.Web</a:t>
              </a:r>
              <a:endParaRPr lang="en-US" sz="1921" kern="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62425" y="2582876"/>
              <a:ext cx="1117423" cy="7628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252857" y="2573014"/>
              <a:ext cx="5867916" cy="77274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ASP.NET Core 1.0 app features:</a:t>
              </a:r>
            </a:p>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MVC, API, etc.</a:t>
              </a:r>
            </a:p>
          </p:txBody>
        </p:sp>
        <p:sp>
          <p:nvSpPr>
            <p:cNvPr id="17" name="Rectangle 16"/>
            <p:cNvSpPr/>
            <p:nvPr/>
          </p:nvSpPr>
          <p:spPr bwMode="auto">
            <a:xfrm>
              <a:off x="6509211" y="3972115"/>
              <a:ext cx="2321641" cy="494311"/>
            </a:xfrm>
            <a:prstGeom prst="rect">
              <a:avLst/>
            </a:prstGeom>
            <a:solidFill>
              <a:srgbClr val="3C454F"/>
            </a:solidFill>
            <a:ln w="25400" cap="flat" cmpd="sng" algn="ctr">
              <a:noFill/>
              <a:prstDash val="solid"/>
              <a:headEnd type="none" w="med" len="med"/>
              <a:tailEnd type="none" w="med" len="med"/>
            </a:ln>
            <a:effectLst/>
          </p:spPr>
          <p:txBody>
            <a:bodyPr vert="horz" wrap="square" lIns="716445" tIns="43875" rIns="87744" bIns="70195" numCol="1" rtlCol="0" anchor="t" anchorCtr="0" compatLnSpc="1">
              <a:prstTxWarp prst="textNoShape">
                <a:avLst/>
              </a:prstTxWarp>
            </a:bodyPr>
            <a:lstStyle/>
            <a:p>
              <a:pPr defTabSz="895161">
                <a:defRPr/>
              </a:pPr>
              <a:r>
                <a:rPr lang="en-US" sz="1921" kern="0" dirty="0">
                  <a:gradFill>
                    <a:gsLst>
                      <a:gs pos="14679">
                        <a:srgbClr val="FFFFFF"/>
                      </a:gs>
                      <a:gs pos="38000">
                        <a:srgbClr val="FFFFFF"/>
                      </a:gs>
                    </a:gsLst>
                    <a:lin ang="5400000" scaled="1"/>
                  </a:gradFill>
                </a:rPr>
                <a:t>Core CLR</a:t>
              </a:r>
            </a:p>
          </p:txBody>
        </p:sp>
        <p:sp>
          <p:nvSpPr>
            <p:cNvPr id="18" name="Rectangle 17"/>
            <p:cNvSpPr/>
            <p:nvPr/>
          </p:nvSpPr>
          <p:spPr bwMode="auto">
            <a:xfrm>
              <a:off x="8881243" y="3981726"/>
              <a:ext cx="2239530" cy="484700"/>
            </a:xfrm>
            <a:prstGeom prst="rect">
              <a:avLst/>
            </a:prstGeom>
            <a:solidFill>
              <a:srgbClr val="3C454F"/>
            </a:solidFill>
            <a:ln w="25400" cap="flat" cmpd="sng" algn="ctr">
              <a:noFill/>
              <a:prstDash val="solid"/>
              <a:headEnd type="none" w="med" len="med"/>
              <a:tailEnd type="none" w="med" len="med"/>
            </a:ln>
            <a:effectLst/>
          </p:spPr>
          <p:txBody>
            <a:bodyPr vert="horz" wrap="square" lIns="716445" tIns="43875" rIns="87744" bIns="70195" numCol="1" rtlCol="0" anchor="t" anchorCtr="0" compatLnSpc="1">
              <a:prstTxWarp prst="textNoShape">
                <a:avLst/>
              </a:prstTxWarp>
            </a:bodyPr>
            <a:lstStyle/>
            <a:p>
              <a:pPr defTabSz="895161">
                <a:defRPr/>
              </a:pPr>
              <a:r>
                <a:rPr lang="en-US" sz="1921" kern="0"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9154691" y="4043873"/>
              <a:ext cx="345404" cy="350795"/>
            </a:xfrm>
            <a:prstGeom prst="rect">
              <a:avLst/>
            </a:prstGeom>
            <a:solidFill>
              <a:srgbClr val="3C454F"/>
            </a:solidFill>
            <a:extLst/>
          </p:spPr>
        </p:pic>
        <p:sp>
          <p:nvSpPr>
            <p:cNvPr id="20" name="Rectangle 19"/>
            <p:cNvSpPr/>
            <p:nvPr/>
          </p:nvSpPr>
          <p:spPr bwMode="auto">
            <a:xfrm>
              <a:off x="5252857" y="3411310"/>
              <a:ext cx="5867916" cy="504866"/>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ASP.NET Core 1.0</a:t>
              </a:r>
            </a:p>
          </p:txBody>
        </p:sp>
        <p:sp>
          <p:nvSpPr>
            <p:cNvPr id="21" name="Rectangle 20"/>
            <p:cNvSpPr/>
            <p:nvPr/>
          </p:nvSpPr>
          <p:spPr bwMode="auto">
            <a:xfrm>
              <a:off x="3901769" y="2573732"/>
              <a:ext cx="1279979" cy="7628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35895" y="2582876"/>
              <a:ext cx="1304608" cy="7628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Web</a:t>
              </a:r>
            </a:p>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48210" y="1567373"/>
              <a:ext cx="3945853" cy="4528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Visual Basic</a:t>
              </a:r>
            </a:p>
          </p:txBody>
        </p:sp>
        <p:sp>
          <p:nvSpPr>
            <p:cNvPr id="24" name="Rectangle 23"/>
            <p:cNvSpPr/>
            <p:nvPr/>
          </p:nvSpPr>
          <p:spPr bwMode="auto">
            <a:xfrm>
              <a:off x="1248208" y="2074138"/>
              <a:ext cx="9879409" cy="44113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252857" y="1567373"/>
              <a:ext cx="5867916" cy="452809"/>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4" tIns="140532" rIns="175664" bIns="140532" numCol="1" spcCol="0" rtlCol="0" fromWordArt="0" anchor="t" anchorCtr="0" forceAA="0" compatLnSpc="1">
              <a:prstTxWarp prst="textNoShape">
                <a:avLst/>
              </a:prstTxWarp>
              <a:noAutofit/>
            </a:bodyPr>
            <a:lstStyle/>
            <a:p>
              <a:pPr algn="ctr" defTabSz="895568"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Visual Basic (coming soon)</a:t>
              </a:r>
            </a:p>
          </p:txBody>
        </p:sp>
      </p:grpSp>
    </p:spTree>
    <p:extLst>
      <p:ext uri="{BB962C8B-B14F-4D97-AF65-F5344CB8AC3E}">
        <p14:creationId xmlns:p14="http://schemas.microsoft.com/office/powerpoint/2010/main" val="2532823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3255" y="155306"/>
            <a:ext cx="11074705" cy="747897"/>
          </a:xfrm>
        </p:spPr>
        <p:txBody>
          <a:bodyPr/>
          <a:lstStyle/>
          <a:p>
            <a:r>
              <a:rPr lang="en-US" dirty="0"/>
              <a:t>Models, Views, and Controllers</a:t>
            </a:r>
          </a:p>
        </p:txBody>
      </p:sp>
      <p:sp>
        <p:nvSpPr>
          <p:cNvPr id="60" name="Content Placeholder 1"/>
          <p:cNvSpPr txBox="1">
            <a:spLocks/>
          </p:cNvSpPr>
          <p:nvPr/>
        </p:nvSpPr>
        <p:spPr>
          <a:xfrm>
            <a:off x="2051091" y="1122849"/>
            <a:ext cx="7434342" cy="511825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799"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519203" y="3492938"/>
            <a:ext cx="1293108" cy="323645"/>
          </a:xfrm>
          <a:prstGeom prst="lef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822994" y="3396443"/>
            <a:ext cx="685525" cy="530011"/>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03" tIns="45701" rIns="91403" bIns="45701" numCol="1" anchor="t" anchorCtr="0" compatLnSpc="1">
            <a:prstTxWarp prst="textNoShape">
              <a:avLst/>
            </a:prstTxWarp>
          </a:bodyPr>
          <a:lstStyle/>
          <a:p>
            <a:pPr defTabSz="1218504">
              <a:defRPr/>
            </a:pPr>
            <a:endParaRPr lang="en-US" sz="2399" kern="0">
              <a:solidFill>
                <a:srgbClr val="292929"/>
              </a:solidFill>
              <a:latin typeface="Segoe UI"/>
            </a:endParaRPr>
          </a:p>
        </p:txBody>
      </p:sp>
      <p:sp>
        <p:nvSpPr>
          <p:cNvPr id="66" name="Freeform 65"/>
          <p:cNvSpPr>
            <a:spLocks noEditPoints="1"/>
          </p:cNvSpPr>
          <p:nvPr/>
        </p:nvSpPr>
        <p:spPr bwMode="black">
          <a:xfrm>
            <a:off x="6023216" y="5711088"/>
            <a:ext cx="685525" cy="530011"/>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03" tIns="45701" rIns="91403" bIns="45701" numCol="1" anchor="t" anchorCtr="0" compatLnSpc="1">
            <a:prstTxWarp prst="textNoShape">
              <a:avLst/>
            </a:prstTxWarp>
          </a:bodyPr>
          <a:lstStyle/>
          <a:p>
            <a:pPr defTabSz="1218504">
              <a:defRPr/>
            </a:pPr>
            <a:endParaRPr lang="en-US" sz="2399" kern="0">
              <a:solidFill>
                <a:srgbClr val="292929"/>
              </a:solidFill>
              <a:latin typeface="Segoe UI"/>
            </a:endParaRPr>
          </a:p>
        </p:txBody>
      </p:sp>
      <p:sp>
        <p:nvSpPr>
          <p:cNvPr id="67" name="Right Arrow 66"/>
          <p:cNvSpPr/>
          <p:nvPr/>
        </p:nvSpPr>
        <p:spPr bwMode="auto">
          <a:xfrm>
            <a:off x="6876140" y="5777626"/>
            <a:ext cx="500884" cy="396935"/>
          </a:xfrm>
          <a:prstGeom prst="righ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6023217" y="2022526"/>
            <a:ext cx="2285080" cy="999058"/>
          </a:xfrm>
          <a:prstGeom prst="rect">
            <a:avLst/>
          </a:prstGeom>
          <a:solidFill>
            <a:srgbClr val="00AEEF"/>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6023217" y="4301314"/>
            <a:ext cx="2285080" cy="999058"/>
          </a:xfrm>
          <a:prstGeom prst="rect">
            <a:avLst/>
          </a:prstGeom>
          <a:solidFill>
            <a:srgbClr val="00AEEF"/>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3018956" y="2022528"/>
            <a:ext cx="2285080" cy="999057"/>
          </a:xfrm>
          <a:prstGeom prst="righ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3018956" y="4294231"/>
            <a:ext cx="2285080" cy="999057"/>
          </a:xfrm>
          <a:prstGeom prst="lef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696183" y="3543014"/>
            <a:ext cx="1142540" cy="39679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593">
              <a:spcBef>
                <a:spcPts val="1200"/>
              </a:spcBef>
              <a:buNone/>
              <a:defRPr/>
            </a:pPr>
            <a:r>
              <a:rPr lang="en-US" sz="2399" dirty="0">
                <a:solidFill>
                  <a:srgbClr val="00AEEF"/>
                </a:solidFill>
                <a:latin typeface="Segoe UI"/>
              </a:rPr>
              <a:t>Model</a:t>
            </a:r>
          </a:p>
        </p:txBody>
      </p:sp>
      <p:sp>
        <p:nvSpPr>
          <p:cNvPr id="3" name="TextBox 2"/>
          <p:cNvSpPr txBox="1"/>
          <p:nvPr/>
        </p:nvSpPr>
        <p:spPr>
          <a:xfrm>
            <a:off x="7377024" y="5468466"/>
            <a:ext cx="1146007" cy="1033585"/>
          </a:xfrm>
          <a:prstGeom prst="rect">
            <a:avLst/>
          </a:prstGeom>
          <a:noFill/>
        </p:spPr>
        <p:txBody>
          <a:bodyPr wrap="none" rtlCol="0">
            <a:spAutoFit/>
          </a:bodyPr>
          <a:lstStyle/>
          <a:p>
            <a:r>
              <a:rPr lang="en-US" sz="5997"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720242" y="3480119"/>
            <a:ext cx="1146007" cy="1033585"/>
          </a:xfrm>
          <a:prstGeom prst="rect">
            <a:avLst/>
          </a:prstGeom>
          <a:noFill/>
        </p:spPr>
        <p:txBody>
          <a:bodyPr wrap="none" rtlCol="0">
            <a:spAutoFit/>
          </a:bodyPr>
          <a:lstStyle/>
          <a:p>
            <a:r>
              <a:rPr lang="en-US" sz="5997"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4125795" y="3741409"/>
            <a:ext cx="949582" cy="845404"/>
          </a:xfrm>
          <a:prstGeom prst="rect">
            <a:avLst/>
          </a:prstGeom>
          <a:noFill/>
        </p:spPr>
        <p:txBody>
          <a:bodyPr wrap="square" rtlCol="0">
            <a:spAutoFit/>
          </a:bodyPr>
          <a:lstStyle/>
          <a:p>
            <a:r>
              <a:rPr lang="en-US" sz="4799" dirty="0">
                <a:solidFill>
                  <a:srgbClr val="00AEEF"/>
                </a:solidFill>
                <a:latin typeface="Segoe UI Symbol" panose="020B0502040204020203" pitchFamily="34" charset="0"/>
                <a:ea typeface="Segoe UI Symbol" panose="020B0502040204020203" pitchFamily="34" charset="0"/>
              </a:rPr>
              <a:t></a:t>
            </a:r>
            <a:endParaRPr lang="en-US" sz="1799"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2660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a:t>Middleware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977" y="1158515"/>
            <a:ext cx="8504604" cy="5442946"/>
          </a:xfrm>
          <a:prstGeom prst="rect">
            <a:avLst/>
          </a:prstGeom>
        </p:spPr>
      </p:pic>
    </p:spTree>
    <p:extLst>
      <p:ext uri="{BB962C8B-B14F-4D97-AF65-F5344CB8AC3E}">
        <p14:creationId xmlns:p14="http://schemas.microsoft.com/office/powerpoint/2010/main" val="177564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a:t>Demo</a:t>
            </a:r>
            <a:br>
              <a:rPr lang="es-AR" dirty="0"/>
            </a:br>
            <a:r>
              <a:rPr lang="es-AR" dirty="0"/>
              <a:t>ASP.NET Core </a:t>
            </a:r>
            <a:r>
              <a:rPr lang="es-AR" dirty="0" smtClean="0"/>
              <a:t>1.0</a:t>
            </a:r>
            <a:endParaRPr lang="es-AR" dirty="0"/>
          </a:p>
        </p:txBody>
      </p:sp>
    </p:spTree>
    <p:extLst>
      <p:ext uri="{BB962C8B-B14F-4D97-AF65-F5344CB8AC3E}">
        <p14:creationId xmlns:p14="http://schemas.microsoft.com/office/powerpoint/2010/main" val="10643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1190078"/>
            <a:ext cx="11650488" cy="5797670"/>
          </a:xfrm>
        </p:spPr>
        <p:txBody>
          <a:bodyPr/>
          <a:lstStyle/>
          <a:p>
            <a:pPr lvl="0"/>
            <a:r>
              <a:rPr lang="es-AR" sz="2744" dirty="0">
                <a:latin typeface="Segoe UI Light" panose="020B0502040204020203" pitchFamily="34" charset="0"/>
                <a:cs typeface="Segoe UI Light" panose="020B0502040204020203" pitchFamily="34" charset="0"/>
              </a:rPr>
              <a:t>Aplicaciones .NET Core apps van a ejecutar en ambientes Linux productivos, incluyendo </a:t>
            </a:r>
            <a:r>
              <a:rPr lang="es-AR" sz="2744" dirty="0" err="1">
                <a:latin typeface="Segoe UI Light" panose="020B0502040204020203" pitchFamily="34" charset="0"/>
                <a:cs typeface="Segoe UI Light" panose="020B0502040204020203" pitchFamily="34" charset="0"/>
              </a:rPr>
              <a:t>Docker</a:t>
            </a:r>
            <a:r>
              <a:rPr lang="es-AR" sz="2744" dirty="0">
                <a:latin typeface="Segoe UI Light" panose="020B0502040204020203" pitchFamily="34" charset="0"/>
                <a:cs typeface="Segoe UI Light" panose="020B0502040204020203" pitchFamily="34" charset="0"/>
              </a:rPr>
              <a:t> </a:t>
            </a:r>
            <a:r>
              <a:rPr lang="es-AR" sz="2744" dirty="0" err="1">
                <a:latin typeface="Segoe UI Light" panose="020B0502040204020203" pitchFamily="34" charset="0"/>
                <a:cs typeface="Segoe UI Light" panose="020B0502040204020203" pitchFamily="34" charset="0"/>
              </a:rPr>
              <a:t>containers</a:t>
            </a:r>
            <a:r>
              <a:rPr lang="es-AR" sz="2744" dirty="0">
                <a:latin typeface="Segoe UI Light" panose="020B0502040204020203" pitchFamily="34" charset="0"/>
                <a:cs typeface="Segoe UI Light" panose="020B0502040204020203" pitchFamily="34" charset="0"/>
              </a:rPr>
              <a:t> (</a:t>
            </a:r>
            <a:r>
              <a:rPr lang="es-AR" sz="2744" dirty="0" err="1">
                <a:latin typeface="Segoe UI Light" panose="020B0502040204020203" pitchFamily="34" charset="0"/>
                <a:cs typeface="Segoe UI Light" panose="020B0502040204020203" pitchFamily="34" charset="0"/>
              </a:rPr>
              <a:t>on-prem</a:t>
            </a:r>
            <a:r>
              <a:rPr lang="es-AR" sz="2744" dirty="0">
                <a:latin typeface="Segoe UI Light" panose="020B0502040204020203" pitchFamily="34" charset="0"/>
                <a:cs typeface="Segoe UI Light" panose="020B0502040204020203" pitchFamily="34" charset="0"/>
              </a:rPr>
              <a:t> y </a:t>
            </a:r>
            <a:r>
              <a:rPr lang="es-AR" sz="2744" dirty="0" err="1">
                <a:latin typeface="Segoe UI Light" panose="020B0502040204020203" pitchFamily="34" charset="0"/>
                <a:cs typeface="Segoe UI Light" panose="020B0502040204020203" pitchFamily="34" charset="0"/>
              </a:rPr>
              <a:t>cloud</a:t>
            </a:r>
            <a:r>
              <a:rPr lang="es-AR" sz="2744" dirty="0">
                <a:latin typeface="Segoe UI Light" panose="020B0502040204020203" pitchFamily="34" charset="0"/>
                <a:cs typeface="Segoe UI Light" panose="020B0502040204020203" pitchFamily="34" charset="0"/>
              </a:rPr>
              <a:t>)</a:t>
            </a:r>
          </a:p>
          <a:p>
            <a:pPr lvl="0"/>
            <a:endParaRPr lang="es-AR" sz="2744" dirty="0">
              <a:latin typeface="Segoe UI Light" panose="020B0502040204020203" pitchFamily="34" charset="0"/>
              <a:cs typeface="Segoe UI Light" panose="020B0502040204020203" pitchFamily="34" charset="0"/>
            </a:endParaRPr>
          </a:p>
          <a:p>
            <a:pPr lvl="0"/>
            <a:r>
              <a:rPr lang="es-AR" sz="2744" dirty="0">
                <a:latin typeface="Segoe UI Light" panose="020B0502040204020203" pitchFamily="34" charset="0"/>
                <a:cs typeface="Segoe UI Light" panose="020B0502040204020203" pitchFamily="34" charset="0"/>
              </a:rPr>
              <a:t>Edición, compilación, y </a:t>
            </a:r>
            <a:r>
              <a:rPr lang="es-AR" sz="2744" dirty="0" err="1">
                <a:latin typeface="Segoe UI Light" panose="020B0502040204020203" pitchFamily="34" charset="0"/>
                <a:cs typeface="Segoe UI Light" panose="020B0502040204020203" pitchFamily="34" charset="0"/>
              </a:rPr>
              <a:t>debugging</a:t>
            </a:r>
            <a:r>
              <a:rPr lang="es-AR" sz="2744" dirty="0">
                <a:latin typeface="Segoe UI Light" panose="020B0502040204020203" pitchFamily="34" charset="0"/>
                <a:cs typeface="Segoe UI Light" panose="020B0502040204020203" pitchFamily="34" charset="0"/>
              </a:rPr>
              <a:t> de código .NET en Mac OS X usando Visual Studio Code (o cualquier editor).</a:t>
            </a:r>
          </a:p>
          <a:p>
            <a:pPr lvl="0"/>
            <a:endParaRPr lang="es-AR" sz="2744" dirty="0">
              <a:latin typeface="Segoe UI Light" panose="020B0502040204020203" pitchFamily="34" charset="0"/>
              <a:cs typeface="Segoe UI Light" panose="020B0502040204020203" pitchFamily="34" charset="0"/>
            </a:endParaRPr>
          </a:p>
          <a:p>
            <a:pPr lvl="0"/>
            <a:r>
              <a:rPr lang="es-AR" sz="2744" dirty="0">
                <a:latin typeface="Segoe UI Light" panose="020B0502040204020203" pitchFamily="34" charset="0"/>
                <a:cs typeface="Segoe UI Light" panose="020B0502040204020203" pitchFamily="34" charset="0"/>
              </a:rPr>
              <a:t>Aplicaciones que usen características agnósticas a la plataforma van a tener el mismo comportamiento en Windows y Unix</a:t>
            </a:r>
          </a:p>
          <a:p>
            <a:endParaRPr lang="es-AR" sz="2744" dirty="0">
              <a:latin typeface="Segoe UI Light" panose="020B0502040204020203" pitchFamily="34" charset="0"/>
              <a:cs typeface="Segoe UI Light" panose="020B0502040204020203" pitchFamily="34" charset="0"/>
            </a:endParaRPr>
          </a:p>
          <a:p>
            <a:r>
              <a:rPr lang="es-AR" sz="2744" dirty="0"/>
              <a:t>Microsoft va a soportar, y mantener .NET como si fuera cualquier otro producto de Microsoft</a:t>
            </a:r>
          </a:p>
        </p:txBody>
      </p:sp>
      <p:sp>
        <p:nvSpPr>
          <p:cNvPr id="3" name="Title 2"/>
          <p:cNvSpPr>
            <a:spLocks noGrp="1"/>
          </p:cNvSpPr>
          <p:nvPr>
            <p:ph type="title"/>
          </p:nvPr>
        </p:nvSpPr>
        <p:spPr>
          <a:xfrm>
            <a:off x="519112" y="228600"/>
            <a:ext cx="11149013" cy="747897"/>
          </a:xfrm>
        </p:spPr>
        <p:txBody>
          <a:bodyPr/>
          <a:lstStyle/>
          <a:p>
            <a:r>
              <a:rPr lang="es-AR" dirty="0" smtClean="0"/>
              <a:t>El futuro de .NET </a:t>
            </a:r>
            <a:r>
              <a:rPr lang="es-AR" dirty="0"/>
              <a:t>C</a:t>
            </a:r>
            <a:r>
              <a:rPr lang="es-AR" dirty="0" smtClean="0"/>
              <a:t>ore</a:t>
            </a:r>
            <a:endParaRPr lang="es-AR" dirty="0"/>
          </a:p>
        </p:txBody>
      </p:sp>
    </p:spTree>
    <p:extLst>
      <p:ext uri="{BB962C8B-B14F-4D97-AF65-F5344CB8AC3E}">
        <p14:creationId xmlns:p14="http://schemas.microsoft.com/office/powerpoint/2010/main" val="109663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a:solidFill>
                  <a:srgbClr val="FFFFFF"/>
                </a:solidFill>
              </a:rPr>
              <a:t>¿Preguntas?</a:t>
            </a:r>
          </a:p>
        </p:txBody>
      </p:sp>
    </p:spTree>
    <p:extLst>
      <p:ext uri="{BB962C8B-B14F-4D97-AF65-F5344CB8AC3E}">
        <p14:creationId xmlns:p14="http://schemas.microsoft.com/office/powerpoint/2010/main" val="399253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static.com/images?q=tbn:ANd9GcSqJQE3SwzGHB7tBypVkyD1714fwQrvQh6v1VYUhA82-BtInO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296" y="1240248"/>
            <a:ext cx="5621395" cy="38582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upload.wikimedia.org/wikipedia/commons/thumb/f/fa/Apple_logo_black.svg/100px-Apple_logo_black.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805" y="5362228"/>
            <a:ext cx="952500" cy="952500"/>
          </a:xfrm>
          <a:prstGeom prst="rect">
            <a:avLst/>
          </a:prstGeom>
          <a:noFill/>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5914" y="5476528"/>
            <a:ext cx="838200" cy="838200"/>
          </a:xfrm>
          <a:prstGeom prst="rect">
            <a:avLst/>
          </a:prstGeom>
        </p:spPr>
      </p:pic>
      <p:pic>
        <p:nvPicPr>
          <p:cNvPr id="5" name="Picture 2" descr="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9996" y="5476528"/>
            <a:ext cx="7620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www.unixmen.com/wp-content/uploads/2012/07/freebsd_300x3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7126" y="5476528"/>
            <a:ext cx="911225" cy="9112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a:t>.NET Core 1.0</a:t>
            </a:r>
            <a:endParaRPr lang="es-AR" dirty="0"/>
          </a:p>
        </p:txBody>
      </p:sp>
    </p:spTree>
    <p:extLst>
      <p:ext uri="{BB962C8B-B14F-4D97-AF65-F5344CB8AC3E}">
        <p14:creationId xmlns:p14="http://schemas.microsoft.com/office/powerpoint/2010/main" val="294060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3055050"/>
            <a:ext cx="11149013" cy="747897"/>
          </a:xfrm>
        </p:spPr>
        <p:txBody>
          <a:bodyPr/>
          <a:lstStyle/>
          <a:p>
            <a:r>
              <a:rPr lang="es-AR" dirty="0">
                <a:solidFill>
                  <a:srgbClr val="FFFFFF"/>
                </a:solidFill>
              </a:rPr>
              <a:t>¡ Gracias</a:t>
            </a:r>
            <a:r>
              <a:rPr lang="es-AR" dirty="0" smtClean="0">
                <a:solidFill>
                  <a:srgbClr val="FFFFFF"/>
                </a:solidFill>
              </a:rPr>
              <a:t>!</a:t>
            </a:r>
            <a:endParaRPr lang="en-US" dirty="0"/>
          </a:p>
        </p:txBody>
      </p:sp>
      <p:sp>
        <p:nvSpPr>
          <p:cNvPr id="3" name="TextBox 2"/>
          <p:cNvSpPr txBox="1"/>
          <p:nvPr/>
        </p:nvSpPr>
        <p:spPr>
          <a:xfrm>
            <a:off x="976313" y="4788353"/>
            <a:ext cx="5163230" cy="1292662"/>
          </a:xfrm>
          <a:prstGeom prst="rect">
            <a:avLst/>
          </a:prstGeom>
          <a:noFill/>
        </p:spPr>
        <p:txBody>
          <a:bodyPr wrap="square" lIns="0" tIns="0" rIns="0" bIns="0" rtlCol="0">
            <a:spAutoFit/>
          </a:bodyPr>
          <a:lstStyle/>
          <a:p>
            <a:r>
              <a:rPr lang="es-AR" sz="2800" dirty="0" smtClean="0">
                <a:gradFill>
                  <a:gsLst>
                    <a:gs pos="2917">
                      <a:schemeClr val="tx1"/>
                    </a:gs>
                    <a:gs pos="30000">
                      <a:schemeClr val="tx1"/>
                    </a:gs>
                  </a:gsLst>
                  <a:lin ang="5400000" scaled="0"/>
                </a:gradFill>
              </a:rPr>
              <a:t>marianos@lagash.com</a:t>
            </a:r>
            <a:endParaRPr lang="es-AR" sz="2800" dirty="0">
              <a:gradFill>
                <a:gsLst>
                  <a:gs pos="2917">
                    <a:schemeClr val="tx1"/>
                  </a:gs>
                  <a:gs pos="30000">
                    <a:schemeClr val="tx1"/>
                  </a:gs>
                </a:gsLst>
                <a:lin ang="5400000" scaled="0"/>
              </a:gradFill>
            </a:endParaRPr>
          </a:p>
          <a:p>
            <a:r>
              <a:rPr lang="es-AR" sz="2800" dirty="0" smtClean="0">
                <a:gradFill>
                  <a:gsLst>
                    <a:gs pos="2917">
                      <a:schemeClr val="tx1"/>
                    </a:gs>
                    <a:gs pos="30000">
                      <a:schemeClr val="tx1"/>
                    </a:gs>
                  </a:gsLst>
                  <a:lin ang="5400000" scaled="0"/>
                </a:gradFill>
              </a:rPr>
              <a:t>@</a:t>
            </a:r>
            <a:r>
              <a:rPr lang="es-AR" sz="2800" dirty="0" err="1" smtClean="0">
                <a:gradFill>
                  <a:gsLst>
                    <a:gs pos="2917">
                      <a:schemeClr val="tx1"/>
                    </a:gs>
                    <a:gs pos="30000">
                      <a:schemeClr val="tx1"/>
                    </a:gs>
                  </a:gsLst>
                  <a:lin ang="5400000" scaled="0"/>
                </a:gradFill>
              </a:rPr>
              <a:t>marianosz</a:t>
            </a:r>
            <a:endParaRPr lang="es-AR" sz="2800" dirty="0">
              <a:gradFill>
                <a:gsLst>
                  <a:gs pos="2917">
                    <a:schemeClr val="tx1"/>
                  </a:gs>
                  <a:gs pos="30000">
                    <a:schemeClr val="tx1"/>
                  </a:gs>
                </a:gsLst>
                <a:lin ang="5400000" scaled="0"/>
              </a:gradFill>
            </a:endParaRPr>
          </a:p>
          <a:p>
            <a:r>
              <a:rPr lang="es-AR" sz="2800" dirty="0" smtClean="0">
                <a:gradFill>
                  <a:gsLst>
                    <a:gs pos="2917">
                      <a:schemeClr val="tx1"/>
                    </a:gs>
                    <a:gs pos="30000">
                      <a:schemeClr val="tx1"/>
                    </a:gs>
                  </a:gsLst>
                  <a:lin ang="5400000" scaled="0"/>
                </a:gradFill>
              </a:rPr>
              <a:t>http://weblogs.asp.net/marianos</a:t>
            </a:r>
            <a:endParaRPr lang="es-AR" sz="2800" dirty="0">
              <a:gradFill>
                <a:gsLst>
                  <a:gs pos="2917">
                    <a:schemeClr val="tx1"/>
                  </a:gs>
                  <a:gs pos="30000">
                    <a:schemeClr val="tx1"/>
                  </a:gs>
                </a:gsLst>
                <a:lin ang="5400000" scaled="0"/>
              </a:gradFill>
            </a:endParaRPr>
          </a:p>
        </p:txBody>
      </p:sp>
      <p:sp>
        <p:nvSpPr>
          <p:cNvPr id="4" name="TextBox 3"/>
          <p:cNvSpPr txBox="1"/>
          <p:nvPr/>
        </p:nvSpPr>
        <p:spPr>
          <a:xfrm>
            <a:off x="7242130" y="4788353"/>
            <a:ext cx="5163230" cy="1292662"/>
          </a:xfrm>
          <a:prstGeom prst="rect">
            <a:avLst/>
          </a:prstGeom>
          <a:noFill/>
        </p:spPr>
        <p:txBody>
          <a:bodyPr wrap="square" lIns="0" tIns="0" rIns="0" bIns="0" rtlCol="0">
            <a:spAutoFit/>
          </a:bodyPr>
          <a:lstStyle/>
          <a:p>
            <a:r>
              <a:rPr lang="es-AR" sz="2800" dirty="0" smtClean="0">
                <a:gradFill>
                  <a:gsLst>
                    <a:gs pos="2917">
                      <a:schemeClr val="tx1"/>
                    </a:gs>
                    <a:gs pos="30000">
                      <a:schemeClr val="tx1"/>
                    </a:gs>
                  </a:gsLst>
                  <a:lin ang="5400000" scaled="0"/>
                </a:gradFill>
              </a:rPr>
              <a:t>maurog@lagash.com</a:t>
            </a:r>
            <a:endParaRPr lang="es-AR" sz="2800" dirty="0">
              <a:gradFill>
                <a:gsLst>
                  <a:gs pos="2917">
                    <a:schemeClr val="tx1"/>
                  </a:gs>
                  <a:gs pos="30000">
                    <a:schemeClr val="tx1"/>
                  </a:gs>
                </a:gsLst>
                <a:lin ang="5400000" scaled="0"/>
              </a:gradFill>
            </a:endParaRPr>
          </a:p>
          <a:p>
            <a:r>
              <a:rPr lang="es-AR" sz="2800" dirty="0" smtClean="0">
                <a:gradFill>
                  <a:gsLst>
                    <a:gs pos="2917">
                      <a:schemeClr val="tx1"/>
                    </a:gs>
                    <a:gs pos="30000">
                      <a:schemeClr val="tx1"/>
                    </a:gs>
                  </a:gsLst>
                  <a:lin ang="5400000" scaled="0"/>
                </a:gradFill>
              </a:rPr>
              <a:t>@</a:t>
            </a:r>
            <a:r>
              <a:rPr lang="es-AR" sz="2800" dirty="0" err="1" smtClean="0">
                <a:gradFill>
                  <a:gsLst>
                    <a:gs pos="2917">
                      <a:schemeClr val="tx1"/>
                    </a:gs>
                    <a:gs pos="30000">
                      <a:schemeClr val="tx1"/>
                    </a:gs>
                  </a:gsLst>
                  <a:lin ang="5400000" scaled="0"/>
                </a:gradFill>
              </a:rPr>
              <a:t>maurogandelli</a:t>
            </a:r>
            <a:endParaRPr lang="es-AR" sz="2800" dirty="0">
              <a:gradFill>
                <a:gsLst>
                  <a:gs pos="2917">
                    <a:schemeClr val="tx1"/>
                  </a:gs>
                  <a:gs pos="30000">
                    <a:schemeClr val="tx1"/>
                  </a:gs>
                </a:gsLst>
                <a:lin ang="5400000" scaled="0"/>
              </a:gradFill>
            </a:endParaRPr>
          </a:p>
          <a:p>
            <a:r>
              <a:rPr lang="es-AR" sz="2800" dirty="0" smtClean="0">
                <a:gradFill>
                  <a:gsLst>
                    <a:gs pos="2917">
                      <a:schemeClr val="tx1"/>
                    </a:gs>
                    <a:gs pos="30000">
                      <a:schemeClr val="tx1"/>
                    </a:gs>
                  </a:gsLst>
                  <a:lin ang="5400000" scaled="0"/>
                </a:gradFill>
              </a:rPr>
              <a:t>http</a:t>
            </a:r>
            <a:r>
              <a:rPr lang="es-AR" sz="2800" dirty="0" smtClean="0">
                <a:gradFill>
                  <a:gsLst>
                    <a:gs pos="2917">
                      <a:schemeClr val="tx1"/>
                    </a:gs>
                    <a:gs pos="30000">
                      <a:schemeClr val="tx1"/>
                    </a:gs>
                  </a:gsLst>
                  <a:lin ang="5400000" scaled="0"/>
                </a:gradFill>
              </a:rPr>
              <a:t>://github.com/mauro2</a:t>
            </a:r>
            <a:endParaRPr lang="es-AR"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2784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507559" y="2712055"/>
            <a:ext cx="4611013" cy="3315872"/>
          </a:xfrm>
          <a:prstGeom prst="rect">
            <a:avLst/>
          </a:prstGeom>
          <a:solidFill>
            <a:srgbClr val="0072C6"/>
          </a:solidFill>
          <a:ln w="25400" cap="flat" cmpd="sng" algn="ctr">
            <a:noFill/>
            <a:prstDash val="solid"/>
            <a:headEnd type="none" w="med" len="med"/>
            <a:tailEnd type="none" w="med" len="med"/>
          </a:ln>
          <a:effectLst/>
        </p:spPr>
        <p:txBody>
          <a:bodyPr vert="horz" wrap="square" lIns="731020" tIns="274133" rIns="89577" bIns="89581" numCol="1" rtlCol="0" anchor="t" anchorCtr="0" compatLnSpc="1">
            <a:prstTxWarp prst="textNoShape">
              <a:avLst/>
            </a:prstTxWarp>
          </a:bodyPr>
          <a:lstStyle/>
          <a:p>
            <a:pPr defTabSz="913414">
              <a:defRPr/>
            </a:pPr>
            <a:endParaRPr lang="en-US" sz="2799" dirty="0">
              <a:gradFill>
                <a:gsLst>
                  <a:gs pos="14679">
                    <a:srgbClr val="FFFFFF"/>
                  </a:gs>
                  <a:gs pos="38000">
                    <a:srgbClr val="FFFFFF"/>
                  </a:gs>
                </a:gsLst>
                <a:lin ang="5400000" scaled="1"/>
              </a:gradFill>
              <a:latin typeface="Segoe UI Light"/>
            </a:endParaRPr>
          </a:p>
        </p:txBody>
      </p:sp>
      <p:sp>
        <p:nvSpPr>
          <p:cNvPr id="52" name="Rectangle 51"/>
          <p:cNvSpPr/>
          <p:nvPr/>
        </p:nvSpPr>
        <p:spPr bwMode="auto">
          <a:xfrm>
            <a:off x="1214550" y="2712055"/>
            <a:ext cx="5237900" cy="3315873"/>
          </a:xfrm>
          <a:prstGeom prst="rect">
            <a:avLst/>
          </a:prstGeom>
          <a:solidFill>
            <a:srgbClr val="0072C6"/>
          </a:solidFill>
          <a:ln w="25400" cap="flat" cmpd="sng" algn="ctr">
            <a:noFill/>
            <a:prstDash val="solid"/>
            <a:headEnd type="none" w="med" len="med"/>
            <a:tailEnd type="none" w="med" len="med"/>
          </a:ln>
          <a:effectLst/>
        </p:spPr>
        <p:txBody>
          <a:bodyPr vert="horz" wrap="square" lIns="731020" tIns="274133" rIns="89577" bIns="89581" numCol="1" rtlCol="0" anchor="t" anchorCtr="0" compatLnSpc="1">
            <a:prstTxWarp prst="textNoShape">
              <a:avLst/>
            </a:prstTxWarp>
          </a:bodyPr>
          <a:lstStyle/>
          <a:p>
            <a:pPr defTabSz="913414">
              <a:defRPr/>
            </a:pPr>
            <a:r>
              <a:rPr lang="en-US" sz="2799" dirty="0">
                <a:gradFill>
                  <a:gsLst>
                    <a:gs pos="14679">
                      <a:srgbClr val="FFFFFF"/>
                    </a:gs>
                    <a:gs pos="38000">
                      <a:srgbClr val="FFFFFF"/>
                    </a:gs>
                  </a:gsLst>
                  <a:lin ang="5400000" scaled="1"/>
                </a:gradFill>
                <a:latin typeface="Segoe UI Light"/>
              </a:rPr>
              <a:t>  </a:t>
            </a:r>
          </a:p>
        </p:txBody>
      </p:sp>
      <p:sp>
        <p:nvSpPr>
          <p:cNvPr id="53" name="TextBox 52"/>
          <p:cNvSpPr txBox="1"/>
          <p:nvPr/>
        </p:nvSpPr>
        <p:spPr>
          <a:xfrm>
            <a:off x="1259173" y="3298620"/>
            <a:ext cx="5172179" cy="531599"/>
          </a:xfrm>
          <a:prstGeom prst="rect">
            <a:avLst/>
          </a:prstGeom>
          <a:noFill/>
        </p:spPr>
        <p:txBody>
          <a:bodyPr wrap="square" rtlCol="0">
            <a:spAutoFit/>
          </a:bodyPr>
          <a:lstStyle/>
          <a:p>
            <a:pPr algn="ctr" defTabSz="913716">
              <a:defRPr/>
            </a:pPr>
            <a:r>
              <a:rPr lang="en-US" sz="2799"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54" name="TextBox 53"/>
          <p:cNvSpPr txBox="1"/>
          <p:nvPr/>
        </p:nvSpPr>
        <p:spPr>
          <a:xfrm>
            <a:off x="6569840" y="3310292"/>
            <a:ext cx="4423356" cy="531599"/>
          </a:xfrm>
          <a:prstGeom prst="rect">
            <a:avLst/>
          </a:prstGeom>
          <a:noFill/>
        </p:spPr>
        <p:txBody>
          <a:bodyPr wrap="square" rtlCol="0">
            <a:spAutoFit/>
          </a:bodyPr>
          <a:lstStyle/>
          <a:p>
            <a:pPr algn="ctr" defTabSz="913716">
              <a:defRPr/>
            </a:pPr>
            <a:r>
              <a:rPr lang="en-US" sz="2799" b="1" dirty="0">
                <a:solidFill>
                  <a:srgbClr val="FFFFFF"/>
                </a:solidFill>
                <a:latin typeface="Segoe UI Semibold" panose="020B0702040204020203" pitchFamily="34" charset="0"/>
                <a:cs typeface="Segoe UI Semibold" panose="020B0702040204020203" pitchFamily="34" charset="0"/>
              </a:rPr>
              <a:t>.NET </a:t>
            </a:r>
            <a:r>
              <a:rPr lang="en-US" sz="2799" dirty="0">
                <a:solidFill>
                  <a:srgbClr val="FFFFFF"/>
                </a:solidFill>
                <a:latin typeface="Segoe UI Semibold" panose="020B0702040204020203" pitchFamily="34" charset="0"/>
                <a:cs typeface="Segoe UI Semibold" panose="020B0702040204020203" pitchFamily="34" charset="0"/>
              </a:rPr>
              <a:t>Core 1.0</a:t>
            </a:r>
            <a:r>
              <a:rPr lang="en-US" sz="2799" b="1" dirty="0">
                <a:solidFill>
                  <a:srgbClr val="FFFFFF"/>
                </a:solidFill>
                <a:latin typeface="Segoe UI Semibold" panose="020B0702040204020203" pitchFamily="34" charset="0"/>
                <a:cs typeface="Segoe UI Semibold" panose="020B0702040204020203" pitchFamily="34" charset="0"/>
              </a:rPr>
              <a:t> </a:t>
            </a:r>
          </a:p>
        </p:txBody>
      </p:sp>
      <p:sp>
        <p:nvSpPr>
          <p:cNvPr id="7" name="Rectangle 6"/>
          <p:cNvSpPr/>
          <p:nvPr/>
        </p:nvSpPr>
        <p:spPr bwMode="auto">
          <a:xfrm>
            <a:off x="1229791" y="1901737"/>
            <a:ext cx="1296579"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r>
              <a:rPr lang="en-US" sz="196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WPF</a:t>
            </a:r>
          </a:p>
        </p:txBody>
      </p:sp>
      <p:sp>
        <p:nvSpPr>
          <p:cNvPr id="43" name="Rectangle 42"/>
          <p:cNvSpPr/>
          <p:nvPr/>
        </p:nvSpPr>
        <p:spPr bwMode="auto">
          <a:xfrm>
            <a:off x="2552920" y="1901737"/>
            <a:ext cx="1509279"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r>
              <a:rPr lang="en-US" sz="196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Windows Forms</a:t>
            </a:r>
          </a:p>
        </p:txBody>
      </p:sp>
      <p:sp>
        <p:nvSpPr>
          <p:cNvPr id="46" name="Rectangle 45"/>
          <p:cNvSpPr/>
          <p:nvPr/>
        </p:nvSpPr>
        <p:spPr bwMode="auto">
          <a:xfrm>
            <a:off x="8894549" y="1901738"/>
            <a:ext cx="2239264" cy="7627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r>
              <a:rPr lang="en-US" sz="196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Universal Windows Apps</a:t>
            </a:r>
          </a:p>
        </p:txBody>
      </p:sp>
      <p:sp>
        <p:nvSpPr>
          <p:cNvPr id="41" name="Rectangle 40"/>
          <p:cNvSpPr/>
          <p:nvPr/>
        </p:nvSpPr>
        <p:spPr bwMode="auto">
          <a:xfrm>
            <a:off x="4088755" y="1901736"/>
            <a:ext cx="1817998"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r>
              <a:rPr lang="en-US" sz="196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ASP.NET (4.X)</a:t>
            </a:r>
          </a:p>
        </p:txBody>
      </p:sp>
      <p:sp>
        <p:nvSpPr>
          <p:cNvPr id="44" name="Rectangle 43"/>
          <p:cNvSpPr/>
          <p:nvPr/>
        </p:nvSpPr>
        <p:spPr bwMode="auto">
          <a:xfrm>
            <a:off x="5933309" y="1901736"/>
            <a:ext cx="2910853"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r>
              <a:rPr lang="en-US" sz="196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ASP.NET Core 1.0</a:t>
            </a:r>
          </a:p>
        </p:txBody>
      </p:sp>
      <p:sp>
        <p:nvSpPr>
          <p:cNvPr id="84" name="Rectangle 83"/>
          <p:cNvSpPr/>
          <p:nvPr/>
        </p:nvSpPr>
        <p:spPr bwMode="auto">
          <a:xfrm>
            <a:off x="1280269" y="4785674"/>
            <a:ext cx="9734022" cy="1152634"/>
          </a:xfrm>
          <a:prstGeom prst="rect">
            <a:avLst/>
          </a:prstGeom>
          <a:solidFill>
            <a:srgbClr val="68217A"/>
          </a:solidFill>
          <a:ln w="25400" cap="flat" cmpd="sng" algn="ctr">
            <a:noFill/>
            <a:prstDash val="solid"/>
            <a:headEnd type="none" w="med" len="med"/>
            <a:tailEnd type="none" w="med" len="med"/>
          </a:ln>
          <a:effectLst/>
        </p:spPr>
        <p:txBody>
          <a:bodyPr vert="horz" wrap="square" lIns="730916" tIns="44760" rIns="89517" bIns="71612" numCol="1" rtlCol="0" anchor="t" anchorCtr="0" compatLnSpc="1">
            <a:prstTxWarp prst="textNoShape">
              <a:avLst/>
            </a:prstTxWarp>
          </a:bodyPr>
          <a:lstStyle/>
          <a:p>
            <a:pPr defTabSz="913237">
              <a:defRPr/>
            </a:pPr>
            <a:endParaRPr lang="en-US" sz="2399" dirty="0">
              <a:gradFill>
                <a:gsLst>
                  <a:gs pos="14679">
                    <a:srgbClr val="FFFFFF"/>
                  </a:gs>
                  <a:gs pos="38000">
                    <a:srgbClr val="FFFFFF"/>
                  </a:gs>
                </a:gsLst>
                <a:lin ang="5400000" scaled="1"/>
              </a:gradFill>
              <a:latin typeface="Calibri" panose="020F0502020204030204"/>
            </a:endParaRPr>
          </a:p>
        </p:txBody>
      </p:sp>
      <p:grpSp>
        <p:nvGrpSpPr>
          <p:cNvPr id="85" name="Group 84"/>
          <p:cNvGrpSpPr/>
          <p:nvPr/>
        </p:nvGrpSpPr>
        <p:grpSpPr>
          <a:xfrm>
            <a:off x="3431894" y="4893907"/>
            <a:ext cx="1493329" cy="979044"/>
            <a:chOff x="3622511" y="5393703"/>
            <a:chExt cx="1524318" cy="999362"/>
          </a:xfrm>
        </p:grpSpPr>
        <p:sp>
          <p:nvSpPr>
            <p:cNvPr id="86" name="Rectangle 85"/>
            <p:cNvSpPr/>
            <p:nvPr/>
          </p:nvSpPr>
          <p:spPr>
            <a:xfrm>
              <a:off x="3631208" y="5913635"/>
              <a:ext cx="1515621" cy="479430"/>
            </a:xfrm>
            <a:prstGeom prst="rect">
              <a:avLst/>
            </a:prstGeom>
          </p:spPr>
          <p:txBody>
            <a:bodyPr wrap="none">
              <a:spAutoFit/>
            </a:bodyPr>
            <a:lstStyle/>
            <a:p>
              <a:pPr marL="0" lvl="1" defTabSz="913237">
                <a:lnSpc>
                  <a:spcPct val="90000"/>
                </a:lnSpc>
                <a:spcAft>
                  <a:spcPts val="333"/>
                </a:spcAft>
                <a:defRPr/>
              </a:pPr>
              <a:r>
                <a:rPr lang="en-US" sz="1200" dirty="0">
                  <a:solidFill>
                    <a:srgbClr val="FFFFFF"/>
                  </a:solidFill>
                  <a:latin typeface="Calibri" panose="020F0502020204030204"/>
                </a:rPr>
                <a:t>Next gen JIT (</a:t>
              </a:r>
              <a:r>
                <a:rPr lang="en-US" sz="1200" dirty="0" err="1">
                  <a:solidFill>
                    <a:srgbClr val="FFFFFF"/>
                  </a:solidFill>
                  <a:latin typeface="Calibri" panose="020F0502020204030204"/>
                </a:rPr>
                <a:t>RyuJIT</a:t>
              </a:r>
              <a:r>
                <a:rPr lang="en-US" sz="1200" dirty="0">
                  <a:solidFill>
                    <a:srgbClr val="FFFFFF"/>
                  </a:solidFill>
                  <a:latin typeface="Calibri" panose="020F0502020204030204"/>
                </a:rPr>
                <a:t>)</a:t>
              </a:r>
            </a:p>
            <a:p>
              <a:pPr marL="0" lvl="1" defTabSz="913237">
                <a:lnSpc>
                  <a:spcPct val="90000"/>
                </a:lnSpc>
                <a:spcAft>
                  <a:spcPts val="333"/>
                </a:spcAft>
                <a:defRPr/>
              </a:pPr>
              <a:r>
                <a:rPr lang="en-US" sz="1200" dirty="0">
                  <a:solidFill>
                    <a:srgbClr val="FFFFFF"/>
                  </a:solidFill>
                  <a:latin typeface="Calibri" panose="020F0502020204030204"/>
                </a:rPr>
                <a:t>SIMD</a:t>
              </a:r>
              <a:endParaRPr lang="en-US" sz="1051" dirty="0">
                <a:solidFill>
                  <a:srgbClr val="FFFFFF"/>
                </a:solidFill>
                <a:latin typeface="Calibri" panose="020F0502020204030204"/>
              </a:endParaRPr>
            </a:p>
          </p:txBody>
        </p:sp>
        <p:sp>
          <p:nvSpPr>
            <p:cNvPr id="87" name="Rectangle 86"/>
            <p:cNvSpPr/>
            <p:nvPr/>
          </p:nvSpPr>
          <p:spPr>
            <a:xfrm>
              <a:off x="3622511" y="5393703"/>
              <a:ext cx="1468033" cy="555454"/>
            </a:xfrm>
            <a:prstGeom prst="rect">
              <a:avLst/>
            </a:prstGeom>
          </p:spPr>
          <p:txBody>
            <a:bodyPr wrap="square">
              <a:spAutoFit/>
            </a:bodyPr>
            <a:lstStyle/>
            <a:p>
              <a:pPr marL="0" lvl="1" defTabSz="913237">
                <a:lnSpc>
                  <a:spcPct val="90000"/>
                </a:lnSpc>
                <a:spcAft>
                  <a:spcPts val="333"/>
                </a:spcAft>
                <a:defRPr/>
              </a:pPr>
              <a:r>
                <a:rPr lang="en-US" sz="1600" b="1" dirty="0">
                  <a:solidFill>
                    <a:srgbClr val="FFFFFF"/>
                  </a:solidFill>
                  <a:latin typeface="Calibri" panose="020F0502020204030204"/>
                </a:rPr>
                <a:t>Runtime Components</a:t>
              </a:r>
            </a:p>
          </p:txBody>
        </p:sp>
      </p:grpSp>
      <p:grpSp>
        <p:nvGrpSpPr>
          <p:cNvPr id="88" name="Group 87"/>
          <p:cNvGrpSpPr/>
          <p:nvPr/>
        </p:nvGrpSpPr>
        <p:grpSpPr>
          <a:xfrm>
            <a:off x="5891514" y="5048654"/>
            <a:ext cx="1723845" cy="795018"/>
            <a:chOff x="5954092" y="5572192"/>
            <a:chExt cx="1759619" cy="811511"/>
          </a:xfrm>
        </p:grpSpPr>
        <p:sp>
          <p:nvSpPr>
            <p:cNvPr id="89" name="Rectangle 88"/>
            <p:cNvSpPr/>
            <p:nvPr/>
          </p:nvSpPr>
          <p:spPr>
            <a:xfrm>
              <a:off x="5954092" y="5572192"/>
              <a:ext cx="1759619" cy="324831"/>
            </a:xfrm>
            <a:prstGeom prst="rect">
              <a:avLst/>
            </a:prstGeom>
          </p:spPr>
          <p:txBody>
            <a:bodyPr wrap="square">
              <a:spAutoFit/>
            </a:bodyPr>
            <a:lstStyle/>
            <a:p>
              <a:pPr marL="0" lvl="1" defTabSz="913237">
                <a:lnSpc>
                  <a:spcPct val="90000"/>
                </a:lnSpc>
                <a:spcAft>
                  <a:spcPts val="333"/>
                </a:spcAft>
                <a:defRPr/>
              </a:pPr>
              <a:r>
                <a:rPr lang="en-US" sz="1600" b="1" dirty="0">
                  <a:solidFill>
                    <a:srgbClr val="FFFFFF"/>
                  </a:solidFill>
                  <a:latin typeface="Calibri" panose="020F0502020204030204"/>
                </a:rPr>
                <a:t>Compilers</a:t>
              </a:r>
            </a:p>
          </p:txBody>
        </p:sp>
        <p:sp>
          <p:nvSpPr>
            <p:cNvPr id="90" name="Rectangle 89"/>
            <p:cNvSpPr/>
            <p:nvPr/>
          </p:nvSpPr>
          <p:spPr>
            <a:xfrm>
              <a:off x="5954092" y="5913634"/>
              <a:ext cx="1714725" cy="470069"/>
            </a:xfrm>
            <a:prstGeom prst="rect">
              <a:avLst/>
            </a:prstGeom>
          </p:spPr>
          <p:txBody>
            <a:bodyPr wrap="none">
              <a:spAutoFit/>
            </a:bodyPr>
            <a:lstStyle/>
            <a:p>
              <a:pPr marL="0" lvl="1" defTabSz="913237">
                <a:lnSpc>
                  <a:spcPct val="90000"/>
                </a:lnSpc>
                <a:spcAft>
                  <a:spcPts val="333"/>
                </a:spcAft>
                <a:defRPr/>
              </a:pPr>
              <a:r>
                <a:rPr lang="en-US" sz="1200" dirty="0">
                  <a:solidFill>
                    <a:srgbClr val="FFFFFF"/>
                  </a:solidFill>
                  <a:latin typeface="Calibri" panose="020F0502020204030204"/>
                </a:rPr>
                <a:t>Languages innovation</a:t>
              </a:r>
            </a:p>
            <a:p>
              <a:pPr marL="0" lvl="1" defTabSz="913237">
                <a:lnSpc>
                  <a:spcPct val="90000"/>
                </a:lnSpc>
                <a:spcAft>
                  <a:spcPts val="333"/>
                </a:spcAft>
                <a:defRPr/>
              </a:pPr>
              <a:r>
                <a:rPr lang="en-US" sz="1200" dirty="0">
                  <a:solidFill>
                    <a:srgbClr val="FFFFFF"/>
                  </a:solidFill>
                  <a:latin typeface="Calibri" panose="020F0502020204030204"/>
                </a:rPr>
                <a:t>.NET Compiler Platform </a:t>
              </a:r>
            </a:p>
          </p:txBody>
        </p:sp>
      </p:grpSp>
      <p:grpSp>
        <p:nvGrpSpPr>
          <p:cNvPr id="91" name="Group 90"/>
          <p:cNvGrpSpPr/>
          <p:nvPr/>
        </p:nvGrpSpPr>
        <p:grpSpPr>
          <a:xfrm>
            <a:off x="8879306" y="5030923"/>
            <a:ext cx="2321616" cy="835434"/>
            <a:chOff x="8627481" y="5540297"/>
            <a:chExt cx="2369794" cy="852769"/>
          </a:xfrm>
        </p:grpSpPr>
        <p:sp>
          <p:nvSpPr>
            <p:cNvPr id="92" name="Rectangle 91"/>
            <p:cNvSpPr/>
            <p:nvPr/>
          </p:nvSpPr>
          <p:spPr>
            <a:xfrm>
              <a:off x="8627481" y="5913638"/>
              <a:ext cx="2088347" cy="479428"/>
            </a:xfrm>
            <a:prstGeom prst="rect">
              <a:avLst/>
            </a:prstGeom>
          </p:spPr>
          <p:txBody>
            <a:bodyPr wrap="none">
              <a:spAutoFit/>
            </a:bodyPr>
            <a:lstStyle/>
            <a:p>
              <a:pPr marL="0" lvl="1" defTabSz="913237">
                <a:lnSpc>
                  <a:spcPct val="90000"/>
                </a:lnSpc>
                <a:spcAft>
                  <a:spcPts val="333"/>
                </a:spcAft>
                <a:defRPr/>
              </a:pPr>
              <a:r>
                <a:rPr lang="en-US" sz="1200" dirty="0">
                  <a:solidFill>
                    <a:srgbClr val="FFFFFF"/>
                  </a:solidFill>
                  <a:latin typeface="Calibri" panose="020F0502020204030204"/>
                </a:rPr>
                <a:t>.NET Core 1.0 Libraries</a:t>
              </a:r>
            </a:p>
            <a:p>
              <a:pPr marL="0" lvl="1" defTabSz="913237">
                <a:lnSpc>
                  <a:spcPct val="90000"/>
                </a:lnSpc>
                <a:spcAft>
                  <a:spcPts val="333"/>
                </a:spcAft>
                <a:defRPr/>
              </a:pPr>
              <a:r>
                <a:rPr lang="en-US" sz="1200" dirty="0">
                  <a:solidFill>
                    <a:srgbClr val="FFFFFF"/>
                  </a:solidFill>
                  <a:latin typeface="Calibri" panose="020F0502020204030204"/>
                </a:rPr>
                <a:t>.NET Framework 4.6 Libraries</a:t>
              </a:r>
            </a:p>
          </p:txBody>
        </p:sp>
        <p:sp>
          <p:nvSpPr>
            <p:cNvPr id="93" name="Rectangle 92"/>
            <p:cNvSpPr/>
            <p:nvPr/>
          </p:nvSpPr>
          <p:spPr>
            <a:xfrm>
              <a:off x="8627482" y="5540297"/>
              <a:ext cx="2369793" cy="324832"/>
            </a:xfrm>
            <a:prstGeom prst="rect">
              <a:avLst/>
            </a:prstGeom>
          </p:spPr>
          <p:txBody>
            <a:bodyPr wrap="square">
              <a:spAutoFit/>
            </a:bodyPr>
            <a:lstStyle/>
            <a:p>
              <a:pPr marL="0" lvl="1" defTabSz="913237">
                <a:lnSpc>
                  <a:spcPct val="90000"/>
                </a:lnSpc>
                <a:spcAft>
                  <a:spcPts val="333"/>
                </a:spcAft>
                <a:defRPr/>
              </a:pPr>
              <a:r>
                <a:rPr lang="en-US" sz="1600" b="1" dirty="0">
                  <a:solidFill>
                    <a:srgbClr val="FFFFFF"/>
                  </a:solidFill>
                  <a:latin typeface="Calibri" panose="020F0502020204030204"/>
                </a:rPr>
                <a:t>NuGet packages</a:t>
              </a:r>
            </a:p>
          </p:txBody>
        </p:sp>
      </p:grpSp>
      <p:grpSp>
        <p:nvGrpSpPr>
          <p:cNvPr id="94" name="Group 93"/>
          <p:cNvGrpSpPr/>
          <p:nvPr/>
        </p:nvGrpSpPr>
        <p:grpSpPr>
          <a:xfrm>
            <a:off x="2752651" y="5278873"/>
            <a:ext cx="617435" cy="504622"/>
            <a:chOff x="9061629" y="5706715"/>
            <a:chExt cx="380421" cy="310912"/>
          </a:xfrm>
        </p:grpSpPr>
        <p:sp>
          <p:nvSpPr>
            <p:cNvPr id="9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3" tIns="45683" rIns="91363" bIns="45683" numCol="1" anchor="t" anchorCtr="0" compatLnSpc="1">
              <a:prstTxWarp prst="textNoShape">
                <a:avLst/>
              </a:prstTxWarp>
            </a:bodyPr>
            <a:lstStyle/>
            <a:p>
              <a:pPr defTabSz="931591">
                <a:defRPr/>
              </a:pPr>
              <a:endParaRPr lang="en-US" sz="1600">
                <a:gradFill>
                  <a:gsLst>
                    <a:gs pos="14679">
                      <a:srgbClr val="FFFFFF"/>
                    </a:gs>
                    <a:gs pos="38000">
                      <a:srgbClr val="FFFFFF"/>
                    </a:gs>
                  </a:gsLst>
                  <a:lin ang="5400000" scaled="1"/>
                </a:gradFill>
                <a:latin typeface="Calibri" panose="020F0502020204030204"/>
              </a:endParaRPr>
            </a:p>
          </p:txBody>
        </p:sp>
        <p:sp>
          <p:nvSpPr>
            <p:cNvPr id="9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3" tIns="45683" rIns="91363" bIns="45683" numCol="1" anchor="t" anchorCtr="0" compatLnSpc="1">
              <a:prstTxWarp prst="textNoShape">
                <a:avLst/>
              </a:prstTxWarp>
            </a:bodyPr>
            <a:lstStyle/>
            <a:p>
              <a:pPr defTabSz="931591">
                <a:defRPr/>
              </a:pPr>
              <a:endParaRPr lang="en-US" sz="1600">
                <a:gradFill>
                  <a:gsLst>
                    <a:gs pos="14679">
                      <a:srgbClr val="FFFFFF"/>
                    </a:gs>
                    <a:gs pos="38000">
                      <a:srgbClr val="FFFFFF"/>
                    </a:gs>
                  </a:gsLst>
                  <a:lin ang="5400000" scaled="1"/>
                </a:gradFill>
                <a:latin typeface="Calibri" panose="020F0502020204030204"/>
              </a:endParaRPr>
            </a:p>
          </p:txBody>
        </p:sp>
        <p:sp>
          <p:nvSpPr>
            <p:cNvPr id="9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3" tIns="45683" rIns="91363" bIns="45683" numCol="1" anchor="t" anchorCtr="0" compatLnSpc="1">
              <a:prstTxWarp prst="textNoShape">
                <a:avLst/>
              </a:prstTxWarp>
            </a:bodyPr>
            <a:lstStyle/>
            <a:p>
              <a:pPr defTabSz="931591">
                <a:defRPr/>
              </a:pPr>
              <a:endParaRPr lang="en-US" sz="1600">
                <a:gradFill>
                  <a:gsLst>
                    <a:gs pos="14679">
                      <a:srgbClr val="FFFFFF"/>
                    </a:gs>
                    <a:gs pos="38000">
                      <a:srgbClr val="FFFFFF"/>
                    </a:gs>
                  </a:gsLst>
                  <a:lin ang="5400000" scaled="1"/>
                </a:gradFill>
                <a:latin typeface="Calibri" panose="020F0502020204030204"/>
              </a:endParaRPr>
            </a:p>
          </p:txBody>
        </p:sp>
      </p:grpSp>
      <p:sp>
        <p:nvSpPr>
          <p:cNvPr id="98" name="Rectangle 97"/>
          <p:cNvSpPr/>
          <p:nvPr/>
        </p:nvSpPr>
        <p:spPr>
          <a:xfrm>
            <a:off x="1280270" y="4793509"/>
            <a:ext cx="1492115" cy="468850"/>
          </a:xfrm>
          <a:prstGeom prst="rect">
            <a:avLst/>
          </a:prstGeom>
        </p:spPr>
        <p:txBody>
          <a:bodyPr wrap="none">
            <a:spAutoFit/>
          </a:bodyPr>
          <a:lstStyle/>
          <a:p>
            <a:pPr defTabSz="913237">
              <a:defRPr/>
            </a:pPr>
            <a:r>
              <a:rPr lang="en-US" sz="2399"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99" name="Freeform 25"/>
          <p:cNvSpPr>
            <a:spLocks noEditPoints="1"/>
          </p:cNvSpPr>
          <p:nvPr/>
        </p:nvSpPr>
        <p:spPr bwMode="black">
          <a:xfrm>
            <a:off x="8314858" y="5360484"/>
            <a:ext cx="489446" cy="454326"/>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49" tIns="41124" rIns="82249" bIns="41124" numCol="1" anchor="t" anchorCtr="0" compatLnSpc="1">
            <a:prstTxWarp prst="textNoShape">
              <a:avLst/>
            </a:prstTxWarp>
          </a:bodyPr>
          <a:lstStyle/>
          <a:p>
            <a:pPr defTabSz="913716">
              <a:defRPr/>
            </a:pPr>
            <a:endParaRPr lang="en-US" sz="1600">
              <a:solidFill>
                <a:prstClr val="black"/>
              </a:solidFill>
              <a:latin typeface="Calibri" panose="020F0502020204030204"/>
            </a:endParaRPr>
          </a:p>
        </p:txBody>
      </p:sp>
      <p:sp>
        <p:nvSpPr>
          <p:cNvPr id="100" name="Freeform 84"/>
          <p:cNvSpPr>
            <a:spLocks noEditPoints="1"/>
          </p:cNvSpPr>
          <p:nvPr/>
        </p:nvSpPr>
        <p:spPr bwMode="black">
          <a:xfrm>
            <a:off x="5415774" y="5294950"/>
            <a:ext cx="401308" cy="47973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49" tIns="41124" rIns="82249" bIns="41124" numCol="1" anchor="t" anchorCtr="0" compatLnSpc="1">
            <a:prstTxWarp prst="textNoShape">
              <a:avLst/>
            </a:prstTxWarp>
          </a:bodyPr>
          <a:lstStyle/>
          <a:p>
            <a:pPr defTabSz="913716">
              <a:defRPr/>
            </a:pPr>
            <a:endParaRPr lang="en-US" sz="1600">
              <a:solidFill>
                <a:prstClr val="black"/>
              </a:solidFill>
              <a:latin typeface="Calibri" panose="020F0502020204030204"/>
            </a:endParaRPr>
          </a:p>
        </p:txBody>
      </p:sp>
      <p:pic>
        <p:nvPicPr>
          <p:cNvPr id="101" name="Picture 10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0926" y="4113198"/>
            <a:ext cx="382057" cy="449814"/>
          </a:xfrm>
          <a:prstGeom prst="rect">
            <a:avLst/>
          </a:prstGeom>
        </p:spPr>
      </p:pic>
      <p:pic>
        <p:nvPicPr>
          <p:cNvPr id="102" name="Picture 2" descr="http://files.softicons.com/download/system-icons/windows-8-metro-icons-by-dakirby309/png/512x512/Folders%20&amp;%20OS/Linu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6881" y="4109610"/>
            <a:ext cx="510024" cy="500717"/>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296360" y="4069476"/>
            <a:ext cx="545902" cy="554423"/>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2700" y="4069476"/>
            <a:ext cx="545902" cy="5544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 2015</a:t>
            </a:r>
            <a:endParaRPr lang="es-AR" dirty="0"/>
          </a:p>
        </p:txBody>
      </p:sp>
    </p:spTree>
    <p:extLst>
      <p:ext uri="{BB962C8B-B14F-4D97-AF65-F5344CB8AC3E}">
        <p14:creationId xmlns:p14="http://schemas.microsoft.com/office/powerpoint/2010/main" val="337572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s-AR" dirty="0"/>
              <a:t>.NET </a:t>
            </a:r>
            <a:r>
              <a:rPr lang="es-AR" dirty="0" err="1"/>
              <a:t>Runtimes</a:t>
            </a:r>
            <a:endParaRPr lang="es-AR" dirty="0"/>
          </a:p>
        </p:txBody>
      </p:sp>
      <p:sp>
        <p:nvSpPr>
          <p:cNvPr id="3" name="Text Placeholder 2"/>
          <p:cNvSpPr>
            <a:spLocks noGrp="1"/>
          </p:cNvSpPr>
          <p:nvPr>
            <p:ph type="body" sz="quarter" idx="10"/>
          </p:nvPr>
        </p:nvSpPr>
        <p:spPr/>
        <p:txBody>
          <a:bodyPr/>
          <a:lstStyle/>
          <a:p>
            <a:r>
              <a:rPr lang="es-AR" dirty="0"/>
              <a:t>Full .NET CLR</a:t>
            </a:r>
          </a:p>
          <a:p>
            <a:pPr lvl="1"/>
            <a:r>
              <a:rPr lang="es-AR" dirty="0"/>
              <a:t>Incluye toda las APIS, y asegura compatibilidad hacia atrás.</a:t>
            </a:r>
          </a:p>
          <a:p>
            <a:r>
              <a:rPr lang="es-AR" dirty="0"/>
              <a:t>.NET Core</a:t>
            </a:r>
          </a:p>
          <a:p>
            <a:pPr lvl="1"/>
            <a:r>
              <a:rPr lang="es-AR" dirty="0"/>
              <a:t>Pequeño (11 MB)</a:t>
            </a:r>
          </a:p>
          <a:p>
            <a:pPr lvl="1"/>
            <a:r>
              <a:rPr lang="es-AR" dirty="0"/>
              <a:t>Compartimentado y distribuido </a:t>
            </a:r>
            <a:r>
              <a:rPr lang="es-AR" dirty="0" err="1"/>
              <a:t>via</a:t>
            </a:r>
            <a:r>
              <a:rPr lang="es-AR" dirty="0"/>
              <a:t> </a:t>
            </a:r>
            <a:r>
              <a:rPr lang="es-AR" dirty="0" err="1"/>
              <a:t>NuGet</a:t>
            </a:r>
            <a:endParaRPr lang="es-AR" dirty="0"/>
          </a:p>
          <a:p>
            <a:pPr lvl="1"/>
            <a:r>
              <a:rPr lang="es-AR" dirty="0"/>
              <a:t>Solo uso lo que necesito</a:t>
            </a:r>
          </a:p>
          <a:p>
            <a:pPr lvl="1"/>
            <a:r>
              <a:rPr lang="en-US" dirty="0"/>
              <a:t>Side by Side</a:t>
            </a:r>
            <a:endParaRPr lang="es-AR" dirty="0"/>
          </a:p>
          <a:p>
            <a:pPr lvl="1"/>
            <a:r>
              <a:rPr lang="es-AR" b="1" dirty="0"/>
              <a:t>Cross-</a:t>
            </a:r>
            <a:r>
              <a:rPr lang="es-AR" b="1" dirty="0" err="1"/>
              <a:t>Platform</a:t>
            </a:r>
            <a:endParaRPr lang="es-AR" b="1" dirty="0"/>
          </a:p>
          <a:p>
            <a:pPr lvl="2"/>
            <a:r>
              <a:rPr lang="es-AR" dirty="0"/>
              <a:t>Mac, Linux, </a:t>
            </a:r>
            <a:r>
              <a:rPr lang="es-AR" dirty="0" err="1"/>
              <a:t>FreeBSD</a:t>
            </a:r>
            <a:endParaRPr lang="es-AR" dirty="0"/>
          </a:p>
          <a:p>
            <a:pPr lvl="2"/>
            <a:r>
              <a:rPr lang="es-AR" dirty="0" err="1"/>
              <a:t>Ryujit</a:t>
            </a:r>
            <a:r>
              <a:rPr lang="es-AR" dirty="0"/>
              <a:t> y .NET GC ahora son públicos y OSS</a:t>
            </a:r>
          </a:p>
          <a:p>
            <a:pPr lvl="1"/>
            <a:endParaRPr lang="es-AR" dirty="0"/>
          </a:p>
          <a:p>
            <a:endParaRPr lang="es-AR" dirty="0"/>
          </a:p>
        </p:txBody>
      </p:sp>
    </p:spTree>
    <p:extLst>
      <p:ext uri="{BB962C8B-B14F-4D97-AF65-F5344CB8AC3E}">
        <p14:creationId xmlns:p14="http://schemas.microsoft.com/office/powerpoint/2010/main" val="37226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s-AR" dirty="0"/>
              <a:t>.NET Command Line Interface (CLI)</a:t>
            </a:r>
          </a:p>
        </p:txBody>
      </p:sp>
      <p:sp>
        <p:nvSpPr>
          <p:cNvPr id="3" name="Text Placeholder 2"/>
          <p:cNvSpPr>
            <a:spLocks noGrp="1"/>
          </p:cNvSpPr>
          <p:nvPr>
            <p:ph type="body" sz="quarter" idx="10"/>
          </p:nvPr>
        </p:nvSpPr>
        <p:spPr>
          <a:xfrm>
            <a:off x="519112" y="1447798"/>
            <a:ext cx="11149013" cy="1379485"/>
          </a:xfrm>
        </p:spPr>
        <p:txBody>
          <a:bodyPr/>
          <a:lstStyle/>
          <a:p>
            <a:pPr marL="0" indent="0">
              <a:buNone/>
            </a:pPr>
            <a:r>
              <a:rPr lang="es-AR" sz="3200" dirty="0"/>
              <a:t>Una sola herramienta para compilar, desplegar, y administrar aplicaciones .NET en todas las plataformas</a:t>
            </a:r>
            <a:endParaRPr lang="es-AR" sz="4400" dirty="0"/>
          </a:p>
          <a:p>
            <a:pPr lvl="1"/>
            <a:endParaRPr lang="es-AR" sz="2800" dirty="0"/>
          </a:p>
        </p:txBody>
      </p:sp>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2609303"/>
            <a:ext cx="61341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9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AR" sz="4312" dirty="0"/>
              <a:t>Ejecutando una aplicación .NET en Linux</a:t>
            </a:r>
          </a:p>
        </p:txBody>
      </p:sp>
      <p:sp>
        <p:nvSpPr>
          <p:cNvPr id="5" name="Text Placeholder 4"/>
          <p:cNvSpPr>
            <a:spLocks noGrp="1"/>
          </p:cNvSpPr>
          <p:nvPr>
            <p:ph type="body" sz="quarter" idx="10"/>
          </p:nvPr>
        </p:nvSpPr>
        <p:spPr/>
        <p:txBody>
          <a:bodyPr/>
          <a:lstStyle/>
          <a:p>
            <a:pPr marL="0" indent="0">
              <a:buNone/>
            </a:pPr>
            <a:r>
              <a:rPr lang="es-AR" dirty="0" smtClean="0"/>
              <a:t>./</a:t>
            </a:r>
            <a:r>
              <a:rPr lang="es-AR" dirty="0" err="1" smtClean="0"/>
              <a:t>dotnet</a:t>
            </a:r>
            <a:r>
              <a:rPr lang="es-AR" dirty="0" smtClean="0"/>
              <a:t> run </a:t>
            </a:r>
            <a:r>
              <a:rPr lang="es-AR" dirty="0"/>
              <a:t>HelloWorld.dll</a:t>
            </a:r>
          </a:p>
          <a:p>
            <a:pPr marL="0" indent="0">
              <a:buNone/>
            </a:pPr>
            <a:r>
              <a:rPr lang="es-AR" dirty="0"/>
              <a:t/>
            </a:r>
            <a:br>
              <a:rPr lang="es-AR" dirty="0"/>
            </a:br>
            <a:r>
              <a:rPr lang="es-AR" sz="2744" dirty="0" smtClean="0">
                <a:solidFill>
                  <a:srgbClr val="00B050"/>
                </a:solidFill>
              </a:rPr>
              <a:t>// </a:t>
            </a:r>
            <a:r>
              <a:rPr lang="es-AR" sz="2744" dirty="0" err="1">
                <a:solidFill>
                  <a:srgbClr val="00B050"/>
                </a:solidFill>
              </a:rPr>
              <a:t>dotnet</a:t>
            </a:r>
            <a:r>
              <a:rPr lang="es-AR" sz="2744" dirty="0">
                <a:solidFill>
                  <a:srgbClr val="00B050"/>
                </a:solidFill>
              </a:rPr>
              <a:t> es el host nativo que carga y corre la aplicación</a:t>
            </a:r>
          </a:p>
          <a:p>
            <a:pPr marL="0" indent="0">
              <a:buNone/>
            </a:pPr>
            <a:r>
              <a:rPr lang="es-AR" sz="2744" dirty="0" smtClean="0">
                <a:solidFill>
                  <a:srgbClr val="00B050"/>
                </a:solidFill>
              </a:rPr>
              <a:t>// </a:t>
            </a:r>
            <a:r>
              <a:rPr lang="es-AR" sz="2744" dirty="0">
                <a:solidFill>
                  <a:srgbClr val="00B050"/>
                </a:solidFill>
              </a:rPr>
              <a:t>En Windows, el proceso de </a:t>
            </a:r>
            <a:r>
              <a:rPr lang="es-AR" sz="2744" dirty="0" err="1">
                <a:solidFill>
                  <a:srgbClr val="00B050"/>
                </a:solidFill>
              </a:rPr>
              <a:t>bootstrapping</a:t>
            </a:r>
            <a:r>
              <a:rPr lang="es-AR" sz="2744" dirty="0">
                <a:solidFill>
                  <a:srgbClr val="00B050"/>
                </a:solidFill>
              </a:rPr>
              <a:t> de una aplicación .NET esta incluido en el OS</a:t>
            </a:r>
          </a:p>
          <a:p>
            <a:endParaRPr lang="es-AR" sz="2744" dirty="0">
              <a:solidFill>
                <a:srgbClr val="00B050"/>
              </a:solidFill>
            </a:endParaRPr>
          </a:p>
        </p:txBody>
      </p:sp>
    </p:spTree>
    <p:extLst>
      <p:ext uri="{BB962C8B-B14F-4D97-AF65-F5344CB8AC3E}">
        <p14:creationId xmlns:p14="http://schemas.microsoft.com/office/powerpoint/2010/main" val="101230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a:t>Demo</a:t>
            </a:r>
            <a:br>
              <a:rPr lang="es-AR" dirty="0"/>
            </a:br>
            <a:r>
              <a:rPr lang="es-AR" dirty="0"/>
              <a:t>.NET Core en </a:t>
            </a:r>
            <a:r>
              <a:rPr lang="es-AR" dirty="0" smtClean="0"/>
              <a:t>Linux</a:t>
            </a:r>
            <a:endParaRPr lang="es-AR" dirty="0"/>
          </a:p>
        </p:txBody>
      </p:sp>
    </p:spTree>
    <p:extLst>
      <p:ext uri="{BB962C8B-B14F-4D97-AF65-F5344CB8AC3E}">
        <p14:creationId xmlns:p14="http://schemas.microsoft.com/office/powerpoint/2010/main" val="426208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AR" sz="4312" dirty="0"/>
              <a:t>Instalación de .NET Core y ASP.NET Core</a:t>
            </a:r>
          </a:p>
        </p:txBody>
      </p:sp>
      <p:sp>
        <p:nvSpPr>
          <p:cNvPr id="7" name="Text Placeholder 1"/>
          <p:cNvSpPr txBox="1">
            <a:spLocks/>
          </p:cNvSpPr>
          <p:nvPr/>
        </p:nvSpPr>
        <p:spPr>
          <a:xfrm>
            <a:off x="304799" y="1424151"/>
            <a:ext cx="11614857" cy="4920747"/>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076" indent="-336076" defTabSz="914180">
              <a:defRPr/>
            </a:pPr>
            <a:r>
              <a:rPr lang="es-AR" sz="4400" dirty="0">
                <a:gradFill>
                  <a:gsLst>
                    <a:gs pos="1250">
                      <a:srgbClr val="404040"/>
                    </a:gs>
                    <a:gs pos="100000">
                      <a:srgbClr val="404040"/>
                    </a:gs>
                  </a:gsLst>
                  <a:lin ang="5400000" scaled="0"/>
                </a:gradFill>
              </a:rPr>
              <a:t>Compilando</a:t>
            </a:r>
          </a:p>
          <a:p>
            <a:pPr marL="577376" lvl="1" indent="-336076" defTabSz="914180">
              <a:defRPr/>
            </a:pPr>
            <a:r>
              <a:rPr lang="es-AR" sz="2800" dirty="0">
                <a:gradFill>
                  <a:gsLst>
                    <a:gs pos="1250">
                      <a:srgbClr val="404040"/>
                    </a:gs>
                    <a:gs pos="100000">
                      <a:srgbClr val="404040"/>
                    </a:gs>
                  </a:gsLst>
                  <a:lin ang="5400000" scaled="0"/>
                </a:gradFill>
                <a:hlinkClick r:id="rId3"/>
              </a:rPr>
              <a:t>https://github.com/dotnet/coreclr</a:t>
            </a:r>
            <a:r>
              <a:rPr lang="es-AR" sz="2800" dirty="0">
                <a:gradFill>
                  <a:gsLst>
                    <a:gs pos="1250">
                      <a:srgbClr val="404040"/>
                    </a:gs>
                    <a:gs pos="100000">
                      <a:srgbClr val="404040"/>
                    </a:gs>
                  </a:gsLst>
                  <a:lin ang="5400000" scaled="0"/>
                </a:gradFill>
              </a:rPr>
              <a:t> 	</a:t>
            </a:r>
          </a:p>
          <a:p>
            <a:pPr marL="336076" indent="-336076" defTabSz="914180">
              <a:defRPr/>
            </a:pPr>
            <a:r>
              <a:rPr lang="es-AR" sz="4400" dirty="0">
                <a:gradFill>
                  <a:gsLst>
                    <a:gs pos="1250">
                      <a:srgbClr val="404040"/>
                    </a:gs>
                    <a:gs pos="100000">
                      <a:srgbClr val="404040"/>
                    </a:gs>
                  </a:gsLst>
                  <a:lin ang="5400000" scaled="0"/>
                </a:gradFill>
              </a:rPr>
              <a:t>Por línea de comandos </a:t>
            </a:r>
          </a:p>
          <a:p>
            <a:pPr marL="551976" lvl="2" indent="-336076" defTabSz="914180">
              <a:defRPr/>
            </a:pPr>
            <a:r>
              <a:rPr lang="es-AR" sz="2800" dirty="0">
                <a:gradFill>
                  <a:gsLst>
                    <a:gs pos="1250">
                      <a:srgbClr val="404040"/>
                    </a:gs>
                    <a:gs pos="100000">
                      <a:srgbClr val="404040"/>
                    </a:gs>
                  </a:gsLst>
                  <a:lin ang="5400000" scaled="0"/>
                </a:gradFill>
                <a:hlinkClick r:id="rId4"/>
              </a:rPr>
              <a:t>http://dot.net</a:t>
            </a:r>
            <a:endParaRPr lang="es-AR" sz="4400" dirty="0">
              <a:gradFill>
                <a:gsLst>
                  <a:gs pos="1250">
                    <a:srgbClr val="404040"/>
                  </a:gs>
                  <a:gs pos="100000">
                    <a:srgbClr val="404040"/>
                  </a:gs>
                </a:gsLst>
                <a:lin ang="5400000" scaled="0"/>
              </a:gradFill>
            </a:endParaRPr>
          </a:p>
          <a:p>
            <a:pPr marL="336076" indent="-336076" defTabSz="914180">
              <a:defRPr/>
            </a:pPr>
            <a:r>
              <a:rPr lang="es-AR" sz="4400" b="1" dirty="0">
                <a:gradFill>
                  <a:gsLst>
                    <a:gs pos="1250">
                      <a:srgbClr val="404040"/>
                    </a:gs>
                    <a:gs pos="100000">
                      <a:srgbClr val="404040"/>
                    </a:gs>
                  </a:gsLst>
                  <a:lin ang="5400000" scaled="0"/>
                </a:gradFill>
              </a:rPr>
              <a:t>¡Con el instalador!</a:t>
            </a:r>
          </a:p>
          <a:p>
            <a:pPr marL="577376" lvl="1" indent="-336076" defTabSz="914180">
              <a:defRPr/>
            </a:pPr>
            <a:r>
              <a:rPr lang="es-AR" sz="2800" dirty="0">
                <a:gradFill>
                  <a:gsLst>
                    <a:gs pos="1250">
                      <a:srgbClr val="404040"/>
                    </a:gs>
                    <a:gs pos="100000">
                      <a:srgbClr val="404040"/>
                    </a:gs>
                  </a:gsLst>
                  <a:lin ang="5400000" scaled="0"/>
                </a:gradFill>
                <a:hlinkClick r:id="rId4"/>
              </a:rPr>
              <a:t>http://dot.net</a:t>
            </a:r>
            <a:endParaRPr lang="es-AR" sz="2800" dirty="0">
              <a:gradFill>
                <a:gsLst>
                  <a:gs pos="1250">
                    <a:srgbClr val="404040"/>
                  </a:gs>
                  <a:gs pos="100000">
                    <a:srgbClr val="404040"/>
                  </a:gs>
                </a:gsLst>
                <a:lin ang="5400000" scaled="0"/>
              </a:gradFill>
            </a:endParaRPr>
          </a:p>
          <a:p>
            <a:pPr marL="336076" indent="-336076" defTabSz="914180">
              <a:defRPr/>
            </a:pPr>
            <a:endParaRPr lang="es-AR" sz="4400" dirty="0">
              <a:gradFill>
                <a:gsLst>
                  <a:gs pos="1250">
                    <a:srgbClr val="404040"/>
                  </a:gs>
                  <a:gs pos="100000">
                    <a:srgbClr val="404040"/>
                  </a:gs>
                </a:gsLst>
                <a:lin ang="5400000" scaled="0"/>
              </a:gradFill>
              <a:latin typeface="Segoe UI Light"/>
            </a:endParaRPr>
          </a:p>
          <a:p>
            <a:pPr marL="577376" lvl="1" indent="-336076" defTabSz="914180">
              <a:defRPr/>
            </a:pPr>
            <a:endParaRPr lang="es-AR" sz="2800" dirty="0">
              <a:gradFill>
                <a:gsLst>
                  <a:gs pos="1250">
                    <a:srgbClr val="404040"/>
                  </a:gs>
                  <a:gs pos="100000">
                    <a:srgbClr val="404040"/>
                  </a:gs>
                </a:gsLst>
                <a:lin ang="5400000" scaled="0"/>
              </a:gradFill>
              <a:latin typeface="Segoe UI Light"/>
            </a:endParaRPr>
          </a:p>
        </p:txBody>
      </p:sp>
    </p:spTree>
    <p:extLst>
      <p:ext uri="{BB962C8B-B14F-4D97-AF65-F5344CB8AC3E}">
        <p14:creationId xmlns:p14="http://schemas.microsoft.com/office/powerpoint/2010/main" val="1272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s-AR" dirty="0"/>
              <a:t>Herramientas de desarrollo</a:t>
            </a:r>
          </a:p>
        </p:txBody>
      </p:sp>
      <p:graphicFrame>
        <p:nvGraphicFramePr>
          <p:cNvPr id="4" name="Diagram 3"/>
          <p:cNvGraphicFramePr>
            <a:graphicFrameLocks noChangeAspect="1"/>
          </p:cNvGraphicFramePr>
          <p:nvPr>
            <p:extLst/>
          </p:nvPr>
        </p:nvGraphicFramePr>
        <p:xfrm>
          <a:off x="1015736" y="615609"/>
          <a:ext cx="10157354" cy="6771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http://upload.wikimedia.org/wikipedia/commons/thumb/f/fa/Apple_logo_black.svg/100px-Apple_logo_black.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8806" y="2010029"/>
            <a:ext cx="933533" cy="933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68423" y="2028701"/>
            <a:ext cx="746826" cy="8961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3069" y="2103383"/>
            <a:ext cx="821509" cy="821509"/>
          </a:xfrm>
          <a:prstGeom prst="rect">
            <a:avLst/>
          </a:prstGeom>
        </p:spPr>
      </p:pic>
    </p:spTree>
    <p:extLst>
      <p:ext uri="{BB962C8B-B14F-4D97-AF65-F5344CB8AC3E}">
        <p14:creationId xmlns:p14="http://schemas.microsoft.com/office/powerpoint/2010/main" val="173238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gash_Template_MetroStyle">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2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4.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Rodolfo Finochietti</External_x0020_Speaker>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http://www.w3.org/XML/1998/namespace"/>
    <ds:schemaRef ds:uri="2295e2e7-0eeb-498e-8716-217bb2ee6ee3"/>
    <ds:schemaRef ds:uri="http://schemas.microsoft.com/office/infopath/2007/PartnerControls"/>
    <ds:schemaRef ds:uri="http://purl.org/dc/terms/"/>
    <ds:schemaRef ds:uri="http://schemas.microsoft.com/office/2006/metadata/properties"/>
    <ds:schemaRef ds:uri="http://schemas.microsoft.com/office/2006/documentManagement/types"/>
    <ds:schemaRef ds:uri="8b529f77-48ab-4581-b468-93f09345b8a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Lagash_Template_MetroStyle.potx</Template>
  <TotalTime>21367</TotalTime>
  <Words>2377</Words>
  <Application>Microsoft Office PowerPoint</Application>
  <PresentationFormat>Custom</PresentationFormat>
  <Paragraphs>202</Paragraphs>
  <Slides>20</Slides>
  <Notes>20</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20</vt:i4>
      </vt:variant>
    </vt:vector>
  </HeadingPairs>
  <TitlesOfParts>
    <vt:vector size="39" baseType="lpstr">
      <vt:lpstr>ＭＳ Ｐゴシック</vt:lpstr>
      <vt:lpstr>Arial</vt:lpstr>
      <vt:lpstr>Avenir LT Pro 45 Book</vt:lpstr>
      <vt:lpstr>Calibri</vt:lpstr>
      <vt:lpstr>Consolas</vt:lpstr>
      <vt:lpstr>Haettenschweiler</vt:lpstr>
      <vt:lpstr>Roboto</vt:lpstr>
      <vt:lpstr>Segoe Semibold</vt:lpstr>
      <vt:lpstr>Segoe UI</vt:lpstr>
      <vt:lpstr>Segoe UI Light</vt:lpstr>
      <vt:lpstr>Segoe UI Semibold</vt:lpstr>
      <vt:lpstr>Segoe UI Symbol</vt:lpstr>
      <vt:lpstr>Times New Roman</vt:lpstr>
      <vt:lpstr>Wingdings</vt:lpstr>
      <vt:lpstr>Lagash_Template_MetroStyle</vt:lpstr>
      <vt:lpstr>1_16x9_New_Win_PPT_Template_4_compressed</vt:lpstr>
      <vt:lpstr>2_16x9_New_Win_PPT_Template_4_compressed</vt:lpstr>
      <vt:lpstr>TechDays 2012 Devs v1</vt:lpstr>
      <vt:lpstr>5-30536_Build_2014_Breakout_Template_White_16x9</vt:lpstr>
      <vt:lpstr>ASP.NET Core 1.0 </vt:lpstr>
      <vt:lpstr>.NET Core 1.0</vt:lpstr>
      <vt:lpstr>.NET 2015</vt:lpstr>
      <vt:lpstr>.NET Runtimes</vt:lpstr>
      <vt:lpstr>.NET Command Line Interface (CLI)</vt:lpstr>
      <vt:lpstr>Ejecutando una aplicación .NET en Linux</vt:lpstr>
      <vt:lpstr>Demo .NET Core en Linux</vt:lpstr>
      <vt:lpstr>Instalación de .NET Core y ASP.NET Core</vt:lpstr>
      <vt:lpstr>Herramientas de desarrollo</vt:lpstr>
      <vt:lpstr>Visual Studio Code</vt:lpstr>
      <vt:lpstr>ASP.NET CORE</vt:lpstr>
      <vt:lpstr>ASP.NET Core 1.0</vt:lpstr>
      <vt:lpstr>ASP.NET 4.6 and ASP.NET Core 1.0</vt:lpstr>
      <vt:lpstr>PowerPoint Presentation</vt:lpstr>
      <vt:lpstr>Models, Views, and Controllers</vt:lpstr>
      <vt:lpstr>Middleware</vt:lpstr>
      <vt:lpstr>Demo ASP.NET Core 1.0</vt:lpstr>
      <vt:lpstr>El futuro de .NET Core</vt:lpstr>
      <vt:lpstr>¿Preguntas?</vt:lpstr>
      <vt:lpstr>¡ Gracias!</vt:lpstr>
    </vt:vector>
  </TitlesOfParts>
  <Manager/>
  <Company>Lagash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1.0</dc:title>
  <dc:subject/>
  <dc:creator>Rodolfo Finochietti</dc:creator>
  <cp:keywords>ASP.NET Core 1.0</cp:keywords>
  <dc:description/>
  <cp:lastModifiedBy>Mariano Sánchez</cp:lastModifiedBy>
  <cp:revision>682</cp:revision>
  <dcterms:created xsi:type="dcterms:W3CDTF">2012-02-15T23:39:54Z</dcterms:created>
  <dcterms:modified xsi:type="dcterms:W3CDTF">2016-08-09T22:26:01Z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