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Lst>
  <p:notesMasterIdLst>
    <p:notesMasterId r:id="rId22"/>
  </p:notesMasterIdLst>
  <p:handoutMasterIdLst>
    <p:handoutMasterId r:id="rId23"/>
  </p:handoutMasterIdLst>
  <p:sldIdLst>
    <p:sldId id="1082" r:id="rId7"/>
    <p:sldId id="1109" r:id="rId8"/>
    <p:sldId id="1105" r:id="rId9"/>
    <p:sldId id="1110" r:id="rId10"/>
    <p:sldId id="1101" r:id="rId11"/>
    <p:sldId id="1111" r:id="rId12"/>
    <p:sldId id="1102" r:id="rId13"/>
    <p:sldId id="1108" r:id="rId14"/>
    <p:sldId id="1100" r:id="rId15"/>
    <p:sldId id="1103" r:id="rId16"/>
    <p:sldId id="1113" r:id="rId17"/>
    <p:sldId id="1107" r:id="rId18"/>
    <p:sldId id="1098" r:id="rId19"/>
    <p:sldId id="1112" r:id="rId20"/>
    <p:sldId id="1099"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 id="2" name="Chris Mayo" initials="CM"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69113" autoAdjust="0"/>
  </p:normalViewPr>
  <p:slideViewPr>
    <p:cSldViewPr snapToGrid="0" snapToObjects="1">
      <p:cViewPr varScale="1">
        <p:scale>
          <a:sx n="75" d="100"/>
          <a:sy n="75" d="100"/>
        </p:scale>
        <p:origin x="1908" y="84"/>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9/14/2018</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9/14/2018</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9/14/2018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19936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9/14/2018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382938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468"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9/14/2018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9765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9/14/2018 14:41</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0477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215593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9/14/2018</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1478684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53928951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4540761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532038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9/14/2018</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42477539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13682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7"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visualstudiogallery.msdn.microsoft.com/2ddb7240-5249-4c8c-969e-5d05823bcb89"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5.xml"/><Relationship Id="rId5" Type="http://schemas.openxmlformats.org/officeDocument/2006/relationships/hyperlink" Target="https://msdn.microsoft.com/en-us/magazine/dn879355.aspx" TargetMode="External"/><Relationship Id="rId4" Type="http://schemas.openxmlformats.org/officeDocument/2006/relationships/hyperlink" Target="https://visualstudiogallery.msdn.microsoft.com/a4445ad0-f97c-41f9-a148-eae225dcc8a5"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hape 1"/>
          <p:cNvSpPr>
            <a:spLocks noGrp="1"/>
          </p:cNvSpPr>
          <p:nvPr>
            <p:ph type="title"/>
          </p:nvPr>
        </p:nvSpPr>
        <p:spPr/>
        <p:txBody>
          <a:bodyPr>
            <a:normAutofit/>
          </a:bodyPr>
          <a:lstStyle/>
          <a:p>
            <a:r>
              <a:rPr lang="en-US" dirty="0"/>
              <a:t>Que hay de </a:t>
            </a:r>
            <a:r>
              <a:rPr lang="en-US" dirty="0" err="1"/>
              <a:t>nuevo</a:t>
            </a:r>
            <a:r>
              <a:rPr lang="en-US" dirty="0"/>
              <a:t> </a:t>
            </a:r>
            <a:r>
              <a:rPr lang="en-US" dirty="0" err="1"/>
              <a:t>en</a:t>
            </a:r>
            <a:r>
              <a:rPr lang="en-US" dirty="0"/>
              <a:t> C#?</a:t>
            </a:r>
            <a:endParaRPr lang="es-AR" dirty="0"/>
          </a:p>
        </p:txBody>
      </p:sp>
      <p:sp>
        <p:nvSpPr>
          <p:cNvPr id="2" name="Text Placeholder 1"/>
          <p:cNvSpPr>
            <a:spLocks noGrp="1"/>
          </p:cNvSpPr>
          <p:nvPr>
            <p:ph type="body" sz="quarter" idx="12"/>
          </p:nvPr>
        </p:nvSpPr>
        <p:spPr/>
        <p:txBody>
          <a:bodyPr/>
          <a:lstStyle/>
          <a:p>
            <a:endParaRPr lang="en-US"/>
          </a:p>
        </p:txBody>
      </p:sp>
      <p:sp>
        <p:nvSpPr>
          <p:cNvPr id="6" name="Subtitle 2"/>
          <p:cNvSpPr txBox="1">
            <a:spLocks/>
          </p:cNvSpPr>
          <p:nvPr/>
        </p:nvSpPr>
        <p:spPr>
          <a:xfrm>
            <a:off x="5897880" y="4495800"/>
            <a:ext cx="6179820" cy="2205893"/>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ＭＳ Ｐゴシック"/>
              </a:rPr>
              <a:t>Mariano Sánchez –  Software </a:t>
            </a:r>
            <a:r>
              <a:rPr lang="es-ES" sz="2800" dirty="0" err="1">
                <a:solidFill>
                  <a:srgbClr val="FFFFFF"/>
                </a:solidFill>
                <a:effectLst>
                  <a:outerShdw blurRad="38100" dist="38100" dir="2700000" algn="tl">
                    <a:srgbClr val="000000">
                      <a:alpha val="43137"/>
                    </a:srgbClr>
                  </a:outerShdw>
                </a:effectLst>
                <a:ea typeface="ＭＳ Ｐゴシック"/>
                <a:cs typeface="ＭＳ Ｐゴシック"/>
              </a:rPr>
              <a:t>Architect</a:t>
            </a:r>
            <a:endParaRPr lang="es-ES" sz="2800" dirty="0">
              <a:solidFill>
                <a:srgbClr val="FFFFFF"/>
              </a:solidFill>
              <a:effectLst>
                <a:outerShdw blurRad="38100" dist="38100" dir="2700000" algn="tl">
                  <a:srgbClr val="000000">
                    <a:alpha val="43137"/>
                  </a:srgbClr>
                </a:outerShdw>
              </a:effectLst>
              <a:ea typeface="ＭＳ Ｐゴシック"/>
              <a:cs typeface="ＭＳ Ｐゴシック"/>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sanchezmariano@outlook.com</a:t>
            </a:r>
            <a:br>
              <a:rPr lang="es-ES" sz="2800" dirty="0">
                <a:solidFill>
                  <a:srgbClr val="FFFFFF"/>
                </a:solidFill>
                <a:effectLst>
                  <a:outerShdw blurRad="38100" dist="38100" dir="2700000" algn="tl">
                    <a:srgbClr val="000000">
                      <a:alpha val="43137"/>
                    </a:srgbClr>
                  </a:outerShdw>
                </a:effectLst>
                <a:ea typeface="ＭＳ Ｐゴシック"/>
                <a:cs typeface="Arial" charset="0"/>
              </a:rPr>
            </a:br>
            <a:r>
              <a:rPr lang="es-ES" sz="2800" dirty="0">
                <a:solidFill>
                  <a:srgbClr val="FFFFFF"/>
                </a:solidFill>
                <a:effectLst>
                  <a:outerShdw blurRad="38100" dist="38100" dir="2700000" algn="tl">
                    <a:srgbClr val="000000">
                      <a:alpha val="43137"/>
                    </a:srgbClr>
                  </a:outerShdw>
                </a:effectLst>
                <a:ea typeface="ＭＳ Ｐゴシック"/>
                <a:cs typeface="Arial" charset="0"/>
              </a:rPr>
              <a:t>@</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00" dirty="0">
              <a:solidFill>
                <a:srgbClr val="FFFFFF"/>
              </a:solidFill>
              <a:effectLst>
                <a:outerShdw blurRad="38100" dist="38100" dir="2700000" algn="tl">
                  <a:srgbClr val="000000">
                    <a:alpha val="43137"/>
                  </a:srgbClr>
                </a:outerShdw>
              </a:effectLst>
              <a:ea typeface="ＭＳ Ｐゴシック"/>
              <a:cs typeface="Arial" charset="0"/>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http://weblogs.asp.net/marianos</a:t>
            </a:r>
          </a:p>
          <a:p>
            <a:pPr marL="0" indent="0" algn="r">
              <a:lnSpc>
                <a:spcPct val="80000"/>
              </a:lnSpc>
              <a:buNone/>
              <a:defRPr/>
            </a:pPr>
            <a:r>
              <a:rPr lang="es-ES" sz="2800" spc="-71" dirty="0">
                <a:solidFill>
                  <a:srgbClr val="FFFFFF"/>
                </a:solidFill>
                <a:effectLst>
                  <a:outerShdw blurRad="38100" dist="38100" dir="2700000" algn="tl">
                    <a:srgbClr val="000000">
                      <a:alpha val="43137"/>
                    </a:srgbClr>
                  </a:outerShdw>
                </a:effectLst>
                <a:ea typeface="ＭＳ Ｐゴシック"/>
                <a:cs typeface="Arial" charset="0"/>
              </a:rPr>
              <a:t>http://slack.net-baires.com.ar/</a:t>
            </a:r>
          </a:p>
          <a:p>
            <a:pPr marL="0" indent="0" algn="r">
              <a:lnSpc>
                <a:spcPct val="80000"/>
              </a:lnSpc>
              <a:buNone/>
              <a:defRPr/>
            </a:pPr>
            <a:endParaRPr lang="es-ES" sz="2800" dirty="0">
              <a:solidFill>
                <a:srgbClr val="FFFFFF"/>
              </a:solidFill>
              <a:effectLst>
                <a:outerShdw blurRad="38100" dist="38100" dir="2700000" algn="tl">
                  <a:srgbClr val="000000">
                    <a:alpha val="43137"/>
                  </a:srgbClr>
                </a:outerShdw>
              </a:effectLst>
              <a:ea typeface="ＭＳ Ｐゴシック"/>
              <a:cs typeface="Arial" charset="0"/>
            </a:endParaRPr>
          </a:p>
        </p:txBody>
      </p:sp>
    </p:spTree>
    <p:extLst>
      <p:ext uri="{BB962C8B-B14F-4D97-AF65-F5344CB8AC3E}">
        <p14:creationId xmlns:p14="http://schemas.microsoft.com/office/powerpoint/2010/main" val="271547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a:t>C# New Features</a:t>
            </a:r>
          </a:p>
        </p:txBody>
      </p:sp>
      <p:sp>
        <p:nvSpPr>
          <p:cNvPr id="4" name="Text Placeholder 3"/>
          <p:cNvSpPr>
            <a:spLocks noGrp="1"/>
          </p:cNvSpPr>
          <p:nvPr>
            <p:ph type="body" sz="quarter" idx="10"/>
          </p:nvPr>
        </p:nvSpPr>
        <p:spPr/>
        <p:txBody>
          <a:bodyPr/>
          <a:lstStyle/>
          <a:p>
            <a:r>
              <a:rPr lang="en-US" sz="5000" dirty="0"/>
              <a:t>Null-Conditional operator (?.) - aka Elvis operator</a:t>
            </a:r>
          </a:p>
          <a:p>
            <a:r>
              <a:rPr lang="en-US" sz="5000" dirty="0"/>
              <a:t>Object initializer for indexers</a:t>
            </a:r>
          </a:p>
          <a:p>
            <a:r>
              <a:rPr lang="en-US" sz="5000" dirty="0"/>
              <a:t>Exception Filtering</a:t>
            </a:r>
          </a:p>
          <a:p>
            <a:r>
              <a:rPr lang="en-US" sz="5000" dirty="0"/>
              <a:t>await en catch / finally</a:t>
            </a:r>
          </a:p>
          <a:p>
            <a:endParaRPr lang="en-US" dirty="0"/>
          </a:p>
        </p:txBody>
      </p:sp>
    </p:spTree>
    <p:extLst>
      <p:ext uri="{BB962C8B-B14F-4D97-AF65-F5344CB8AC3E}">
        <p14:creationId xmlns:p14="http://schemas.microsoft.com/office/powerpoint/2010/main" val="176845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a:t>C# New Features</a:t>
            </a:r>
          </a:p>
        </p:txBody>
      </p:sp>
      <p:sp>
        <p:nvSpPr>
          <p:cNvPr id="4" name="Text Placeholder 3"/>
          <p:cNvSpPr>
            <a:spLocks noGrp="1"/>
          </p:cNvSpPr>
          <p:nvPr>
            <p:ph type="body" sz="quarter" idx="10"/>
          </p:nvPr>
        </p:nvSpPr>
        <p:spPr/>
        <p:txBody>
          <a:bodyPr/>
          <a:lstStyle/>
          <a:p>
            <a:r>
              <a:rPr lang="en-US" sz="5000" dirty="0"/>
              <a:t>Binary Literals</a:t>
            </a:r>
          </a:p>
          <a:p>
            <a:r>
              <a:rPr lang="en-US" sz="5000" dirty="0"/>
              <a:t>Local Functions</a:t>
            </a:r>
          </a:p>
          <a:p>
            <a:r>
              <a:rPr lang="en-US" sz="5000" dirty="0"/>
              <a:t>Pattern Matching</a:t>
            </a:r>
            <a:endParaRPr lang="en-US" sz="5400" dirty="0"/>
          </a:p>
          <a:p>
            <a:r>
              <a:rPr lang="en-US" sz="5000" dirty="0"/>
              <a:t>Tuples (struct)</a:t>
            </a:r>
          </a:p>
          <a:p>
            <a:r>
              <a:rPr lang="en-US" sz="5000" dirty="0"/>
              <a:t>Record Types</a:t>
            </a:r>
          </a:p>
          <a:p>
            <a:r>
              <a:rPr lang="en-US" sz="5000" dirty="0"/>
              <a:t>Return refs</a:t>
            </a:r>
          </a:p>
          <a:p>
            <a:endParaRPr lang="en-US" dirty="0"/>
          </a:p>
        </p:txBody>
      </p:sp>
    </p:spTree>
    <p:extLst>
      <p:ext uri="{BB962C8B-B14F-4D97-AF65-F5344CB8AC3E}">
        <p14:creationId xmlns:p14="http://schemas.microsoft.com/office/powerpoint/2010/main" val="303649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639553"/>
            <a:ext cx="11149013" cy="1578894"/>
          </a:xfrm>
        </p:spPr>
        <p:txBody>
          <a:bodyPr/>
          <a:lstStyle/>
          <a:p>
            <a:r>
              <a:rPr lang="en-US" dirty="0"/>
              <a:t>A </a:t>
            </a:r>
            <a:r>
              <a:rPr lang="en-US" dirty="0" err="1"/>
              <a:t>codear</a:t>
            </a:r>
            <a:r>
              <a:rPr lang="en-US" dirty="0"/>
              <a:t>!</a:t>
            </a:r>
            <a:br>
              <a:rPr lang="en-US" dirty="0"/>
            </a:br>
            <a:r>
              <a:rPr lang="en-US" sz="3000" dirty="0"/>
              <a:t>C# New Features</a:t>
            </a:r>
            <a:br>
              <a:rPr lang="en-US" sz="3000" dirty="0"/>
            </a:br>
            <a:r>
              <a:rPr lang="en-US" sz="3000" dirty="0"/>
              <a:t>Diagnostics and Code Fix</a:t>
            </a:r>
          </a:p>
        </p:txBody>
      </p:sp>
    </p:spTree>
    <p:extLst>
      <p:ext uri="{BB962C8B-B14F-4D97-AF65-F5344CB8AC3E}">
        <p14:creationId xmlns:p14="http://schemas.microsoft.com/office/powerpoint/2010/main" val="29956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Preguntas</a:t>
            </a:r>
            <a:r>
              <a:rPr lang="en-US" dirty="0"/>
              <a:t>?</a:t>
            </a:r>
          </a:p>
        </p:txBody>
      </p:sp>
    </p:spTree>
    <p:extLst>
      <p:ext uri="{BB962C8B-B14F-4D97-AF65-F5344CB8AC3E}">
        <p14:creationId xmlns:p14="http://schemas.microsoft.com/office/powerpoint/2010/main" val="39861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err="1"/>
              <a:t>Recursos</a:t>
            </a:r>
            <a:endParaRPr lang="en-US" dirty="0"/>
          </a:p>
        </p:txBody>
      </p:sp>
      <p:sp>
        <p:nvSpPr>
          <p:cNvPr id="4" name="Text Placeholder 3"/>
          <p:cNvSpPr>
            <a:spLocks noGrp="1"/>
          </p:cNvSpPr>
          <p:nvPr>
            <p:ph type="body" sz="quarter" idx="10"/>
          </p:nvPr>
        </p:nvSpPr>
        <p:spPr>
          <a:xfrm>
            <a:off x="519112" y="1447798"/>
            <a:ext cx="11387138" cy="5181601"/>
          </a:xfrm>
        </p:spPr>
        <p:txBody>
          <a:bodyPr/>
          <a:lstStyle/>
          <a:p>
            <a:r>
              <a:rPr lang="en-US" dirty="0"/>
              <a:t>Roslyn</a:t>
            </a:r>
          </a:p>
          <a:p>
            <a:pPr lvl="1"/>
            <a:r>
              <a:rPr lang="es-AR" dirty="0">
                <a:hlinkClick r:id="rId2"/>
              </a:rPr>
              <a:t>https://github.com/dotnet/roslyn</a:t>
            </a:r>
            <a:endParaRPr lang="es-AR" dirty="0"/>
          </a:p>
          <a:p>
            <a:r>
              <a:rPr lang="es-AR" dirty="0" err="1"/>
              <a:t>Roslyn</a:t>
            </a:r>
            <a:r>
              <a:rPr lang="es-AR" dirty="0"/>
              <a:t> SDK</a:t>
            </a:r>
          </a:p>
          <a:p>
            <a:pPr lvl="1"/>
            <a:r>
              <a:rPr lang="es-AR" dirty="0">
                <a:hlinkClick r:id="rId3"/>
              </a:rPr>
              <a:t>https://visualstudiogallery.msdn.microsoft.com/2ddb7240-5249-4c8c-969e-5d05823bcb89</a:t>
            </a:r>
            <a:r>
              <a:rPr lang="es-AR" dirty="0"/>
              <a:t> </a:t>
            </a:r>
            <a:endParaRPr lang="en-US" dirty="0"/>
          </a:p>
          <a:p>
            <a:r>
              <a:rPr lang="en-US" dirty="0"/>
              <a:t>C# Essentials</a:t>
            </a:r>
          </a:p>
          <a:p>
            <a:pPr lvl="1"/>
            <a:r>
              <a:rPr lang="es-AR" dirty="0">
                <a:hlinkClick r:id="rId4"/>
              </a:rPr>
              <a:t>https://visualstudiogallery.msdn.microsoft.com/a4445ad0-f97c-41f9-a148-eae225dcc8a5</a:t>
            </a:r>
            <a:endParaRPr lang="es-AR" dirty="0"/>
          </a:p>
          <a:p>
            <a:r>
              <a:rPr lang="es-AR" dirty="0"/>
              <a:t>C# – </a:t>
            </a:r>
            <a:r>
              <a:rPr lang="es-AR" dirty="0" err="1"/>
              <a:t>Whats</a:t>
            </a:r>
            <a:r>
              <a:rPr lang="es-AR" dirty="0"/>
              <a:t> new</a:t>
            </a:r>
          </a:p>
          <a:p>
            <a:pPr lvl="1"/>
            <a:r>
              <a:rPr lang="es-AR" dirty="0">
                <a:hlinkClick r:id="rId5"/>
              </a:rPr>
              <a:t>https://msdn.microsoft.com/en-us/magazine/dn879355.aspx</a:t>
            </a:r>
            <a:r>
              <a:rPr lang="es-AR" dirty="0"/>
              <a:t> </a:t>
            </a:r>
            <a:endParaRPr lang="en-US" dirty="0"/>
          </a:p>
        </p:txBody>
      </p:sp>
    </p:spTree>
    <p:extLst>
      <p:ext uri="{BB962C8B-B14F-4D97-AF65-F5344CB8AC3E}">
        <p14:creationId xmlns:p14="http://schemas.microsoft.com/office/powerpoint/2010/main" val="28355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ph type="body" sz="quarter" idx="4294967295"/>
          </p:nvPr>
        </p:nvSpPr>
        <p:spPr>
          <a:xfrm>
            <a:off x="1946275" y="2740025"/>
            <a:ext cx="10242550" cy="1377950"/>
          </a:xfrm>
        </p:spPr>
        <p:txBody>
          <a:bodyPr/>
          <a:lstStyle/>
          <a:p>
            <a:pPr marL="0" indent="0">
              <a:buNone/>
            </a:pPr>
            <a:r>
              <a:rPr lang="es-AR" sz="6600" dirty="0">
                <a:solidFill>
                  <a:srgbClr val="FFFFFF"/>
                </a:solidFill>
              </a:rPr>
              <a:t>Muchas Gracias</a:t>
            </a:r>
            <a:endParaRPr lang="es-AR" sz="8000" dirty="0">
              <a:solidFill>
                <a:srgbClr val="FFFFFF"/>
              </a:solidFill>
            </a:endParaRPr>
          </a:p>
        </p:txBody>
      </p:sp>
      <p:sp>
        <p:nvSpPr>
          <p:cNvPr id="4" name="Subtitle 2"/>
          <p:cNvSpPr txBox="1">
            <a:spLocks/>
          </p:cNvSpPr>
          <p:nvPr/>
        </p:nvSpPr>
        <p:spPr>
          <a:xfrm>
            <a:off x="6057900" y="4701655"/>
            <a:ext cx="6019800" cy="200003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ＭＳ Ｐゴシック"/>
              </a:rPr>
              <a:t>Mariano Sánchez –  Software </a:t>
            </a:r>
            <a:r>
              <a:rPr lang="es-ES" sz="2800" dirty="0" err="1">
                <a:solidFill>
                  <a:srgbClr val="FFFFFF"/>
                </a:solidFill>
                <a:effectLst>
                  <a:outerShdw blurRad="38100" dist="38100" dir="2700000" algn="tl">
                    <a:srgbClr val="000000">
                      <a:alpha val="43137"/>
                    </a:srgbClr>
                  </a:outerShdw>
                </a:effectLst>
                <a:ea typeface="ＭＳ Ｐゴシック"/>
                <a:cs typeface="ＭＳ Ｐゴシック"/>
              </a:rPr>
              <a:t>Architect</a:t>
            </a:r>
            <a:endParaRPr lang="es-ES" sz="2800" dirty="0">
              <a:solidFill>
                <a:srgbClr val="FFFFFF"/>
              </a:solidFill>
              <a:effectLst>
                <a:outerShdw blurRad="38100" dist="38100" dir="2700000" algn="tl">
                  <a:srgbClr val="000000">
                    <a:alpha val="43137"/>
                  </a:srgbClr>
                </a:outerShdw>
              </a:effectLst>
              <a:ea typeface="ＭＳ Ｐゴシック"/>
              <a:cs typeface="ＭＳ Ｐゴシック"/>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sanchezmariano@outlook.com</a:t>
            </a:r>
            <a:br>
              <a:rPr lang="es-ES" sz="2800" dirty="0">
                <a:solidFill>
                  <a:srgbClr val="FFFFFF"/>
                </a:solidFill>
                <a:effectLst>
                  <a:outerShdw blurRad="38100" dist="38100" dir="2700000" algn="tl">
                    <a:srgbClr val="000000">
                      <a:alpha val="43137"/>
                    </a:srgbClr>
                  </a:outerShdw>
                </a:effectLst>
                <a:ea typeface="ＭＳ Ｐゴシック"/>
                <a:cs typeface="Arial" charset="0"/>
              </a:rPr>
            </a:br>
            <a:r>
              <a:rPr lang="es-ES" sz="2800" dirty="0">
                <a:solidFill>
                  <a:srgbClr val="FFFFFF"/>
                </a:solidFill>
                <a:effectLst>
                  <a:outerShdw blurRad="38100" dist="38100" dir="2700000" algn="tl">
                    <a:srgbClr val="000000">
                      <a:alpha val="43137"/>
                    </a:srgbClr>
                  </a:outerShdw>
                </a:effectLst>
                <a:ea typeface="ＭＳ Ｐゴシック"/>
                <a:cs typeface="Arial" charset="0"/>
              </a:rPr>
              <a:t>@</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00" dirty="0">
              <a:solidFill>
                <a:srgbClr val="FFFFFF"/>
              </a:solidFill>
              <a:effectLst>
                <a:outerShdw blurRad="38100" dist="38100" dir="2700000" algn="tl">
                  <a:srgbClr val="000000">
                    <a:alpha val="43137"/>
                  </a:srgbClr>
                </a:outerShdw>
              </a:effectLst>
              <a:ea typeface="ＭＳ Ｐゴシック"/>
              <a:cs typeface="Arial" charset="0"/>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http://</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weblogs.asp.net</a:t>
            </a:r>
            <a:r>
              <a:rPr lang="es-ES" sz="2800" dirty="0">
                <a:solidFill>
                  <a:srgbClr val="FFFFFF"/>
                </a:solidFill>
                <a:effectLst>
                  <a:outerShdw blurRad="38100" dist="38100" dir="2700000" algn="tl">
                    <a:srgbClr val="000000">
                      <a:alpha val="43137"/>
                    </a:srgbClr>
                  </a:outerShdw>
                </a:effectLst>
                <a:ea typeface="ＭＳ Ｐゴシック"/>
                <a:cs typeface="Arial" charset="0"/>
              </a:rPr>
              <a:t>/marianos</a:t>
            </a:r>
          </a:p>
        </p:txBody>
      </p:sp>
    </p:spTree>
    <p:extLst>
      <p:ext uri="{BB962C8B-B14F-4D97-AF65-F5344CB8AC3E}">
        <p14:creationId xmlns:p14="http://schemas.microsoft.com/office/powerpoint/2010/main" val="139513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s-AR" dirty="0"/>
              <a:t>Agenda</a:t>
            </a:r>
          </a:p>
        </p:txBody>
      </p:sp>
      <p:sp>
        <p:nvSpPr>
          <p:cNvPr id="4" name="Text Placeholder 3"/>
          <p:cNvSpPr>
            <a:spLocks noGrp="1"/>
          </p:cNvSpPr>
          <p:nvPr>
            <p:ph type="body" sz="quarter" idx="10"/>
          </p:nvPr>
        </p:nvSpPr>
        <p:spPr/>
        <p:txBody>
          <a:bodyPr/>
          <a:lstStyle/>
          <a:p>
            <a:r>
              <a:rPr lang="es-AR" dirty="0"/>
              <a:t>Hablemos de </a:t>
            </a:r>
            <a:r>
              <a:rPr lang="es-AR" dirty="0" err="1"/>
              <a:t>Roslyn</a:t>
            </a:r>
            <a:endParaRPr lang="es-AR" dirty="0"/>
          </a:p>
          <a:p>
            <a:r>
              <a:rPr lang="en-US" dirty="0"/>
              <a:t>C</a:t>
            </a:r>
            <a:r>
              <a:rPr lang="en-US"/>
              <a:t># New </a:t>
            </a:r>
            <a:r>
              <a:rPr lang="en-US" dirty="0"/>
              <a:t>Features</a:t>
            </a:r>
          </a:p>
          <a:p>
            <a:r>
              <a:rPr lang="en-US" dirty="0"/>
              <a:t>A </a:t>
            </a:r>
            <a:r>
              <a:rPr lang="en-US" dirty="0" err="1"/>
              <a:t>codear</a:t>
            </a:r>
            <a:r>
              <a:rPr lang="en-US" dirty="0"/>
              <a:t>!</a:t>
            </a:r>
          </a:p>
          <a:p>
            <a:pPr lvl="1"/>
            <a:r>
              <a:rPr lang="en-US" dirty="0"/>
              <a:t>C# New Features</a:t>
            </a:r>
            <a:endParaRPr lang="es-AR" dirty="0"/>
          </a:p>
          <a:p>
            <a:pPr lvl="1"/>
            <a:r>
              <a:rPr lang="en-US" dirty="0"/>
              <a:t>Diagnostics and Code Fix</a:t>
            </a:r>
            <a:br>
              <a:rPr lang="en-US" dirty="0"/>
            </a:br>
            <a:endParaRPr lang="es-AR" dirty="0"/>
          </a:p>
        </p:txBody>
      </p:sp>
    </p:spTree>
    <p:extLst>
      <p:ext uri="{BB962C8B-B14F-4D97-AF65-F5344CB8AC3E}">
        <p14:creationId xmlns:p14="http://schemas.microsoft.com/office/powerpoint/2010/main" val="255123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Hablemos</a:t>
            </a:r>
            <a:r>
              <a:rPr lang="en-US" dirty="0"/>
              <a:t> de Roslyn</a:t>
            </a:r>
          </a:p>
        </p:txBody>
      </p:sp>
    </p:spTree>
    <p:extLst>
      <p:ext uri="{BB962C8B-B14F-4D97-AF65-F5344CB8AC3E}">
        <p14:creationId xmlns:p14="http://schemas.microsoft.com/office/powerpoint/2010/main" val="11636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lstStyle/>
          <a:p>
            <a:r>
              <a:rPr lang="es-AR" dirty="0"/>
              <a:t>Compilador</a:t>
            </a:r>
          </a:p>
        </p:txBody>
      </p:sp>
      <p:sp>
        <p:nvSpPr>
          <p:cNvPr id="6" name="TextBox 5"/>
          <p:cNvSpPr txBox="1"/>
          <p:nvPr/>
        </p:nvSpPr>
        <p:spPr>
          <a:xfrm>
            <a:off x="1422277" y="4013199"/>
            <a:ext cx="65" cy="430887"/>
          </a:xfrm>
          <a:prstGeom prst="rect">
            <a:avLst/>
          </a:prstGeom>
          <a:noFill/>
        </p:spPr>
        <p:txBody>
          <a:bodyPr wrap="none" lIns="0" tIns="0" rIns="0" bIns="0" rtlCol="0">
            <a:spAutoFit/>
          </a:bodyPr>
          <a:lstStyle/>
          <a:p>
            <a:endParaRPr lang="es-AR" sz="2800" dirty="0">
              <a:gradFill>
                <a:gsLst>
                  <a:gs pos="2917">
                    <a:schemeClr val="tx1"/>
                  </a:gs>
                  <a:gs pos="30000">
                    <a:schemeClr val="tx1"/>
                  </a:gs>
                </a:gsLst>
                <a:lin ang="5400000" scaled="0"/>
              </a:gradFill>
            </a:endParaRPr>
          </a:p>
        </p:txBody>
      </p:sp>
      <p:sp>
        <p:nvSpPr>
          <p:cNvPr id="7" name="TextBox 6"/>
          <p:cNvSpPr txBox="1"/>
          <p:nvPr/>
        </p:nvSpPr>
        <p:spPr>
          <a:xfrm>
            <a:off x="2522848" y="3911599"/>
            <a:ext cx="65" cy="430887"/>
          </a:xfrm>
          <a:prstGeom prst="rect">
            <a:avLst/>
          </a:prstGeom>
          <a:noFill/>
        </p:spPr>
        <p:txBody>
          <a:bodyPr wrap="none" lIns="0" tIns="0" rIns="0" bIns="0" rtlCol="0">
            <a:spAutoFit/>
          </a:bodyPr>
          <a:lstStyle/>
          <a:p>
            <a:endParaRPr lang="es-AR" sz="2800" dirty="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endParaRPr lang="es-AR" dirty="0"/>
          </a:p>
        </p:txBody>
      </p:sp>
      <p:sp>
        <p:nvSpPr>
          <p:cNvPr id="3" name="Cube 2"/>
          <p:cNvSpPr/>
          <p:nvPr/>
        </p:nvSpPr>
        <p:spPr bwMode="auto">
          <a:xfrm>
            <a:off x="3691835" y="1817170"/>
            <a:ext cx="4815565" cy="3882385"/>
          </a:xfrm>
          <a:prstGeom prst="cube">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AR" sz="11500" dirty="0">
                <a:gradFill>
                  <a:gsLst>
                    <a:gs pos="0">
                      <a:srgbClr val="FFFFFF"/>
                    </a:gs>
                    <a:gs pos="100000">
                      <a:srgbClr val="FFFFFF"/>
                    </a:gs>
                  </a:gsLst>
                  <a:lin ang="5400000" scaled="0"/>
                </a:gradFill>
                <a:ea typeface="Segoe UI" pitchFamily="34" charset="0"/>
                <a:cs typeface="Segoe UI" pitchFamily="34" charset="0"/>
              </a:rPr>
              <a:t>?</a:t>
            </a:r>
          </a:p>
        </p:txBody>
      </p:sp>
      <p:sp>
        <p:nvSpPr>
          <p:cNvPr id="9" name="Right Arrow 8"/>
          <p:cNvSpPr/>
          <p:nvPr/>
        </p:nvSpPr>
        <p:spPr bwMode="auto">
          <a:xfrm>
            <a:off x="2537200" y="3210257"/>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s-AR" sz="3200" dirty="0">
              <a:solidFill>
                <a:schemeClr val="bg1"/>
              </a:solidFill>
            </a:endParaRPr>
          </a:p>
        </p:txBody>
      </p:sp>
      <p:sp>
        <p:nvSpPr>
          <p:cNvPr id="11" name="Right Arrow 10"/>
          <p:cNvSpPr/>
          <p:nvPr/>
        </p:nvSpPr>
        <p:spPr bwMode="auto">
          <a:xfrm>
            <a:off x="8692131" y="3105644"/>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s-AR" sz="3200" dirty="0">
              <a:solidFill>
                <a:schemeClr val="bg1"/>
              </a:solidFill>
            </a:endParaRPr>
          </a:p>
        </p:txBody>
      </p:sp>
      <p:sp>
        <p:nvSpPr>
          <p:cNvPr id="13" name="TextBox 12"/>
          <p:cNvSpPr txBox="1"/>
          <p:nvPr/>
        </p:nvSpPr>
        <p:spPr>
          <a:xfrm>
            <a:off x="352930" y="3182202"/>
            <a:ext cx="2081254" cy="1846659"/>
          </a:xfrm>
          <a:prstGeom prst="rect">
            <a:avLst/>
          </a:prstGeom>
          <a:solidFill>
            <a:schemeClr val="tx1">
              <a:lumMod val="95000"/>
            </a:schemeClr>
          </a:solidFill>
          <a:ln w="12700">
            <a:noFill/>
            <a:prstDash val="dash"/>
          </a:ln>
        </p:spPr>
        <p:txBody>
          <a:bodyPr wrap="square" lIns="91440" tIns="91440" rIns="91440" bIns="91440" rtlCol="0">
            <a:spAutoFit/>
          </a:bodyPr>
          <a:lstStyle/>
          <a:p>
            <a:r>
              <a:rPr lang="es-AR" dirty="0" err="1">
                <a:solidFill>
                  <a:srgbClr val="0000FF"/>
                </a:solidFill>
                <a:latin typeface="Consolas" pitchFamily="49" charset="0"/>
                <a:cs typeface="Consolas" pitchFamily="49" charset="0"/>
              </a:rPr>
              <a:t>class</a:t>
            </a:r>
            <a:r>
              <a:rPr lang="es-AR" dirty="0">
                <a:solidFill>
                  <a:srgbClr val="FFFFFF"/>
                </a:solidFill>
                <a:latin typeface="Consolas" pitchFamily="49" charset="0"/>
                <a:cs typeface="Consolas" pitchFamily="49" charset="0"/>
              </a:rPr>
              <a:t> </a:t>
            </a:r>
            <a:r>
              <a:rPr lang="es-AR" dirty="0" err="1">
                <a:solidFill>
                  <a:srgbClr val="2B91C5"/>
                </a:solidFill>
                <a:latin typeface="Consolas" pitchFamily="49" charset="0"/>
                <a:cs typeface="Consolas" pitchFamily="49" charset="0"/>
              </a:rPr>
              <a:t>Program</a:t>
            </a:r>
            <a:endParaRPr lang="es-AR" dirty="0">
              <a:solidFill>
                <a:srgbClr val="2B91C5"/>
              </a:solidFill>
              <a:latin typeface="Consolas" pitchFamily="49" charset="0"/>
              <a:cs typeface="Consolas" pitchFamily="49" charset="0"/>
            </a:endParaRPr>
          </a:p>
          <a:p>
            <a:r>
              <a:rPr lang="es-AR" dirty="0">
                <a:solidFill>
                  <a:srgbClr val="000000"/>
                </a:solidFill>
                <a:latin typeface="Consolas" pitchFamily="49" charset="0"/>
                <a:cs typeface="Consolas" pitchFamily="49" charset="0"/>
              </a:rPr>
              <a:t>{</a:t>
            </a:r>
          </a:p>
          <a:p>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Main</a:t>
            </a:r>
            <a:r>
              <a:rPr lang="es-AR" dirty="0">
                <a:solidFill>
                  <a:srgbClr val="000000"/>
                </a:solidFill>
                <a:latin typeface="Consolas" pitchFamily="49" charset="0"/>
                <a:cs typeface="Consolas" pitchFamily="49" charset="0"/>
              </a:rPr>
              <a:t>()</a:t>
            </a:r>
          </a:p>
          <a:p>
            <a:r>
              <a:rPr lang="es-AR" dirty="0">
                <a:solidFill>
                  <a:srgbClr val="000000"/>
                </a:solidFill>
                <a:latin typeface="Consolas" pitchFamily="49" charset="0"/>
                <a:cs typeface="Consolas" pitchFamily="49" charset="0"/>
              </a:rPr>
              <a:t>    {</a:t>
            </a:r>
          </a:p>
          <a:p>
            <a:r>
              <a:rPr lang="es-AR" dirty="0">
                <a:solidFill>
                  <a:srgbClr val="000000"/>
                </a:solidFill>
                <a:latin typeface="Consolas" pitchFamily="49" charset="0"/>
                <a:cs typeface="Consolas" pitchFamily="49" charset="0"/>
              </a:rPr>
              <a:t>    }</a:t>
            </a:r>
          </a:p>
          <a:p>
            <a:r>
              <a:rPr lang="es-AR" dirty="0">
                <a:solidFill>
                  <a:srgbClr val="000000"/>
                </a:solidFill>
                <a:latin typeface="Consolas" pitchFamily="49" charset="0"/>
                <a:cs typeface="Consolas" pitchFamily="49" charset="0"/>
              </a:rPr>
              <a:t>}</a:t>
            </a:r>
            <a:r>
              <a:rPr lang="es-AR" dirty="0">
                <a:solidFill>
                  <a:srgbClr val="008000"/>
                </a:solidFill>
                <a:latin typeface="Consolas" pitchFamily="49" charset="0"/>
                <a:cs typeface="Consolas" pitchFamily="49" charset="0"/>
              </a:rPr>
              <a:t> </a:t>
            </a:r>
            <a:r>
              <a:rPr lang="es-AR" dirty="0">
                <a:solidFill>
                  <a:srgbClr val="FFFFFF">
                    <a:lumMod val="50000"/>
                  </a:srgbClr>
                </a:solidFill>
                <a:latin typeface="Consolas" pitchFamily="49" charset="0"/>
                <a:cs typeface="Consolas" pitchFamily="49" charset="0"/>
              </a:rPr>
              <a:t>▫</a:t>
            </a:r>
          </a:p>
        </p:txBody>
      </p:sp>
      <p:sp>
        <p:nvSpPr>
          <p:cNvPr id="5" name="TextBox 4"/>
          <p:cNvSpPr txBox="1"/>
          <p:nvPr/>
        </p:nvSpPr>
        <p:spPr>
          <a:xfrm>
            <a:off x="9861118" y="3327476"/>
            <a:ext cx="1986569" cy="430887"/>
          </a:xfrm>
          <a:prstGeom prst="rect">
            <a:avLst/>
          </a:prstGeom>
          <a:noFill/>
        </p:spPr>
        <p:txBody>
          <a:bodyPr wrap="none" lIns="0" tIns="0" rIns="0" bIns="0" rtlCol="0">
            <a:spAutoFit/>
          </a:bodyPr>
          <a:lstStyle/>
          <a:p>
            <a:r>
              <a:rPr lang="es-AR" sz="2800" dirty="0">
                <a:solidFill>
                  <a:schemeClr val="bg1"/>
                </a:solidFill>
              </a:rPr>
              <a:t>program.exe</a:t>
            </a:r>
          </a:p>
        </p:txBody>
      </p:sp>
      <p:sp>
        <p:nvSpPr>
          <p:cNvPr id="8" name="TextBox 7"/>
          <p:cNvSpPr txBox="1"/>
          <p:nvPr/>
        </p:nvSpPr>
        <p:spPr>
          <a:xfrm>
            <a:off x="5536276" y="1277111"/>
            <a:ext cx="1627048" cy="430887"/>
          </a:xfrm>
          <a:prstGeom prst="rect">
            <a:avLst/>
          </a:prstGeom>
          <a:noFill/>
        </p:spPr>
        <p:txBody>
          <a:bodyPr wrap="none" lIns="0" tIns="0" rIns="0" bIns="0" rtlCol="0">
            <a:spAutoFit/>
          </a:bodyPr>
          <a:lstStyle/>
          <a:p>
            <a:r>
              <a:rPr lang="es-AR" sz="2800" dirty="0">
                <a:solidFill>
                  <a:schemeClr val="bg1"/>
                </a:solidFill>
              </a:rPr>
              <a:t>CSC - VBC</a:t>
            </a:r>
          </a:p>
        </p:txBody>
      </p:sp>
    </p:spTree>
    <p:extLst>
      <p:ext uri="{BB962C8B-B14F-4D97-AF65-F5344CB8AC3E}">
        <p14:creationId xmlns:p14="http://schemas.microsoft.com/office/powerpoint/2010/main" val="240039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lstStyle/>
          <a:p>
            <a:r>
              <a:rPr lang="en-US" dirty="0"/>
              <a:t>Roslyn – .NET Compiler Platform</a:t>
            </a:r>
          </a:p>
        </p:txBody>
      </p:sp>
      <p:sp>
        <p:nvSpPr>
          <p:cNvPr id="2" name="Text Placeholder 1"/>
          <p:cNvSpPr>
            <a:spLocks noGrp="1"/>
          </p:cNvSpPr>
          <p:nvPr>
            <p:ph type="body" sz="quarter" idx="10"/>
          </p:nvPr>
        </p:nvSpPr>
        <p:spPr/>
        <p:txBody>
          <a:bodyPr/>
          <a:lstStyle/>
          <a:p>
            <a:r>
              <a:rPr lang="en-US" dirty="0" err="1"/>
              <a:t>Completa</a:t>
            </a:r>
            <a:r>
              <a:rPr lang="en-US" dirty="0"/>
              <a:t> </a:t>
            </a:r>
            <a:r>
              <a:rPr lang="en-US" dirty="0" err="1"/>
              <a:t>reescritura</a:t>
            </a:r>
            <a:r>
              <a:rPr lang="en-US" dirty="0"/>
              <a:t> de los </a:t>
            </a:r>
            <a:r>
              <a:rPr lang="en-US" dirty="0" err="1"/>
              <a:t>compiladores</a:t>
            </a:r>
            <a:r>
              <a:rPr lang="en-US" dirty="0"/>
              <a:t> C# y Visual Basic</a:t>
            </a:r>
          </a:p>
          <a:p>
            <a:r>
              <a:rPr lang="en-US" dirty="0"/>
              <a:t>Open Source – http://github.com/dotnet/roslyn	</a:t>
            </a:r>
          </a:p>
          <a:p>
            <a:r>
              <a:rPr lang="en-US" dirty="0"/>
              <a:t>Language Services</a:t>
            </a:r>
          </a:p>
          <a:p>
            <a:r>
              <a:rPr lang="en-US" dirty="0"/>
              <a:t>Code Analysis APIs</a:t>
            </a:r>
          </a:p>
          <a:p>
            <a:r>
              <a:rPr lang="en-US" dirty="0" err="1"/>
              <a:t>Extensibilidad</a:t>
            </a:r>
            <a:endParaRPr lang="en-US" dirty="0"/>
          </a:p>
          <a:p>
            <a:r>
              <a:rPr lang="en-US" dirty="0"/>
              <a:t>Scripting</a:t>
            </a:r>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089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Compiler APIs</a:t>
            </a:r>
          </a:p>
        </p:txBody>
      </p:sp>
      <p:pic>
        <p:nvPicPr>
          <p:cNvPr id="4" name="Picture 3"/>
          <p:cNvPicPr>
            <a:picLocks noChangeAspect="1"/>
          </p:cNvPicPr>
          <p:nvPr/>
        </p:nvPicPr>
        <p:blipFill>
          <a:blip r:embed="rId2"/>
          <a:stretch>
            <a:fillRect/>
          </a:stretch>
        </p:blipFill>
        <p:spPr>
          <a:xfrm>
            <a:off x="907817" y="1382170"/>
            <a:ext cx="9629775" cy="5000625"/>
          </a:xfrm>
          <a:prstGeom prst="rect">
            <a:avLst/>
          </a:prstGeom>
        </p:spPr>
      </p:pic>
    </p:spTree>
    <p:extLst>
      <p:ext uri="{BB962C8B-B14F-4D97-AF65-F5344CB8AC3E}">
        <p14:creationId xmlns:p14="http://schemas.microsoft.com/office/powerpoint/2010/main" val="99900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Ecosistema .NET</a:t>
            </a:r>
          </a:p>
        </p:txBody>
      </p:sp>
      <p:grpSp>
        <p:nvGrpSpPr>
          <p:cNvPr id="4" name="Group 3"/>
          <p:cNvGrpSpPr/>
          <p:nvPr/>
        </p:nvGrpSpPr>
        <p:grpSpPr>
          <a:xfrm>
            <a:off x="583495" y="1199775"/>
            <a:ext cx="11021836" cy="5366728"/>
            <a:chOff x="641938" y="1286859"/>
            <a:chExt cx="10841748" cy="5279040"/>
          </a:xfrm>
        </p:grpSpPr>
        <p:sp>
          <p:nvSpPr>
            <p:cNvPr id="130" name="Rectangle 129"/>
            <p:cNvSpPr/>
            <p:nvPr/>
          </p:nvSpPr>
          <p:spPr bwMode="auto">
            <a:xfrm>
              <a:off x="1803711" y="1286859"/>
              <a:ext cx="5365515" cy="2238578"/>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10" name="Rectangle 109"/>
            <p:cNvSpPr/>
            <p:nvPr/>
          </p:nvSpPr>
          <p:spPr bwMode="auto">
            <a:xfrm>
              <a:off x="9944574" y="1290007"/>
              <a:ext cx="1539112" cy="5275892"/>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7" name="Pentagon 16"/>
            <p:cNvSpPr/>
            <p:nvPr/>
          </p:nvSpPr>
          <p:spPr bwMode="auto">
            <a:xfrm>
              <a:off x="1806286" y="3817489"/>
              <a:ext cx="8870895" cy="1055755"/>
            </a:xfrm>
            <a:prstGeom prst="homePlate">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sp>
          <p:nvSpPr>
            <p:cNvPr id="47" name="Rectangle 46"/>
            <p:cNvSpPr/>
            <p:nvPr/>
          </p:nvSpPr>
          <p:spPr bwMode="auto">
            <a:xfrm>
              <a:off x="1806286" y="5198006"/>
              <a:ext cx="7893016" cy="1367893"/>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48" name="Rectangle 47"/>
            <p:cNvSpPr/>
            <p:nvPr/>
          </p:nvSpPr>
          <p:spPr>
            <a:xfrm>
              <a:off x="4987861" y="5194246"/>
              <a:ext cx="1432438" cy="446869"/>
            </a:xfrm>
            <a:prstGeom prst="rect">
              <a:avLst/>
            </a:prstGeom>
          </p:spPr>
          <p:txBody>
            <a:bodyPr wrap="none">
              <a:spAutoFit/>
            </a:bodyPr>
            <a:lstStyle/>
            <a:p>
              <a:pPr defTabSz="913912"/>
              <a:r>
                <a:rPr lang="en-US" sz="2352" dirty="0">
                  <a:solidFill>
                    <a:srgbClr val="404040"/>
                  </a:solidFill>
                  <a:latin typeface="Segoe UI Light"/>
                </a:rPr>
                <a:t>Core .NET</a:t>
              </a:r>
            </a:p>
          </p:txBody>
        </p:sp>
        <p:sp>
          <p:nvSpPr>
            <p:cNvPr id="51" name="Rectangle 50"/>
            <p:cNvSpPr/>
            <p:nvPr/>
          </p:nvSpPr>
          <p:spPr bwMode="auto">
            <a:xfrm>
              <a:off x="2046955" y="5697819"/>
              <a:ext cx="358125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3" name="Rectangle 52"/>
            <p:cNvSpPr/>
            <p:nvPr/>
          </p:nvSpPr>
          <p:spPr bwMode="auto">
            <a:xfrm>
              <a:off x="5810668" y="5694085"/>
              <a:ext cx="367244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4" name="Rectangle 53"/>
            <p:cNvSpPr/>
            <p:nvPr/>
          </p:nvSpPr>
          <p:spPr>
            <a:xfrm>
              <a:off x="2804707" y="5926949"/>
              <a:ext cx="1395793"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Next gen JIT </a:t>
              </a:r>
              <a:r>
                <a:rPr lang="en-US" sz="980" dirty="0">
                  <a:solidFill>
                    <a:srgbClr val="FFFFFF"/>
                  </a:solidFill>
                  <a:latin typeface="Segoe UI Light"/>
                </a:rPr>
                <a:t>(“</a:t>
              </a:r>
              <a:r>
                <a:rPr lang="en-US" sz="980" dirty="0" err="1">
                  <a:solidFill>
                    <a:srgbClr val="FFFFFF"/>
                  </a:solidFill>
                  <a:latin typeface="Segoe UI Light"/>
                </a:rPr>
                <a:t>RyuJIT</a:t>
              </a:r>
              <a:r>
                <a:rPr lang="en-US" sz="980" dirty="0">
                  <a:solidFill>
                    <a:srgbClr val="FFFFFF"/>
                  </a:solidFill>
                  <a:latin typeface="Segoe UI Light"/>
                </a:rPr>
                <a:t>”)</a:t>
              </a:r>
            </a:p>
            <a:p>
              <a:pPr marL="0" lvl="1" defTabSz="913912">
                <a:lnSpc>
                  <a:spcPct val="90000"/>
                </a:lnSpc>
                <a:spcAft>
                  <a:spcPts val="333"/>
                </a:spcAft>
                <a:defRPr/>
              </a:pPr>
              <a:r>
                <a:rPr lang="en-US" sz="1078" dirty="0">
                  <a:solidFill>
                    <a:srgbClr val="FFFFFF"/>
                  </a:solidFill>
                  <a:latin typeface="Segoe UI Light"/>
                </a:rPr>
                <a:t>SIMD</a:t>
              </a:r>
            </a:p>
          </p:txBody>
        </p:sp>
        <p:grpSp>
          <p:nvGrpSpPr>
            <p:cNvPr id="57" name="Group 56"/>
            <p:cNvGrpSpPr/>
            <p:nvPr/>
          </p:nvGrpSpPr>
          <p:grpSpPr>
            <a:xfrm>
              <a:off x="5038382" y="5974084"/>
              <a:ext cx="380421" cy="310912"/>
              <a:chOff x="9061629" y="5706715"/>
              <a:chExt cx="380421" cy="310912"/>
            </a:xfrm>
          </p:grpSpPr>
          <p:sp>
            <p:nvSpPr>
              <p:cNvPr id="58"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59"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0"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grpSp>
          <p:nvGrpSpPr>
            <p:cNvPr id="61" name="Group 60"/>
            <p:cNvGrpSpPr/>
            <p:nvPr/>
          </p:nvGrpSpPr>
          <p:grpSpPr>
            <a:xfrm>
              <a:off x="8924582" y="5974084"/>
              <a:ext cx="380421" cy="310912"/>
              <a:chOff x="9061629" y="5706715"/>
              <a:chExt cx="380421" cy="310912"/>
            </a:xfrm>
          </p:grpSpPr>
          <p:sp>
            <p:nvSpPr>
              <p:cNvPr id="6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sp>
          <p:nvSpPr>
            <p:cNvPr id="65" name="Rectangle 64"/>
            <p:cNvSpPr/>
            <p:nvPr/>
          </p:nvSpPr>
          <p:spPr>
            <a:xfrm>
              <a:off x="2327499" y="5718175"/>
              <a:ext cx="996081"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Runtime</a:t>
              </a:r>
            </a:p>
          </p:txBody>
        </p:sp>
        <p:sp>
          <p:nvSpPr>
            <p:cNvPr id="66" name="Rectangle 65"/>
            <p:cNvSpPr/>
            <p:nvPr/>
          </p:nvSpPr>
          <p:spPr>
            <a:xfrm>
              <a:off x="5836413" y="5701610"/>
              <a:ext cx="1122900"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Compilers</a:t>
              </a:r>
            </a:p>
          </p:txBody>
        </p:sp>
        <p:sp>
          <p:nvSpPr>
            <p:cNvPr id="67" name="Rectangle 66"/>
            <p:cNvSpPr/>
            <p:nvPr/>
          </p:nvSpPr>
          <p:spPr>
            <a:xfrm>
              <a:off x="6218043" y="5938588"/>
              <a:ext cx="2043863" cy="422333"/>
            </a:xfrm>
            <a:prstGeom prst="rect">
              <a:avLst/>
            </a:prstGeom>
          </p:spPr>
          <p:txBody>
            <a:bodyPr wrap="none">
              <a:spAutoFit/>
            </a:bodyPr>
            <a:lstStyle/>
            <a:p>
              <a:pPr marL="0" lvl="1" defTabSz="913912">
                <a:lnSpc>
                  <a:spcPct val="90000"/>
                </a:lnSpc>
                <a:spcAft>
                  <a:spcPts val="333"/>
                </a:spcAft>
              </a:pPr>
              <a:r>
                <a:rPr lang="en-US" sz="1078" dirty="0">
                  <a:solidFill>
                    <a:srgbClr val="FFFFFF"/>
                  </a:solidFill>
                  <a:latin typeface="Segoe UI Light"/>
                </a:rPr>
                <a:t>.NET Compiler Platform </a:t>
              </a:r>
              <a:r>
                <a:rPr lang="en-US" sz="980" dirty="0">
                  <a:solidFill>
                    <a:srgbClr val="FFFFFF"/>
                  </a:solidFill>
                  <a:latin typeface="Segoe UI Light"/>
                </a:rPr>
                <a:t>(“Roslyn”)</a:t>
              </a:r>
            </a:p>
            <a:p>
              <a:pPr marL="0" lvl="1" defTabSz="913912">
                <a:lnSpc>
                  <a:spcPct val="90000"/>
                </a:lnSpc>
                <a:spcAft>
                  <a:spcPts val="333"/>
                </a:spcAft>
              </a:pPr>
              <a:r>
                <a:rPr lang="en-US" sz="1078" dirty="0">
                  <a:solidFill>
                    <a:srgbClr val="FFFFFF"/>
                  </a:solidFill>
                  <a:latin typeface="Segoe UI Light"/>
                </a:rPr>
                <a:t>Languages innovation</a:t>
              </a:r>
            </a:p>
          </p:txBody>
        </p:sp>
        <p:sp>
          <p:nvSpPr>
            <p:cNvPr id="20" name="Oval 19"/>
            <p:cNvSpPr/>
            <p:nvPr/>
          </p:nvSpPr>
          <p:spPr bwMode="auto">
            <a:xfrm>
              <a:off x="8190992" y="3801538"/>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1" name="Oval 20"/>
            <p:cNvSpPr/>
            <p:nvPr/>
          </p:nvSpPr>
          <p:spPr bwMode="auto">
            <a:xfrm>
              <a:off x="4566225" y="3801414"/>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2" name="Rectangle 21"/>
            <p:cNvSpPr/>
            <p:nvPr/>
          </p:nvSpPr>
          <p:spPr>
            <a:xfrm>
              <a:off x="4433787"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Desktop</a:t>
              </a:r>
            </a:p>
          </p:txBody>
        </p:sp>
        <p:sp>
          <p:nvSpPr>
            <p:cNvPr id="23" name="Oval 22"/>
            <p:cNvSpPr/>
            <p:nvPr/>
          </p:nvSpPr>
          <p:spPr bwMode="auto">
            <a:xfrm>
              <a:off x="6409322" y="3801414"/>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grpSp>
          <p:nvGrpSpPr>
            <p:cNvPr id="5" name="Group 4"/>
            <p:cNvGrpSpPr>
              <a:grpSpLocks noChangeAspect="1"/>
            </p:cNvGrpSpPr>
            <p:nvPr/>
          </p:nvGrpSpPr>
          <p:grpSpPr>
            <a:xfrm>
              <a:off x="4779169" y="4127926"/>
              <a:ext cx="638823" cy="418664"/>
              <a:chOff x="644597" y="3773220"/>
              <a:chExt cx="1032478" cy="659670"/>
            </a:xfrm>
          </p:grpSpPr>
          <p:sp>
            <p:nvSpPr>
              <p:cNvPr id="27" name="Freeform 626"/>
              <p:cNvSpPr>
                <a:spLocks noChangeAspect="1" noEditPoints="1"/>
              </p:cNvSpPr>
              <p:nvPr/>
            </p:nvSpPr>
            <p:spPr bwMode="auto">
              <a:xfrm>
                <a:off x="644597" y="3773220"/>
                <a:ext cx="1032478" cy="659670"/>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078" kern="0">
                  <a:gradFill>
                    <a:gsLst>
                      <a:gs pos="0">
                        <a:srgbClr val="FFFFFF"/>
                      </a:gs>
                      <a:gs pos="100000">
                        <a:srgbClr val="FFFFFF"/>
                      </a:gs>
                    </a:gsLst>
                    <a:lin ang="5400000" scaled="0"/>
                  </a:gradFill>
                </a:endParaRPr>
              </a:p>
            </p:txBody>
          </p:sp>
          <p:sp>
            <p:nvSpPr>
              <p:cNvPr id="33" name="Freeform 14"/>
              <p:cNvSpPr>
                <a:spLocks noEditPoints="1"/>
              </p:cNvSpPr>
              <p:nvPr/>
            </p:nvSpPr>
            <p:spPr bwMode="auto">
              <a:xfrm>
                <a:off x="993355" y="3905978"/>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6" name="Group 5"/>
            <p:cNvGrpSpPr>
              <a:grpSpLocks noChangeAspect="1"/>
            </p:cNvGrpSpPr>
            <p:nvPr/>
          </p:nvGrpSpPr>
          <p:grpSpPr>
            <a:xfrm>
              <a:off x="6792679" y="4181175"/>
              <a:ext cx="538700" cy="338694"/>
              <a:chOff x="2666820" y="3773220"/>
              <a:chExt cx="1049220" cy="659670"/>
            </a:xfrm>
          </p:grpSpPr>
          <p:sp>
            <p:nvSpPr>
              <p:cNvPr id="28" name="Rounded Rectangle 6"/>
              <p:cNvSpPr/>
              <p:nvPr/>
            </p:nvSpPr>
            <p:spPr bwMode="black">
              <a:xfrm rot="16200000">
                <a:off x="2861595" y="3578445"/>
                <a:ext cx="659670" cy="104922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0332" rIns="80663" bIns="40332" numCol="1" rtlCol="0" anchor="ctr" anchorCtr="0" compatLnSpc="1">
                <a:prstTxWarp prst="textNoShape">
                  <a:avLst/>
                </a:prstTxWarp>
              </a:bodyPr>
              <a:lstStyle/>
              <a:p>
                <a:pPr algn="ctr" defTabSz="725999"/>
                <a:endParaRPr lang="en-US" sz="1764" spc="-120" dirty="0">
                  <a:gradFill>
                    <a:gsLst>
                      <a:gs pos="0">
                        <a:srgbClr val="FFFFFF"/>
                      </a:gs>
                      <a:gs pos="100000">
                        <a:srgbClr val="FFFFFF"/>
                      </a:gs>
                    </a:gsLst>
                    <a:lin ang="5400000" scaled="0"/>
                  </a:gradFill>
                </a:endParaRPr>
              </a:p>
            </p:txBody>
          </p:sp>
          <p:sp>
            <p:nvSpPr>
              <p:cNvPr id="34" name="Freeform 14"/>
              <p:cNvSpPr>
                <a:spLocks noEditPoints="1"/>
              </p:cNvSpPr>
              <p:nvPr/>
            </p:nvSpPr>
            <p:spPr bwMode="auto">
              <a:xfrm>
                <a:off x="3000078" y="3935574"/>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7" name="Group 6"/>
            <p:cNvGrpSpPr>
              <a:grpSpLocks noChangeAspect="1"/>
            </p:cNvGrpSpPr>
            <p:nvPr/>
          </p:nvGrpSpPr>
          <p:grpSpPr>
            <a:xfrm>
              <a:off x="6537291" y="4176149"/>
              <a:ext cx="205743" cy="343720"/>
              <a:chOff x="4920755" y="3646581"/>
              <a:chExt cx="501482" cy="837790"/>
            </a:xfrm>
          </p:grpSpPr>
          <p:sp>
            <p:nvSpPr>
              <p:cNvPr id="29" name="Freeform 138"/>
              <p:cNvSpPr>
                <a:spLocks noEditPoints="1"/>
              </p:cNvSpPr>
              <p:nvPr/>
            </p:nvSpPr>
            <p:spPr bwMode="auto">
              <a:xfrm>
                <a:off x="4920755" y="3646581"/>
                <a:ext cx="501482" cy="837790"/>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chemeClr val="tx1"/>
              </a:solidFill>
              <a:ln>
                <a:noFill/>
              </a:ln>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sp>
            <p:nvSpPr>
              <p:cNvPr id="35" name="Freeform 14"/>
              <p:cNvSpPr>
                <a:spLocks noEditPoints="1"/>
              </p:cNvSpPr>
              <p:nvPr/>
            </p:nvSpPr>
            <p:spPr bwMode="auto">
              <a:xfrm>
                <a:off x="5048249" y="3908084"/>
                <a:ext cx="257496" cy="257496"/>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36" name="Group 35"/>
            <p:cNvGrpSpPr>
              <a:grpSpLocks noChangeAspect="1"/>
            </p:cNvGrpSpPr>
            <p:nvPr/>
          </p:nvGrpSpPr>
          <p:grpSpPr>
            <a:xfrm>
              <a:off x="8601776" y="4150125"/>
              <a:ext cx="515304" cy="363489"/>
              <a:chOff x="5494783" y="1638578"/>
              <a:chExt cx="638745" cy="450563"/>
            </a:xfrm>
          </p:grpSpPr>
          <p:sp>
            <p:nvSpPr>
              <p:cNvPr id="37" name="Rounded Rectangle 6"/>
              <p:cNvSpPr/>
              <p:nvPr/>
            </p:nvSpPr>
            <p:spPr bwMode="black">
              <a:xfrm rot="16200000">
                <a:off x="5588874" y="1544487"/>
                <a:ext cx="450563" cy="63874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40332" rIns="80663" bIns="40332" numCol="1" rtlCol="0" anchor="ctr" anchorCtr="0" compatLnSpc="1">
                <a:prstTxWarp prst="textNoShape">
                  <a:avLst/>
                </a:prstTxWarp>
              </a:bodyPr>
              <a:lstStyle/>
              <a:p>
                <a:pPr algn="ctr" defTabSz="725999">
                  <a:defRPr/>
                </a:pPr>
                <a:endParaRPr lang="en-US" sz="1764" kern="0" spc="-120" dirty="0">
                  <a:gradFill>
                    <a:gsLst>
                      <a:gs pos="0">
                        <a:srgbClr val="FFFFFF"/>
                      </a:gs>
                      <a:gs pos="100000">
                        <a:srgbClr val="FFFFFF"/>
                      </a:gs>
                    </a:gsLst>
                    <a:lin ang="5400000" scaled="0"/>
                  </a:gradFill>
                </a:endParaRPr>
              </a:p>
            </p:txBody>
          </p:sp>
          <p:grpSp>
            <p:nvGrpSpPr>
              <p:cNvPr id="38" name="Group 37"/>
              <p:cNvGrpSpPr>
                <a:grpSpLocks noChangeAspect="1"/>
              </p:cNvGrpSpPr>
              <p:nvPr/>
            </p:nvGrpSpPr>
            <p:grpSpPr bwMode="auto">
              <a:xfrm>
                <a:off x="5714075" y="1750893"/>
                <a:ext cx="200160" cy="225932"/>
                <a:chOff x="3485" y="1766"/>
                <a:chExt cx="699" cy="789"/>
              </a:xfrm>
            </p:grpSpPr>
            <p:sp>
              <p:nvSpPr>
                <p:cNvPr id="39" name="Freeform 38"/>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sp>
              <p:nvSpPr>
                <p:cNvPr id="40" name="Freeform 39"/>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grpSp>
        </p:grpSp>
        <p:grpSp>
          <p:nvGrpSpPr>
            <p:cNvPr id="41" name="Group 40"/>
            <p:cNvGrpSpPr>
              <a:grpSpLocks noChangeAspect="1"/>
            </p:cNvGrpSpPr>
            <p:nvPr/>
          </p:nvGrpSpPr>
          <p:grpSpPr>
            <a:xfrm>
              <a:off x="8321923" y="4147548"/>
              <a:ext cx="219246" cy="366279"/>
              <a:chOff x="6721853" y="1577749"/>
              <a:chExt cx="342518" cy="572221"/>
            </a:xfrm>
          </p:grpSpPr>
          <p:sp>
            <p:nvSpPr>
              <p:cNvPr id="43" name="Freeform 138"/>
              <p:cNvSpPr>
                <a:spLocks noEditPoints="1"/>
              </p:cNvSpPr>
              <p:nvPr/>
            </p:nvSpPr>
            <p:spPr bwMode="auto">
              <a:xfrm>
                <a:off x="6721853" y="1577749"/>
                <a:ext cx="342518" cy="572221"/>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pic>
            <p:nvPicPr>
              <p:cNvPr id="44"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813197" y="1748889"/>
                <a:ext cx="173616" cy="203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69" name="Oval 68"/>
            <p:cNvSpPr/>
            <p:nvPr/>
          </p:nvSpPr>
          <p:spPr bwMode="auto">
            <a:xfrm>
              <a:off x="2670119" y="3810489"/>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70" name="Rectangle 69"/>
            <p:cNvSpPr/>
            <p:nvPr/>
          </p:nvSpPr>
          <p:spPr>
            <a:xfrm>
              <a:off x="2262087" y="3548211"/>
              <a:ext cx="1785597"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Azure and Windows Server</a:t>
              </a:r>
            </a:p>
          </p:txBody>
        </p:sp>
        <p:sp>
          <p:nvSpPr>
            <p:cNvPr id="74" name="Freeform 10"/>
            <p:cNvSpPr>
              <a:spLocks noEditPoints="1"/>
            </p:cNvSpPr>
            <p:nvPr/>
          </p:nvSpPr>
          <p:spPr bwMode="black">
            <a:xfrm>
              <a:off x="2858570" y="4000396"/>
              <a:ext cx="441852" cy="279854"/>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9916" tIns="34959" rIns="69916" bIns="34959" numCol="1" anchor="t" anchorCtr="0" compatLnSpc="1">
              <a:prstTxWarp prst="textNoShape">
                <a:avLst/>
              </a:prstTxWarp>
            </a:bodyPr>
            <a:lstStyle/>
            <a:p>
              <a:pPr defTabSz="699170"/>
              <a:endParaRPr lang="en-US" sz="1376">
                <a:solidFill>
                  <a:prstClr val="black"/>
                </a:solidFill>
                <a:cs typeface="Segoe UI Light" pitchFamily="34" charset="0"/>
              </a:endParaRPr>
            </a:p>
          </p:txBody>
        </p:sp>
        <p:sp>
          <p:nvSpPr>
            <p:cNvPr id="75" name="Rectangle 74"/>
            <p:cNvSpPr/>
            <p:nvPr/>
          </p:nvSpPr>
          <p:spPr bwMode="auto">
            <a:xfrm>
              <a:off x="4561173" y="1893157"/>
              <a:ext cx="2413078" cy="683599"/>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endParaRPr>
            </a:p>
          </p:txBody>
        </p:sp>
        <p:sp>
          <p:nvSpPr>
            <p:cNvPr id="76" name="Rounded Rectangle 6"/>
            <p:cNvSpPr/>
            <p:nvPr/>
          </p:nvSpPr>
          <p:spPr bwMode="black">
            <a:xfrm rot="16200000">
              <a:off x="6611552" y="2225211"/>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77" name="Freeform 45"/>
            <p:cNvSpPr>
              <a:spLocks noEditPoints="1"/>
            </p:cNvSpPr>
            <p:nvPr/>
          </p:nvSpPr>
          <p:spPr bwMode="auto">
            <a:xfrm>
              <a:off x="6647923" y="1993538"/>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78"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1152" y="2320195"/>
              <a:ext cx="106348" cy="110016"/>
            </a:xfrm>
            <a:prstGeom prst="rect">
              <a:avLst/>
            </a:prstGeom>
            <a:noFill/>
            <a:extLst>
              <a:ext uri="{909E8E84-426E-40dd-AFC4-6F175D3DCCD1}">
                <a14:hiddenFill xmlns:a14="http://schemas.microsoft.com/office/drawing/2010/main" xmlns="">
                  <a:solidFill>
                    <a:srgbClr val="FFFFFF"/>
                  </a:solidFill>
                </a14:hiddenFill>
              </a:ext>
            </a:extLst>
          </p:spPr>
        </p:pic>
        <p:pic>
          <p:nvPicPr>
            <p:cNvPr id="79"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67911" y="2060236"/>
              <a:ext cx="78012" cy="80703"/>
            </a:xfrm>
            <a:prstGeom prst="rect">
              <a:avLst/>
            </a:prstGeom>
            <a:noFill/>
            <a:extLst>
              <a:ext uri="{909E8E84-426E-40dd-AFC4-6F175D3DCCD1}">
                <a14:hiddenFill xmlns:a14="http://schemas.microsoft.com/office/drawing/2010/main" xmlns="">
                  <a:solidFill>
                    <a:srgbClr val="FFFFFF"/>
                  </a:solidFill>
                </a14:hiddenFill>
              </a:ext>
            </a:extLst>
          </p:spPr>
        </p:pic>
        <p:sp>
          <p:nvSpPr>
            <p:cNvPr id="80" name="Rectangle 79"/>
            <p:cNvSpPr/>
            <p:nvPr/>
          </p:nvSpPr>
          <p:spPr>
            <a:xfrm>
              <a:off x="5098581" y="2225266"/>
              <a:ext cx="1371032" cy="237657"/>
            </a:xfrm>
            <a:prstGeom prst="rect">
              <a:avLst/>
            </a:prstGeom>
          </p:spPr>
          <p:txBody>
            <a:bodyPr wrap="square">
              <a:spAutoFit/>
            </a:bodyPr>
            <a:lstStyle/>
            <a:p>
              <a:pPr marL="0" lvl="1" algn="ctr" defTabSz="913912">
                <a:lnSpc>
                  <a:spcPct val="90000"/>
                </a:lnSpc>
                <a:spcAft>
                  <a:spcPts val="333"/>
                </a:spcAft>
                <a:defRPr/>
              </a:pPr>
              <a:r>
                <a:rPr lang="en-US" sz="1078" dirty="0">
                  <a:solidFill>
                    <a:srgbClr val="FFFFFF"/>
                  </a:solidFill>
                  <a:latin typeface="Segoe UI Light"/>
                </a:rPr>
                <a:t>Universal projects</a:t>
              </a:r>
            </a:p>
          </p:txBody>
        </p:sp>
        <p:sp>
          <p:nvSpPr>
            <p:cNvPr id="81" name="Rectangle 80"/>
            <p:cNvSpPr/>
            <p:nvPr/>
          </p:nvSpPr>
          <p:spPr bwMode="auto">
            <a:xfrm>
              <a:off x="4559230" y="2660114"/>
              <a:ext cx="2413078" cy="681037"/>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latin typeface="Segoe UI Light"/>
              </a:endParaRPr>
            </a:p>
          </p:txBody>
        </p:sp>
        <p:sp>
          <p:nvSpPr>
            <p:cNvPr id="82" name="Rounded Rectangle 6"/>
            <p:cNvSpPr/>
            <p:nvPr/>
          </p:nvSpPr>
          <p:spPr bwMode="black">
            <a:xfrm rot="16200000">
              <a:off x="6587575" y="2997285"/>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83" name="Freeform 45"/>
            <p:cNvSpPr>
              <a:spLocks noEditPoints="1"/>
            </p:cNvSpPr>
            <p:nvPr/>
          </p:nvSpPr>
          <p:spPr bwMode="auto">
            <a:xfrm>
              <a:off x="6623946" y="2765612"/>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84"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17175" y="3092269"/>
              <a:ext cx="106348" cy="110016"/>
            </a:xfrm>
            <a:prstGeom prst="rect">
              <a:avLst/>
            </a:prstGeom>
            <a:noFill/>
            <a:extLst>
              <a:ext uri="{909E8E84-426E-40dd-AFC4-6F175D3DCCD1}">
                <a14:hiddenFill xmlns:a14="http://schemas.microsoft.com/office/drawing/2010/main" xmlns="">
                  <a:solidFill>
                    <a:srgbClr val="FFFFFF"/>
                  </a:solidFill>
                </a14:hiddenFill>
              </a:ext>
            </a:extLst>
          </p:spPr>
        </p:pic>
        <p:pic>
          <p:nvPicPr>
            <p:cNvPr id="85"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3934" y="2832310"/>
              <a:ext cx="78012" cy="80703"/>
            </a:xfrm>
            <a:prstGeom prst="rect">
              <a:avLst/>
            </a:prstGeom>
            <a:noFill/>
            <a:extLst>
              <a:ext uri="{909E8E84-426E-40dd-AFC4-6F175D3DCCD1}">
                <a14:hiddenFill xmlns:a14="http://schemas.microsoft.com/office/drawing/2010/main" xmlns="">
                  <a:solidFill>
                    <a:srgbClr val="FFFFFF"/>
                  </a:solidFill>
                </a14:hiddenFill>
              </a:ext>
            </a:extLst>
          </p:spPr>
        </p:pic>
        <p:sp>
          <p:nvSpPr>
            <p:cNvPr id="86" name="Rectangle 85"/>
            <p:cNvSpPr/>
            <p:nvPr/>
          </p:nvSpPr>
          <p:spPr>
            <a:xfrm>
              <a:off x="5193510" y="2956774"/>
              <a:ext cx="847064"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.NET Native</a:t>
              </a:r>
            </a:p>
          </p:txBody>
        </p:sp>
        <p:sp>
          <p:nvSpPr>
            <p:cNvPr id="87" name="Rectangle 86"/>
            <p:cNvSpPr/>
            <p:nvPr/>
          </p:nvSpPr>
          <p:spPr bwMode="auto">
            <a:xfrm>
              <a:off x="2046955" y="2660115"/>
              <a:ext cx="2418862" cy="686256"/>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8" name="Rectangle 87"/>
            <p:cNvSpPr/>
            <p:nvPr/>
          </p:nvSpPr>
          <p:spPr bwMode="auto">
            <a:xfrm>
              <a:off x="2046955" y="1893157"/>
              <a:ext cx="2418862" cy="683600"/>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9" name="Rectangle 88"/>
            <p:cNvSpPr/>
            <p:nvPr/>
          </p:nvSpPr>
          <p:spPr>
            <a:xfrm>
              <a:off x="2479177" y="2931872"/>
              <a:ext cx="1164002"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ASP.NET updates</a:t>
              </a:r>
            </a:p>
          </p:txBody>
        </p:sp>
        <p:pic>
          <p:nvPicPr>
            <p:cNvPr id="90" name="Picture 4" descr="https://az213233.vo.msecnd.net/Content/3.15.00298.14.140128-1706/Websites/Websites.png"/>
            <p:cNvPicPr>
              <a:picLocks noChangeAspect="1" noChangeArrowheads="1"/>
            </p:cNvPicPr>
            <p:nvPr/>
          </p:nvPicPr>
          <p:blipFill rotWithShape="1">
            <a:blip r:embed="rId5">
              <a:extLst>
                <a:ext uri="{28A0092B-C50C-407E-A947-70E740481C1C}">
                  <a14:useLocalDpi xmlns:a14="http://schemas.microsoft.com/office/drawing/2010/main" val="0"/>
                </a:ext>
              </a:extLst>
            </a:blip>
            <a:srcRect l="51009" t="1945" b="-1"/>
            <a:stretch/>
          </p:blipFill>
          <p:spPr bwMode="auto">
            <a:xfrm>
              <a:off x="3995560" y="2801800"/>
              <a:ext cx="345682" cy="345940"/>
            </a:xfrm>
            <a:prstGeom prst="rect">
              <a:avLst/>
            </a:prstGeom>
            <a:noFill/>
            <a:extLst>
              <a:ext uri="{909E8E84-426E-40dd-AFC4-6F175D3DCCD1}">
                <a14:hiddenFill xmlns:a14="http://schemas.microsoft.com/office/drawing/2010/main" xmlns="">
                  <a:solidFill>
                    <a:srgbClr val="FFFFFF"/>
                  </a:solidFill>
                </a14:hiddenFill>
              </a:ext>
            </a:extLst>
          </p:spPr>
        </p:pic>
        <p:sp>
          <p:nvSpPr>
            <p:cNvPr id="98" name="Rectangle 97"/>
            <p:cNvSpPr/>
            <p:nvPr/>
          </p:nvSpPr>
          <p:spPr>
            <a:xfrm>
              <a:off x="4569137" y="1941397"/>
              <a:ext cx="2307888"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Windows Convergence</a:t>
              </a:r>
            </a:p>
          </p:txBody>
        </p:sp>
        <p:sp>
          <p:nvSpPr>
            <p:cNvPr id="99" name="Rectangle 98"/>
            <p:cNvSpPr/>
            <p:nvPr/>
          </p:nvSpPr>
          <p:spPr>
            <a:xfrm>
              <a:off x="4606120" y="2699864"/>
              <a:ext cx="186362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Native compilation</a:t>
              </a:r>
            </a:p>
          </p:txBody>
        </p:sp>
        <p:sp>
          <p:nvSpPr>
            <p:cNvPr id="102" name="Rectangle 101"/>
            <p:cNvSpPr/>
            <p:nvPr/>
          </p:nvSpPr>
          <p:spPr>
            <a:xfrm>
              <a:off x="2080361" y="2703272"/>
              <a:ext cx="129866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Web apps</a:t>
              </a:r>
            </a:p>
          </p:txBody>
        </p:sp>
        <p:sp>
          <p:nvSpPr>
            <p:cNvPr id="103" name="Rectangle 102"/>
            <p:cNvSpPr/>
            <p:nvPr/>
          </p:nvSpPr>
          <p:spPr>
            <a:xfrm>
              <a:off x="2439137" y="2110491"/>
              <a:ext cx="1435214"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.NET support for </a:t>
              </a:r>
            </a:p>
            <a:p>
              <a:pPr marL="0" lvl="1" defTabSz="913912">
                <a:lnSpc>
                  <a:spcPct val="90000"/>
                </a:lnSpc>
                <a:spcAft>
                  <a:spcPts val="333"/>
                </a:spcAft>
                <a:defRPr/>
              </a:pPr>
              <a:r>
                <a:rPr lang="en-US" sz="1078" dirty="0">
                  <a:solidFill>
                    <a:srgbClr val="FFFFFF"/>
                  </a:solidFill>
                  <a:latin typeface="Segoe UI Light"/>
                </a:rPr>
                <a:t>Azure Mobile Services</a:t>
              </a:r>
            </a:p>
          </p:txBody>
        </p:sp>
        <p:sp>
          <p:nvSpPr>
            <p:cNvPr id="104" name="Rectangle 103"/>
            <p:cNvSpPr/>
            <p:nvPr/>
          </p:nvSpPr>
          <p:spPr>
            <a:xfrm>
              <a:off x="2079694" y="1904992"/>
              <a:ext cx="189569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Cloud Services</a:t>
              </a:r>
            </a:p>
          </p:txBody>
        </p:sp>
        <p:sp>
          <p:nvSpPr>
            <p:cNvPr id="105" name="Freeform 10"/>
            <p:cNvSpPr>
              <a:spLocks noEditPoints="1"/>
            </p:cNvSpPr>
            <p:nvPr/>
          </p:nvSpPr>
          <p:spPr bwMode="black">
            <a:xfrm>
              <a:off x="4017312" y="2266450"/>
              <a:ext cx="348382" cy="2303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52" tIns="34277" rIns="68552" bIns="34277" numCol="1" anchor="t" anchorCtr="0" compatLnSpc="1">
              <a:prstTxWarp prst="textNoShape">
                <a:avLst/>
              </a:prstTxWarp>
            </a:bodyPr>
            <a:lstStyle/>
            <a:p>
              <a:pPr defTabSz="685528"/>
              <a:endParaRPr lang="en-US" sz="1350">
                <a:solidFill>
                  <a:prstClr val="black"/>
                </a:solidFill>
                <a:latin typeface="Segoe UI Light"/>
                <a:cs typeface="Segoe UI Light" pitchFamily="34" charset="0"/>
              </a:endParaRPr>
            </a:p>
          </p:txBody>
        </p:sp>
        <p:pic>
          <p:nvPicPr>
            <p:cNvPr id="106" name="Picture 2" descr="https://az213233.vo.msecnd.net/Content/3.15.00298.14.140128-1706/Zumo/Images/ZumoIcon.png"/>
            <p:cNvPicPr>
              <a:picLocks noChangeAspect="1" noChangeArrowheads="1"/>
            </p:cNvPicPr>
            <p:nvPr/>
          </p:nvPicPr>
          <p:blipFill rotWithShape="1">
            <a:blip r:embed="rId6">
              <a:extLst>
                <a:ext uri="{28A0092B-C50C-407E-A947-70E740481C1C}">
                  <a14:useLocalDpi xmlns:a14="http://schemas.microsoft.com/office/drawing/2010/main" val="0"/>
                </a:ext>
              </a:extLst>
            </a:blip>
            <a:srcRect l="54757"/>
            <a:stretch/>
          </p:blipFill>
          <p:spPr bwMode="auto">
            <a:xfrm>
              <a:off x="4045599" y="1952919"/>
              <a:ext cx="278174" cy="307425"/>
            </a:xfrm>
            <a:prstGeom prst="rect">
              <a:avLst/>
            </a:prstGeom>
            <a:noFill/>
            <a:extLst>
              <a:ext uri="{909E8E84-426E-40dd-AFC4-6F175D3DCCD1}">
                <a14:hiddenFill xmlns:a14="http://schemas.microsoft.com/office/drawing/2010/main" xmlns="">
                  <a:solidFill>
                    <a:srgbClr val="FFFFFF"/>
                  </a:solidFill>
                </a14:hiddenFill>
              </a:ext>
            </a:extLst>
          </p:spPr>
        </p:pic>
        <p:sp>
          <p:nvSpPr>
            <p:cNvPr id="111" name="Rectangle 110"/>
            <p:cNvSpPr/>
            <p:nvPr/>
          </p:nvSpPr>
          <p:spPr>
            <a:xfrm>
              <a:off x="9977390" y="1290007"/>
              <a:ext cx="1421022" cy="446869"/>
            </a:xfrm>
            <a:prstGeom prst="rect">
              <a:avLst/>
            </a:prstGeom>
          </p:spPr>
          <p:txBody>
            <a:bodyPr wrap="none">
              <a:spAutoFit/>
            </a:bodyPr>
            <a:lstStyle/>
            <a:p>
              <a:pPr defTabSz="913912"/>
              <a:r>
                <a:rPr lang="en-US" sz="2352" dirty="0">
                  <a:solidFill>
                    <a:srgbClr val="000000"/>
                  </a:solidFill>
                  <a:latin typeface="Segoe UI Light"/>
                </a:rPr>
                <a:t>Openness</a:t>
              </a:r>
            </a:p>
          </p:txBody>
        </p:sp>
        <p:grpSp>
          <p:nvGrpSpPr>
            <p:cNvPr id="115" name="Group 114"/>
            <p:cNvGrpSpPr>
              <a:grpSpLocks noChangeAspect="1"/>
            </p:cNvGrpSpPr>
            <p:nvPr/>
          </p:nvGrpSpPr>
          <p:grpSpPr>
            <a:xfrm>
              <a:off x="641938" y="1287462"/>
              <a:ext cx="1048531" cy="1058379"/>
              <a:chOff x="517780" y="1834988"/>
              <a:chExt cx="810339" cy="817950"/>
            </a:xfrm>
          </p:grpSpPr>
          <p:sp>
            <p:nvSpPr>
              <p:cNvPr id="116" name="Rectangle 115"/>
              <p:cNvSpPr/>
              <p:nvPr/>
            </p:nvSpPr>
            <p:spPr bwMode="auto">
              <a:xfrm>
                <a:off x="517780" y="1834988"/>
                <a:ext cx="810339" cy="81795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6953" tIns="143391" rIns="179238" bIns="143391" numCol="1" spcCol="0" rtlCol="0" fromWordArt="0" anchor="ctr" anchorCtr="0" forceAA="0" compatLnSpc="1">
                <a:prstTxWarp prst="textNoShape">
                  <a:avLst/>
                </a:prstTxWarp>
                <a:noAutofit/>
              </a:bodyPr>
              <a:lstStyle/>
              <a:p>
                <a:pP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117" name="Freeform 9"/>
              <p:cNvSpPr>
                <a:spLocks noEditPoints="1"/>
              </p:cNvSpPr>
              <p:nvPr/>
            </p:nvSpPr>
            <p:spPr bwMode="auto">
              <a:xfrm>
                <a:off x="590595" y="2049415"/>
                <a:ext cx="656444" cy="378392"/>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tx1"/>
              </a:solidFill>
              <a:ln>
                <a:noFill/>
              </a:ln>
              <a:extLst/>
            </p:spPr>
            <p:txBody>
              <a:bodyPr vert="horz" wrap="square" lIns="89619" tIns="44810" rIns="89619" bIns="44810" numCol="1" anchor="t" anchorCtr="0" compatLnSpc="1">
                <a:prstTxWarp prst="textNoShape">
                  <a:avLst/>
                </a:prstTxWarp>
              </a:bodyPr>
              <a:lstStyle/>
              <a:p>
                <a:pPr defTabSz="913912"/>
                <a:endParaRPr lang="en-US" sz="1764">
                  <a:solidFill>
                    <a:srgbClr val="000000"/>
                  </a:solidFill>
                </a:endParaRPr>
              </a:p>
            </p:txBody>
          </p:sp>
        </p:grpSp>
        <p:sp>
          <p:nvSpPr>
            <p:cNvPr id="118" name="Chevron 117"/>
            <p:cNvSpPr/>
            <p:nvPr/>
          </p:nvSpPr>
          <p:spPr bwMode="auto">
            <a:xfrm>
              <a:off x="10410878" y="3827142"/>
              <a:ext cx="1065159" cy="1046102"/>
            </a:xfrm>
            <a:prstGeom prst="chevron">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grpSp>
          <p:nvGrpSpPr>
            <p:cNvPr id="3" name="Group 2"/>
            <p:cNvGrpSpPr>
              <a:grpSpLocks noChangeAspect="1"/>
            </p:cNvGrpSpPr>
            <p:nvPr/>
          </p:nvGrpSpPr>
          <p:grpSpPr>
            <a:xfrm>
              <a:off x="3134664" y="4308586"/>
              <a:ext cx="386570" cy="405676"/>
              <a:chOff x="2870057" y="3971122"/>
              <a:chExt cx="478391" cy="502036"/>
            </a:xfrm>
          </p:grpSpPr>
          <p:pic>
            <p:nvPicPr>
              <p:cNvPr id="114"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3077831" y="3979427"/>
                <a:ext cx="270617" cy="428478"/>
              </a:xfrm>
              <a:prstGeom prst="rect">
                <a:avLst/>
              </a:prstGeom>
              <a:noFill/>
            </p:spPr>
          </p:pic>
          <p:pic>
            <p:nvPicPr>
              <p:cNvPr id="113"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2870057" y="3971122"/>
                <a:ext cx="317075" cy="502036"/>
              </a:xfrm>
              <a:prstGeom prst="rect">
                <a:avLst/>
              </a:prstGeom>
              <a:noFill/>
            </p:spPr>
          </p:pic>
        </p:gr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6857" y="1768893"/>
              <a:ext cx="1215606" cy="1215606"/>
            </a:xfrm>
            <a:prstGeom prst="rect">
              <a:avLst/>
            </a:prstGeom>
          </p:spPr>
        </p:pic>
        <p:sp>
          <p:nvSpPr>
            <p:cNvPr id="112" name="Rectangle 111"/>
            <p:cNvSpPr/>
            <p:nvPr/>
          </p:nvSpPr>
          <p:spPr>
            <a:xfrm>
              <a:off x="6257582"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Store</a:t>
              </a:r>
            </a:p>
          </p:txBody>
        </p:sp>
        <p:sp>
          <p:nvSpPr>
            <p:cNvPr id="122" name="Rectangle 121"/>
            <p:cNvSpPr/>
            <p:nvPr/>
          </p:nvSpPr>
          <p:spPr>
            <a:xfrm>
              <a:off x="8092350" y="3529720"/>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err="1">
                  <a:solidFill>
                    <a:srgbClr val="404040"/>
                  </a:solidFill>
                  <a:latin typeface="Segoe UI Light"/>
                </a:rPr>
                <a:t>iOS</a:t>
              </a:r>
              <a:r>
                <a:rPr lang="en-US" sz="1078" kern="0" spc="-49" dirty="0">
                  <a:solidFill>
                    <a:srgbClr val="404040"/>
                  </a:solidFill>
                  <a:latin typeface="Segoe UI Light"/>
                </a:rPr>
                <a:t> and Android</a:t>
              </a:r>
            </a:p>
          </p:txBody>
        </p:sp>
        <p:sp>
          <p:nvSpPr>
            <p:cNvPr id="108" name="Rectangle 107"/>
            <p:cNvSpPr/>
            <p:nvPr/>
          </p:nvSpPr>
          <p:spPr>
            <a:xfrm>
              <a:off x="2439137" y="1368579"/>
              <a:ext cx="3659274" cy="446869"/>
            </a:xfrm>
            <a:prstGeom prst="rect">
              <a:avLst/>
            </a:prstGeom>
          </p:spPr>
          <p:txBody>
            <a:bodyPr wrap="none">
              <a:spAutoFit/>
            </a:bodyPr>
            <a:lstStyle/>
            <a:p>
              <a:pPr defTabSz="913912"/>
              <a:r>
                <a:rPr lang="en-US" sz="2352" dirty="0">
                  <a:solidFill>
                    <a:srgbClr val="404040"/>
                  </a:solidFill>
                  <a:latin typeface="Segoe UI Light"/>
                </a:rPr>
                <a:t>.NET in devices and services</a:t>
              </a:r>
            </a:p>
          </p:txBody>
        </p:sp>
      </p:grpSp>
    </p:spTree>
    <p:extLst>
      <p:ext uri="{BB962C8B-B14F-4D97-AF65-F5344CB8AC3E}">
        <p14:creationId xmlns:p14="http://schemas.microsoft.com/office/powerpoint/2010/main" val="111878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New Features</a:t>
            </a:r>
          </a:p>
        </p:txBody>
      </p:sp>
    </p:spTree>
    <p:extLst>
      <p:ext uri="{BB962C8B-B14F-4D97-AF65-F5344CB8AC3E}">
        <p14:creationId xmlns:p14="http://schemas.microsoft.com/office/powerpoint/2010/main" val="38081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a:t>C#  New Features</a:t>
            </a:r>
          </a:p>
        </p:txBody>
      </p:sp>
      <p:sp>
        <p:nvSpPr>
          <p:cNvPr id="4" name="Text Placeholder 3"/>
          <p:cNvSpPr>
            <a:spLocks noGrp="1"/>
          </p:cNvSpPr>
          <p:nvPr>
            <p:ph type="body" sz="quarter" idx="10"/>
          </p:nvPr>
        </p:nvSpPr>
        <p:spPr/>
        <p:txBody>
          <a:bodyPr/>
          <a:lstStyle/>
          <a:p>
            <a:r>
              <a:rPr lang="en-US" sz="5000" dirty="0"/>
              <a:t>using static</a:t>
            </a:r>
          </a:p>
          <a:p>
            <a:r>
              <a:rPr lang="en-US" sz="5000" dirty="0"/>
              <a:t>get only auto properties</a:t>
            </a:r>
          </a:p>
          <a:p>
            <a:r>
              <a:rPr lang="en-US" sz="5000" dirty="0"/>
              <a:t>Expression Bodied methods</a:t>
            </a:r>
          </a:p>
          <a:p>
            <a:r>
              <a:rPr lang="en-US" sz="5000" dirty="0"/>
              <a:t>String interpolation</a:t>
            </a:r>
          </a:p>
          <a:p>
            <a:r>
              <a:rPr lang="en-US" sz="5000" dirty="0" err="1"/>
              <a:t>nameof</a:t>
            </a:r>
            <a:r>
              <a:rPr lang="en-US" sz="5000" dirty="0"/>
              <a:t> operator</a:t>
            </a:r>
          </a:p>
          <a:p>
            <a:endParaRPr lang="en-US" dirty="0"/>
          </a:p>
        </p:txBody>
      </p:sp>
    </p:spTree>
    <p:extLst>
      <p:ext uri="{BB962C8B-B14F-4D97-AF65-F5344CB8AC3E}">
        <p14:creationId xmlns:p14="http://schemas.microsoft.com/office/powerpoint/2010/main" val="19085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295e2e7-0eeb-498e-8716-217bb2ee6ee3"/>
    <ds:schemaRef ds:uri="8b529f77-48ab-4581-b468-93f09345b8aa"/>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9790</TotalTime>
  <Words>775</Words>
  <Application>Microsoft Office PowerPoint</Application>
  <PresentationFormat>Custom</PresentationFormat>
  <Paragraphs>103</Paragraphs>
  <Slides>15</Slides>
  <Notes>4</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ＭＳ Ｐゴシック</vt:lpstr>
      <vt:lpstr>Arial</vt:lpstr>
      <vt:lpstr>Calibri</vt:lpstr>
      <vt:lpstr>Consolas</vt:lpstr>
      <vt:lpstr>Segoe UI</vt:lpstr>
      <vt:lpstr>Segoe UI Light</vt:lpstr>
      <vt:lpstr>Seo</vt:lpstr>
      <vt:lpstr>Wingdings</vt:lpstr>
      <vt:lpstr>Metro_TT_Blue_16x9_02-12</vt:lpstr>
      <vt:lpstr>1_16x9_New_Win_PPT_Template_4_compressed</vt:lpstr>
      <vt:lpstr>2_16x9_New_Win_PPT_Template_4_compressed</vt:lpstr>
      <vt:lpstr>Que hay de nuevo en C#?</vt:lpstr>
      <vt:lpstr>Agenda</vt:lpstr>
      <vt:lpstr>Hablemos de Roslyn</vt:lpstr>
      <vt:lpstr>Compilador</vt:lpstr>
      <vt:lpstr>Roslyn – .NET Compiler Platform</vt:lpstr>
      <vt:lpstr>Compiler APIs</vt:lpstr>
      <vt:lpstr>Ecosistema .NET</vt:lpstr>
      <vt:lpstr>C# New Features</vt:lpstr>
      <vt:lpstr>C#  New Features</vt:lpstr>
      <vt:lpstr>C# New Features</vt:lpstr>
      <vt:lpstr>C# New Features</vt:lpstr>
      <vt:lpstr>A codear! C# New Features Diagnostics and Code Fix</vt:lpstr>
      <vt:lpstr>Preguntas?</vt:lpstr>
      <vt:lpstr>Recursos</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Mariano Sánchez</cp:lastModifiedBy>
  <cp:revision>254</cp:revision>
  <dcterms:created xsi:type="dcterms:W3CDTF">2012-02-15T23:39:54Z</dcterms:created>
  <dcterms:modified xsi:type="dcterms:W3CDTF">2018-09-14T17:41:14Z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