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6" r:id="rId2"/>
    <p:sldId id="285" r:id="rId3"/>
    <p:sldId id="284" r:id="rId4"/>
    <p:sldId id="286" r:id="rId5"/>
    <p:sldId id="287" r:id="rId6"/>
    <p:sldId id="288" r:id="rId7"/>
    <p:sldId id="289" r:id="rId8"/>
    <p:sldId id="290" r:id="rId9"/>
    <p:sldId id="291" r:id="rId10"/>
    <p:sldId id="292" r:id="rId11"/>
    <p:sldId id="293" r:id="rId12"/>
    <p:sldId id="294"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6166"/>
    <a:srgbClr val="77AA5D"/>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82" autoAdjust="0"/>
    <p:restoredTop sz="98755" autoAdjust="0"/>
  </p:normalViewPr>
  <p:slideViewPr>
    <p:cSldViewPr>
      <p:cViewPr>
        <p:scale>
          <a:sx n="76" d="100"/>
          <a:sy n="76" d="100"/>
        </p:scale>
        <p:origin x="-1672"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5/27/17</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2549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5/27/17</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18398939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add author information</a:t>
            </a:r>
            <a:endParaRPr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0" name="Date Placeholder 9"/>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5/27/17</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5"/>
          </p:nvPr>
        </p:nvSpPr>
        <p:spPr>
          <a:xfrm>
            <a:off x="301752" y="609600"/>
            <a:ext cx="8074152"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3"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19"/>
          <p:cNvSpPr>
            <a:spLocks noGrp="1"/>
          </p:cNvSpPr>
          <p:nvPr>
            <p:ph type="dt" sz="half" idx="22"/>
          </p:nvPr>
        </p:nvSpPr>
        <p:spPr/>
        <p:txBody>
          <a:bodyPr/>
          <a:lstStyle>
            <a:extLst/>
          </a:lstStyle>
          <a:p>
            <a:pPr algn="r"/>
            <a:fld id="{FEC9D3F2-7140-49B9-866C-D21246A5836E}" type="datetime1">
              <a:rPr lang="en-US" smtClean="0"/>
              <a:pPr algn="r"/>
              <a:t>5/27/17</a:t>
            </a:fld>
            <a:endParaRPr lang="en-US"/>
          </a:p>
        </p:txBody>
      </p:sp>
      <p:sp>
        <p:nvSpPr>
          <p:cNvPr id="20" name="Rectangle 20"/>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extLst/>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9"/>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3"/>
          <p:cNvSpPr>
            <a:spLocks noGrp="1"/>
          </p:cNvSpPr>
          <p:nvPr>
            <p:ph type="dt" sz="half" idx="22"/>
          </p:nvPr>
        </p:nvSpPr>
        <p:spPr/>
        <p:txBody>
          <a:bodyPr/>
          <a:lstStyle>
            <a:extLst/>
          </a:lstStyle>
          <a:p>
            <a:pPr algn="r"/>
            <a:fld id="{CBEC585F-C108-48D6-9331-6628A0FBB73B}" type="datetime1">
              <a:rPr lang="en-US" smtClean="0"/>
              <a:pPr algn="r"/>
              <a:t>5/27/17</a:t>
            </a:fld>
            <a:endParaRPr lang="en-US"/>
          </a:p>
        </p:txBody>
      </p:sp>
      <p:sp>
        <p:nvSpPr>
          <p:cNvPr id="27" name="Rectangle 27"/>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extLst/>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r>
              <a:rPr lang="en-US" smtClean="0"/>
              <a:t>Click to edit Master title style</a:t>
            </a:r>
            <a:endParaRPr lang="en-US"/>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8" name="Rectangle 11"/>
          <p:cNvSpPr>
            <a:spLocks noGrp="1"/>
          </p:cNvSpPr>
          <p:nvPr>
            <p:ph sz="quarter" idx="16"/>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0"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3" name="Rectangle 11"/>
          <p:cNvSpPr>
            <a:spLocks noGrp="1"/>
          </p:cNvSpPr>
          <p:nvPr>
            <p:ph sz="quarter" idx="18"/>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20"/>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7293A964-5F5E-47DC-ABD9-08A6A9FFD04F}" type="datetime1">
              <a:rPr lang="en-US" smtClean="0"/>
              <a:pPr algn="r"/>
              <a:t>5/27/17</a:t>
            </a:fld>
            <a:endParaRPr lang="en-US"/>
          </a:p>
        </p:txBody>
      </p:sp>
      <p:sp>
        <p:nvSpPr>
          <p:cNvPr id="18" name="Rectangle 18"/>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5"/>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0" name="Rectangle 11"/>
          <p:cNvSpPr>
            <a:spLocks noGrp="1"/>
          </p:cNvSpPr>
          <p:nvPr>
            <p:ph sz="quarter" idx="16"/>
          </p:nvPr>
        </p:nvSpPr>
        <p:spPr>
          <a:xfrm>
            <a:off x="3048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8"/>
          </p:nvPr>
        </p:nvSpPr>
        <p:spPr>
          <a:xfrm>
            <a:off x="3017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6" name="Rectangle 11"/>
          <p:cNvSpPr>
            <a:spLocks noGrp="1"/>
          </p:cNvSpPr>
          <p:nvPr>
            <p:ph sz="quarter" idx="20"/>
          </p:nvPr>
        </p:nvSpPr>
        <p:spPr>
          <a:xfrm>
            <a:off x="3048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968C9C2A-D3B8-4543-8A47-F59C20C16D9A}" type="datetime1">
              <a:rPr lang="en-US" smtClean="0"/>
              <a:pPr algn="r"/>
              <a:t>5/27/17</a:t>
            </a:fld>
            <a:endParaRPr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extLst/>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r>
              <a:rPr lang="en-US" smtClean="0"/>
              <a:t>Click to edit Master title style</a:t>
            </a:r>
            <a:endParaRPr lang="en-US"/>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9" name="Rectangle 11"/>
          <p:cNvSpPr>
            <a:spLocks noGrp="1"/>
          </p:cNvSpPr>
          <p:nvPr>
            <p:ph sz="quarter" idx="18"/>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2" name="Rectangle 11"/>
          <p:cNvSpPr>
            <a:spLocks noGrp="1"/>
          </p:cNvSpPr>
          <p:nvPr>
            <p:ph sz="quarter" idx="20"/>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4" name="Rectangle 11"/>
          <p:cNvSpPr>
            <a:spLocks noGrp="1"/>
          </p:cNvSpPr>
          <p:nvPr>
            <p:ph sz="quarter" idx="22"/>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Rectangle 16"/>
          <p:cNvSpPr>
            <a:spLocks noGrp="1"/>
          </p:cNvSpPr>
          <p:nvPr>
            <p:ph type="dt" sz="half" idx="23"/>
          </p:nvPr>
        </p:nvSpPr>
        <p:spPr/>
        <p:txBody>
          <a:bodyPr/>
          <a:lstStyle>
            <a:extLst/>
          </a:lstStyle>
          <a:p>
            <a:pPr algn="r"/>
            <a:fld id="{29ED4C97-3C5D-482A-99AD-AD992C3024DE}" type="datetime1">
              <a:rPr lang="en-US" smtClean="0"/>
              <a:pPr algn="r"/>
              <a:t>5/27/17</a:t>
            </a:fld>
            <a:endParaRPr lang="en-US"/>
          </a:p>
        </p:txBody>
      </p:sp>
      <p:sp>
        <p:nvSpPr>
          <p:cNvPr id="17" name="Rectangle 17"/>
          <p:cNvSpPr>
            <a:spLocks noGrp="1"/>
          </p:cNvSpPr>
          <p:nvPr>
            <p:ph type="sldNum" sz="quarter" idx="24"/>
          </p:nvPr>
        </p:nvSpPr>
        <p:spPr/>
        <p:txBody>
          <a:bodyPr/>
          <a:lstStyle>
            <a:extLst/>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extLst/>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r>
              <a:rPr lang="en-US" smtClean="0"/>
              <a:t>Click to edit Master title style</a:t>
            </a:r>
            <a:endParaRPr lang="en-US"/>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2" name="Rectangle 11"/>
          <p:cNvSpPr>
            <a:spLocks noGrp="1"/>
          </p:cNvSpPr>
          <p:nvPr>
            <p:ph sz="quarter" idx="16"/>
          </p:nvPr>
        </p:nvSpPr>
        <p:spPr>
          <a:xfrm>
            <a:off x="307848"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6" name="Rectangle 11"/>
          <p:cNvSpPr>
            <a:spLocks noGrp="1"/>
          </p:cNvSpPr>
          <p:nvPr>
            <p:ph sz="quarter" idx="18"/>
          </p:nvPr>
        </p:nvSpPr>
        <p:spPr>
          <a:xfrm>
            <a:off x="304800"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8" name="Rectangle 11"/>
          <p:cNvSpPr>
            <a:spLocks noGrp="1"/>
          </p:cNvSpPr>
          <p:nvPr>
            <p:ph sz="quarter" idx="20"/>
          </p:nvPr>
        </p:nvSpPr>
        <p:spPr>
          <a:xfrm>
            <a:off x="307848"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3" name="Rectangle 11"/>
          <p:cNvSpPr>
            <a:spLocks noGrp="1"/>
          </p:cNvSpPr>
          <p:nvPr>
            <p:ph sz="quarter" idx="22"/>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6" name="Rectangle 11"/>
          <p:cNvSpPr>
            <a:spLocks noGrp="1"/>
          </p:cNvSpPr>
          <p:nvPr>
            <p:ph sz="quarter" idx="24"/>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5"/>
          </p:nvPr>
        </p:nvSpPr>
        <p:spPr/>
        <p:txBody>
          <a:bodyPr/>
          <a:lstStyle>
            <a:extLst/>
          </a:lstStyle>
          <a:p>
            <a:pPr algn="r"/>
            <a:fld id="{3EF8FEE9-63ED-4C1B-8C25-9B47C2DA1E72}" type="datetime1">
              <a:rPr lang="en-US" smtClean="0"/>
              <a:pPr algn="r"/>
              <a:t>5/27/17</a:t>
            </a:fld>
            <a:endParaRPr lang="en-US"/>
          </a:p>
        </p:txBody>
      </p:sp>
      <p:sp>
        <p:nvSpPr>
          <p:cNvPr id="18" name="Rectangle 18"/>
          <p:cNvSpPr>
            <a:spLocks noGrp="1"/>
          </p:cNvSpPr>
          <p:nvPr>
            <p:ph type="sldNum" sz="quarter" idx="26"/>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extLst/>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r>
              <a:rPr lang="en-US" smtClean="0"/>
              <a:t>Click to edit Master title style</a:t>
            </a:r>
            <a:endParaRPr lang="en-US"/>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lang="en-US" dirty="0" smtClean="0"/>
              <a:t>Company</a:t>
            </a:r>
            <a:r>
              <a:rPr lang="en-US" baseline="0" dirty="0" smtClean="0"/>
              <a:t> Logo</a:t>
            </a:r>
            <a:endParaRPr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lang="en-US" dirty="0" smtClean="0"/>
              <a:t>Company</a:t>
            </a:r>
            <a:r>
              <a:rPr lang="en-US" baseline="0" dirty="0" smtClean="0"/>
              <a:t> Logo</a:t>
            </a:r>
            <a:endParaRPr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lang="en-US" dirty="0" smtClean="0"/>
              <a:t>Company</a:t>
            </a:r>
            <a:r>
              <a:rPr lang="en-US" baseline="0" dirty="0" smtClean="0"/>
              <a:t> Logo</a:t>
            </a:r>
            <a:endParaRPr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lang="en-US" dirty="0" smtClean="0"/>
              <a:t>Company</a:t>
            </a:r>
            <a:r>
              <a:rPr lang="en-US" baseline="0" dirty="0" smtClean="0"/>
              <a:t> Logo</a:t>
            </a:r>
            <a:endParaRPr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lang="en-US" dirty="0" smtClean="0"/>
              <a:t>Company</a:t>
            </a:r>
            <a:r>
              <a:rPr lang="en-US" baseline="0" dirty="0" smtClean="0"/>
              <a:t> Logo</a:t>
            </a:r>
            <a:endParaRPr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lang="en-US" dirty="0" smtClean="0"/>
              <a:t>Company</a:t>
            </a:r>
            <a:r>
              <a:rPr lang="en-US" baseline="0" dirty="0" smtClean="0"/>
              <a:t> Logo</a:t>
            </a:r>
            <a:endParaRPr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a:defRPr b="1"/>
            </a:lvl1pPr>
            <a:extLst/>
          </a:lstStyle>
          <a:p>
            <a:pPr lvl="0"/>
            <a:r>
              <a:rPr lang="en-US" dirty="0" smtClean="0"/>
              <a:t>Amount</a:t>
            </a:r>
            <a:endParaRPr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a:defRPr b="1"/>
            </a:lvl1pPr>
            <a:extLst/>
          </a:lstStyle>
          <a:p>
            <a:pPr lvl="0"/>
            <a:r>
              <a:rPr lang="en-US" dirty="0" smtClean="0"/>
              <a:t>Amount</a:t>
            </a:r>
            <a:endParaRPr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a:defRPr b="1"/>
            </a:lvl1pPr>
            <a:extLst/>
          </a:lstStyle>
          <a:p>
            <a:pPr lvl="0"/>
            <a:r>
              <a:rPr lang="en-US" dirty="0" smtClean="0"/>
              <a:t>Amount</a:t>
            </a:r>
            <a:endParaRPr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a:defRPr b="1"/>
            </a:lvl1pPr>
            <a:extLst/>
          </a:lstStyle>
          <a:p>
            <a:pPr lvl="0"/>
            <a:r>
              <a:rPr lang="en-US" dirty="0" smtClean="0"/>
              <a:t>Amount</a:t>
            </a:r>
            <a:endParaRPr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a:defRPr b="1"/>
            </a:lvl1pPr>
            <a:extLst/>
          </a:lstStyle>
          <a:p>
            <a:pPr lvl="0"/>
            <a:r>
              <a:rPr lang="en-US" dirty="0" smtClean="0"/>
              <a:t>Amount</a:t>
            </a:r>
            <a:endParaRPr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a:defRPr b="1"/>
            </a:lvl1pPr>
            <a:extLst/>
          </a:lstStyle>
          <a:p>
            <a:pPr lvl="0"/>
            <a:r>
              <a:rPr lang="en-US" dirty="0" smtClean="0"/>
              <a:t>Amount</a:t>
            </a:r>
            <a:endParaRPr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a:defRPr sz="800"/>
            </a:lvl1pPr>
            <a:extLst/>
          </a:lstStyle>
          <a:p>
            <a:pPr lvl="0"/>
            <a:r>
              <a:rPr lang="en-US" dirty="0" smtClean="0"/>
              <a:t>Description</a:t>
            </a:r>
            <a:endParaRPr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a:defRPr sz="800"/>
            </a:lvl1pPr>
            <a:extLst/>
          </a:lstStyle>
          <a:p>
            <a:pPr lvl="0"/>
            <a:r>
              <a:rPr lang="en-US" dirty="0" smtClean="0"/>
              <a:t>Description</a:t>
            </a:r>
            <a:endParaRPr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a:defRPr sz="800"/>
            </a:lvl1pPr>
            <a:extLst/>
          </a:lstStyle>
          <a:p>
            <a:pPr lvl="0"/>
            <a:r>
              <a:rPr lang="en-US" dirty="0" smtClean="0"/>
              <a:t>Description</a:t>
            </a:r>
            <a:endParaRPr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a:defRPr sz="800"/>
            </a:lvl1pPr>
            <a:extLst/>
          </a:lstStyle>
          <a:p>
            <a:pPr lvl="0"/>
            <a:r>
              <a:rPr lang="en-US" dirty="0" smtClean="0"/>
              <a:t>Description</a:t>
            </a:r>
            <a:endParaRPr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a:defRPr sz="800"/>
            </a:lvl1pPr>
            <a:extLst/>
          </a:lstStyle>
          <a:p>
            <a:pPr lvl="0"/>
            <a:r>
              <a:rPr lang="en-US" dirty="0" smtClean="0"/>
              <a:t>Description</a:t>
            </a:r>
            <a:endParaRPr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a:defRPr sz="800"/>
            </a:lvl1pPr>
            <a:extLst/>
          </a:lstStyle>
          <a:p>
            <a:pPr lvl="0"/>
            <a:r>
              <a:rPr lang="en-US" dirty="0" smtClean="0"/>
              <a:t>Description</a:t>
            </a:r>
            <a:endParaRPr lang="en-US" dirty="0"/>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smtClean="0"/>
              <a:t>Click to edit Master text styles</a:t>
            </a:r>
          </a:p>
        </p:txBody>
      </p:sp>
      <p:sp>
        <p:nvSpPr>
          <p:cNvPr id="42" name="Rectangle 42"/>
          <p:cNvSpPr>
            <a:spLocks noGrp="1"/>
          </p:cNvSpPr>
          <p:nvPr>
            <p:ph type="dt" sz="half" idx="47"/>
          </p:nvPr>
        </p:nvSpPr>
        <p:spPr/>
        <p:txBody>
          <a:bodyPr/>
          <a:lstStyle>
            <a:extLst/>
          </a:lstStyle>
          <a:p>
            <a:pPr algn="r"/>
            <a:fld id="{E8BD303E-7304-41BE-B693-A76D7275A3B0}" type="datetime1">
              <a:rPr lang="en-US" smtClean="0"/>
              <a:pPr algn="r"/>
              <a:t>5/27/17</a:t>
            </a:fld>
            <a:endParaRPr lang="en-US"/>
          </a:p>
        </p:txBody>
      </p:sp>
      <p:sp>
        <p:nvSpPr>
          <p:cNvPr id="43" name="Rectangle 43"/>
          <p:cNvSpPr>
            <a:spLocks noGrp="1"/>
          </p:cNvSpPr>
          <p:nvPr>
            <p:ph type="sldNum" sz="quarter" idx="48"/>
          </p:nvPr>
        </p:nvSpPr>
        <p:spPr/>
        <p:txBody>
          <a:bodyPr/>
          <a:lstStyle>
            <a:extLst/>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extLst/>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dirty="0" smtClean="0"/>
              <a:t>Click to add agenda item</a:t>
            </a:r>
            <a:endParaRPr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2" name="Rectangle 32"/>
          <p:cNvSpPr>
            <a:spLocks noGrp="1"/>
          </p:cNvSpPr>
          <p:nvPr>
            <p:ph type="dt" sz="half" idx="39"/>
          </p:nvPr>
        </p:nvSpPr>
        <p:spPr/>
        <p:txBody>
          <a:bodyPr/>
          <a:lstStyle>
            <a:lvl1pPr>
              <a:defRPr sz="1100"/>
            </a:lvl1pPr>
            <a:extLst/>
          </a:lstStyle>
          <a:p>
            <a:pPr algn="r"/>
            <a:fld id="{F17F374F-8F2E-42FC-B8C0-8EDFCA32CD96}" type="datetime1">
              <a:rPr lang="en-US" sz="1100" smtClean="0"/>
              <a:pPr algn="r"/>
              <a:t>5/27/17</a:t>
            </a:fld>
            <a:endParaRPr lang="en-US" sz="1100"/>
          </a:p>
        </p:txBody>
      </p:sp>
      <p:sp>
        <p:nvSpPr>
          <p:cNvPr id="33" name="Rectangle 33"/>
          <p:cNvSpPr>
            <a:spLocks noGrp="1"/>
          </p:cNvSpPr>
          <p:nvPr>
            <p:ph type="sldNum" sz="quarter" idx="40"/>
          </p:nvPr>
        </p:nvSpPr>
        <p:spPr/>
        <p:txBody>
          <a:bodyPr/>
          <a:lstStyle>
            <a:extLst/>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extLst/>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4" name="Title 13"/>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5/27/17</a:t>
            </a:fld>
            <a:endParaRPr lang="en-US" dirty="0"/>
          </a:p>
        </p:txBody>
      </p:sp>
      <p:sp>
        <p:nvSpPr>
          <p:cNvPr id="4" name="Rectangle 4"/>
          <p:cNvSpPr>
            <a:spLocks noGrp="1"/>
          </p:cNvSpPr>
          <p:nvPr>
            <p:ph type="ftr" sz="quarter" idx="11"/>
          </p:nvPr>
        </p:nvSpPr>
        <p:spPr>
          <a:xfrm>
            <a:off x="2705100" y="6477000"/>
            <a:ext cx="37338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pic>
        <p:nvPicPr>
          <p:cNvPr id="10" name="Rectangle 9"/>
          <p:cNvPicPr>
            <a:picLocks noChangeAspect="1"/>
          </p:cNvPicPr>
          <p:nvPr/>
        </p:nvPicPr>
        <p:blipFill>
          <a:blip r:embed="rId2">
            <a:duotone>
              <a:schemeClr val="accent4"/>
              <a:srgbClr val="FFFFFF"/>
            </a:duotone>
          </a:blip>
          <a:stretch>
            <a:fillRect/>
          </a:stretch>
        </p:blipFill>
        <p:spPr>
          <a:xfrm>
            <a:off x="7601712" y="6239256"/>
            <a:ext cx="838200" cy="616077"/>
          </a:xfrm>
          <a:prstGeom prst="rect">
            <a:avLst/>
          </a:prstGeom>
          <a:noFill/>
          <a:ln>
            <a:noFill/>
          </a:ln>
        </p:spPr>
      </p:pic>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r>
              <a:rPr lang="en-US" smtClean="0"/>
              <a:t>Click to edit Master title style</a:t>
            </a:r>
            <a:endParaRPr lang="en-US"/>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7" name="Rectangle 7"/>
          <p:cNvSpPr>
            <a:spLocks noGrp="1"/>
          </p:cNvSpPr>
          <p:nvPr>
            <p:ph type="dt" sz="half" idx="14"/>
          </p:nvPr>
        </p:nvSpPr>
        <p:spPr/>
        <p:txBody>
          <a:bodyPr/>
          <a:lstStyle>
            <a:extLst/>
          </a:lstStyle>
          <a:p>
            <a:pPr algn="r"/>
            <a:fld id="{F7F1F872-C5DE-403B-85F0-1024E6CA1886}" type="datetime1">
              <a:rPr lang="en-US" smtClean="0"/>
              <a:pPr algn="r"/>
              <a:t>5/27/17</a:t>
            </a:fld>
            <a:endParaRPr lang="en-US"/>
          </a:p>
        </p:txBody>
      </p:sp>
      <p:sp>
        <p:nvSpPr>
          <p:cNvPr id="8" name="Rectangle 8"/>
          <p:cNvSpPr>
            <a:spLocks noGrp="1"/>
          </p:cNvSpPr>
          <p:nvPr>
            <p:ph type="sldNum" sz="quarter" idx="15"/>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r>
              <a:rPr lang="en-US" smtClean="0"/>
              <a:t>Click to edit Master title style</a:t>
            </a:r>
            <a:endParaRPr lang="en-US"/>
          </a:p>
        </p:txBody>
      </p:sp>
      <p:sp>
        <p:nvSpPr>
          <p:cNvPr id="6" name="Rectangle 6"/>
          <p:cNvSpPr>
            <a:spLocks noGrp="1"/>
          </p:cNvSpPr>
          <p:nvPr>
            <p:ph type="dt" sz="half" idx="10"/>
          </p:nvPr>
        </p:nvSpPr>
        <p:spPr/>
        <p:txBody>
          <a:bodyPr/>
          <a:lstStyle>
            <a:extLst/>
          </a:lstStyle>
          <a:p>
            <a:pPr algn="r"/>
            <a:fld id="{73B9D0E9-7F95-4423-9114-95494EF8154E}" type="datetime1">
              <a:rPr lang="en-US" smtClean="0"/>
              <a:pPr algn="r"/>
              <a:t>5/27/17</a:t>
            </a:fld>
            <a:endParaRPr lang="en-US"/>
          </a:p>
        </p:txBody>
      </p:sp>
      <p:sp>
        <p:nvSpPr>
          <p:cNvPr id="8" name="Rectangle 8"/>
          <p:cNvSpPr>
            <a:spLocks noGrp="1"/>
          </p:cNvSpPr>
          <p:nvPr>
            <p:ph type="sldNum" sz="quarter" idx="11"/>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extLst/>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9"/>
          <p:cNvSpPr>
            <a:spLocks noGrp="1"/>
          </p:cNvSpPr>
          <p:nvPr>
            <p:ph type="dt" sz="half" idx="16"/>
          </p:nvPr>
        </p:nvSpPr>
        <p:spPr/>
        <p:txBody>
          <a:bodyPr/>
          <a:lstStyle>
            <a:extLst/>
          </a:lstStyle>
          <a:p>
            <a:pPr algn="r"/>
            <a:fld id="{828FD173-2CB3-4214-8741-970D8D476901}" type="datetime1">
              <a:rPr lang="en-US" smtClean="0"/>
              <a:pPr algn="r"/>
              <a:t>5/27/17</a:t>
            </a:fld>
            <a:endParaRPr lang="en-US"/>
          </a:p>
        </p:txBody>
      </p:sp>
      <p:sp>
        <p:nvSpPr>
          <p:cNvPr id="10" name="Rectangle 10"/>
          <p:cNvSpPr>
            <a:spLocks noGrp="1"/>
          </p:cNvSpPr>
          <p:nvPr>
            <p:ph type="sldNum" sz="quarter" idx="17"/>
          </p:nvPr>
        </p:nvSpPr>
        <p:spPr/>
        <p:txBody>
          <a:bodyPr/>
          <a:lstStyle>
            <a:extLst/>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extLst/>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9"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7"/>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18"/>
          </p:nvPr>
        </p:nvSpPr>
        <p:spPr/>
        <p:txBody>
          <a:bodyPr/>
          <a:lstStyle>
            <a:extLst/>
          </a:lstStyle>
          <a:p>
            <a:pPr algn="r"/>
            <a:fld id="{A1704A40-8D3B-4404-9986-2B5D36474D63}" type="datetime1">
              <a:rPr lang="en-US" smtClean="0"/>
              <a:pPr algn="r"/>
              <a:t>5/27/17</a:t>
            </a:fld>
            <a:endParaRPr lang="en-US"/>
          </a:p>
        </p:txBody>
      </p:sp>
      <p:sp>
        <p:nvSpPr>
          <p:cNvPr id="16" name="Rectangle 16"/>
          <p:cNvSpPr>
            <a:spLocks noGrp="1"/>
          </p:cNvSpPr>
          <p:nvPr>
            <p:ph type="sldNum" sz="quarter" idx="19"/>
          </p:nvPr>
        </p:nvSpPr>
        <p:spPr/>
        <p:txBody>
          <a:bodyPr/>
          <a:lstStyle>
            <a:extLst/>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extLst/>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9"/>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20"/>
          </p:nvPr>
        </p:nvSpPr>
        <p:spPr/>
        <p:txBody>
          <a:bodyPr/>
          <a:lstStyle>
            <a:extLst/>
          </a:lstStyle>
          <a:p>
            <a:pPr algn="r"/>
            <a:fld id="{DE3B91AD-F2C9-43CB-A84C-1D5C130F2509}" type="datetime1">
              <a:rPr lang="en-US" smtClean="0"/>
              <a:pPr algn="r"/>
              <a:t>5/27/17</a:t>
            </a:fld>
            <a:endParaRPr lang="en-US"/>
          </a:p>
        </p:txBody>
      </p:sp>
      <p:sp>
        <p:nvSpPr>
          <p:cNvPr id="19" name="Rectangle 19"/>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9"/>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1"/>
          <p:cNvSpPr>
            <a:spLocks noGrp="1"/>
          </p:cNvSpPr>
          <p:nvPr>
            <p:ph type="dt" sz="half" idx="20"/>
          </p:nvPr>
        </p:nvSpPr>
        <p:spPr/>
        <p:txBody>
          <a:bodyPr/>
          <a:lstStyle>
            <a:extLst/>
          </a:lstStyle>
          <a:p>
            <a:pPr algn="r"/>
            <a:fld id="{27D93220-918A-400D-B3FA-D8B22567DEBB}" type="datetime1">
              <a:rPr lang="en-US" smtClean="0"/>
              <a:pPr algn="r"/>
              <a:t>5/27/17</a:t>
            </a:fld>
            <a:endParaRPr lang="en-US"/>
          </a:p>
        </p:txBody>
      </p:sp>
      <p:sp>
        <p:nvSpPr>
          <p:cNvPr id="22" name="Rectangle 22"/>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smtClean="0"/>
              <a:t>Click to edit Master title style</a:t>
            </a:r>
            <a:endParaRPr lang="en-US" dirty="0"/>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a:defRPr sz="1000">
                <a:solidFill>
                  <a:schemeClr val="tx1">
                    <a:tint val="65000"/>
                  </a:schemeClr>
                </a:solidFill>
              </a:defRPr>
            </a:lvl1pPr>
            <a:extLst/>
          </a:lstStyle>
          <a:p>
            <a:pPr algn="r"/>
            <a:fld id="{CCD717AA-EA39-47F3-8A0A-15B3575EDB53}" type="datetime1">
              <a:rPr lang="en-US" smtClean="0"/>
              <a:pPr algn="r"/>
              <a:t>5/27/17</a:t>
            </a:fld>
            <a:endParaRPr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Autofit/>
          </a:bodyPr>
          <a:lstStyle>
            <a:extLst/>
          </a:lstStyle>
          <a:p>
            <a:r>
              <a:rPr lang="en-US" sz="3600" b="1" dirty="0" smtClean="0">
                <a:solidFill>
                  <a:srgbClr val="FFFFFF"/>
                </a:solidFill>
                <a:latin typeface="Bernard MT Condensed"/>
                <a:cs typeface="Bernard MT Condensed"/>
              </a:rPr>
              <a:t>MOVIE</a:t>
            </a:r>
            <a:r>
              <a:rPr lang="en-US" sz="3600" b="1" dirty="0" smtClean="0">
                <a:solidFill>
                  <a:srgbClr val="000000"/>
                </a:solidFill>
                <a:latin typeface="Bernard MT Condensed"/>
                <a:cs typeface="Bernard MT Condensed"/>
              </a:rPr>
              <a:t> </a:t>
            </a:r>
            <a:r>
              <a:rPr lang="en-US" sz="3600" b="1" dirty="0" smtClean="0">
                <a:latin typeface="Bernard MT Condensed"/>
                <a:cs typeface="Bernard MT Condensed"/>
              </a:rPr>
              <a:t>PROPHET</a:t>
            </a:r>
            <a:endParaRPr lang="en-US" sz="3600" b="1" dirty="0">
              <a:latin typeface="Bernard MT Condensed"/>
              <a:cs typeface="Bernard MT Condensed"/>
            </a:endParaRPr>
          </a:p>
        </p:txBody>
      </p:sp>
      <p:sp>
        <p:nvSpPr>
          <p:cNvPr id="3" name="Rectangle 3"/>
          <p:cNvSpPr>
            <a:spLocks noGrp="1"/>
          </p:cNvSpPr>
          <p:nvPr>
            <p:ph type="subTitle" idx="1"/>
          </p:nvPr>
        </p:nvSpPr>
        <p:spPr>
          <a:xfrm>
            <a:off x="0" y="4800600"/>
            <a:ext cx="6934200" cy="228600"/>
          </a:xfrm>
        </p:spPr>
        <p:txBody>
          <a:bodyPr>
            <a:noAutofit/>
          </a:bodyPr>
          <a:lstStyle>
            <a:extLst/>
          </a:lstStyle>
          <a:p>
            <a:r>
              <a:rPr lang="en-US" sz="2800" dirty="0" smtClean="0"/>
              <a:t>Nelson </a:t>
            </a:r>
            <a:r>
              <a:rPr lang="en-US" sz="2800" dirty="0" err="1" smtClean="0"/>
              <a:t>Dsouza</a:t>
            </a:r>
            <a:r>
              <a:rPr lang="en-US" sz="2800" dirty="0" smtClean="0"/>
              <a:t> , Maria George, </a:t>
            </a:r>
            <a:r>
              <a:rPr lang="en-US" sz="2800" dirty="0" err="1" smtClean="0"/>
              <a:t>Saurabh</a:t>
            </a:r>
            <a:r>
              <a:rPr lang="en-US" sz="2800" dirty="0" smtClean="0"/>
              <a:t> Seth</a:t>
            </a:r>
            <a:endParaRPr lang="en-US" sz="2800" dirty="0"/>
          </a:p>
        </p:txBody>
      </p:sp>
      <p:pic>
        <p:nvPicPr>
          <p:cNvPr id="6" name="Picture 5" descr="14954360158686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724400"/>
            <a:ext cx="2971800" cy="2971800"/>
          </a:xfrm>
          <a:prstGeom prst="rect">
            <a:avLst/>
          </a:prstGeom>
        </p:spPr>
      </p:pic>
      <p:pic>
        <p:nvPicPr>
          <p:cNvPr id="7" name="Picture 6" descr="ischool-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6096000"/>
            <a:ext cx="3200400" cy="533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MOVIE INVESTOR ASSURANCE SYSTEM </a:t>
            </a:r>
            <a:endParaRPr lang="en-US" sz="2800" dirty="0">
              <a:latin typeface="Bernard MT Condensed"/>
              <a:cs typeface="Bernard MT Condensed"/>
            </a:endParaRPr>
          </a:p>
        </p:txBody>
      </p:sp>
      <p:pic>
        <p:nvPicPr>
          <p:cNvPr id="10" name="Picture 9"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sp>
        <p:nvSpPr>
          <p:cNvPr id="12" name="Rounded Rectangle 11"/>
          <p:cNvSpPr/>
          <p:nvPr/>
        </p:nvSpPr>
        <p:spPr>
          <a:xfrm>
            <a:off x="1143000" y="5867400"/>
            <a:ext cx="6400800" cy="7620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endParaRPr lang="en-US" sz="1600" dirty="0" smtClean="0">
              <a:solidFill>
                <a:srgbClr val="77AA5D"/>
              </a:solidFill>
            </a:endParaRPr>
          </a:p>
          <a:p>
            <a:pPr algn="ctr"/>
            <a:endParaRPr lang="en-US" sz="1400" dirty="0" smtClean="0">
              <a:solidFill>
                <a:srgbClr val="302C24"/>
              </a:solidFill>
            </a:endParaRPr>
          </a:p>
          <a:p>
            <a:pPr algn="ctr"/>
            <a:r>
              <a:rPr lang="en-US" sz="1400" dirty="0" smtClean="0">
                <a:solidFill>
                  <a:srgbClr val="302C24"/>
                </a:solidFill>
              </a:rPr>
              <a:t>Have a cool movie proposal? Find out how it fares at</a:t>
            </a:r>
          </a:p>
          <a:p>
            <a:pPr algn="ctr"/>
            <a:r>
              <a:rPr lang="en-US" sz="1600" b="1" dirty="0" err="1" smtClean="0">
                <a:solidFill>
                  <a:srgbClr val="77AA5D"/>
                </a:solidFill>
              </a:rPr>
              <a:t>www.movie-prophet.com</a:t>
            </a:r>
            <a:r>
              <a:rPr lang="en-US" sz="1600" b="1" dirty="0" smtClean="0">
                <a:solidFill>
                  <a:srgbClr val="77AA5D"/>
                </a:solidFill>
              </a:rPr>
              <a:t> </a:t>
            </a:r>
          </a:p>
          <a:p>
            <a:pPr algn="ctr"/>
            <a:endParaRPr lang="en-US" sz="1600" dirty="0" smtClean="0"/>
          </a:p>
          <a:p>
            <a:pPr marL="285750" indent="-285750" algn="ctr">
              <a:buFont typeface="Wingdings" charset="2"/>
              <a:buChar char="v"/>
            </a:pPr>
            <a:endParaRPr lang="en-US" sz="1600" dirty="0" smtClean="0"/>
          </a:p>
          <a:p>
            <a:pPr algn="ctr"/>
            <a:endParaRPr lang="en-US" sz="1600" dirty="0"/>
          </a:p>
        </p:txBody>
      </p:sp>
      <p:pic>
        <p:nvPicPr>
          <p:cNvPr id="2" name="Picture 1" descr="Screen Shot 2017-05-27 at 10.42.02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447800"/>
            <a:ext cx="8029756" cy="4272082"/>
          </a:xfrm>
          <a:prstGeom prst="rect">
            <a:avLst/>
          </a:prstGeom>
          <a:ln>
            <a:solidFill>
              <a:srgbClr val="77AA5D"/>
            </a:solidFill>
          </a:ln>
        </p:spPr>
      </p:pic>
      <p:sp>
        <p:nvSpPr>
          <p:cNvPr id="3" name="TextBox 2"/>
          <p:cNvSpPr txBox="1"/>
          <p:nvPr/>
        </p:nvSpPr>
        <p:spPr>
          <a:xfrm>
            <a:off x="-2822" y="914400"/>
            <a:ext cx="8003822" cy="738664"/>
          </a:xfrm>
          <a:prstGeom prst="rect">
            <a:avLst/>
          </a:prstGeom>
          <a:noFill/>
        </p:spPr>
        <p:txBody>
          <a:bodyPr wrap="square" rtlCol="0">
            <a:spAutoFit/>
          </a:bodyPr>
          <a:lstStyle/>
          <a:p>
            <a:pPr algn="ctr"/>
            <a:r>
              <a:rPr lang="en-US" sz="1400" dirty="0"/>
              <a:t>Integrated web interface that invokes the machine learning model based on user input parameters.</a:t>
            </a:r>
          </a:p>
          <a:p>
            <a:pPr marL="285750" indent="-285750" algn="ctr">
              <a:buFont typeface="Wingdings" charset="2"/>
              <a:buChar char="v"/>
            </a:pPr>
            <a:endParaRPr lang="en-US" sz="1400" dirty="0"/>
          </a:p>
          <a:p>
            <a:endParaRPr lang="en-US" sz="1400" dirty="0"/>
          </a:p>
        </p:txBody>
      </p:sp>
    </p:spTree>
    <p:extLst>
      <p:ext uri="{BB962C8B-B14F-4D97-AF65-F5344CB8AC3E}">
        <p14:creationId xmlns:p14="http://schemas.microsoft.com/office/powerpoint/2010/main" val="37865478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CONCLUSION &amp; NEXT STEPS</a:t>
            </a:r>
            <a:endParaRPr lang="en-US" sz="2800" dirty="0">
              <a:latin typeface="Bernard MT Condensed"/>
              <a:cs typeface="Bernard MT Condensed"/>
            </a:endParaRPr>
          </a:p>
        </p:txBody>
      </p:sp>
      <p:sp>
        <p:nvSpPr>
          <p:cNvPr id="7" name="Rounded Rectangle 6"/>
          <p:cNvSpPr/>
          <p:nvPr/>
        </p:nvSpPr>
        <p:spPr>
          <a:xfrm>
            <a:off x="6324600" y="1066800"/>
            <a:ext cx="1981200" cy="5274766"/>
          </a:xfrm>
          <a:prstGeom prst="roundRect">
            <a:avLst/>
          </a:prstGeom>
          <a:ln w="6350" cmpd="sng"/>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b="1" dirty="0" smtClean="0">
                <a:solidFill>
                  <a:srgbClr val="77AA5D"/>
                </a:solidFill>
              </a:rPr>
              <a:t>TECHNOLOGY</a:t>
            </a:r>
            <a:br>
              <a:rPr lang="en-US" b="1" dirty="0" smtClean="0">
                <a:solidFill>
                  <a:srgbClr val="77AA5D"/>
                </a:solidFill>
              </a:rPr>
            </a:br>
            <a:r>
              <a:rPr lang="en-US" b="1" dirty="0" smtClean="0">
                <a:solidFill>
                  <a:srgbClr val="77AA5D"/>
                </a:solidFill>
              </a:rPr>
              <a:t>STACK</a:t>
            </a: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smtClean="0">
              <a:solidFill>
                <a:srgbClr val="77AA5D"/>
              </a:solidFill>
            </a:endParaRPr>
          </a:p>
          <a:p>
            <a:pPr algn="just"/>
            <a:endParaRPr lang="en-US" sz="2400" b="1" dirty="0">
              <a:solidFill>
                <a:srgbClr val="77AA5D"/>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18346" b="3650"/>
          <a:stretch/>
        </p:blipFill>
        <p:spPr>
          <a:xfrm>
            <a:off x="6477000" y="1828800"/>
            <a:ext cx="1270592" cy="9906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819400"/>
            <a:ext cx="1480647" cy="74032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3352800"/>
            <a:ext cx="1339450" cy="1339450"/>
          </a:xfrm>
          <a:prstGeom prst="rect">
            <a:avLst/>
          </a:prstGeom>
        </p:spPr>
      </p:pic>
      <p:pic>
        <p:nvPicPr>
          <p:cNvPr id="14" name="Picture 13" descr="A picture containing object, first-aid kit, thing&#10;&#10;Description generated with high confiden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4419600"/>
            <a:ext cx="1223532" cy="716913"/>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4984192"/>
            <a:ext cx="1219200" cy="1219200"/>
          </a:xfrm>
          <a:prstGeom prst="rect">
            <a:avLst/>
          </a:prstGeom>
        </p:spPr>
      </p:pic>
      <p:sp>
        <p:nvSpPr>
          <p:cNvPr id="18" name="Rectangle 17"/>
          <p:cNvSpPr/>
          <p:nvPr/>
        </p:nvSpPr>
        <p:spPr>
          <a:xfrm>
            <a:off x="304800" y="1219200"/>
            <a:ext cx="5638800" cy="5016759"/>
          </a:xfrm>
          <a:prstGeom prst="rect">
            <a:avLst/>
          </a:prstGeom>
          <a:ln w="6350" cmpd="sng"/>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Wingdings" charset="2"/>
              <a:buChar char="v"/>
            </a:pPr>
            <a:endParaRPr lang="en-US" sz="1600" dirty="0" smtClean="0"/>
          </a:p>
          <a:p>
            <a:pPr marL="285750" indent="-285750">
              <a:buFont typeface="Wingdings" charset="2"/>
              <a:buChar char="v"/>
            </a:pPr>
            <a:r>
              <a:rPr lang="en-US" sz="1600" dirty="0" smtClean="0"/>
              <a:t>Created an extensive dataset with information about more than 50K+ movies</a:t>
            </a:r>
            <a:r>
              <a:rPr lang="en-US" sz="1600" dirty="0"/>
              <a:t> </a:t>
            </a:r>
            <a:r>
              <a:rPr lang="en-US" sz="1600" dirty="0" smtClean="0"/>
              <a:t>released between 1900 </a:t>
            </a:r>
            <a:r>
              <a:rPr lang="mr-IN" sz="1600" dirty="0" smtClean="0"/>
              <a:t>–</a:t>
            </a:r>
            <a:r>
              <a:rPr lang="en-US" sz="1600" dirty="0" smtClean="0"/>
              <a:t> 2017</a:t>
            </a:r>
          </a:p>
          <a:p>
            <a:pPr marL="285750" indent="-285750">
              <a:buFont typeface="Wingdings" charset="2"/>
              <a:buChar char="v"/>
            </a:pPr>
            <a:r>
              <a:rPr lang="en-US" sz="1600" dirty="0" smtClean="0"/>
              <a:t>Engineered 30 + novel features including actor score and holiday season to improve prediction accuracy</a:t>
            </a:r>
          </a:p>
          <a:p>
            <a:pPr marL="285750" indent="-285750">
              <a:buFont typeface="Wingdings" charset="2"/>
              <a:buChar char="v"/>
            </a:pPr>
            <a:r>
              <a:rPr lang="en-US" sz="1600" dirty="0" smtClean="0"/>
              <a:t>Built machine learning model </a:t>
            </a:r>
            <a:r>
              <a:rPr lang="en-US" sz="1600" dirty="0"/>
              <a:t>that explains more than 50% of variance in the </a:t>
            </a:r>
            <a:r>
              <a:rPr lang="en-US" sz="1600" dirty="0" smtClean="0"/>
              <a:t>data based on range of the budget</a:t>
            </a:r>
          </a:p>
          <a:p>
            <a:pPr marL="285750" indent="-285750">
              <a:buFont typeface="Wingdings" charset="2"/>
              <a:buChar char="v"/>
            </a:pPr>
            <a:r>
              <a:rPr lang="en-US" sz="1600" b="1" dirty="0" smtClean="0">
                <a:solidFill>
                  <a:srgbClr val="77AA5D"/>
                </a:solidFill>
              </a:rPr>
              <a:t>Impact</a:t>
            </a:r>
            <a:r>
              <a:rPr lang="en-US" sz="1600" dirty="0" smtClean="0"/>
              <a:t>:  An integrated media decision platform for movies to be used by BCG-DV and movie studio executives</a:t>
            </a:r>
          </a:p>
          <a:p>
            <a:endParaRPr lang="en-US" sz="1600" dirty="0" smtClean="0"/>
          </a:p>
          <a:p>
            <a:endParaRPr lang="en-US" sz="1600" dirty="0"/>
          </a:p>
          <a:p>
            <a:endParaRPr lang="en-US" sz="1600" dirty="0" smtClean="0"/>
          </a:p>
          <a:p>
            <a:pPr marL="285750" indent="-285750">
              <a:buFont typeface="Wingdings" charset="2"/>
              <a:buChar char="v"/>
            </a:pPr>
            <a:r>
              <a:rPr lang="en-US" sz="1600" dirty="0" smtClean="0"/>
              <a:t>Incorporate sentiment analysis to understand the current popularity of actor/ director on social media</a:t>
            </a:r>
          </a:p>
          <a:p>
            <a:pPr marL="285750" indent="-285750">
              <a:buFont typeface="Wingdings" charset="2"/>
              <a:buChar char="v"/>
            </a:pPr>
            <a:r>
              <a:rPr lang="en-US" sz="1600" dirty="0" smtClean="0"/>
              <a:t>Perform social network analysis to identify the best combination of actor-actor and actor-director to improve ROI</a:t>
            </a:r>
          </a:p>
          <a:p>
            <a:pPr marL="285750" indent="-285750">
              <a:buFont typeface="Wingdings" charset="2"/>
              <a:buChar char="v"/>
            </a:pPr>
            <a:r>
              <a:rPr lang="en-US" sz="1600" dirty="0" smtClean="0"/>
              <a:t>Include more predictors in the data including  weather, topic identification on plot to improve prediction accuracy</a:t>
            </a:r>
          </a:p>
          <a:p>
            <a:pPr marL="285750" indent="-285750">
              <a:buFont typeface="Wingdings" charset="2"/>
              <a:buChar char="v"/>
            </a:pPr>
            <a:r>
              <a:rPr lang="en-US" sz="1600" dirty="0" smtClean="0"/>
              <a:t>Provide recommendation on actors/ directors based on genre of the movie </a:t>
            </a:r>
          </a:p>
        </p:txBody>
      </p:sp>
      <p:sp>
        <p:nvSpPr>
          <p:cNvPr id="19" name="Rectangle 5"/>
          <p:cNvSpPr txBox="1">
            <a:spLocks/>
          </p:cNvSpPr>
          <p:nvPr/>
        </p:nvSpPr>
        <p:spPr>
          <a:xfrm>
            <a:off x="304800" y="3733800"/>
            <a:ext cx="56388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Looking Forward:</a:t>
            </a:r>
            <a:endParaRPr lang="en-US" sz="1600" dirty="0">
              <a:solidFill>
                <a:schemeClr val="bg1"/>
              </a:solidFill>
            </a:endParaRPr>
          </a:p>
        </p:txBody>
      </p:sp>
    </p:spTree>
    <p:extLst>
      <p:ext uri="{BB962C8B-B14F-4D97-AF65-F5344CB8AC3E}">
        <p14:creationId xmlns:p14="http://schemas.microsoft.com/office/powerpoint/2010/main" val="2765694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TESTIMONIALS</a:t>
            </a:r>
            <a:endParaRPr lang="en-US" sz="2800" dirty="0">
              <a:latin typeface="Bernard MT Condensed"/>
              <a:cs typeface="Bernard MT Condensed"/>
            </a:endParaRPr>
          </a:p>
        </p:txBody>
      </p:sp>
      <p:sp>
        <p:nvSpPr>
          <p:cNvPr id="12" name="Rounded Rectangle 11"/>
          <p:cNvSpPr/>
          <p:nvPr/>
        </p:nvSpPr>
        <p:spPr>
          <a:xfrm>
            <a:off x="228600" y="1066800"/>
            <a:ext cx="4038600" cy="3915966"/>
          </a:xfrm>
          <a:prstGeom prst="roundRect">
            <a:avLst/>
          </a:prstGeom>
          <a:ln w="6350" cmpd="sng"/>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400" dirty="0">
                <a:cs typeface="Andale Mono"/>
              </a:rPr>
              <a:t>“I had the pleasure of working with Maria, Nelson and </a:t>
            </a:r>
            <a:r>
              <a:rPr lang="en-US" sz="1400" dirty="0" err="1">
                <a:cs typeface="Andale Mono"/>
              </a:rPr>
              <a:t>Saurabh</a:t>
            </a:r>
            <a:r>
              <a:rPr lang="en-US" sz="1400" dirty="0">
                <a:cs typeface="Andale Mono"/>
              </a:rPr>
              <a:t> during their Capstone Project at BCG DV. They showed great dedication, problem-solving and technical capabilities during all phases. Their project involved four main disciplines: Data engineering, data science, full-stack application engineering, and design. The project showcased their multiple talents and execution. The team effectively divided tasks and integrated components. Each member exceeded my expectations and will bring creativity and calculated execution to any companies they join</a:t>
            </a:r>
            <a:r>
              <a:rPr lang="en-US" sz="1400" dirty="0" smtClean="0">
                <a:cs typeface="Andale Mono"/>
              </a:rPr>
              <a:t>.</a:t>
            </a:r>
            <a:r>
              <a:rPr lang="en-US" sz="1400" dirty="0" smtClean="0">
                <a:cs typeface="Andale Mono"/>
              </a:rPr>
              <a:t>” </a:t>
            </a:r>
          </a:p>
          <a:p>
            <a:pPr algn="ctr"/>
            <a:endParaRPr lang="en-US" sz="1400" dirty="0" smtClean="0">
              <a:cs typeface="Andale Mono"/>
            </a:endParaRPr>
          </a:p>
          <a:p>
            <a:pPr algn="ctr"/>
            <a:r>
              <a:rPr lang="en-US" sz="1400" b="1" dirty="0" err="1" smtClean="0"/>
              <a:t>Farshad</a:t>
            </a:r>
            <a:r>
              <a:rPr lang="en-US" sz="1400" b="1" dirty="0" smtClean="0"/>
              <a:t> </a:t>
            </a:r>
            <a:r>
              <a:rPr lang="en-US" sz="1400" b="1" dirty="0" err="1" smtClean="0"/>
              <a:t>Kheiri</a:t>
            </a:r>
            <a:r>
              <a:rPr lang="en-US" sz="1400" b="1" dirty="0" smtClean="0"/>
              <a:t>, </a:t>
            </a:r>
            <a:r>
              <a:rPr lang="en-US" sz="1400" b="1" dirty="0" err="1" smtClean="0"/>
              <a:t>Sr</a:t>
            </a:r>
            <a:r>
              <a:rPr lang="en-US" sz="1400" b="1" dirty="0" smtClean="0"/>
              <a:t> Data Scientist, </a:t>
            </a:r>
            <a:r>
              <a:rPr lang="en-US" sz="1400" b="1" dirty="0" smtClean="0"/>
              <a:t>BCG-DV</a:t>
            </a:r>
            <a:endParaRPr lang="en-US" sz="1400" b="1" dirty="0">
              <a:cs typeface="Andale Mono"/>
            </a:endParaRPr>
          </a:p>
        </p:txBody>
      </p:sp>
      <p:sp>
        <p:nvSpPr>
          <p:cNvPr id="13" name="Rounded Rectangle 12"/>
          <p:cNvSpPr/>
          <p:nvPr/>
        </p:nvSpPr>
        <p:spPr>
          <a:xfrm>
            <a:off x="4419600" y="1828800"/>
            <a:ext cx="4038600" cy="4784288"/>
          </a:xfrm>
          <a:prstGeom prst="roundRect">
            <a:avLst/>
          </a:prstGeom>
          <a:ln w="6350" cmpd="sng"/>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400" dirty="0" smtClean="0">
                <a:cs typeface="Andale Mono"/>
              </a:rPr>
              <a:t>“The </a:t>
            </a:r>
            <a:r>
              <a:rPr lang="en-US" sz="1400" dirty="0">
                <a:cs typeface="Andale Mono"/>
              </a:rPr>
              <a:t>UW team Nelson, </a:t>
            </a:r>
            <a:r>
              <a:rPr lang="en-US" sz="1400" dirty="0" err="1">
                <a:cs typeface="Andale Mono"/>
              </a:rPr>
              <a:t>Saurabh</a:t>
            </a:r>
            <a:r>
              <a:rPr lang="en-US" sz="1400" dirty="0">
                <a:cs typeface="Andale Mono"/>
              </a:rPr>
              <a:t> and Maria did a fabulous job in executing their Capstone Project. They first started in understanding and mapping what needs to be done and quickly came up with estimates. Once they had estimates they went on full throttle on executing the project. They kept to their timeline fairly well. The team did encounter several technical hurdles which they overcame in a steadfast manner. They were always learning and coming up with innovative solutions to the problems they encountered. Most of all it was impressive to see great team work with each individual working in unison and assisting each other when needed.  I am very pleased with the final product and their dedication in executing it in conjuncture with BCG Digital </a:t>
            </a:r>
            <a:r>
              <a:rPr lang="en-US" sz="1400" dirty="0" smtClean="0">
                <a:cs typeface="Andale Mono"/>
              </a:rPr>
              <a:t>Venture”</a:t>
            </a:r>
          </a:p>
          <a:p>
            <a:pPr algn="ctr"/>
            <a:endParaRPr lang="en-US" sz="1400" dirty="0">
              <a:cs typeface="Andale Mono"/>
            </a:endParaRPr>
          </a:p>
          <a:p>
            <a:pPr algn="ctr"/>
            <a:r>
              <a:rPr lang="en-US" sz="1400" b="1" dirty="0" smtClean="0"/>
              <a:t>	Mario Gerard, TPM, </a:t>
            </a:r>
            <a:r>
              <a:rPr lang="en-US" sz="1400" b="1" dirty="0" smtClean="0"/>
              <a:t>BCG-DV</a:t>
            </a:r>
            <a:endParaRPr lang="en-US" sz="1400" b="1" dirty="0">
              <a:cs typeface="Andale Mono"/>
            </a:endParaRPr>
          </a:p>
        </p:txBody>
      </p:sp>
    </p:spTree>
    <p:extLst>
      <p:ext uri="{BB962C8B-B14F-4D97-AF65-F5344CB8AC3E}">
        <p14:creationId xmlns:p14="http://schemas.microsoft.com/office/powerpoint/2010/main" val="35775351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267200" y="1143000"/>
            <a:ext cx="4038600" cy="5305424"/>
          </a:xfrm>
          <a:prstGeom prst="roundRect">
            <a:avLst/>
          </a:prstGeom>
          <a:ln w="6350" cmpd="sng"/>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sz="2400" b="1" dirty="0" smtClean="0">
                <a:solidFill>
                  <a:srgbClr val="77AA5D"/>
                </a:solidFill>
              </a:rPr>
              <a:t>ABSTRACT</a:t>
            </a:r>
          </a:p>
          <a:p>
            <a:pPr algn="just"/>
            <a:endParaRPr lang="en-US" sz="2400" b="1" dirty="0">
              <a:solidFill>
                <a:srgbClr val="77AA5D"/>
              </a:solidFill>
            </a:endParaRPr>
          </a:p>
          <a:p>
            <a:pPr algn="just"/>
            <a:r>
              <a:rPr lang="en-US" sz="1400" dirty="0"/>
              <a:t>Movie Prophet is a predictive engine that forecasts the box office revenue given a movie proposal. The project done in partnership with Boston Consulting Group - Digital Ventures (BCG-DV) will enable the stakeholders to have a competitive edge by investing in successful movie ventures. The project encompasses end-to-end spectrum of data science - web scraping, data wrangling, feature engineering (30+ novel features), building Machine Learning models and data visualization. The outcome of our research is an integrated platform that serves as a movie investor assurance system. The research identified key features that contribute to the success of a movie based on the range of the budget. While directors play an important role in low budget movies, it is the actors that contribute more to the box office revenue in high budget movies</a:t>
            </a:r>
            <a:r>
              <a:rPr lang="en-US" sz="1400" dirty="0" smtClean="0"/>
              <a:t>.</a:t>
            </a:r>
            <a:endParaRPr lang="en-US" sz="1400" dirty="0"/>
          </a:p>
        </p:txBody>
      </p:sp>
    </p:spTree>
    <p:extLst>
      <p:ext uri="{BB962C8B-B14F-4D97-AF65-F5344CB8AC3E}">
        <p14:creationId xmlns:p14="http://schemas.microsoft.com/office/powerpoint/2010/main" val="24522073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BOSTON CONSULTING GROUP </a:t>
            </a:r>
            <a:r>
              <a:rPr lang="mr-IN" sz="2800" dirty="0" smtClean="0">
                <a:latin typeface="Bernard MT Condensed"/>
                <a:cs typeface="Bernard MT Condensed"/>
              </a:rPr>
              <a:t>–</a:t>
            </a:r>
            <a:r>
              <a:rPr lang="en-US" sz="2800" dirty="0" smtClean="0">
                <a:latin typeface="Bernard MT Condensed"/>
                <a:cs typeface="Bernard MT Condensed"/>
              </a:rPr>
              <a:t> DIGITAL VENTURES</a:t>
            </a:r>
            <a:endParaRPr lang="en-US" sz="2800" dirty="0">
              <a:latin typeface="Bernard MT Condensed"/>
              <a:cs typeface="Bernard MT Condensed"/>
            </a:endParaRPr>
          </a:p>
        </p:txBody>
      </p:sp>
      <p:sp>
        <p:nvSpPr>
          <p:cNvPr id="3" name="Rounded Rectangle 2"/>
          <p:cNvSpPr/>
          <p:nvPr/>
        </p:nvSpPr>
        <p:spPr>
          <a:xfrm>
            <a:off x="228600" y="2667000"/>
            <a:ext cx="4038600" cy="3711655"/>
          </a:xfrm>
          <a:prstGeom prst="roundRect">
            <a:avLst/>
          </a:prstGeom>
          <a:ln w="6350" cmpd="sng"/>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sz="1600" b="1" dirty="0">
                <a:solidFill>
                  <a:srgbClr val="77AA5D"/>
                </a:solidFill>
              </a:rPr>
              <a:t>MISSION</a:t>
            </a:r>
          </a:p>
          <a:p>
            <a:pPr algn="just"/>
            <a:endParaRPr lang="en-US" sz="1400" dirty="0" smtClean="0">
              <a:cs typeface="Andale Mono"/>
            </a:endParaRPr>
          </a:p>
          <a:p>
            <a:pPr algn="just"/>
            <a:r>
              <a:rPr lang="en-US" sz="1400" dirty="0" smtClean="0">
                <a:cs typeface="Andale Mono"/>
              </a:rPr>
              <a:t>“</a:t>
            </a:r>
            <a:r>
              <a:rPr lang="en-US" sz="1400" dirty="0">
                <a:cs typeface="Andale Mono"/>
              </a:rPr>
              <a:t>Forward-thinking companies need to rewire themselves around digital innovation, creating venture-like environments and build new offerings around customer behaviors and needs. BCG Digital Ventures was founded on the belief that it’s possible to translate start-up based innovation into the corporate world by tapping into the trillions of capital that is parked on the balance sheets. By doing so, global organizations can create new and untapped profit pools enabling them to become the new disruptors, and not be disrupted.” </a:t>
            </a:r>
            <a:endParaRPr lang="en-US" sz="1400" dirty="0" smtClean="0">
              <a:cs typeface="Andale Mono"/>
            </a:endParaRPr>
          </a:p>
          <a:p>
            <a:pPr algn="just"/>
            <a:r>
              <a:rPr lang="en-US" sz="1400" b="1" dirty="0"/>
              <a:t>Jeff </a:t>
            </a:r>
            <a:r>
              <a:rPr lang="en-US" sz="1400" b="1" dirty="0" smtClean="0"/>
              <a:t>Schumacher, CEO, BCG-DV</a:t>
            </a:r>
            <a:endParaRPr lang="en-US" sz="1400" b="1" dirty="0">
              <a:cs typeface="Andale Mono"/>
            </a:endParaRPr>
          </a:p>
        </p:txBody>
      </p:sp>
      <p:sp>
        <p:nvSpPr>
          <p:cNvPr id="7" name="Rectangle 6"/>
          <p:cNvSpPr/>
          <p:nvPr/>
        </p:nvSpPr>
        <p:spPr>
          <a:xfrm>
            <a:off x="4572000" y="990600"/>
            <a:ext cx="3733800" cy="3539430"/>
          </a:xfrm>
          <a:prstGeom prst="rect">
            <a:avLst/>
          </a:prstGeom>
          <a:ln w="6350" cmpd="sng"/>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600" dirty="0"/>
              <a:t>Boston Consulting Group - Digital Ventures (BCG - DV), founded in 2014 is a new initiative by the Boston Consulting Group, a pioneer management consulting firm. BCG DV is a digital innovation, corporate venturing and incubation business </a:t>
            </a:r>
            <a:r>
              <a:rPr lang="en-US" sz="1600" dirty="0" smtClean="0"/>
              <a:t>unit. </a:t>
            </a:r>
            <a:r>
              <a:rPr lang="en-US" sz="1600" dirty="0"/>
              <a:t>The specialties of the firm include digital innovation, product development, strategic design, data science and product management venture </a:t>
            </a:r>
            <a:r>
              <a:rPr lang="en-US" sz="1600" dirty="0" smtClean="0"/>
              <a:t>teams. </a:t>
            </a:r>
            <a:r>
              <a:rPr lang="en-US" sz="1600" dirty="0"/>
              <a:t>The multidisciplinary team breaks the traditional consulting regime to form strategic venture team with the client partners. </a:t>
            </a:r>
          </a:p>
        </p:txBody>
      </p:sp>
      <p:pic>
        <p:nvPicPr>
          <p:cNvPr id="10" name="Picture 9" descr="14954360158686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3657600" cy="3657600"/>
          </a:xfrm>
          <a:prstGeom prst="rect">
            <a:avLst/>
          </a:prstGeom>
        </p:spPr>
      </p:pic>
      <p:pic>
        <p:nvPicPr>
          <p:cNvPr id="11" name="Picture 10" descr="DSC05048-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4648200"/>
            <a:ext cx="3314700" cy="2209800"/>
          </a:xfrm>
          <a:prstGeom prst="rect">
            <a:avLst/>
          </a:prstGeom>
        </p:spPr>
      </p:pic>
    </p:spTree>
    <p:extLst>
      <p:ext uri="{BB962C8B-B14F-4D97-AF65-F5344CB8AC3E}">
        <p14:creationId xmlns:p14="http://schemas.microsoft.com/office/powerpoint/2010/main" val="25368829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CAN MOVIE REVENUE BE PREDICTED BEFORE PRODUCTION?</a:t>
            </a:r>
            <a:endParaRPr lang="en-US" sz="2800" dirty="0">
              <a:latin typeface="Bernard MT Condensed"/>
              <a:cs typeface="Bernard MT Condensed"/>
            </a:endParaRPr>
          </a:p>
        </p:txBody>
      </p:sp>
      <p:sp>
        <p:nvSpPr>
          <p:cNvPr id="7" name="Rectangle 6"/>
          <p:cNvSpPr/>
          <p:nvPr/>
        </p:nvSpPr>
        <p:spPr>
          <a:xfrm>
            <a:off x="381000" y="3810000"/>
            <a:ext cx="7924800" cy="14465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just"/>
            <a:endParaRPr lang="en-US" sz="1600" dirty="0"/>
          </a:p>
          <a:p>
            <a:pPr algn="just"/>
            <a:r>
              <a:rPr lang="en-US" dirty="0">
                <a:solidFill>
                  <a:srgbClr val="77AA5D"/>
                </a:solidFill>
              </a:rPr>
              <a:t>Movie </a:t>
            </a:r>
            <a:r>
              <a:rPr lang="en-US" dirty="0" smtClean="0">
                <a:solidFill>
                  <a:srgbClr val="77AA5D"/>
                </a:solidFill>
              </a:rPr>
              <a:t>studios pitch their story line to BCG-DV, who in turn advices people on investment opportunities. But how would BCG know which movies are worth investing? </a:t>
            </a:r>
          </a:p>
          <a:p>
            <a:pPr algn="r"/>
            <a:r>
              <a:rPr lang="en-US" i="1" dirty="0" smtClean="0">
                <a:solidFill>
                  <a:srgbClr val="77AA5D"/>
                </a:solidFill>
              </a:rPr>
              <a:t>That’s where we come in</a:t>
            </a:r>
            <a:r>
              <a:rPr lang="mr-IN" i="1" dirty="0" smtClean="0">
                <a:solidFill>
                  <a:srgbClr val="77AA5D"/>
                </a:solidFill>
              </a:rPr>
              <a:t>…</a:t>
            </a:r>
            <a:r>
              <a:rPr lang="en-US" i="1" dirty="0" smtClean="0">
                <a:solidFill>
                  <a:srgbClr val="77AA5D"/>
                </a:solidFill>
              </a:rPr>
              <a:t> </a:t>
            </a:r>
            <a:endParaRPr lang="en-US" i="1" dirty="0">
              <a:solidFill>
                <a:srgbClr val="77AA5D"/>
              </a:solidFill>
            </a:endParaRPr>
          </a:p>
        </p:txBody>
      </p:sp>
      <p:pic>
        <p:nvPicPr>
          <p:cNvPr id="5" name="Picture 4" descr="Screen Shot 2017-05-24 at 9.22.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76400"/>
            <a:ext cx="7835900" cy="2006600"/>
          </a:xfrm>
          <a:prstGeom prst="rect">
            <a:avLst/>
          </a:prstGeom>
          <a:ln>
            <a:solidFill>
              <a:srgbClr val="78AA5D"/>
            </a:solidFill>
          </a:ln>
        </p:spPr>
      </p:pic>
      <p:sp>
        <p:nvSpPr>
          <p:cNvPr id="6" name="Rectangle 5"/>
          <p:cNvSpPr/>
          <p:nvPr/>
        </p:nvSpPr>
        <p:spPr>
          <a:xfrm>
            <a:off x="304800" y="990600"/>
            <a:ext cx="8001000" cy="830997"/>
          </a:xfrm>
          <a:prstGeom prst="rect">
            <a:avLst/>
          </a:prstGeom>
        </p:spPr>
        <p:txBody>
          <a:bodyPr wrap="square">
            <a:spAutoFit/>
          </a:bodyPr>
          <a:lstStyle/>
          <a:p>
            <a:pPr algn="just"/>
            <a:r>
              <a:rPr lang="en-US" sz="1600" dirty="0"/>
              <a:t>The global movie industry brings in over $38 billion a year in box office receipts. However, more than 10 movies released in 2016 will have losses of $60 million or more. </a:t>
            </a:r>
            <a:endParaRPr lang="en-US" sz="1600" dirty="0" smtClean="0"/>
          </a:p>
          <a:p>
            <a:pPr algn="just"/>
            <a:endParaRPr lang="en-US" sz="1600" dirty="0"/>
          </a:p>
        </p:txBody>
      </p:sp>
      <p:sp>
        <p:nvSpPr>
          <p:cNvPr id="8" name="TextBox 7"/>
          <p:cNvSpPr txBox="1"/>
          <p:nvPr/>
        </p:nvSpPr>
        <p:spPr>
          <a:xfrm>
            <a:off x="381000" y="5638800"/>
            <a:ext cx="7848599" cy="1077218"/>
          </a:xfrm>
          <a:prstGeom prst="rect">
            <a:avLst/>
          </a:prstGeom>
          <a:noFill/>
        </p:spPr>
        <p:txBody>
          <a:bodyPr wrap="square" rtlCol="0">
            <a:spAutoFit/>
          </a:bodyPr>
          <a:lstStyle/>
          <a:p>
            <a:pPr marL="285750" indent="-285750" algn="just">
              <a:buFont typeface="Wingdings" charset="2"/>
              <a:buChar char="v"/>
            </a:pPr>
            <a:r>
              <a:rPr lang="en-US" sz="1600" dirty="0"/>
              <a:t>The initial hypothesis is that we can use the data about past movie releases to build a predictive engine that forecasts the movie proposal return-on-investment (ROI). </a:t>
            </a:r>
          </a:p>
          <a:p>
            <a:pPr marL="285750" indent="-285750" algn="just">
              <a:buFont typeface="Wingdings" charset="2"/>
              <a:buChar char="v"/>
            </a:pPr>
            <a:r>
              <a:rPr lang="en-US" sz="1600" dirty="0"/>
              <a:t>Such an investor assurance system will enable BCG-DV to selectively stand behind a successful movie venture. </a:t>
            </a:r>
          </a:p>
        </p:txBody>
      </p:sp>
    </p:spTree>
    <p:extLst>
      <p:ext uri="{BB962C8B-B14F-4D97-AF65-F5344CB8AC3E}">
        <p14:creationId xmlns:p14="http://schemas.microsoft.com/office/powerpoint/2010/main" val="39340944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THE SOLUTION</a:t>
            </a:r>
            <a:endParaRPr lang="en-US" sz="2800" dirty="0">
              <a:latin typeface="Bernard MT Condensed"/>
              <a:cs typeface="Bernard MT Condensed"/>
            </a:endParaRPr>
          </a:p>
        </p:txBody>
      </p:sp>
      <p:pic>
        <p:nvPicPr>
          <p:cNvPr id="3" name="Picture 2" descr="Architectu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19200"/>
            <a:ext cx="8089484" cy="3416300"/>
          </a:xfrm>
          <a:prstGeom prst="rect">
            <a:avLst/>
          </a:prstGeom>
          <a:ln>
            <a:solidFill>
              <a:schemeClr val="accent4"/>
            </a:solidFill>
          </a:ln>
        </p:spPr>
      </p:pic>
      <p:sp>
        <p:nvSpPr>
          <p:cNvPr id="9" name="Rectangle 5"/>
          <p:cNvSpPr txBox="1">
            <a:spLocks/>
          </p:cNvSpPr>
          <p:nvPr/>
        </p:nvSpPr>
        <p:spPr>
          <a:xfrm>
            <a:off x="304800" y="4953000"/>
            <a:ext cx="40386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Step 1: Fetching the data</a:t>
            </a:r>
            <a:endParaRPr lang="en-US" sz="1600" dirty="0">
              <a:solidFill>
                <a:schemeClr val="bg1"/>
              </a:solidFill>
            </a:endParaRPr>
          </a:p>
        </p:txBody>
      </p:sp>
      <p:sp>
        <p:nvSpPr>
          <p:cNvPr id="5" name="TextBox 4"/>
          <p:cNvSpPr txBox="1"/>
          <p:nvPr/>
        </p:nvSpPr>
        <p:spPr>
          <a:xfrm>
            <a:off x="304800" y="5334000"/>
            <a:ext cx="3810000" cy="1077218"/>
          </a:xfrm>
          <a:prstGeom prst="rect">
            <a:avLst/>
          </a:prstGeom>
          <a:noFill/>
        </p:spPr>
        <p:txBody>
          <a:bodyPr wrap="square" rtlCol="0">
            <a:spAutoFit/>
          </a:bodyPr>
          <a:lstStyle/>
          <a:p>
            <a:pPr marL="285750" indent="-285750">
              <a:buFont typeface="Wingdings" charset="2"/>
              <a:buChar char="v"/>
            </a:pPr>
            <a:r>
              <a:rPr lang="en-US" sz="1600" dirty="0" smtClean="0"/>
              <a:t>Fetched more than 45K movies from public web sources</a:t>
            </a:r>
          </a:p>
          <a:p>
            <a:pPr marL="285750" indent="-285750">
              <a:buFont typeface="Wingdings" charset="2"/>
              <a:buChar char="v"/>
            </a:pPr>
            <a:r>
              <a:rPr lang="en-US" sz="1600" dirty="0" smtClean="0"/>
              <a:t>Cleaned and integrated the data using </a:t>
            </a:r>
            <a:r>
              <a:rPr lang="en-US" sz="1600" dirty="0" err="1" smtClean="0"/>
              <a:t>jaro-wingler</a:t>
            </a:r>
            <a:r>
              <a:rPr lang="en-US" sz="1600" dirty="0" smtClean="0"/>
              <a:t> algorithm</a:t>
            </a:r>
            <a:endParaRPr lang="en-US" sz="1600" dirty="0"/>
          </a:p>
        </p:txBody>
      </p:sp>
      <p:pic>
        <p:nvPicPr>
          <p:cNvPr id="10" name="Picture 9" descr="2000px-Wikipedia-logo-v2-en.svg.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pic>
        <p:nvPicPr>
          <p:cNvPr id="11" name="Picture 10" descr="2000px-Wikipedia-logo-v2-en.svg.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5257800" y="5257800"/>
            <a:ext cx="941446" cy="1143808"/>
          </a:xfrm>
          <a:prstGeom prst="rect">
            <a:avLst/>
          </a:prstGeom>
        </p:spPr>
      </p:pic>
      <p:pic>
        <p:nvPicPr>
          <p:cNvPr id="12" name="Picture 11" descr="1494765812741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5029200"/>
            <a:ext cx="1448293" cy="985342"/>
          </a:xfrm>
          <a:prstGeom prst="rect">
            <a:avLst/>
          </a:prstGeom>
        </p:spPr>
      </p:pic>
      <p:pic>
        <p:nvPicPr>
          <p:cNvPr id="13" name="Picture 12" descr="14947658127412-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5943600"/>
            <a:ext cx="1115270" cy="361962"/>
          </a:xfrm>
          <a:prstGeom prst="rect">
            <a:avLst/>
          </a:prstGeom>
        </p:spPr>
      </p:pic>
    </p:spTree>
    <p:extLst>
      <p:ext uri="{BB962C8B-B14F-4D97-AF65-F5344CB8AC3E}">
        <p14:creationId xmlns:p14="http://schemas.microsoft.com/office/powerpoint/2010/main" val="3812622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pic>
        <p:nvPicPr>
          <p:cNvPr id="6" name="Picture 5"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632411" y="6233943"/>
            <a:ext cx="1959752" cy="2380998"/>
          </a:xfrm>
          <a:prstGeom prst="rect">
            <a:avLst/>
          </a:prstGeom>
        </p:spPr>
      </p:pic>
      <p:pic>
        <p:nvPicPr>
          <p:cNvPr id="7" name="Picture 6"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784811" y="6386343"/>
            <a:ext cx="1959752" cy="2380998"/>
          </a:xfrm>
          <a:prstGeom prst="rect">
            <a:avLst/>
          </a:prstGeom>
        </p:spPr>
      </p:pic>
      <p:sp>
        <p:nvSpPr>
          <p:cNvPr id="9" name="Rectangle 5"/>
          <p:cNvSpPr txBox="1">
            <a:spLocks/>
          </p:cNvSpPr>
          <p:nvPr/>
        </p:nvSpPr>
        <p:spPr>
          <a:xfrm>
            <a:off x="304800" y="381000"/>
            <a:ext cx="40386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Step 2: Feature Engineering</a:t>
            </a:r>
            <a:endParaRPr lang="en-US" sz="1600" dirty="0">
              <a:solidFill>
                <a:schemeClr val="bg1"/>
              </a:solidFill>
            </a:endParaRPr>
          </a:p>
        </p:txBody>
      </p:sp>
      <p:sp>
        <p:nvSpPr>
          <p:cNvPr id="3" name="TextBox 2"/>
          <p:cNvSpPr txBox="1"/>
          <p:nvPr/>
        </p:nvSpPr>
        <p:spPr>
          <a:xfrm>
            <a:off x="304800" y="990600"/>
            <a:ext cx="3429000" cy="5307867"/>
          </a:xfrm>
          <a:prstGeom prst="roundRect">
            <a:avLst/>
          </a:prstGeom>
          <a:noFill/>
          <a:ln>
            <a:solidFill>
              <a:srgbClr val="77AA5D"/>
            </a:solidFill>
          </a:ln>
        </p:spPr>
        <p:txBody>
          <a:bodyPr wrap="square" rtlCol="0">
            <a:spAutoFit/>
          </a:bodyPr>
          <a:lstStyle/>
          <a:p>
            <a:r>
              <a:rPr lang="en-US" sz="1600" dirty="0" smtClean="0"/>
              <a:t>created</a:t>
            </a:r>
            <a:r>
              <a:rPr lang="en-US" sz="1600" b="1" dirty="0" smtClean="0"/>
              <a:t> </a:t>
            </a:r>
            <a:r>
              <a:rPr lang="en-US" sz="1600" b="1" dirty="0" smtClean="0">
                <a:solidFill>
                  <a:srgbClr val="77AA5D"/>
                </a:solidFill>
              </a:rPr>
              <a:t>30+ unique </a:t>
            </a:r>
            <a:r>
              <a:rPr lang="en-US" sz="1600" b="1" dirty="0">
                <a:solidFill>
                  <a:srgbClr val="77AA5D"/>
                </a:solidFill>
              </a:rPr>
              <a:t>f</a:t>
            </a:r>
            <a:r>
              <a:rPr lang="en-US" sz="1600" b="1" dirty="0" smtClean="0">
                <a:solidFill>
                  <a:srgbClr val="77AA5D"/>
                </a:solidFill>
              </a:rPr>
              <a:t>eatures</a:t>
            </a:r>
            <a:r>
              <a:rPr lang="en-US" sz="1600" dirty="0" smtClean="0"/>
              <a:t>, including</a:t>
            </a:r>
          </a:p>
          <a:p>
            <a:endParaRPr lang="en-US" sz="1600" dirty="0"/>
          </a:p>
          <a:p>
            <a:pPr marL="285750" indent="-285750">
              <a:buFont typeface="Wingdings" charset="2"/>
              <a:buChar char="v"/>
            </a:pPr>
            <a:r>
              <a:rPr lang="en-US" sz="1600" dirty="0" smtClean="0"/>
              <a:t>budget</a:t>
            </a:r>
          </a:p>
          <a:p>
            <a:pPr marL="285750" indent="-285750">
              <a:buFont typeface="Wingdings" charset="2"/>
              <a:buChar char="v"/>
            </a:pPr>
            <a:r>
              <a:rPr lang="en-US" sz="1600" dirty="0" smtClean="0"/>
              <a:t>runtime</a:t>
            </a:r>
          </a:p>
          <a:p>
            <a:pPr marL="285750" indent="-285750">
              <a:buFont typeface="Wingdings" charset="2"/>
              <a:buChar char="v"/>
            </a:pPr>
            <a:r>
              <a:rPr lang="en-US" sz="1600" dirty="0" smtClean="0"/>
              <a:t>release quarter</a:t>
            </a:r>
          </a:p>
          <a:p>
            <a:pPr marL="285750" indent="-285750">
              <a:buFont typeface="Wingdings" charset="2"/>
              <a:buChar char="v"/>
            </a:pPr>
            <a:r>
              <a:rPr lang="en-US" sz="1600" dirty="0"/>
              <a:t>r</a:t>
            </a:r>
            <a:r>
              <a:rPr lang="en-US" sz="1600" dirty="0" smtClean="0"/>
              <a:t>elease day of the year</a:t>
            </a:r>
          </a:p>
          <a:p>
            <a:pPr marL="285750" indent="-285750">
              <a:buFont typeface="Wingdings" charset="2"/>
              <a:buChar char="v"/>
            </a:pPr>
            <a:r>
              <a:rPr lang="en-US" sz="1600" dirty="0"/>
              <a:t>r</a:t>
            </a:r>
            <a:r>
              <a:rPr lang="en-US" sz="1600" dirty="0" smtClean="0"/>
              <a:t>elease week of the year </a:t>
            </a:r>
          </a:p>
          <a:p>
            <a:pPr marL="285750" indent="-285750">
              <a:buFont typeface="Wingdings" charset="2"/>
              <a:buChar char="v"/>
            </a:pPr>
            <a:r>
              <a:rPr lang="en-US" sz="1600" dirty="0" smtClean="0"/>
              <a:t>award score</a:t>
            </a:r>
          </a:p>
          <a:p>
            <a:pPr marL="285750" indent="-285750">
              <a:buFont typeface="Wingdings" charset="2"/>
              <a:buChar char="v"/>
            </a:pPr>
            <a:r>
              <a:rPr lang="en-US" sz="1600" dirty="0"/>
              <a:t>h</a:t>
            </a:r>
            <a:r>
              <a:rPr lang="en-US" sz="1600" dirty="0" smtClean="0"/>
              <a:t>oliday season</a:t>
            </a:r>
          </a:p>
          <a:p>
            <a:pPr marL="285750" indent="-285750">
              <a:buFont typeface="Wingdings" charset="2"/>
              <a:buChar char="v"/>
            </a:pPr>
            <a:r>
              <a:rPr lang="en-US" sz="1600" dirty="0" err="1"/>
              <a:t>m</a:t>
            </a:r>
            <a:r>
              <a:rPr lang="en-US" sz="1600" dirty="0" err="1" smtClean="0"/>
              <a:t>paa</a:t>
            </a:r>
            <a:r>
              <a:rPr lang="en-US" sz="1600" dirty="0" smtClean="0"/>
              <a:t> rating</a:t>
            </a:r>
          </a:p>
          <a:p>
            <a:pPr marL="285750" indent="-285750">
              <a:buFont typeface="Wingdings" charset="2"/>
              <a:buChar char="v"/>
            </a:pPr>
            <a:r>
              <a:rPr lang="en-US" sz="1600" dirty="0" smtClean="0">
                <a:solidFill>
                  <a:srgbClr val="77AA5D"/>
                </a:solidFill>
              </a:rPr>
              <a:t>genre</a:t>
            </a:r>
          </a:p>
          <a:p>
            <a:pPr marL="285750" indent="-285750">
              <a:buFont typeface="Wingdings" charset="2"/>
              <a:buChar char="v"/>
            </a:pPr>
            <a:r>
              <a:rPr lang="en-US" sz="1600" dirty="0"/>
              <a:t>composer </a:t>
            </a:r>
            <a:r>
              <a:rPr lang="en-US" sz="1600" dirty="0" smtClean="0"/>
              <a:t>score</a:t>
            </a:r>
          </a:p>
          <a:p>
            <a:pPr marL="285750" indent="-285750">
              <a:buFont typeface="Wingdings" charset="2"/>
              <a:buChar char="v"/>
            </a:pPr>
            <a:r>
              <a:rPr lang="en-US" sz="1600" dirty="0"/>
              <a:t>d</a:t>
            </a:r>
            <a:r>
              <a:rPr lang="en-US" sz="1600" dirty="0" smtClean="0"/>
              <a:t>irector score</a:t>
            </a:r>
          </a:p>
          <a:p>
            <a:pPr marL="285750" indent="-285750">
              <a:buFont typeface="Wingdings" charset="2"/>
              <a:buChar char="v"/>
            </a:pPr>
            <a:r>
              <a:rPr lang="en-US" sz="1600" dirty="0"/>
              <a:t>w</a:t>
            </a:r>
            <a:r>
              <a:rPr lang="en-US" sz="1600" dirty="0" smtClean="0"/>
              <a:t>riter score</a:t>
            </a:r>
          </a:p>
          <a:p>
            <a:pPr marL="285750" indent="-285750">
              <a:buFont typeface="Wingdings" charset="2"/>
              <a:buChar char="v"/>
            </a:pPr>
            <a:r>
              <a:rPr lang="en-US" sz="1600" dirty="0"/>
              <a:t>d</a:t>
            </a:r>
            <a:r>
              <a:rPr lang="en-US" sz="1600" dirty="0" smtClean="0"/>
              <a:t>istributor score</a:t>
            </a:r>
          </a:p>
          <a:p>
            <a:pPr marL="285750" indent="-285750">
              <a:buFont typeface="Wingdings" charset="2"/>
              <a:buChar char="v"/>
            </a:pPr>
            <a:r>
              <a:rPr lang="en-US" sz="1600" dirty="0">
                <a:solidFill>
                  <a:srgbClr val="77AA5D"/>
                </a:solidFill>
              </a:rPr>
              <a:t>a</a:t>
            </a:r>
            <a:r>
              <a:rPr lang="en-US" sz="1600" dirty="0" smtClean="0">
                <a:solidFill>
                  <a:srgbClr val="77AA5D"/>
                </a:solidFill>
              </a:rPr>
              <a:t>ctor score</a:t>
            </a:r>
          </a:p>
          <a:p>
            <a:pPr marL="285750" indent="-285750">
              <a:buFont typeface="Wingdings" charset="2"/>
              <a:buChar char="v"/>
            </a:pPr>
            <a:r>
              <a:rPr lang="en-US" sz="1600" dirty="0"/>
              <a:t>c</a:t>
            </a:r>
            <a:r>
              <a:rPr lang="en-US" sz="1600" dirty="0" smtClean="0"/>
              <a:t>inematographer score</a:t>
            </a:r>
          </a:p>
          <a:p>
            <a:pPr marL="285750" indent="-285750">
              <a:buFont typeface="Wingdings" charset="2"/>
              <a:buChar char="v"/>
            </a:pPr>
            <a:r>
              <a:rPr lang="en-US" sz="1600" dirty="0"/>
              <a:t>p</a:t>
            </a:r>
            <a:r>
              <a:rPr lang="en-US" sz="1600" dirty="0" smtClean="0"/>
              <a:t>roducer score</a:t>
            </a:r>
          </a:p>
          <a:p>
            <a:pPr marL="285750" indent="-285750">
              <a:buFont typeface="Wingdings" charset="2"/>
              <a:buChar char="v"/>
            </a:pPr>
            <a:endParaRPr lang="en-US" sz="1600" dirty="0" smtClean="0"/>
          </a:p>
        </p:txBody>
      </p:sp>
      <p:sp>
        <p:nvSpPr>
          <p:cNvPr id="24" name="Rounded Rectangle 23"/>
          <p:cNvSpPr/>
          <p:nvPr/>
        </p:nvSpPr>
        <p:spPr>
          <a:xfrm>
            <a:off x="4114800" y="914400"/>
            <a:ext cx="1981200" cy="12954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performed </a:t>
            </a:r>
            <a:r>
              <a:rPr lang="en-US" sz="1600" b="1" dirty="0" smtClean="0"/>
              <a:t>k-means clustering </a:t>
            </a:r>
            <a:r>
              <a:rPr lang="en-US" sz="1600" dirty="0" smtClean="0"/>
              <a:t>to identify 7 unique genre </a:t>
            </a:r>
            <a:endParaRPr lang="en-US" sz="1600" dirty="0"/>
          </a:p>
        </p:txBody>
      </p:sp>
      <p:cxnSp>
        <p:nvCxnSpPr>
          <p:cNvPr id="26" name="Elbow Connector 25"/>
          <p:cNvCxnSpPr/>
          <p:nvPr/>
        </p:nvCxnSpPr>
        <p:spPr>
          <a:xfrm rot="5400000" flipH="1" flipV="1">
            <a:off x="3581400" y="2514600"/>
            <a:ext cx="1676400" cy="1219200"/>
          </a:xfrm>
          <a:prstGeom prst="bentConnector3">
            <a:avLst>
              <a:gd name="adj1" fmla="val 2298"/>
            </a:avLst>
          </a:prstGeom>
          <a:ln w="9525" cmpd="sng">
            <a:solidFill>
              <a:srgbClr val="77AA5D"/>
            </a:solidFill>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44" idx="1"/>
          </p:cNvCxnSpPr>
          <p:nvPr/>
        </p:nvCxnSpPr>
        <p:spPr>
          <a:xfrm flipV="1">
            <a:off x="3810000" y="3086100"/>
            <a:ext cx="2209800" cy="2133600"/>
          </a:xfrm>
          <a:prstGeom prst="bentConnector3">
            <a:avLst>
              <a:gd name="adj1" fmla="val 67737"/>
            </a:avLst>
          </a:prstGeom>
          <a:ln w="9525" cmpd="sng">
            <a:solidFill>
              <a:srgbClr val="77AA5D"/>
            </a:solidFill>
            <a:tailEnd type="arrow"/>
          </a:ln>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6019800" y="2209800"/>
            <a:ext cx="2438400" cy="17526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c</a:t>
            </a:r>
            <a:r>
              <a:rPr lang="en-US" sz="1600" dirty="0" smtClean="0"/>
              <a:t>reated a score for 4000+ unique actors based on the success rate of the past movies and awards won</a:t>
            </a:r>
            <a:endParaRPr lang="en-US" sz="1600" dirty="0"/>
          </a:p>
        </p:txBody>
      </p:sp>
      <p:pic>
        <p:nvPicPr>
          <p:cNvPr id="54" name="table"/>
          <p:cNvPicPr>
            <a:picLocks noChangeAspect="1"/>
          </p:cNvPicPr>
          <p:nvPr/>
        </p:nvPicPr>
        <p:blipFill>
          <a:blip r:embed="rId3"/>
          <a:stretch>
            <a:fillRect/>
          </a:stretch>
        </p:blipFill>
        <p:spPr>
          <a:xfrm>
            <a:off x="5791200" y="5029200"/>
            <a:ext cx="2704730" cy="883702"/>
          </a:xfrm>
          <a:prstGeom prst="rect">
            <a:avLst/>
          </a:prstGeom>
        </p:spPr>
      </p:pic>
      <p:cxnSp>
        <p:nvCxnSpPr>
          <p:cNvPr id="61" name="Straight Arrow Connector 60"/>
          <p:cNvCxnSpPr/>
          <p:nvPr/>
        </p:nvCxnSpPr>
        <p:spPr>
          <a:xfrm>
            <a:off x="6781800" y="3962400"/>
            <a:ext cx="0" cy="106680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sp>
        <p:nvSpPr>
          <p:cNvPr id="62" name="TextBox 61"/>
          <p:cNvSpPr txBox="1"/>
          <p:nvPr/>
        </p:nvSpPr>
        <p:spPr>
          <a:xfrm>
            <a:off x="6934200" y="4267200"/>
            <a:ext cx="1447800" cy="307777"/>
          </a:xfrm>
          <a:prstGeom prst="rect">
            <a:avLst/>
          </a:prstGeom>
          <a:noFill/>
        </p:spPr>
        <p:txBody>
          <a:bodyPr wrap="square" rtlCol="0">
            <a:spAutoFit/>
          </a:bodyPr>
          <a:lstStyle/>
          <a:p>
            <a:r>
              <a:rPr lang="en-US" sz="1400" dirty="0" smtClean="0">
                <a:solidFill>
                  <a:srgbClr val="77AA5D"/>
                </a:solidFill>
              </a:rPr>
              <a:t>sample output</a:t>
            </a:r>
            <a:endParaRPr lang="en-US" sz="1400" dirty="0">
              <a:solidFill>
                <a:srgbClr val="77AA5D"/>
              </a:solidFill>
            </a:endParaRPr>
          </a:p>
        </p:txBody>
      </p:sp>
    </p:spTree>
    <p:extLst>
      <p:ext uri="{BB962C8B-B14F-4D97-AF65-F5344CB8AC3E}">
        <p14:creationId xmlns:p14="http://schemas.microsoft.com/office/powerpoint/2010/main" val="20160202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pic>
        <p:nvPicPr>
          <p:cNvPr id="6" name="Picture 5"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632411" y="6233943"/>
            <a:ext cx="1959752" cy="2380998"/>
          </a:xfrm>
          <a:prstGeom prst="rect">
            <a:avLst/>
          </a:prstGeom>
        </p:spPr>
      </p:pic>
      <p:pic>
        <p:nvPicPr>
          <p:cNvPr id="7" name="Picture 6"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784811" y="6386343"/>
            <a:ext cx="1959752" cy="2380998"/>
          </a:xfrm>
          <a:prstGeom prst="rect">
            <a:avLst/>
          </a:prstGeom>
        </p:spPr>
      </p:pic>
      <p:sp>
        <p:nvSpPr>
          <p:cNvPr id="9" name="Rectangle 5"/>
          <p:cNvSpPr txBox="1">
            <a:spLocks/>
          </p:cNvSpPr>
          <p:nvPr/>
        </p:nvSpPr>
        <p:spPr>
          <a:xfrm>
            <a:off x="304800" y="381000"/>
            <a:ext cx="40386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Step 3: Exploratory Data Analysis</a:t>
            </a:r>
            <a:endParaRPr lang="en-US" sz="1600" dirty="0">
              <a:solidFill>
                <a:schemeClr val="bg1"/>
              </a:solidFill>
            </a:endParaRPr>
          </a:p>
        </p:txBody>
      </p:sp>
    </p:spTree>
    <p:extLst>
      <p:ext uri="{BB962C8B-B14F-4D97-AF65-F5344CB8AC3E}">
        <p14:creationId xmlns:p14="http://schemas.microsoft.com/office/powerpoint/2010/main" val="12723451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txBox="1">
            <a:spLocks/>
          </p:cNvSpPr>
          <p:nvPr/>
        </p:nvSpPr>
        <p:spPr>
          <a:xfrm>
            <a:off x="304800" y="381000"/>
            <a:ext cx="40386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Step 4: Building Machine Learning models</a:t>
            </a:r>
            <a:endParaRPr lang="en-US" sz="1600" dirty="0">
              <a:solidFill>
                <a:schemeClr val="bg1"/>
              </a:solidFill>
            </a:endParaRPr>
          </a:p>
        </p:txBody>
      </p:sp>
      <p:sp>
        <p:nvSpPr>
          <p:cNvPr id="8" name="Rounded Rectangle 7"/>
          <p:cNvSpPr/>
          <p:nvPr/>
        </p:nvSpPr>
        <p:spPr>
          <a:xfrm>
            <a:off x="304800" y="1143000"/>
            <a:ext cx="2362200" cy="23622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p</a:t>
            </a:r>
            <a:r>
              <a:rPr lang="en-US" sz="1600" dirty="0" smtClean="0"/>
              <a:t>erformed k-means clustering to categorize budget into </a:t>
            </a:r>
            <a:r>
              <a:rPr lang="en-US" sz="1600" b="1" dirty="0" smtClean="0">
                <a:solidFill>
                  <a:srgbClr val="77AA5D"/>
                </a:solidFill>
              </a:rPr>
              <a:t>three</a:t>
            </a:r>
            <a:r>
              <a:rPr lang="en-US" sz="1600" dirty="0" smtClean="0">
                <a:solidFill>
                  <a:srgbClr val="77AA5D"/>
                </a:solidFill>
              </a:rPr>
              <a:t> </a:t>
            </a:r>
            <a:r>
              <a:rPr lang="en-US" sz="1600" dirty="0" smtClean="0"/>
              <a:t>clusters</a:t>
            </a:r>
          </a:p>
          <a:p>
            <a:pPr algn="ctr"/>
            <a:endParaRPr lang="en-US" sz="1600" dirty="0" smtClean="0"/>
          </a:p>
          <a:p>
            <a:pPr algn="ctr"/>
            <a:r>
              <a:rPr lang="en-US" sz="1600" dirty="0"/>
              <a:t>a</a:t>
            </a:r>
            <a:r>
              <a:rPr lang="en-US" sz="1600" dirty="0" smtClean="0"/>
              <a:t>pplied </a:t>
            </a:r>
            <a:r>
              <a:rPr lang="en-US" sz="1600" b="1" dirty="0" smtClean="0">
                <a:solidFill>
                  <a:srgbClr val="77AA5D"/>
                </a:solidFill>
              </a:rPr>
              <a:t>gradient boosting algorithm </a:t>
            </a:r>
            <a:r>
              <a:rPr lang="en-US" sz="1600" dirty="0" smtClean="0"/>
              <a:t>to each cluster to predict ROI</a:t>
            </a:r>
            <a:endParaRPr lang="en-US" sz="1600" dirty="0"/>
          </a:p>
        </p:txBody>
      </p:sp>
      <p:pic>
        <p:nvPicPr>
          <p:cNvPr id="4" name="Picture 3" descr="unna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914400"/>
            <a:ext cx="4389672" cy="3200400"/>
          </a:xfrm>
          <a:prstGeom prst="rect">
            <a:avLst/>
          </a:prstGeom>
          <a:ln>
            <a:solidFill>
              <a:srgbClr val="77AA5D"/>
            </a:solidFill>
          </a:ln>
        </p:spPr>
      </p:pic>
      <p:cxnSp>
        <p:nvCxnSpPr>
          <p:cNvPr id="16" name="Straight Connector 15"/>
          <p:cNvCxnSpPr/>
          <p:nvPr/>
        </p:nvCxnSpPr>
        <p:spPr>
          <a:xfrm>
            <a:off x="2743200" y="2362200"/>
            <a:ext cx="1295400" cy="0"/>
          </a:xfrm>
          <a:prstGeom prst="line">
            <a:avLst/>
          </a:prstGeom>
          <a:ln>
            <a:solidFill>
              <a:srgbClr val="77AA5D"/>
            </a:solidFill>
            <a:prstDash val="dot"/>
          </a:ln>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304800" y="4724400"/>
            <a:ext cx="2438400" cy="17526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r>
              <a:rPr lang="en-US" sz="1600" dirty="0" smtClean="0">
                <a:solidFill>
                  <a:srgbClr val="77AA5D"/>
                </a:solidFill>
              </a:rPr>
              <a:t>Low Budget</a:t>
            </a:r>
          </a:p>
          <a:p>
            <a:pPr algn="ctr"/>
            <a:r>
              <a:rPr lang="en-US" sz="1600" dirty="0" smtClean="0"/>
              <a:t>&lt;47M $</a:t>
            </a:r>
          </a:p>
          <a:p>
            <a:pPr algn="ctr"/>
            <a:endParaRPr lang="en-US" sz="1600" dirty="0" smtClean="0"/>
          </a:p>
          <a:p>
            <a:pPr algn="ctr"/>
            <a:r>
              <a:rPr lang="en-US" sz="1600" dirty="0" smtClean="0"/>
              <a:t>RMSE: 1.78</a:t>
            </a:r>
          </a:p>
          <a:p>
            <a:pPr algn="ctr"/>
            <a:r>
              <a:rPr lang="en-US" sz="1600" dirty="0" smtClean="0"/>
              <a:t>R-squared: 0.481</a:t>
            </a:r>
          </a:p>
          <a:p>
            <a:pPr algn="ctr"/>
            <a:endParaRPr lang="en-US" sz="1600" dirty="0" smtClean="0"/>
          </a:p>
          <a:p>
            <a:pPr algn="ctr"/>
            <a:endParaRPr lang="en-US" sz="1600" dirty="0"/>
          </a:p>
        </p:txBody>
      </p:sp>
      <p:sp>
        <p:nvSpPr>
          <p:cNvPr id="28" name="Rounded Rectangle 27"/>
          <p:cNvSpPr/>
          <p:nvPr/>
        </p:nvSpPr>
        <p:spPr>
          <a:xfrm>
            <a:off x="3124200" y="4724400"/>
            <a:ext cx="2438400" cy="17526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r>
              <a:rPr lang="en-US" sz="1600" dirty="0" smtClean="0">
                <a:solidFill>
                  <a:srgbClr val="77AA5D"/>
                </a:solidFill>
              </a:rPr>
              <a:t>Medium </a:t>
            </a:r>
            <a:r>
              <a:rPr lang="en-US" sz="1600" dirty="0" smtClean="0">
                <a:solidFill>
                  <a:srgbClr val="77AA5D"/>
                </a:solidFill>
              </a:rPr>
              <a:t>Budget</a:t>
            </a:r>
          </a:p>
          <a:p>
            <a:pPr algn="ctr"/>
            <a:r>
              <a:rPr lang="en-US" sz="1600" dirty="0" smtClean="0"/>
              <a:t>48M </a:t>
            </a:r>
            <a:r>
              <a:rPr lang="mr-IN" sz="1600" dirty="0" smtClean="0"/>
              <a:t>–</a:t>
            </a:r>
            <a:r>
              <a:rPr lang="en-US" sz="1600" dirty="0" smtClean="0"/>
              <a:t> 117M $</a:t>
            </a:r>
          </a:p>
          <a:p>
            <a:pPr algn="ctr"/>
            <a:endParaRPr lang="en-US" sz="1600" dirty="0" smtClean="0"/>
          </a:p>
          <a:p>
            <a:pPr algn="ctr"/>
            <a:r>
              <a:rPr lang="en-US" sz="1600" dirty="0" smtClean="0"/>
              <a:t>RMSE: 1.43</a:t>
            </a:r>
          </a:p>
          <a:p>
            <a:pPr algn="ctr"/>
            <a:r>
              <a:rPr lang="en-US" sz="1600" dirty="0" smtClean="0"/>
              <a:t>R-squared: 0.418</a:t>
            </a:r>
          </a:p>
          <a:p>
            <a:pPr algn="ctr"/>
            <a:endParaRPr lang="en-US" sz="1600" dirty="0" smtClean="0"/>
          </a:p>
          <a:p>
            <a:pPr algn="ctr"/>
            <a:endParaRPr lang="en-US" sz="1600" dirty="0"/>
          </a:p>
        </p:txBody>
      </p:sp>
      <p:sp>
        <p:nvSpPr>
          <p:cNvPr id="29" name="Rounded Rectangle 28"/>
          <p:cNvSpPr/>
          <p:nvPr/>
        </p:nvSpPr>
        <p:spPr>
          <a:xfrm>
            <a:off x="6019800" y="4724400"/>
            <a:ext cx="2438400" cy="17526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r>
              <a:rPr lang="en-US" sz="1600" dirty="0" smtClean="0">
                <a:solidFill>
                  <a:srgbClr val="77AA5D"/>
                </a:solidFill>
              </a:rPr>
              <a:t>High Budget</a:t>
            </a:r>
          </a:p>
          <a:p>
            <a:pPr algn="ctr"/>
            <a:r>
              <a:rPr lang="en-US" sz="1600" dirty="0" smtClean="0"/>
              <a:t>&gt;120 M $</a:t>
            </a:r>
          </a:p>
          <a:p>
            <a:pPr algn="ctr"/>
            <a:endParaRPr lang="en-US" sz="1600" dirty="0" smtClean="0"/>
          </a:p>
          <a:p>
            <a:pPr algn="ctr"/>
            <a:r>
              <a:rPr lang="en-US" sz="1600" dirty="0" smtClean="0"/>
              <a:t>RMSE: 1.22</a:t>
            </a:r>
          </a:p>
          <a:p>
            <a:pPr algn="ctr"/>
            <a:r>
              <a:rPr lang="en-US" sz="1600" dirty="0" smtClean="0"/>
              <a:t>R-squared: 0.402</a:t>
            </a:r>
          </a:p>
          <a:p>
            <a:pPr algn="ctr"/>
            <a:endParaRPr lang="en-US" sz="1600" dirty="0" smtClean="0"/>
          </a:p>
          <a:p>
            <a:pPr algn="ctr"/>
            <a:endParaRPr lang="en-US" sz="1600" dirty="0"/>
          </a:p>
        </p:txBody>
      </p:sp>
      <p:cxnSp>
        <p:nvCxnSpPr>
          <p:cNvPr id="66" name="Straight Arrow Connector 65"/>
          <p:cNvCxnSpPr/>
          <p:nvPr/>
        </p:nvCxnSpPr>
        <p:spPr>
          <a:xfrm>
            <a:off x="1524000" y="3505200"/>
            <a:ext cx="0" cy="114300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445500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RESULTS: </a:t>
            </a:r>
            <a:r>
              <a:rPr lang="en-US" sz="2800" dirty="0" smtClean="0">
                <a:latin typeface="Bernard MT Condensed"/>
                <a:cs typeface="Bernard MT Condensed"/>
              </a:rPr>
              <a:t>Top features to predict ROI of a movie</a:t>
            </a:r>
            <a:r>
              <a:rPr lang="en-US" sz="2800" dirty="0" smtClean="0">
                <a:latin typeface="Bernard MT Condensed"/>
                <a:cs typeface="Bernard MT Condensed"/>
              </a:rPr>
              <a:t> </a:t>
            </a:r>
            <a:endParaRPr lang="en-US" sz="2800" dirty="0">
              <a:latin typeface="Bernard MT Condensed"/>
              <a:cs typeface="Bernard MT Condensed"/>
            </a:endParaRPr>
          </a:p>
        </p:txBody>
      </p:sp>
      <p:pic>
        <p:nvPicPr>
          <p:cNvPr id="10" name="Picture 9"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4572000" cy="1828800"/>
          </a:xfrm>
          <a:prstGeom prst="rect">
            <a:avLst/>
          </a:prstGeom>
          <a:noFill/>
          <a:ln>
            <a:solidFill>
              <a:srgbClr val="77AA5D"/>
            </a:solidFill>
          </a:ln>
        </p:spPr>
      </p:pic>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895600"/>
            <a:ext cx="4724400" cy="1905000"/>
          </a:xfrm>
          <a:prstGeom prst="rect">
            <a:avLst/>
          </a:prstGeom>
          <a:noFill/>
          <a:ln>
            <a:solidFill>
              <a:srgbClr val="77AA5D"/>
            </a:solidFill>
          </a:ln>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304800" y="4868333"/>
            <a:ext cx="4724400" cy="1837267"/>
          </a:xfrm>
          <a:prstGeom prst="rect">
            <a:avLst/>
          </a:prstGeom>
          <a:noFill/>
          <a:ln>
            <a:solidFill>
              <a:srgbClr val="77AA5D"/>
            </a:solidFill>
          </a:ln>
        </p:spPr>
      </p:pic>
      <p:sp>
        <p:nvSpPr>
          <p:cNvPr id="18" name="Rounded Rectangle 17"/>
          <p:cNvSpPr/>
          <p:nvPr/>
        </p:nvSpPr>
        <p:spPr>
          <a:xfrm>
            <a:off x="5638800" y="1066800"/>
            <a:ext cx="2209800" cy="15240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endParaRPr lang="en-US" sz="1600" dirty="0" smtClean="0">
              <a:solidFill>
                <a:srgbClr val="77AA5D"/>
              </a:solidFill>
            </a:endParaRPr>
          </a:p>
          <a:p>
            <a:pPr algn="ctr"/>
            <a:endParaRPr lang="en-US" sz="1600" dirty="0" smtClean="0">
              <a:solidFill>
                <a:srgbClr val="77AA5D"/>
              </a:solidFill>
            </a:endParaRPr>
          </a:p>
          <a:p>
            <a:pPr algn="ctr"/>
            <a:r>
              <a:rPr lang="en-US" sz="1600" dirty="0" smtClean="0">
                <a:solidFill>
                  <a:srgbClr val="77AA5D"/>
                </a:solidFill>
              </a:rPr>
              <a:t>Low Budget </a:t>
            </a:r>
          </a:p>
          <a:p>
            <a:pPr algn="ctr"/>
            <a:r>
              <a:rPr lang="en-US" sz="1400" dirty="0" smtClean="0">
                <a:solidFill>
                  <a:schemeClr val="tx1"/>
                </a:solidFill>
              </a:rPr>
              <a:t>Top 3 </a:t>
            </a:r>
            <a:r>
              <a:rPr lang="en-US" sz="1400" dirty="0" smtClean="0">
                <a:solidFill>
                  <a:schemeClr val="tx1"/>
                </a:solidFill>
              </a:rPr>
              <a:t>features </a:t>
            </a:r>
            <a:endParaRPr lang="en-US" sz="1400" dirty="0">
              <a:solidFill>
                <a:schemeClr val="tx1"/>
              </a:solidFill>
            </a:endParaRPr>
          </a:p>
          <a:p>
            <a:pPr algn="ctr"/>
            <a:endParaRPr lang="en-US" sz="1400" dirty="0" smtClean="0">
              <a:solidFill>
                <a:schemeClr val="tx1"/>
              </a:solidFill>
            </a:endParaRPr>
          </a:p>
          <a:p>
            <a:pPr algn="ctr"/>
            <a:r>
              <a:rPr lang="en-US" sz="1600" dirty="0" smtClean="0"/>
              <a:t>director</a:t>
            </a:r>
            <a:endParaRPr lang="en-US" sz="1600" dirty="0" smtClean="0"/>
          </a:p>
          <a:p>
            <a:pPr algn="ctr"/>
            <a:r>
              <a:rPr lang="en-US" sz="1600" dirty="0"/>
              <a:t>a</a:t>
            </a:r>
            <a:r>
              <a:rPr lang="en-US" sz="1600" dirty="0" smtClean="0"/>
              <a:t>ctor</a:t>
            </a:r>
          </a:p>
          <a:p>
            <a:pPr algn="ctr"/>
            <a:r>
              <a:rPr lang="en-US" sz="1600" dirty="0"/>
              <a:t>b</a:t>
            </a:r>
            <a:r>
              <a:rPr lang="en-US" sz="1600" dirty="0" smtClean="0"/>
              <a:t>udget</a:t>
            </a:r>
          </a:p>
          <a:p>
            <a:pPr algn="ctr"/>
            <a:endParaRPr lang="en-US" sz="1600" dirty="0" smtClean="0"/>
          </a:p>
          <a:p>
            <a:pPr marL="285750" indent="-285750" algn="ctr">
              <a:buFont typeface="Wingdings" charset="2"/>
              <a:buChar char="v"/>
            </a:pPr>
            <a:endParaRPr lang="en-US" sz="1600" dirty="0" smtClean="0"/>
          </a:p>
          <a:p>
            <a:pPr algn="ctr"/>
            <a:endParaRPr lang="en-US" sz="1600" dirty="0"/>
          </a:p>
        </p:txBody>
      </p:sp>
      <p:sp>
        <p:nvSpPr>
          <p:cNvPr id="19" name="Rounded Rectangle 18"/>
          <p:cNvSpPr/>
          <p:nvPr/>
        </p:nvSpPr>
        <p:spPr>
          <a:xfrm>
            <a:off x="914400" y="3048000"/>
            <a:ext cx="2209800" cy="15240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endParaRPr lang="en-US" sz="1600" dirty="0" smtClean="0">
              <a:solidFill>
                <a:srgbClr val="77AA5D"/>
              </a:solidFill>
            </a:endParaRPr>
          </a:p>
          <a:p>
            <a:pPr algn="ctr"/>
            <a:endParaRPr lang="en-US" sz="1600" dirty="0" smtClean="0">
              <a:solidFill>
                <a:srgbClr val="77AA5D"/>
              </a:solidFill>
            </a:endParaRPr>
          </a:p>
          <a:p>
            <a:pPr algn="ctr"/>
            <a:r>
              <a:rPr lang="en-US" sz="1600" dirty="0" smtClean="0">
                <a:solidFill>
                  <a:srgbClr val="77AA5D"/>
                </a:solidFill>
              </a:rPr>
              <a:t>Medium </a:t>
            </a:r>
            <a:r>
              <a:rPr lang="en-US" sz="1600" dirty="0" smtClean="0">
                <a:solidFill>
                  <a:srgbClr val="77AA5D"/>
                </a:solidFill>
              </a:rPr>
              <a:t>Budget </a:t>
            </a:r>
          </a:p>
          <a:p>
            <a:pPr algn="ctr"/>
            <a:r>
              <a:rPr lang="en-US" sz="1400" dirty="0" smtClean="0">
                <a:solidFill>
                  <a:schemeClr val="tx1"/>
                </a:solidFill>
              </a:rPr>
              <a:t>Top 3 features</a:t>
            </a:r>
          </a:p>
          <a:p>
            <a:pPr algn="ctr"/>
            <a:endParaRPr lang="en-US" sz="1400" dirty="0" smtClean="0">
              <a:solidFill>
                <a:schemeClr val="tx1"/>
              </a:solidFill>
            </a:endParaRPr>
          </a:p>
          <a:p>
            <a:pPr algn="ctr"/>
            <a:r>
              <a:rPr lang="en-US" sz="1600" dirty="0"/>
              <a:t>w</a:t>
            </a:r>
            <a:r>
              <a:rPr lang="en-US" sz="1600" dirty="0" smtClean="0"/>
              <a:t>riter</a:t>
            </a:r>
          </a:p>
          <a:p>
            <a:pPr algn="ctr"/>
            <a:r>
              <a:rPr lang="en-US" sz="1600" dirty="0"/>
              <a:t>a</a:t>
            </a:r>
            <a:r>
              <a:rPr lang="en-US" sz="1600" dirty="0" smtClean="0"/>
              <a:t>ctor</a:t>
            </a:r>
          </a:p>
          <a:p>
            <a:pPr algn="ctr"/>
            <a:r>
              <a:rPr lang="en-US" sz="1600" dirty="0" smtClean="0"/>
              <a:t>producer</a:t>
            </a:r>
          </a:p>
          <a:p>
            <a:pPr algn="ctr"/>
            <a:endParaRPr lang="en-US" sz="1600" dirty="0" smtClean="0"/>
          </a:p>
          <a:p>
            <a:pPr marL="285750" indent="-285750" algn="ctr">
              <a:buFont typeface="Wingdings" charset="2"/>
              <a:buChar char="v"/>
            </a:pPr>
            <a:endParaRPr lang="en-US" sz="1600" dirty="0" smtClean="0"/>
          </a:p>
          <a:p>
            <a:pPr algn="ctr"/>
            <a:endParaRPr lang="en-US" sz="1600" dirty="0"/>
          </a:p>
        </p:txBody>
      </p:sp>
      <p:sp>
        <p:nvSpPr>
          <p:cNvPr id="20" name="Rounded Rectangle 19"/>
          <p:cNvSpPr/>
          <p:nvPr/>
        </p:nvSpPr>
        <p:spPr>
          <a:xfrm>
            <a:off x="5638800" y="5105400"/>
            <a:ext cx="2209800" cy="15240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endParaRPr lang="en-US" sz="1600" dirty="0" smtClean="0">
              <a:solidFill>
                <a:srgbClr val="77AA5D"/>
              </a:solidFill>
            </a:endParaRPr>
          </a:p>
          <a:p>
            <a:pPr algn="ctr"/>
            <a:endParaRPr lang="en-US" sz="1600" dirty="0" smtClean="0">
              <a:solidFill>
                <a:srgbClr val="77AA5D"/>
              </a:solidFill>
            </a:endParaRPr>
          </a:p>
          <a:p>
            <a:pPr algn="ctr"/>
            <a:r>
              <a:rPr lang="en-US" sz="1600" dirty="0" smtClean="0">
                <a:solidFill>
                  <a:srgbClr val="77AA5D"/>
                </a:solidFill>
              </a:rPr>
              <a:t>High Budget </a:t>
            </a:r>
          </a:p>
          <a:p>
            <a:pPr algn="ctr"/>
            <a:r>
              <a:rPr lang="en-US" sz="1400" dirty="0" smtClean="0">
                <a:solidFill>
                  <a:schemeClr val="tx1"/>
                </a:solidFill>
              </a:rPr>
              <a:t>Top 3 features</a:t>
            </a:r>
          </a:p>
          <a:p>
            <a:pPr algn="ctr"/>
            <a:endParaRPr lang="en-US" sz="1400" dirty="0" smtClean="0">
              <a:solidFill>
                <a:schemeClr val="tx1"/>
              </a:solidFill>
            </a:endParaRPr>
          </a:p>
          <a:p>
            <a:pPr algn="ctr"/>
            <a:r>
              <a:rPr lang="en-US" sz="1600" dirty="0" smtClean="0"/>
              <a:t>actor</a:t>
            </a:r>
          </a:p>
          <a:p>
            <a:pPr algn="ctr"/>
            <a:r>
              <a:rPr lang="en-US" sz="1600" dirty="0" smtClean="0"/>
              <a:t>budget</a:t>
            </a:r>
          </a:p>
          <a:p>
            <a:pPr algn="ctr"/>
            <a:r>
              <a:rPr lang="en-US" sz="1600" dirty="0" smtClean="0"/>
              <a:t>director</a:t>
            </a:r>
          </a:p>
          <a:p>
            <a:pPr algn="ctr"/>
            <a:endParaRPr lang="en-US" sz="1600" dirty="0" smtClean="0"/>
          </a:p>
          <a:p>
            <a:pPr marL="285750" indent="-285750" algn="ctr">
              <a:buFont typeface="Wingdings" charset="2"/>
              <a:buChar char="v"/>
            </a:pPr>
            <a:endParaRPr lang="en-US" sz="1600" dirty="0" smtClean="0"/>
          </a:p>
          <a:p>
            <a:pPr algn="ctr"/>
            <a:endParaRPr lang="en-US" sz="1600" dirty="0"/>
          </a:p>
        </p:txBody>
      </p:sp>
    </p:spTree>
    <p:extLst>
      <p:ext uri="{BB962C8B-B14F-4D97-AF65-F5344CB8AC3E}">
        <p14:creationId xmlns:p14="http://schemas.microsoft.com/office/powerpoint/2010/main" val="25365777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tchbook">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 Book.potx</Template>
  <TotalTime>0</TotalTime>
  <Words>1127</Words>
  <Application>Microsoft Macintosh PowerPoint</Application>
  <PresentationFormat>On-screen Show (4:3)</PresentationFormat>
  <Paragraphs>139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Pitchbook</vt:lpstr>
      <vt:lpstr>MOVIE PROPHET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2017-05-27T19:01:04Z</dcterms:modified>
</cp:coreProperties>
</file>