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Nunito-regular.fntdata"/><Relationship Id="rId21" Type="http://schemas.openxmlformats.org/officeDocument/2006/relationships/font" Target="fonts/Roboto-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496c6d5100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496c6d5100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496c6d5100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496c6d5100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496c6d5100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496c6d5100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47b3585cbb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47b3585cbb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47b3585cbb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47b3585cbb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47b3585cbb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47b3585cbb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4965f9902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4965f9902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4965f9902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4965f9902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4965f9902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4965f9902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4965f9902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4965f9902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496c6d5100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496c6d5100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1" Type="http://schemas.openxmlformats.org/officeDocument/2006/relationships/hyperlink" Target="https://es.wikipedia.org/wiki/Google_Chrome" TargetMode="External"/><Relationship Id="rId10" Type="http://schemas.openxmlformats.org/officeDocument/2006/relationships/hyperlink" Target="https://reactjs.org/blog/2014/01/02/react-chrome-developer-tools.html" TargetMode="External"/><Relationship Id="rId13" Type="http://schemas.openxmlformats.org/officeDocument/2006/relationships/hyperlink" Target="https://es.wikipedia.org/wiki/GitHub" TargetMode="External"/><Relationship Id="rId12" Type="http://schemas.openxmlformats.org/officeDocument/2006/relationships/hyperlink" Target="https://es.wikipedia.org/wiki/IOS" TargetMode="External"/><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s.wikipedia.org/wiki/HTML" TargetMode="External"/><Relationship Id="rId4" Type="http://schemas.openxmlformats.org/officeDocument/2006/relationships/hyperlink" Target="https://es.wikipedia.org/wiki/PHP" TargetMode="External"/><Relationship Id="rId9" Type="http://schemas.openxmlformats.org/officeDocument/2006/relationships/hyperlink" Target="https://es.wikipedia.org/wiki/C%C3%B3digo_abierto" TargetMode="External"/><Relationship Id="rId14" Type="http://schemas.openxmlformats.org/officeDocument/2006/relationships/hyperlink" Target="https://www.youtube.com/watch?v=MGuKhcnrqGA&amp;list=PLb0IAmt7-GS0M8Q95RIc2lOM6nc77q1IY&amp;t=0s&amp;index=1" TargetMode="External"/><Relationship Id="rId5" Type="http://schemas.openxmlformats.org/officeDocument/2006/relationships/hyperlink" Target="https://es.wikipedia.org/wiki/C%C3%B3digo_abierto" TargetMode="External"/><Relationship Id="rId6" Type="http://schemas.openxmlformats.org/officeDocument/2006/relationships/hyperlink" Target="https://es.wikipedia.org/wiki/C%C3%B3digo_abierto" TargetMode="External"/><Relationship Id="rId7" Type="http://schemas.openxmlformats.org/officeDocument/2006/relationships/hyperlink" Target="https://es.wikipedia.org/wiki/Instagram" TargetMode="External"/><Relationship Id="rId8" Type="http://schemas.openxmlformats.org/officeDocument/2006/relationships/hyperlink" Target="https://es.wikipedia.org/wiki/C%C3%B3digo_abiert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itunes.apple.com/es/app/xcode/id497799835?mt=12" TargetMode="External"/><Relationship Id="rId4" Type="http://schemas.openxmlformats.org/officeDocument/2006/relationships/image" Target="../media/image2.png"/><Relationship Id="rId5" Type="http://schemas.openxmlformats.org/officeDocument/2006/relationships/image" Target="../media/image11.jpg"/><Relationship Id="rId6"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React Native </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u="sng"/>
              <a:t>Alumno</a:t>
            </a:r>
            <a:r>
              <a:rPr lang="es-419"/>
              <a:t>: Mariano Valle </a:t>
            </a:r>
            <a:endParaRPr/>
          </a:p>
          <a:p>
            <a:pPr indent="0" lvl="0" marL="0" rtl="0" algn="l">
              <a:spcBef>
                <a:spcPts val="0"/>
              </a:spcBef>
              <a:spcAft>
                <a:spcPts val="0"/>
              </a:spcAft>
              <a:buNone/>
            </a:pPr>
            <a:r>
              <a:rPr lang="es-419" u="sng"/>
              <a:t>Curso</a:t>
            </a:r>
            <a:r>
              <a:rPr lang="es-419"/>
              <a:t>: 7mo “C”</a:t>
            </a:r>
            <a:endParaRPr/>
          </a:p>
          <a:p>
            <a:pPr indent="0" lvl="0" marL="0" rtl="0" algn="l">
              <a:spcBef>
                <a:spcPts val="0"/>
              </a:spcBef>
              <a:spcAft>
                <a:spcPts val="0"/>
              </a:spcAft>
              <a:buNone/>
            </a:pPr>
            <a:r>
              <a:t/>
            </a:r>
            <a:endParaRPr/>
          </a:p>
        </p:txBody>
      </p:sp>
      <p:pic>
        <p:nvPicPr>
          <p:cNvPr id="279" name="Google Shape;279;p13"/>
          <p:cNvPicPr preferRelativeResize="0"/>
          <p:nvPr/>
        </p:nvPicPr>
        <p:blipFill>
          <a:blip r:embed="rId3">
            <a:alphaModFix/>
          </a:blip>
          <a:stretch>
            <a:fillRect/>
          </a:stretch>
        </p:blipFill>
        <p:spPr>
          <a:xfrm>
            <a:off x="5791175" y="766600"/>
            <a:ext cx="1834200" cy="1834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22"/>
          <p:cNvSpPr txBox="1"/>
          <p:nvPr>
            <p:ph idx="1" type="body"/>
          </p:nvPr>
        </p:nvSpPr>
        <p:spPr>
          <a:xfrm>
            <a:off x="1306625" y="477025"/>
            <a:ext cx="7027800" cy="15555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s-419" sz="1100">
                <a:solidFill>
                  <a:srgbClr val="333333"/>
                </a:solidFill>
                <a:highlight>
                  <a:srgbClr val="FEFEFE"/>
                </a:highlight>
                <a:latin typeface="Arial"/>
                <a:ea typeface="Arial"/>
                <a:cs typeface="Arial"/>
                <a:sym typeface="Arial"/>
              </a:rPr>
              <a:t>Se declara una variable </a:t>
            </a:r>
            <a:r>
              <a:rPr b="1" lang="es-419" sz="1100">
                <a:solidFill>
                  <a:srgbClr val="4A4A4A"/>
                </a:solidFill>
                <a:latin typeface="Arial"/>
                <a:ea typeface="Arial"/>
                <a:cs typeface="Arial"/>
                <a:sym typeface="Arial"/>
              </a:rPr>
              <a:t>styles</a:t>
            </a:r>
            <a:r>
              <a:rPr b="1" lang="es-419" sz="1100">
                <a:solidFill>
                  <a:srgbClr val="333333"/>
                </a:solidFill>
                <a:latin typeface="Arial"/>
                <a:ea typeface="Arial"/>
                <a:cs typeface="Arial"/>
                <a:sym typeface="Arial"/>
              </a:rPr>
              <a:t> </a:t>
            </a:r>
            <a:r>
              <a:rPr lang="es-419" sz="1100">
                <a:solidFill>
                  <a:srgbClr val="333333"/>
                </a:solidFill>
                <a:highlight>
                  <a:srgbClr val="FEFEFE"/>
                </a:highlight>
                <a:latin typeface="Arial"/>
                <a:ea typeface="Arial"/>
                <a:cs typeface="Arial"/>
                <a:sym typeface="Arial"/>
              </a:rPr>
              <a:t>del tipo un objeto </a:t>
            </a:r>
            <a:r>
              <a:rPr b="1" lang="es-419" sz="1100" u="sng">
                <a:solidFill>
                  <a:srgbClr val="4A4A4A"/>
                </a:solidFill>
                <a:latin typeface="Arial"/>
                <a:ea typeface="Arial"/>
                <a:cs typeface="Arial"/>
                <a:sym typeface="Arial"/>
              </a:rPr>
              <a:t>StyleSheet</a:t>
            </a:r>
            <a:r>
              <a:rPr b="1" lang="es-419" sz="1100" u="sng">
                <a:solidFill>
                  <a:srgbClr val="333333"/>
                </a:solidFill>
                <a:latin typeface="Arial"/>
                <a:ea typeface="Arial"/>
                <a:cs typeface="Arial"/>
                <a:sym typeface="Arial"/>
              </a:rPr>
              <a:t> </a:t>
            </a:r>
            <a:r>
              <a:rPr lang="es-419" sz="1100">
                <a:solidFill>
                  <a:srgbClr val="333333"/>
                </a:solidFill>
                <a:highlight>
                  <a:srgbClr val="FEFEFE"/>
                </a:highlight>
                <a:latin typeface="Arial"/>
                <a:ea typeface="Arial"/>
                <a:cs typeface="Arial"/>
                <a:sym typeface="Arial"/>
              </a:rPr>
              <a:t>y en este se va definiendo cada una de las propiedades que quiera. </a:t>
            </a:r>
            <a:endParaRPr sz="1100">
              <a:solidFill>
                <a:srgbClr val="333333"/>
              </a:solidFill>
              <a:highlight>
                <a:srgbClr val="FEFEFE"/>
              </a:highlight>
              <a:latin typeface="Arial"/>
              <a:ea typeface="Arial"/>
              <a:cs typeface="Arial"/>
              <a:sym typeface="Arial"/>
            </a:endParaRPr>
          </a:p>
          <a:p>
            <a:pPr indent="457200" lvl="0" marL="0" rtl="0" algn="l">
              <a:spcBef>
                <a:spcPts val="1600"/>
              </a:spcBef>
              <a:spcAft>
                <a:spcPts val="0"/>
              </a:spcAft>
              <a:buNone/>
            </a:pPr>
            <a:r>
              <a:rPr lang="es-419" sz="1100">
                <a:solidFill>
                  <a:srgbClr val="4A4A4A"/>
                </a:solidFill>
                <a:latin typeface="Arial"/>
                <a:ea typeface="Arial"/>
                <a:cs typeface="Arial"/>
                <a:sym typeface="Arial"/>
              </a:rPr>
              <a:t>En esta imagen de ejemplo serian: color1</a:t>
            </a:r>
            <a:r>
              <a:rPr lang="es-419" sz="1100">
                <a:solidFill>
                  <a:srgbClr val="333333"/>
                </a:solidFill>
                <a:highlight>
                  <a:srgbClr val="FEFEFE"/>
                </a:highlight>
                <a:latin typeface="Arial"/>
                <a:ea typeface="Arial"/>
                <a:cs typeface="Arial"/>
                <a:sym typeface="Arial"/>
              </a:rPr>
              <a:t>,</a:t>
            </a:r>
            <a:r>
              <a:rPr lang="es-419" sz="1100">
                <a:solidFill>
                  <a:srgbClr val="333333"/>
                </a:solidFill>
                <a:latin typeface="Arial"/>
                <a:ea typeface="Arial"/>
                <a:cs typeface="Arial"/>
                <a:sym typeface="Arial"/>
              </a:rPr>
              <a:t> color2</a:t>
            </a:r>
            <a:r>
              <a:rPr lang="es-419" sz="1100">
                <a:solidFill>
                  <a:srgbClr val="333333"/>
                </a:solidFill>
                <a:highlight>
                  <a:srgbClr val="FEFEFE"/>
                </a:highlight>
                <a:latin typeface="Arial"/>
                <a:ea typeface="Arial"/>
                <a:cs typeface="Arial"/>
                <a:sym typeface="Arial"/>
              </a:rPr>
              <a:t>, </a:t>
            </a:r>
            <a:r>
              <a:rPr lang="es-419" sz="1100">
                <a:solidFill>
                  <a:srgbClr val="4A4A4A"/>
                </a:solidFill>
                <a:latin typeface="Arial"/>
                <a:ea typeface="Arial"/>
                <a:cs typeface="Arial"/>
                <a:sym typeface="Arial"/>
              </a:rPr>
              <a:t>color3</a:t>
            </a:r>
            <a:r>
              <a:rPr lang="es-419" sz="1100">
                <a:solidFill>
                  <a:srgbClr val="333333"/>
                </a:solidFill>
                <a:highlight>
                  <a:srgbClr val="FEFEFE"/>
                </a:highlight>
                <a:latin typeface="Arial"/>
                <a:ea typeface="Arial"/>
                <a:cs typeface="Arial"/>
                <a:sym typeface="Arial"/>
              </a:rPr>
              <a:t>. </a:t>
            </a:r>
            <a:endParaRPr sz="1100">
              <a:solidFill>
                <a:srgbClr val="333333"/>
              </a:solidFill>
              <a:highlight>
                <a:srgbClr val="FEFEFE"/>
              </a:highlight>
              <a:latin typeface="Arial"/>
              <a:ea typeface="Arial"/>
              <a:cs typeface="Arial"/>
              <a:sym typeface="Arial"/>
            </a:endParaRPr>
          </a:p>
          <a:p>
            <a:pPr indent="457200" lvl="0" marL="0" rtl="0" algn="l">
              <a:spcBef>
                <a:spcPts val="1600"/>
              </a:spcBef>
              <a:spcAft>
                <a:spcPts val="1600"/>
              </a:spcAft>
              <a:buNone/>
            </a:pPr>
            <a:r>
              <a:rPr lang="es-419" sz="1100">
                <a:solidFill>
                  <a:srgbClr val="333333"/>
                </a:solidFill>
                <a:highlight>
                  <a:srgbClr val="FEFEFE"/>
                </a:highlight>
                <a:latin typeface="Arial"/>
                <a:ea typeface="Arial"/>
                <a:cs typeface="Arial"/>
                <a:sym typeface="Arial"/>
              </a:rPr>
              <a:t>Luego en las etiquetas de más arriba se hace referencia a cada una de ellas usando la notación </a:t>
            </a:r>
            <a:r>
              <a:rPr b="1" lang="es-419" sz="1100">
                <a:solidFill>
                  <a:srgbClr val="4A4A4A"/>
                </a:solidFill>
                <a:latin typeface="Arial"/>
                <a:ea typeface="Arial"/>
                <a:cs typeface="Arial"/>
                <a:sym typeface="Arial"/>
              </a:rPr>
              <a:t>{styles.container}</a:t>
            </a:r>
            <a:r>
              <a:rPr lang="es-419" sz="1100">
                <a:solidFill>
                  <a:srgbClr val="333333"/>
                </a:solidFill>
                <a:highlight>
                  <a:srgbClr val="FEFEFE"/>
                </a:highlight>
                <a:latin typeface="Arial"/>
                <a:ea typeface="Arial"/>
                <a:cs typeface="Arial"/>
                <a:sym typeface="Arial"/>
              </a:rPr>
              <a:t> por ejemplo.</a:t>
            </a:r>
            <a:endParaRPr sz="1100">
              <a:latin typeface="Arial"/>
              <a:ea typeface="Arial"/>
              <a:cs typeface="Arial"/>
              <a:sym typeface="Arial"/>
            </a:endParaRPr>
          </a:p>
        </p:txBody>
      </p:sp>
      <p:pic>
        <p:nvPicPr>
          <p:cNvPr id="347" name="Google Shape;347;p22"/>
          <p:cNvPicPr preferRelativeResize="0"/>
          <p:nvPr/>
        </p:nvPicPr>
        <p:blipFill/>
        <p:spPr>
          <a:xfrm>
            <a:off x="1396500" y="2076900"/>
            <a:ext cx="4949899" cy="2787150"/>
          </a:xfrm>
          <a:prstGeom prst="rect">
            <a:avLst/>
          </a:prstGeom>
          <a:noFill/>
          <a:ln>
            <a:noFill/>
          </a:ln>
        </p:spPr>
      </p:pic>
      <p:sp>
        <p:nvSpPr>
          <p:cNvPr id="348" name="Google Shape;348;p22"/>
          <p:cNvSpPr/>
          <p:nvPr/>
        </p:nvSpPr>
        <p:spPr>
          <a:xfrm>
            <a:off x="4065325" y="1327675"/>
            <a:ext cx="338400" cy="27300"/>
          </a:xfrm>
          <a:prstGeom prst="rect">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4514975" y="1327675"/>
            <a:ext cx="338400" cy="27300"/>
          </a:xfrm>
          <a:prstGeom prst="rect">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a:off x="4964625" y="1327675"/>
            <a:ext cx="338400" cy="27300"/>
          </a:xfrm>
          <a:prstGeom prst="rect">
            <a:avLst/>
          </a:prstGeom>
          <a:solidFill>
            <a:srgbClr val="FFFF00"/>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
          <p:cNvSpPr/>
          <p:nvPr/>
        </p:nvSpPr>
        <p:spPr>
          <a:xfrm>
            <a:off x="1708800" y="2412750"/>
            <a:ext cx="413700" cy="56100"/>
          </a:xfrm>
          <a:prstGeom prst="rect">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a:off x="1659200" y="3200850"/>
            <a:ext cx="372900" cy="90300"/>
          </a:xfrm>
          <a:prstGeom prst="rect">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a:off x="1708800" y="3912750"/>
            <a:ext cx="558900" cy="56100"/>
          </a:xfrm>
          <a:prstGeom prst="rect">
            <a:avLst/>
          </a:prstGeom>
          <a:solidFill>
            <a:srgbClr val="FFFF00"/>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23"/>
          <p:cNvSpPr txBox="1"/>
          <p:nvPr>
            <p:ph idx="1" type="body"/>
          </p:nvPr>
        </p:nvSpPr>
        <p:spPr>
          <a:xfrm>
            <a:off x="1278950" y="477025"/>
            <a:ext cx="7055400" cy="836400"/>
          </a:xfrm>
          <a:prstGeom prst="rect">
            <a:avLst/>
          </a:prstGeom>
        </p:spPr>
        <p:txBody>
          <a:bodyPr anchorCtr="0" anchor="t" bIns="91425" lIns="91425" spcFirstLastPara="1" rIns="91425" wrap="square" tIns="91425">
            <a:noAutofit/>
          </a:bodyPr>
          <a:lstStyle/>
          <a:p>
            <a:pPr indent="457200" lvl="0" marL="0" rtl="0" algn="l">
              <a:spcBef>
                <a:spcPts val="0"/>
              </a:spcBef>
              <a:spcAft>
                <a:spcPts val="1600"/>
              </a:spcAft>
              <a:buNone/>
            </a:pPr>
            <a:r>
              <a:rPr lang="es-419" sz="1200">
                <a:solidFill>
                  <a:srgbClr val="333333"/>
                </a:solidFill>
                <a:highlight>
                  <a:srgbClr val="FEFEFE"/>
                </a:highlight>
                <a:latin typeface="Roboto"/>
                <a:ea typeface="Roboto"/>
                <a:cs typeface="Roboto"/>
                <a:sym typeface="Roboto"/>
              </a:rPr>
              <a:t>Finalmente se registra la app para que React Native sepa que “nombre_de_la_app” es el componente principal.</a:t>
            </a:r>
            <a:endParaRPr sz="1200"/>
          </a:p>
        </p:txBody>
      </p:sp>
      <p:pic>
        <p:nvPicPr>
          <p:cNvPr id="359" name="Google Shape;359;p23"/>
          <p:cNvPicPr preferRelativeResize="0"/>
          <p:nvPr/>
        </p:nvPicPr>
        <p:blipFill>
          <a:blip r:embed="rId3">
            <a:alphaModFix/>
          </a:blip>
          <a:stretch>
            <a:fillRect/>
          </a:stretch>
        </p:blipFill>
        <p:spPr>
          <a:xfrm>
            <a:off x="834225" y="1420000"/>
            <a:ext cx="8001000" cy="796450"/>
          </a:xfrm>
          <a:prstGeom prst="rect">
            <a:avLst/>
          </a:prstGeom>
          <a:noFill/>
          <a:ln>
            <a:noFill/>
          </a:ln>
        </p:spPr>
      </p:pic>
      <p:sp>
        <p:nvSpPr>
          <p:cNvPr id="360" name="Google Shape;360;p23"/>
          <p:cNvSpPr/>
          <p:nvPr/>
        </p:nvSpPr>
        <p:spPr>
          <a:xfrm>
            <a:off x="3526125" y="1742150"/>
            <a:ext cx="656400" cy="1209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3"/>
          <p:cNvSpPr/>
          <p:nvPr/>
        </p:nvSpPr>
        <p:spPr>
          <a:xfrm>
            <a:off x="6057750" y="775400"/>
            <a:ext cx="1188900" cy="273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3"/>
          <p:cNvSpPr txBox="1"/>
          <p:nvPr>
            <p:ph idx="1" type="body"/>
          </p:nvPr>
        </p:nvSpPr>
        <p:spPr>
          <a:xfrm>
            <a:off x="249300" y="2291775"/>
            <a:ext cx="4175100" cy="7053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s-419" sz="1200">
                <a:solidFill>
                  <a:srgbClr val="333333"/>
                </a:solidFill>
                <a:highlight>
                  <a:srgbClr val="FEFEFE"/>
                </a:highlight>
                <a:latin typeface="Roboto"/>
                <a:ea typeface="Roboto"/>
                <a:cs typeface="Roboto"/>
                <a:sym typeface="Roboto"/>
              </a:rPr>
              <a:t>Y ahora para ejecutar la app, </a:t>
            </a:r>
            <a:endParaRPr sz="1200">
              <a:solidFill>
                <a:srgbClr val="333333"/>
              </a:solidFill>
              <a:highlight>
                <a:srgbClr val="FEFEFE"/>
              </a:highlight>
              <a:latin typeface="Roboto"/>
              <a:ea typeface="Roboto"/>
              <a:cs typeface="Roboto"/>
              <a:sym typeface="Roboto"/>
            </a:endParaRPr>
          </a:p>
          <a:p>
            <a:pPr indent="457200" lvl="0" marL="0" rtl="0" algn="l">
              <a:spcBef>
                <a:spcPts val="1600"/>
              </a:spcBef>
              <a:spcAft>
                <a:spcPts val="1600"/>
              </a:spcAft>
              <a:buNone/>
            </a:pPr>
            <a:r>
              <a:rPr lang="es-419" sz="1200">
                <a:solidFill>
                  <a:srgbClr val="333333"/>
                </a:solidFill>
                <a:highlight>
                  <a:srgbClr val="FEFEFE"/>
                </a:highlight>
                <a:latin typeface="Roboto"/>
                <a:ea typeface="Roboto"/>
                <a:cs typeface="Roboto"/>
                <a:sym typeface="Roboto"/>
              </a:rPr>
              <a:t>hay que ir a la terminal y escribir el siguiente código:</a:t>
            </a:r>
            <a:endParaRPr sz="1200"/>
          </a:p>
        </p:txBody>
      </p:sp>
      <p:sp>
        <p:nvSpPr>
          <p:cNvPr id="363" name="Google Shape;363;p23"/>
          <p:cNvSpPr txBox="1"/>
          <p:nvPr/>
        </p:nvSpPr>
        <p:spPr>
          <a:xfrm>
            <a:off x="785850" y="3121475"/>
            <a:ext cx="2364900" cy="29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419" sz="1050">
                <a:solidFill>
                  <a:srgbClr val="E6E1DC"/>
                </a:solidFill>
                <a:highlight>
                  <a:srgbClr val="2B2B2B"/>
                </a:highlight>
                <a:latin typeface="Verdana"/>
                <a:ea typeface="Verdana"/>
                <a:cs typeface="Verdana"/>
                <a:sym typeface="Verdana"/>
              </a:rPr>
              <a:t>react-native run-ios</a:t>
            </a:r>
            <a:endParaRPr/>
          </a:p>
        </p:txBody>
      </p:sp>
      <p:sp>
        <p:nvSpPr>
          <p:cNvPr id="364" name="Google Shape;364;p23"/>
          <p:cNvSpPr txBox="1"/>
          <p:nvPr>
            <p:ph idx="1" type="body"/>
          </p:nvPr>
        </p:nvSpPr>
        <p:spPr>
          <a:xfrm>
            <a:off x="3795750" y="4358575"/>
            <a:ext cx="3539700" cy="414900"/>
          </a:xfrm>
          <a:prstGeom prst="rect">
            <a:avLst/>
          </a:prstGeom>
        </p:spPr>
        <p:txBody>
          <a:bodyPr anchorCtr="0" anchor="t" bIns="91425" lIns="91425" spcFirstLastPara="1" rIns="91425" wrap="square" tIns="91425">
            <a:noAutofit/>
          </a:bodyPr>
          <a:lstStyle/>
          <a:p>
            <a:pPr indent="457200" lvl="0" marL="0" rtl="0" algn="l">
              <a:spcBef>
                <a:spcPts val="0"/>
              </a:spcBef>
              <a:spcAft>
                <a:spcPts val="1600"/>
              </a:spcAft>
              <a:buNone/>
            </a:pPr>
            <a:r>
              <a:rPr lang="es-419" sz="1200">
                <a:solidFill>
                  <a:srgbClr val="333333"/>
                </a:solidFill>
                <a:highlight>
                  <a:srgbClr val="FEFEFE"/>
                </a:highlight>
                <a:latin typeface="Roboto"/>
                <a:ea typeface="Roboto"/>
                <a:cs typeface="Roboto"/>
                <a:sym typeface="Roboto"/>
              </a:rPr>
              <a:t>Y </a:t>
            </a:r>
            <a:r>
              <a:rPr lang="es-419" sz="1200">
                <a:solidFill>
                  <a:srgbClr val="333333"/>
                </a:solidFill>
                <a:highlight>
                  <a:srgbClr val="FEFEFE"/>
                </a:highlight>
                <a:latin typeface="Roboto"/>
                <a:ea typeface="Roboto"/>
                <a:cs typeface="Roboto"/>
                <a:sym typeface="Roboto"/>
              </a:rPr>
              <a:t>así</a:t>
            </a:r>
            <a:r>
              <a:rPr lang="es-419" sz="1200">
                <a:solidFill>
                  <a:srgbClr val="333333"/>
                </a:solidFill>
                <a:highlight>
                  <a:srgbClr val="FEFEFE"/>
                </a:highlight>
                <a:latin typeface="Roboto"/>
                <a:ea typeface="Roboto"/>
                <a:cs typeface="Roboto"/>
                <a:sym typeface="Roboto"/>
              </a:rPr>
              <a:t> se </a:t>
            </a:r>
            <a:r>
              <a:rPr lang="es-419" sz="1200">
                <a:solidFill>
                  <a:srgbClr val="333333"/>
                </a:solidFill>
                <a:highlight>
                  <a:srgbClr val="FEFEFE"/>
                </a:highlight>
                <a:latin typeface="Roboto"/>
                <a:ea typeface="Roboto"/>
                <a:cs typeface="Roboto"/>
                <a:sym typeface="Roboto"/>
              </a:rPr>
              <a:t>vería</a:t>
            </a:r>
            <a:r>
              <a:rPr lang="es-419" sz="1200">
                <a:solidFill>
                  <a:srgbClr val="333333"/>
                </a:solidFill>
                <a:highlight>
                  <a:srgbClr val="FEFEFE"/>
                </a:highlight>
                <a:latin typeface="Roboto"/>
                <a:ea typeface="Roboto"/>
                <a:cs typeface="Roboto"/>
                <a:sym typeface="Roboto"/>
              </a:rPr>
              <a:t> nuestra </a:t>
            </a:r>
            <a:r>
              <a:rPr lang="es-419" sz="1200">
                <a:solidFill>
                  <a:srgbClr val="333333"/>
                </a:solidFill>
                <a:highlight>
                  <a:srgbClr val="FEFEFE"/>
                </a:highlight>
                <a:latin typeface="Roboto"/>
                <a:ea typeface="Roboto"/>
                <a:cs typeface="Roboto"/>
                <a:sym typeface="Roboto"/>
              </a:rPr>
              <a:t>aplicación.</a:t>
            </a:r>
            <a:endParaRPr sz="1200"/>
          </a:p>
        </p:txBody>
      </p:sp>
      <p:pic>
        <p:nvPicPr>
          <p:cNvPr id="365" name="Google Shape;365;p23"/>
          <p:cNvPicPr preferRelativeResize="0"/>
          <p:nvPr/>
        </p:nvPicPr>
        <p:blipFill>
          <a:blip r:embed="rId4">
            <a:alphaModFix/>
          </a:blip>
          <a:stretch>
            <a:fillRect/>
          </a:stretch>
        </p:blipFill>
        <p:spPr>
          <a:xfrm>
            <a:off x="7500875" y="2323025"/>
            <a:ext cx="1382700" cy="25490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Ejemplos de algunas aplicaciones diseñadas con React Native</a:t>
            </a:r>
            <a:endParaRPr/>
          </a:p>
        </p:txBody>
      </p:sp>
      <p:pic>
        <p:nvPicPr>
          <p:cNvPr id="371" name="Google Shape;371;p24"/>
          <p:cNvPicPr preferRelativeResize="0"/>
          <p:nvPr/>
        </p:nvPicPr>
        <p:blipFill>
          <a:blip r:embed="rId3">
            <a:alphaModFix/>
          </a:blip>
          <a:stretch>
            <a:fillRect/>
          </a:stretch>
        </p:blipFill>
        <p:spPr>
          <a:xfrm>
            <a:off x="1919575" y="1694975"/>
            <a:ext cx="4820905" cy="3240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Que es React Native?</a:t>
            </a:r>
            <a:endParaRPr/>
          </a:p>
        </p:txBody>
      </p:sp>
      <p:sp>
        <p:nvSpPr>
          <p:cNvPr id="285" name="Google Shape;285;p14"/>
          <p:cNvSpPr txBox="1"/>
          <p:nvPr>
            <p:ph idx="1" type="body"/>
          </p:nvPr>
        </p:nvSpPr>
        <p:spPr>
          <a:xfrm>
            <a:off x="1056750" y="1526875"/>
            <a:ext cx="7030500" cy="25416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s-419" sz="1100">
                <a:solidFill>
                  <a:srgbClr val="333333"/>
                </a:solidFill>
                <a:highlight>
                  <a:srgbClr val="FEFEFE"/>
                </a:highlight>
                <a:latin typeface="Roboto"/>
                <a:ea typeface="Roboto"/>
                <a:cs typeface="Roboto"/>
                <a:sym typeface="Roboto"/>
              </a:rPr>
              <a:t>React Native es un framework desarrollado por Facebook que permite desarrollar </a:t>
            </a:r>
            <a:r>
              <a:rPr b="1" lang="es-419" sz="1100">
                <a:solidFill>
                  <a:srgbClr val="333333"/>
                </a:solidFill>
                <a:highlight>
                  <a:srgbClr val="FEFEFE"/>
                </a:highlight>
                <a:latin typeface="Roboto"/>
                <a:ea typeface="Roboto"/>
                <a:cs typeface="Roboto"/>
                <a:sym typeface="Roboto"/>
              </a:rPr>
              <a:t>apps nativas </a:t>
            </a:r>
            <a:r>
              <a:rPr lang="es-419" sz="1100">
                <a:solidFill>
                  <a:srgbClr val="333333"/>
                </a:solidFill>
                <a:highlight>
                  <a:srgbClr val="FEFEFE"/>
                </a:highlight>
                <a:latin typeface="Roboto"/>
                <a:ea typeface="Roboto"/>
                <a:cs typeface="Roboto"/>
                <a:sym typeface="Roboto"/>
              </a:rPr>
              <a:t>iOS y Android usando Javascript.</a:t>
            </a:r>
            <a:endParaRPr sz="1100">
              <a:solidFill>
                <a:srgbClr val="333333"/>
              </a:solidFill>
              <a:highlight>
                <a:srgbClr val="FEFEFE"/>
              </a:highlight>
              <a:latin typeface="Roboto"/>
              <a:ea typeface="Roboto"/>
              <a:cs typeface="Roboto"/>
              <a:sym typeface="Roboto"/>
            </a:endParaRPr>
          </a:p>
          <a:p>
            <a:pPr indent="457200" lvl="0" marL="0" rtl="0" algn="l">
              <a:spcBef>
                <a:spcPts val="1600"/>
              </a:spcBef>
              <a:spcAft>
                <a:spcPts val="0"/>
              </a:spcAft>
              <a:buNone/>
            </a:pPr>
            <a:r>
              <a:rPr lang="es-419" sz="1100">
                <a:solidFill>
                  <a:srgbClr val="333333"/>
                </a:solidFill>
                <a:highlight>
                  <a:srgbClr val="FEFEFE"/>
                </a:highlight>
                <a:latin typeface="Roboto"/>
                <a:ea typeface="Roboto"/>
                <a:cs typeface="Roboto"/>
                <a:sym typeface="Roboto"/>
              </a:rPr>
              <a:t>Apps nativas usando Javascript, sin Objective-C o Java de por medio.</a:t>
            </a:r>
            <a:endParaRPr sz="1100">
              <a:solidFill>
                <a:srgbClr val="333333"/>
              </a:solidFill>
              <a:highlight>
                <a:srgbClr val="FEFEFE"/>
              </a:highlight>
              <a:latin typeface="Roboto"/>
              <a:ea typeface="Roboto"/>
              <a:cs typeface="Roboto"/>
              <a:sym typeface="Roboto"/>
            </a:endParaRPr>
          </a:p>
          <a:p>
            <a:pPr indent="457200" lvl="0" marL="0" rtl="0" algn="l">
              <a:spcBef>
                <a:spcPts val="1600"/>
              </a:spcBef>
              <a:spcAft>
                <a:spcPts val="0"/>
              </a:spcAft>
              <a:buNone/>
            </a:pPr>
            <a:r>
              <a:rPr lang="es-419" sz="1100">
                <a:solidFill>
                  <a:srgbClr val="333333"/>
                </a:solidFill>
                <a:highlight>
                  <a:srgbClr val="FEFEFE"/>
                </a:highlight>
                <a:latin typeface="Roboto"/>
                <a:ea typeface="Roboto"/>
                <a:cs typeface="Roboto"/>
                <a:sym typeface="Roboto"/>
              </a:rPr>
              <a:t>React Native lleva como un “puente” donde su función es la de </a:t>
            </a:r>
            <a:r>
              <a:rPr i="1" lang="es-419" sz="1100">
                <a:solidFill>
                  <a:srgbClr val="333333"/>
                </a:solidFill>
                <a:highlight>
                  <a:srgbClr val="FEFEFE"/>
                </a:highlight>
                <a:latin typeface="Roboto"/>
                <a:ea typeface="Roboto"/>
                <a:cs typeface="Roboto"/>
                <a:sym typeface="Roboto"/>
              </a:rPr>
              <a:t>traducir</a:t>
            </a:r>
            <a:r>
              <a:rPr lang="es-419" sz="1100">
                <a:solidFill>
                  <a:srgbClr val="333333"/>
                </a:solidFill>
                <a:highlight>
                  <a:srgbClr val="FEFEFE"/>
                </a:highlight>
                <a:latin typeface="Roboto"/>
                <a:ea typeface="Roboto"/>
                <a:cs typeface="Roboto"/>
                <a:sym typeface="Roboto"/>
              </a:rPr>
              <a:t> el código React Native en </a:t>
            </a:r>
            <a:r>
              <a:rPr b="1" lang="es-419" sz="1100">
                <a:solidFill>
                  <a:srgbClr val="333333"/>
                </a:solidFill>
                <a:highlight>
                  <a:srgbClr val="FEFEFE"/>
                </a:highlight>
                <a:latin typeface="Roboto"/>
                <a:ea typeface="Roboto"/>
                <a:cs typeface="Roboto"/>
                <a:sym typeface="Roboto"/>
              </a:rPr>
              <a:t>Objective-C</a:t>
            </a:r>
            <a:r>
              <a:rPr lang="es-419" sz="1100">
                <a:solidFill>
                  <a:srgbClr val="333333"/>
                </a:solidFill>
                <a:highlight>
                  <a:srgbClr val="FEFEFE"/>
                </a:highlight>
                <a:latin typeface="Roboto"/>
                <a:ea typeface="Roboto"/>
                <a:cs typeface="Roboto"/>
                <a:sym typeface="Roboto"/>
              </a:rPr>
              <a:t>, para el caso de iOS, y </a:t>
            </a:r>
            <a:r>
              <a:rPr b="1" lang="es-419" sz="1100">
                <a:solidFill>
                  <a:srgbClr val="333333"/>
                </a:solidFill>
                <a:highlight>
                  <a:srgbClr val="FEFEFE"/>
                </a:highlight>
                <a:latin typeface="Roboto"/>
                <a:ea typeface="Roboto"/>
                <a:cs typeface="Roboto"/>
                <a:sym typeface="Roboto"/>
              </a:rPr>
              <a:t>Java </a:t>
            </a:r>
            <a:r>
              <a:rPr lang="es-419" sz="1100">
                <a:solidFill>
                  <a:srgbClr val="333333"/>
                </a:solidFill>
                <a:highlight>
                  <a:srgbClr val="FEFEFE"/>
                </a:highlight>
                <a:latin typeface="Roboto"/>
                <a:ea typeface="Roboto"/>
                <a:cs typeface="Roboto"/>
                <a:sym typeface="Roboto"/>
              </a:rPr>
              <a:t>en Android. </a:t>
            </a:r>
            <a:endParaRPr sz="1100">
              <a:solidFill>
                <a:srgbClr val="333333"/>
              </a:solidFill>
              <a:highlight>
                <a:srgbClr val="FEFEFE"/>
              </a:highlight>
              <a:latin typeface="Roboto"/>
              <a:ea typeface="Roboto"/>
              <a:cs typeface="Roboto"/>
              <a:sym typeface="Roboto"/>
            </a:endParaRPr>
          </a:p>
          <a:p>
            <a:pPr indent="457200" lvl="0" marL="0" rtl="0" algn="l">
              <a:spcBef>
                <a:spcPts val="1600"/>
              </a:spcBef>
              <a:spcAft>
                <a:spcPts val="1600"/>
              </a:spcAft>
              <a:buNone/>
            </a:pPr>
            <a:r>
              <a:rPr lang="es-419" sz="1100">
                <a:solidFill>
                  <a:srgbClr val="333333"/>
                </a:solidFill>
                <a:highlight>
                  <a:srgbClr val="FEFEFE"/>
                </a:highlight>
                <a:latin typeface="Roboto"/>
                <a:ea typeface="Roboto"/>
                <a:cs typeface="Roboto"/>
                <a:sym typeface="Roboto"/>
              </a:rPr>
              <a:t>Permite a los programadores web poder desarrollar apps nativas sin tener que aprender nuevos lenguajes de programación muy específicos para cada una de las plataformas. A parte que la sintaxis de React Native es bastante clara y sencilla, además de </a:t>
            </a:r>
            <a:r>
              <a:rPr i="1" lang="es-419" sz="1100">
                <a:solidFill>
                  <a:srgbClr val="333333"/>
                </a:solidFill>
                <a:highlight>
                  <a:srgbClr val="FEFEFE"/>
                </a:highlight>
                <a:latin typeface="Roboto"/>
                <a:ea typeface="Roboto"/>
                <a:cs typeface="Roboto"/>
                <a:sym typeface="Roboto"/>
              </a:rPr>
              <a:t>heredar </a:t>
            </a:r>
            <a:r>
              <a:rPr lang="es-419" sz="1100">
                <a:solidFill>
                  <a:srgbClr val="333333"/>
                </a:solidFill>
                <a:highlight>
                  <a:srgbClr val="FEFEFE"/>
                </a:highlight>
                <a:latin typeface="Roboto"/>
                <a:ea typeface="Roboto"/>
                <a:cs typeface="Roboto"/>
                <a:sym typeface="Roboto"/>
              </a:rPr>
              <a:t>el mismo diseño que </a:t>
            </a:r>
            <a:r>
              <a:rPr b="1" lang="es-419" sz="1100">
                <a:solidFill>
                  <a:srgbClr val="333333"/>
                </a:solidFill>
                <a:highlight>
                  <a:srgbClr val="FEFEFE"/>
                </a:highlight>
                <a:latin typeface="Roboto"/>
                <a:ea typeface="Roboto"/>
                <a:cs typeface="Roboto"/>
                <a:sym typeface="Roboto"/>
              </a:rPr>
              <a:t>React</a:t>
            </a:r>
            <a:r>
              <a:rPr lang="es-419" sz="1100">
                <a:solidFill>
                  <a:srgbClr val="333333"/>
                </a:solidFill>
                <a:highlight>
                  <a:srgbClr val="FEFEFE"/>
                </a:highlight>
                <a:latin typeface="Roboto"/>
                <a:ea typeface="Roboto"/>
                <a:cs typeface="Roboto"/>
                <a:sym typeface="Roboto"/>
              </a:rPr>
              <a:t>, aportando flexibilidad y reaprovechamiento en el código.</a:t>
            </a:r>
            <a:r>
              <a:rPr lang="es-419" sz="1500">
                <a:solidFill>
                  <a:srgbClr val="333333"/>
                </a:solidFill>
                <a:highlight>
                  <a:srgbClr val="FEFEFE"/>
                </a:highlight>
                <a:latin typeface="Roboto"/>
                <a:ea typeface="Roboto"/>
                <a:cs typeface="Roboto"/>
                <a:sym typeface="Roboto"/>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Historia de React Native</a:t>
            </a:r>
            <a:endParaRPr/>
          </a:p>
        </p:txBody>
      </p:sp>
      <p:sp>
        <p:nvSpPr>
          <p:cNvPr id="291" name="Google Shape;291;p15"/>
          <p:cNvSpPr txBox="1"/>
          <p:nvPr>
            <p:ph idx="1" type="body"/>
          </p:nvPr>
        </p:nvSpPr>
        <p:spPr>
          <a:xfrm>
            <a:off x="1248500" y="1388600"/>
            <a:ext cx="7164900" cy="3595800"/>
          </a:xfrm>
          <a:prstGeom prst="rect">
            <a:avLst/>
          </a:prstGeom>
        </p:spPr>
        <p:txBody>
          <a:bodyPr anchorCtr="0" anchor="t" bIns="91425" lIns="91425" spcFirstLastPara="1" rIns="91425" wrap="square" tIns="91425">
            <a:noAutofit/>
          </a:bodyPr>
          <a:lstStyle/>
          <a:p>
            <a:pPr indent="457200" lvl="0" marL="0" rtl="0" algn="l">
              <a:spcBef>
                <a:spcPts val="600"/>
              </a:spcBef>
              <a:spcAft>
                <a:spcPts val="0"/>
              </a:spcAft>
              <a:buClr>
                <a:srgbClr val="000000"/>
              </a:buClr>
              <a:buSzPts val="1100"/>
              <a:buFont typeface="Arial"/>
              <a:buNone/>
            </a:pPr>
            <a:r>
              <a:rPr lang="es-419" sz="1000">
                <a:solidFill>
                  <a:srgbClr val="222222"/>
                </a:solidFill>
                <a:latin typeface="Arial"/>
                <a:ea typeface="Arial"/>
                <a:cs typeface="Arial"/>
                <a:sym typeface="Arial"/>
              </a:rPr>
              <a:t>React fue creada por </a:t>
            </a:r>
            <a:r>
              <a:rPr b="1" lang="es-419" sz="1000">
                <a:solidFill>
                  <a:srgbClr val="222222"/>
                </a:solidFill>
                <a:latin typeface="Arial"/>
                <a:ea typeface="Arial"/>
                <a:cs typeface="Arial"/>
                <a:sym typeface="Arial"/>
              </a:rPr>
              <a:t>Jordan Walke</a:t>
            </a:r>
            <a:r>
              <a:rPr lang="es-419" sz="1000">
                <a:solidFill>
                  <a:srgbClr val="222222"/>
                </a:solidFill>
                <a:latin typeface="Arial"/>
                <a:ea typeface="Arial"/>
                <a:cs typeface="Arial"/>
                <a:sym typeface="Arial"/>
              </a:rPr>
              <a:t>, un ingeniero de software en Facebook, inspirado por los problemas que tenía la compañía con el mantenimiento del código de los anuncios dentro de su plataforma. Enfocado en la experiencia del usuario y la eficiencia para sus programadores, influenciado por XHP (un marco de componentes de </a:t>
            </a:r>
            <a:r>
              <a:rPr lang="es-419" sz="1000" u="sng">
                <a:solidFill>
                  <a:srgbClr val="0B0080"/>
                </a:solidFill>
                <a:latin typeface="Arial"/>
                <a:ea typeface="Arial"/>
                <a:cs typeface="Arial"/>
                <a:sym typeface="Arial"/>
                <a:hlinkClick r:id="rId3"/>
              </a:rPr>
              <a:t>HTML</a:t>
            </a:r>
            <a:r>
              <a:rPr lang="es-419" sz="1000">
                <a:solidFill>
                  <a:srgbClr val="222222"/>
                </a:solidFill>
                <a:latin typeface="Arial"/>
                <a:ea typeface="Arial"/>
                <a:cs typeface="Arial"/>
                <a:sym typeface="Arial"/>
              </a:rPr>
              <a:t> para </a:t>
            </a:r>
            <a:r>
              <a:rPr lang="es-419" sz="1000" u="sng">
                <a:solidFill>
                  <a:srgbClr val="0B0080"/>
                </a:solidFill>
                <a:latin typeface="Arial"/>
                <a:ea typeface="Arial"/>
                <a:cs typeface="Arial"/>
                <a:sym typeface="Arial"/>
                <a:hlinkClick r:id="rId4"/>
              </a:rPr>
              <a:t>PHP</a:t>
            </a:r>
            <a:r>
              <a:rPr lang="es-419" sz="1000">
                <a:solidFill>
                  <a:srgbClr val="222222"/>
                </a:solidFill>
                <a:latin typeface="Arial"/>
                <a:ea typeface="Arial"/>
                <a:cs typeface="Arial"/>
                <a:sym typeface="Arial"/>
              </a:rPr>
              <a:t>), nace el prototipo ReactJS.</a:t>
            </a:r>
            <a:endParaRPr sz="1000">
              <a:solidFill>
                <a:srgbClr val="222222"/>
              </a:solidFill>
              <a:latin typeface="Arial"/>
              <a:ea typeface="Arial"/>
              <a:cs typeface="Arial"/>
              <a:sym typeface="Arial"/>
            </a:endParaRPr>
          </a:p>
          <a:p>
            <a:pPr indent="0" lvl="0" marL="0" rtl="0" algn="l">
              <a:lnSpc>
                <a:spcPct val="160000"/>
              </a:lnSpc>
              <a:spcBef>
                <a:spcPts val="600"/>
              </a:spcBef>
              <a:spcAft>
                <a:spcPts val="0"/>
              </a:spcAft>
              <a:buClr>
                <a:srgbClr val="000000"/>
              </a:buClr>
              <a:buSzPts val="1100"/>
              <a:buFont typeface="Arial"/>
              <a:buNone/>
            </a:pPr>
            <a:r>
              <a:rPr b="1" lang="es-419" sz="1000">
                <a:solidFill>
                  <a:srgbClr val="000000"/>
                </a:solidFill>
                <a:highlight>
                  <a:srgbClr val="FFFFFF"/>
                </a:highlight>
                <a:latin typeface="Arial"/>
                <a:ea typeface="Arial"/>
                <a:cs typeface="Arial"/>
                <a:sym typeface="Arial"/>
              </a:rPr>
              <a:t>Antecedentes e inicios (2010- 2013)</a:t>
            </a:r>
            <a:endParaRPr sz="1000">
              <a:solidFill>
                <a:srgbClr val="54595D"/>
              </a:solidFill>
              <a:highlight>
                <a:srgbClr val="FFFFFF"/>
              </a:highlight>
              <a:latin typeface="Arial"/>
              <a:ea typeface="Arial"/>
              <a:cs typeface="Arial"/>
              <a:sym typeface="Arial"/>
            </a:endParaRPr>
          </a:p>
          <a:p>
            <a:pPr indent="-292100" lvl="0" marL="685800" rtl="0" algn="l">
              <a:spcBef>
                <a:spcPts val="300"/>
              </a:spcBef>
              <a:spcAft>
                <a:spcPts val="0"/>
              </a:spcAft>
              <a:buClr>
                <a:srgbClr val="222222"/>
              </a:buClr>
              <a:buSzPts val="1000"/>
              <a:buFont typeface="Arial"/>
              <a:buChar char="●"/>
            </a:pPr>
            <a:r>
              <a:rPr lang="es-419" sz="1000">
                <a:solidFill>
                  <a:srgbClr val="222222"/>
                </a:solidFill>
                <a:latin typeface="Arial"/>
                <a:ea typeface="Arial"/>
                <a:cs typeface="Arial"/>
                <a:sym typeface="Arial"/>
              </a:rPr>
              <a:t>2010: Facebook introduce XHP a su stack PHP como </a:t>
            </a:r>
            <a:r>
              <a:rPr lang="es-419" sz="1000">
                <a:solidFill>
                  <a:srgbClr val="000000"/>
                </a:solidFill>
                <a:uFill>
                  <a:noFill/>
                </a:uFill>
                <a:latin typeface="Arial"/>
                <a:ea typeface="Arial"/>
                <a:cs typeface="Arial"/>
                <a:sym typeface="Arial"/>
                <a:hlinkClick r:id="rId5"/>
              </a:rPr>
              <a:t>código abierto.</a:t>
            </a:r>
            <a:endParaRPr sz="1000">
              <a:solidFill>
                <a:srgbClr val="000000"/>
              </a:solidFill>
              <a:uFill>
                <a:noFill/>
              </a:uFill>
              <a:latin typeface="Arial"/>
              <a:ea typeface="Arial"/>
              <a:cs typeface="Arial"/>
              <a:sym typeface="Arial"/>
              <a:hlinkClick r:id="rId6"/>
            </a:endParaRPr>
          </a:p>
          <a:p>
            <a:pPr indent="-292100" lvl="0" marL="685800" rtl="0" algn="l">
              <a:spcBef>
                <a:spcPts val="0"/>
              </a:spcBef>
              <a:spcAft>
                <a:spcPts val="0"/>
              </a:spcAft>
              <a:buClr>
                <a:srgbClr val="222222"/>
              </a:buClr>
              <a:buSzPts val="1000"/>
              <a:buFont typeface="Arial"/>
              <a:buChar char="●"/>
            </a:pPr>
            <a:r>
              <a:rPr lang="es-419" sz="1000">
                <a:solidFill>
                  <a:srgbClr val="222222"/>
                </a:solidFill>
                <a:latin typeface="Arial"/>
                <a:ea typeface="Arial"/>
                <a:cs typeface="Arial"/>
                <a:sym typeface="Arial"/>
              </a:rPr>
              <a:t>2011: Walke crea un prototipo para ReactJS</a:t>
            </a:r>
            <a:endParaRPr sz="1000">
              <a:solidFill>
                <a:srgbClr val="222222"/>
              </a:solidFill>
              <a:latin typeface="Arial"/>
              <a:ea typeface="Arial"/>
              <a:cs typeface="Arial"/>
              <a:sym typeface="Arial"/>
            </a:endParaRPr>
          </a:p>
          <a:p>
            <a:pPr indent="-292100" lvl="0" marL="685800" rtl="0" algn="l">
              <a:spcBef>
                <a:spcPts val="0"/>
              </a:spcBef>
              <a:spcAft>
                <a:spcPts val="0"/>
              </a:spcAft>
              <a:buClr>
                <a:srgbClr val="222222"/>
              </a:buClr>
              <a:buSzPts val="1000"/>
              <a:buFont typeface="Arial"/>
              <a:buChar char="●"/>
            </a:pPr>
            <a:r>
              <a:rPr lang="es-419" sz="1000">
                <a:solidFill>
                  <a:srgbClr val="222222"/>
                </a:solidFill>
                <a:latin typeface="Arial"/>
                <a:ea typeface="Arial"/>
                <a:cs typeface="Arial"/>
                <a:sym typeface="Arial"/>
              </a:rPr>
              <a:t>2012: Facebook adquiere</a:t>
            </a:r>
            <a:r>
              <a:rPr lang="es-419" sz="1000">
                <a:solidFill>
                  <a:srgbClr val="222222"/>
                </a:solidFill>
                <a:latin typeface="Arial"/>
                <a:ea typeface="Arial"/>
                <a:cs typeface="Arial"/>
                <a:sym typeface="Arial"/>
              </a:rPr>
              <a:t> </a:t>
            </a:r>
            <a:r>
              <a:rPr lang="es-419" sz="1000">
                <a:solidFill>
                  <a:srgbClr val="000000"/>
                </a:solidFill>
                <a:uFill>
                  <a:noFill/>
                </a:uFill>
                <a:latin typeface="Arial"/>
                <a:ea typeface="Arial"/>
                <a:cs typeface="Arial"/>
                <a:sym typeface="Arial"/>
                <a:hlinkClick r:id="rId7"/>
              </a:rPr>
              <a:t>Instagram</a:t>
            </a:r>
            <a:r>
              <a:rPr lang="es-419" sz="1000">
                <a:solidFill>
                  <a:srgbClr val="222222"/>
                </a:solidFill>
                <a:latin typeface="Arial"/>
                <a:ea typeface="Arial"/>
                <a:cs typeface="Arial"/>
                <a:sym typeface="Arial"/>
              </a:rPr>
              <a:t>, Pete Hunt desarrolló React para hacerlo de código abierto</a:t>
            </a:r>
            <a:r>
              <a:rPr lang="es-419" sz="1000" u="sng">
                <a:solidFill>
                  <a:srgbClr val="0B0080"/>
                </a:solidFill>
                <a:latin typeface="Arial"/>
                <a:ea typeface="Arial"/>
                <a:cs typeface="Arial"/>
                <a:sym typeface="Arial"/>
                <a:hlinkClick r:id="rId8"/>
              </a:rPr>
              <a:t>.</a:t>
            </a:r>
            <a:endParaRPr sz="1000" u="sng">
              <a:solidFill>
                <a:srgbClr val="0B0080"/>
              </a:solidFill>
              <a:latin typeface="Arial"/>
              <a:ea typeface="Arial"/>
              <a:cs typeface="Arial"/>
              <a:sym typeface="Arial"/>
              <a:hlinkClick r:id="rId9"/>
            </a:endParaRPr>
          </a:p>
          <a:p>
            <a:pPr indent="-292100" lvl="0" marL="685800" rtl="0" algn="l">
              <a:spcBef>
                <a:spcPts val="0"/>
              </a:spcBef>
              <a:spcAft>
                <a:spcPts val="0"/>
              </a:spcAft>
              <a:buClr>
                <a:srgbClr val="222222"/>
              </a:buClr>
              <a:buSzPts val="1000"/>
              <a:buFont typeface="Arial"/>
              <a:buChar char="●"/>
            </a:pPr>
            <a:r>
              <a:rPr lang="es-419" sz="1000">
                <a:solidFill>
                  <a:srgbClr val="222222"/>
                </a:solidFill>
                <a:latin typeface="Arial"/>
                <a:ea typeface="Arial"/>
                <a:cs typeface="Arial"/>
                <a:sym typeface="Arial"/>
              </a:rPr>
              <a:t>2013: Facebook lanza React como un código abierto. React y JSX están disponibles en aplicaciones de Python</a:t>
            </a:r>
            <a:endParaRPr sz="1000">
              <a:solidFill>
                <a:srgbClr val="222222"/>
              </a:solidFill>
              <a:latin typeface="Arial"/>
              <a:ea typeface="Arial"/>
              <a:cs typeface="Arial"/>
              <a:sym typeface="Arial"/>
            </a:endParaRPr>
          </a:p>
          <a:p>
            <a:pPr indent="0" lvl="0" marL="0" rtl="0" algn="l">
              <a:lnSpc>
                <a:spcPct val="160000"/>
              </a:lnSpc>
              <a:spcBef>
                <a:spcPts val="400"/>
              </a:spcBef>
              <a:spcAft>
                <a:spcPts val="0"/>
              </a:spcAft>
              <a:buClr>
                <a:srgbClr val="000000"/>
              </a:buClr>
              <a:buSzPts val="1100"/>
              <a:buFont typeface="Arial"/>
              <a:buNone/>
            </a:pPr>
            <a:r>
              <a:rPr b="1" lang="es-419" sz="1000">
                <a:solidFill>
                  <a:srgbClr val="000000"/>
                </a:solidFill>
                <a:highlight>
                  <a:srgbClr val="FFFFFF"/>
                </a:highlight>
                <a:latin typeface="Arial"/>
                <a:ea typeface="Arial"/>
                <a:cs typeface="Arial"/>
                <a:sym typeface="Arial"/>
              </a:rPr>
              <a:t>Expansión y popularidad (2014- 2016)</a:t>
            </a:r>
            <a:endParaRPr sz="1000">
              <a:solidFill>
                <a:srgbClr val="54595D"/>
              </a:solidFill>
              <a:highlight>
                <a:srgbClr val="FFFFFF"/>
              </a:highlight>
              <a:latin typeface="Arial"/>
              <a:ea typeface="Arial"/>
              <a:cs typeface="Arial"/>
              <a:sym typeface="Arial"/>
            </a:endParaRPr>
          </a:p>
          <a:p>
            <a:pPr indent="-292100" lvl="0" marL="685800" rtl="0" algn="l">
              <a:spcBef>
                <a:spcPts val="300"/>
              </a:spcBef>
              <a:spcAft>
                <a:spcPts val="0"/>
              </a:spcAft>
              <a:buClr>
                <a:srgbClr val="222222"/>
              </a:buClr>
              <a:buSzPts val="1000"/>
              <a:buFont typeface="Arial"/>
              <a:buChar char="●"/>
            </a:pPr>
            <a:r>
              <a:rPr lang="es-419" sz="1000">
                <a:solidFill>
                  <a:srgbClr val="222222"/>
                </a:solidFill>
                <a:latin typeface="Arial"/>
                <a:ea typeface="Arial"/>
                <a:cs typeface="Arial"/>
                <a:sym typeface="Arial"/>
              </a:rPr>
              <a:t>2014: Conferencias ReactJS world tour, enfocadas en construir una comunidad. </a:t>
            </a:r>
            <a:r>
              <a:rPr i="1" lang="es-419" sz="1000" u="sng">
                <a:solidFill>
                  <a:srgbClr val="000000"/>
                </a:solidFill>
                <a:latin typeface="Arial"/>
                <a:ea typeface="Arial"/>
                <a:cs typeface="Arial"/>
                <a:sym typeface="Arial"/>
                <a:hlinkClick r:id="rId10"/>
              </a:rPr>
              <a:t>React Developer Tools</a:t>
            </a:r>
            <a:r>
              <a:rPr lang="es-419" sz="1000">
                <a:solidFill>
                  <a:srgbClr val="222222"/>
                </a:solidFill>
                <a:latin typeface="Arial"/>
                <a:ea typeface="Arial"/>
                <a:cs typeface="Arial"/>
                <a:sym typeface="Arial"/>
              </a:rPr>
              <a:t> es agregado como una extensión para </a:t>
            </a:r>
            <a:r>
              <a:rPr b="1" lang="es-419" sz="1000">
                <a:solidFill>
                  <a:srgbClr val="000000"/>
                </a:solidFill>
                <a:uFill>
                  <a:noFill/>
                </a:uFill>
                <a:latin typeface="Arial"/>
                <a:ea typeface="Arial"/>
                <a:cs typeface="Arial"/>
                <a:sym typeface="Arial"/>
                <a:hlinkClick r:id="rId11"/>
              </a:rPr>
              <a:t>Google Chrome</a:t>
            </a:r>
            <a:r>
              <a:rPr lang="es-419" sz="1000">
                <a:solidFill>
                  <a:srgbClr val="222222"/>
                </a:solidFill>
                <a:latin typeface="Arial"/>
                <a:ea typeface="Arial"/>
                <a:cs typeface="Arial"/>
                <a:sym typeface="Arial"/>
              </a:rPr>
              <a:t>.</a:t>
            </a:r>
            <a:endParaRPr sz="1000">
              <a:solidFill>
                <a:srgbClr val="222222"/>
              </a:solidFill>
              <a:latin typeface="Arial"/>
              <a:ea typeface="Arial"/>
              <a:cs typeface="Arial"/>
              <a:sym typeface="Arial"/>
            </a:endParaRPr>
          </a:p>
          <a:p>
            <a:pPr indent="-292100" lvl="0" marL="685800" rtl="0" algn="l">
              <a:spcBef>
                <a:spcPts val="0"/>
              </a:spcBef>
              <a:spcAft>
                <a:spcPts val="0"/>
              </a:spcAft>
              <a:buClr>
                <a:srgbClr val="222222"/>
              </a:buClr>
              <a:buSzPts val="1000"/>
              <a:buFont typeface="Arial"/>
              <a:buChar char="●"/>
            </a:pPr>
            <a:r>
              <a:rPr lang="es-419" sz="1000">
                <a:solidFill>
                  <a:srgbClr val="222222"/>
                </a:solidFill>
                <a:latin typeface="Arial"/>
                <a:ea typeface="Arial"/>
                <a:cs typeface="Arial"/>
                <a:sym typeface="Arial"/>
              </a:rPr>
              <a:t>2015: Netflix anuncia que usará React para su desarrollo de interfaz de usuario.</a:t>
            </a:r>
            <a:r>
              <a:rPr baseline="30000" lang="es-419" sz="1000">
                <a:solidFill>
                  <a:srgbClr val="222222"/>
                </a:solidFill>
                <a:latin typeface="Arial"/>
                <a:ea typeface="Arial"/>
                <a:cs typeface="Arial"/>
                <a:sym typeface="Arial"/>
              </a:rPr>
              <a:t> </a:t>
            </a:r>
            <a:r>
              <a:rPr lang="es-419" sz="1000">
                <a:solidFill>
                  <a:srgbClr val="222222"/>
                </a:solidFill>
                <a:latin typeface="Arial"/>
                <a:ea typeface="Arial"/>
                <a:cs typeface="Arial"/>
                <a:sym typeface="Arial"/>
              </a:rPr>
              <a:t>Se publica la primera versión de React Native. React Native es público y de libre acceso para </a:t>
            </a:r>
            <a:r>
              <a:rPr b="1" lang="es-419" sz="1000" u="sng">
                <a:solidFill>
                  <a:srgbClr val="000000"/>
                </a:solidFill>
                <a:latin typeface="Arial"/>
                <a:ea typeface="Arial"/>
                <a:cs typeface="Arial"/>
                <a:sym typeface="Arial"/>
                <a:hlinkClick r:id="rId12"/>
              </a:rPr>
              <a:t>iOS</a:t>
            </a:r>
            <a:r>
              <a:rPr lang="es-419" sz="1000">
                <a:solidFill>
                  <a:srgbClr val="222222"/>
                </a:solidFill>
                <a:latin typeface="Arial"/>
                <a:ea typeface="Arial"/>
                <a:cs typeface="Arial"/>
                <a:sym typeface="Arial"/>
              </a:rPr>
              <a:t>, y está disponible en </a:t>
            </a:r>
            <a:r>
              <a:rPr b="1" lang="es-419" sz="1000" u="sng">
                <a:solidFill>
                  <a:srgbClr val="000000"/>
                </a:solidFill>
                <a:latin typeface="Arial"/>
                <a:ea typeface="Arial"/>
                <a:cs typeface="Arial"/>
                <a:sym typeface="Arial"/>
                <a:hlinkClick r:id="rId13"/>
              </a:rPr>
              <a:t>Github</a:t>
            </a:r>
            <a:r>
              <a:rPr lang="es-419" sz="1000">
                <a:solidFill>
                  <a:srgbClr val="222222"/>
                </a:solidFill>
                <a:latin typeface="Arial"/>
                <a:ea typeface="Arial"/>
                <a:cs typeface="Arial"/>
                <a:sym typeface="Arial"/>
              </a:rPr>
              <a:t>. La primera versión de React Native para Android es publicada.</a:t>
            </a:r>
            <a:endParaRPr sz="1000">
              <a:solidFill>
                <a:srgbClr val="222222"/>
              </a:solidFill>
              <a:latin typeface="Arial"/>
              <a:ea typeface="Arial"/>
              <a:cs typeface="Arial"/>
              <a:sym typeface="Arial"/>
            </a:endParaRPr>
          </a:p>
          <a:p>
            <a:pPr indent="-292100" lvl="0" marL="685800" marR="127000" rtl="0" algn="l">
              <a:spcBef>
                <a:spcPts val="0"/>
              </a:spcBef>
              <a:spcAft>
                <a:spcPts val="0"/>
              </a:spcAft>
              <a:buClr>
                <a:srgbClr val="222222"/>
              </a:buClr>
              <a:buSzPts val="1000"/>
              <a:buFont typeface="Arial"/>
              <a:buChar char="●"/>
            </a:pPr>
            <a:r>
              <a:rPr lang="es-419" sz="1000">
                <a:solidFill>
                  <a:srgbClr val="222222"/>
                </a:solidFill>
                <a:latin typeface="Arial"/>
                <a:ea typeface="Arial"/>
                <a:cs typeface="Arial"/>
                <a:sym typeface="Arial"/>
              </a:rPr>
              <a:t>2016: </a:t>
            </a:r>
            <a:r>
              <a:rPr lang="es-419" sz="1000">
                <a:solidFill>
                  <a:srgbClr val="000000"/>
                </a:solidFill>
                <a:uFill>
                  <a:noFill/>
                </a:uFill>
                <a:latin typeface="Arial"/>
                <a:ea typeface="Arial"/>
                <a:cs typeface="Arial"/>
                <a:sym typeface="Arial"/>
                <a:hlinkClick r:id="rId14"/>
              </a:rPr>
              <a:t>React.js Conf 2016</a:t>
            </a:r>
            <a:r>
              <a:rPr lang="es-419" sz="1000">
                <a:solidFill>
                  <a:srgbClr val="222222"/>
                </a:solidFill>
                <a:latin typeface="Arial"/>
                <a:ea typeface="Arial"/>
                <a:cs typeface="Arial"/>
                <a:sym typeface="Arial"/>
              </a:rPr>
              <a:t> en San Francisco. ReactEurope 2016. Se publica el sistema de Códigos de Error para React.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Características</a:t>
            </a:r>
            <a:r>
              <a:rPr lang="es-419"/>
              <a:t> de React Native</a:t>
            </a:r>
            <a:endParaRPr/>
          </a:p>
        </p:txBody>
      </p:sp>
      <p:sp>
        <p:nvSpPr>
          <p:cNvPr id="297" name="Google Shape;297;p16"/>
          <p:cNvSpPr txBox="1"/>
          <p:nvPr>
            <p:ph idx="1" type="body"/>
          </p:nvPr>
        </p:nvSpPr>
        <p:spPr>
          <a:xfrm>
            <a:off x="1303800" y="1507100"/>
            <a:ext cx="7030500" cy="3332100"/>
          </a:xfrm>
          <a:prstGeom prst="rect">
            <a:avLst/>
          </a:prstGeom>
        </p:spPr>
        <p:txBody>
          <a:bodyPr anchorCtr="0" anchor="t" bIns="91425" lIns="91425" spcFirstLastPara="1" rIns="91425" wrap="square" tIns="91425">
            <a:noAutofit/>
          </a:bodyPr>
          <a:lstStyle/>
          <a:p>
            <a:pPr indent="0" lvl="0" marL="0" rtl="0" algn="l">
              <a:lnSpc>
                <a:spcPct val="160000"/>
              </a:lnSpc>
              <a:spcBef>
                <a:spcPts val="400"/>
              </a:spcBef>
              <a:spcAft>
                <a:spcPts val="0"/>
              </a:spcAft>
              <a:buClr>
                <a:srgbClr val="000000"/>
              </a:buClr>
              <a:buSzPts val="1100"/>
              <a:buFont typeface="Arial"/>
              <a:buNone/>
            </a:pPr>
            <a:r>
              <a:rPr b="1" lang="es-419" sz="800">
                <a:solidFill>
                  <a:srgbClr val="000000"/>
                </a:solidFill>
                <a:highlight>
                  <a:srgbClr val="FFFFFF"/>
                </a:highlight>
                <a:latin typeface="Arial"/>
                <a:ea typeface="Arial"/>
                <a:cs typeface="Arial"/>
                <a:sym typeface="Arial"/>
              </a:rPr>
              <a:t>Virtual DOM</a:t>
            </a:r>
            <a:endParaRPr sz="800">
              <a:solidFill>
                <a:srgbClr val="54595D"/>
              </a:solidFill>
              <a:highlight>
                <a:srgbClr val="FFFFFF"/>
              </a:highlight>
              <a:latin typeface="Arial"/>
              <a:ea typeface="Arial"/>
              <a:cs typeface="Arial"/>
              <a:sym typeface="Arial"/>
            </a:endParaRPr>
          </a:p>
          <a:p>
            <a:pPr indent="457200" lvl="0" marL="0" rtl="0" algn="l">
              <a:spcBef>
                <a:spcPts val="600"/>
              </a:spcBef>
              <a:spcAft>
                <a:spcPts val="0"/>
              </a:spcAft>
              <a:buClr>
                <a:srgbClr val="000000"/>
              </a:buClr>
              <a:buSzPts val="1100"/>
              <a:buFont typeface="Arial"/>
              <a:buNone/>
            </a:pPr>
            <a:r>
              <a:rPr lang="es-419" sz="800">
                <a:solidFill>
                  <a:srgbClr val="222222"/>
                </a:solidFill>
                <a:latin typeface="Arial"/>
                <a:ea typeface="Arial"/>
                <a:cs typeface="Arial"/>
                <a:sym typeface="Arial"/>
              </a:rPr>
              <a:t>React mantiene un virtual DOM propio, en lugar de confiar solamente en el DOM del navegador. Esto deja a la biblioteca determinar qué partes del DOM han cambiado comparando contenidos entre la versión nueva y la almacenada en el virtual DOM, y utilizando el resultado para determinar cómo actualizar eficientemente el DOM del navegador.</a:t>
            </a:r>
            <a:endParaRPr sz="800">
              <a:solidFill>
                <a:srgbClr val="222222"/>
              </a:solidFill>
              <a:latin typeface="Arial"/>
              <a:ea typeface="Arial"/>
              <a:cs typeface="Arial"/>
              <a:sym typeface="Arial"/>
            </a:endParaRPr>
          </a:p>
          <a:p>
            <a:pPr indent="0" lvl="0" marL="0" rtl="0" algn="l">
              <a:spcBef>
                <a:spcPts val="600"/>
              </a:spcBef>
              <a:spcAft>
                <a:spcPts val="0"/>
              </a:spcAft>
              <a:buClr>
                <a:srgbClr val="000000"/>
              </a:buClr>
              <a:buSzPts val="1100"/>
              <a:buFont typeface="Arial"/>
              <a:buNone/>
            </a:pPr>
            <a:r>
              <a:rPr b="1" lang="es-419" sz="800">
                <a:solidFill>
                  <a:srgbClr val="000000"/>
                </a:solidFill>
                <a:highlight>
                  <a:srgbClr val="FFFFFF"/>
                </a:highlight>
                <a:latin typeface="Arial"/>
                <a:ea typeface="Arial"/>
                <a:cs typeface="Arial"/>
                <a:sym typeface="Arial"/>
              </a:rPr>
              <a:t>Las propiedades</a:t>
            </a:r>
            <a:endParaRPr sz="800">
              <a:solidFill>
                <a:srgbClr val="54595D"/>
              </a:solidFill>
              <a:highlight>
                <a:srgbClr val="FFFFFF"/>
              </a:highlight>
              <a:latin typeface="Arial"/>
              <a:ea typeface="Arial"/>
              <a:cs typeface="Arial"/>
              <a:sym typeface="Arial"/>
            </a:endParaRPr>
          </a:p>
          <a:p>
            <a:pPr indent="457200" lvl="0" marL="0" rtl="0" algn="l">
              <a:spcBef>
                <a:spcPts val="600"/>
              </a:spcBef>
              <a:spcAft>
                <a:spcPts val="0"/>
              </a:spcAft>
              <a:buClr>
                <a:srgbClr val="000000"/>
              </a:buClr>
              <a:buSzPts val="1100"/>
              <a:buFont typeface="Arial"/>
              <a:buNone/>
            </a:pPr>
            <a:r>
              <a:rPr lang="es-419" sz="800">
                <a:solidFill>
                  <a:srgbClr val="222222"/>
                </a:solidFill>
                <a:latin typeface="Arial"/>
                <a:ea typeface="Arial"/>
                <a:cs typeface="Arial"/>
                <a:sym typeface="Arial"/>
              </a:rPr>
              <a:t>Las propiedades (props) pueden definirse como los atributos de configuración para dicho componente. Éstas son recibidas desde un nivel superior, normalmente al realizar la instancia del componente y por definición son inmutables.</a:t>
            </a:r>
            <a:endParaRPr sz="800">
              <a:solidFill>
                <a:srgbClr val="222222"/>
              </a:solidFill>
              <a:latin typeface="Arial"/>
              <a:ea typeface="Arial"/>
              <a:cs typeface="Arial"/>
              <a:sym typeface="Arial"/>
            </a:endParaRPr>
          </a:p>
          <a:p>
            <a:pPr indent="0" lvl="0" marL="0" rtl="0" algn="l">
              <a:lnSpc>
                <a:spcPct val="160000"/>
              </a:lnSpc>
              <a:spcBef>
                <a:spcPts val="600"/>
              </a:spcBef>
              <a:spcAft>
                <a:spcPts val="0"/>
              </a:spcAft>
              <a:buClr>
                <a:srgbClr val="000000"/>
              </a:buClr>
              <a:buSzPts val="1100"/>
              <a:buFont typeface="Arial"/>
              <a:buNone/>
            </a:pPr>
            <a:r>
              <a:rPr b="1" lang="es-419" sz="800">
                <a:solidFill>
                  <a:srgbClr val="000000"/>
                </a:solidFill>
                <a:highlight>
                  <a:srgbClr val="FFFFFF"/>
                </a:highlight>
                <a:latin typeface="Arial"/>
                <a:ea typeface="Arial"/>
                <a:cs typeface="Arial"/>
                <a:sym typeface="Arial"/>
              </a:rPr>
              <a:t>El Estado</a:t>
            </a:r>
            <a:endParaRPr sz="800">
              <a:solidFill>
                <a:srgbClr val="54595D"/>
              </a:solidFill>
              <a:highlight>
                <a:srgbClr val="FFFFFF"/>
              </a:highlight>
              <a:latin typeface="Arial"/>
              <a:ea typeface="Arial"/>
              <a:cs typeface="Arial"/>
              <a:sym typeface="Arial"/>
            </a:endParaRPr>
          </a:p>
          <a:p>
            <a:pPr indent="457200" lvl="0" marL="0" rtl="0" algn="l">
              <a:spcBef>
                <a:spcPts val="600"/>
              </a:spcBef>
              <a:spcAft>
                <a:spcPts val="0"/>
              </a:spcAft>
              <a:buClr>
                <a:srgbClr val="000000"/>
              </a:buClr>
              <a:buSzPts val="1100"/>
              <a:buFont typeface="Arial"/>
              <a:buNone/>
            </a:pPr>
            <a:r>
              <a:rPr lang="es-419" sz="800">
                <a:solidFill>
                  <a:srgbClr val="222222"/>
                </a:solidFill>
                <a:latin typeface="Arial"/>
                <a:ea typeface="Arial"/>
                <a:cs typeface="Arial"/>
                <a:sym typeface="Arial"/>
              </a:rPr>
              <a:t>El estado de un componente se define como una representación del mismo en un momento concreto, es decir, una instantánea del propio componente. Existen dos tipos de componentes con y sin estado, denominados </a:t>
            </a:r>
            <a:r>
              <a:rPr b="1" lang="es-419" sz="800">
                <a:solidFill>
                  <a:srgbClr val="222222"/>
                </a:solidFill>
                <a:latin typeface="Arial"/>
                <a:ea typeface="Arial"/>
                <a:cs typeface="Arial"/>
                <a:sym typeface="Arial"/>
              </a:rPr>
              <a:t>statefull </a:t>
            </a:r>
            <a:r>
              <a:rPr lang="es-419" sz="800">
                <a:solidFill>
                  <a:srgbClr val="222222"/>
                </a:solidFill>
                <a:latin typeface="Arial"/>
                <a:ea typeface="Arial"/>
                <a:cs typeface="Arial"/>
                <a:sym typeface="Arial"/>
              </a:rPr>
              <a:t>y </a:t>
            </a:r>
            <a:r>
              <a:rPr b="1" lang="es-419" sz="800">
                <a:solidFill>
                  <a:srgbClr val="222222"/>
                </a:solidFill>
                <a:latin typeface="Arial"/>
                <a:ea typeface="Arial"/>
                <a:cs typeface="Arial"/>
                <a:sym typeface="Arial"/>
              </a:rPr>
              <a:t>stateless</a:t>
            </a:r>
            <a:r>
              <a:rPr lang="es-419" sz="800">
                <a:solidFill>
                  <a:srgbClr val="222222"/>
                </a:solidFill>
                <a:latin typeface="Arial"/>
                <a:ea typeface="Arial"/>
                <a:cs typeface="Arial"/>
                <a:sym typeface="Arial"/>
              </a:rPr>
              <a:t>.</a:t>
            </a:r>
            <a:endParaRPr sz="800">
              <a:solidFill>
                <a:srgbClr val="222222"/>
              </a:solidFill>
              <a:latin typeface="Arial"/>
              <a:ea typeface="Arial"/>
              <a:cs typeface="Arial"/>
              <a:sym typeface="Arial"/>
            </a:endParaRPr>
          </a:p>
          <a:p>
            <a:pPr indent="0" lvl="0" marL="0" rtl="0" algn="l">
              <a:lnSpc>
                <a:spcPct val="160000"/>
              </a:lnSpc>
              <a:spcBef>
                <a:spcPts val="600"/>
              </a:spcBef>
              <a:spcAft>
                <a:spcPts val="0"/>
              </a:spcAft>
              <a:buClr>
                <a:srgbClr val="000000"/>
              </a:buClr>
              <a:buSzPts val="1100"/>
              <a:buFont typeface="Arial"/>
              <a:buNone/>
            </a:pPr>
            <a:r>
              <a:rPr b="1" lang="es-419" sz="800">
                <a:solidFill>
                  <a:srgbClr val="000000"/>
                </a:solidFill>
                <a:highlight>
                  <a:srgbClr val="FFFFFF"/>
                </a:highlight>
                <a:latin typeface="Arial"/>
                <a:ea typeface="Arial"/>
                <a:cs typeface="Arial"/>
                <a:sym typeface="Arial"/>
              </a:rPr>
              <a:t>Ciclos de vida</a:t>
            </a:r>
            <a:endParaRPr sz="800">
              <a:solidFill>
                <a:srgbClr val="54595D"/>
              </a:solidFill>
              <a:highlight>
                <a:srgbClr val="FFFFFF"/>
              </a:highlight>
              <a:latin typeface="Arial"/>
              <a:ea typeface="Arial"/>
              <a:cs typeface="Arial"/>
              <a:sym typeface="Arial"/>
            </a:endParaRPr>
          </a:p>
          <a:p>
            <a:pPr indent="457200" lvl="0" marL="0" rtl="0" algn="l">
              <a:spcBef>
                <a:spcPts val="600"/>
              </a:spcBef>
              <a:spcAft>
                <a:spcPts val="0"/>
              </a:spcAft>
              <a:buClr>
                <a:srgbClr val="000000"/>
              </a:buClr>
              <a:buSzPts val="1100"/>
              <a:buFont typeface="Arial"/>
              <a:buNone/>
            </a:pPr>
            <a:r>
              <a:rPr lang="es-419" sz="800">
                <a:solidFill>
                  <a:srgbClr val="222222"/>
                </a:solidFill>
                <a:latin typeface="Arial"/>
                <a:ea typeface="Arial"/>
                <a:cs typeface="Arial"/>
                <a:sym typeface="Arial"/>
              </a:rPr>
              <a:t>El ciclo de vida es serie de estados por los cuales pasan los componentes </a:t>
            </a:r>
            <a:r>
              <a:rPr b="1" lang="es-419" sz="800">
                <a:solidFill>
                  <a:srgbClr val="222222"/>
                </a:solidFill>
                <a:latin typeface="Arial"/>
                <a:ea typeface="Arial"/>
                <a:cs typeface="Arial"/>
                <a:sym typeface="Arial"/>
              </a:rPr>
              <a:t>statefull </a:t>
            </a:r>
            <a:r>
              <a:rPr lang="es-419" sz="800">
                <a:solidFill>
                  <a:srgbClr val="222222"/>
                </a:solidFill>
                <a:latin typeface="Arial"/>
                <a:ea typeface="Arial"/>
                <a:cs typeface="Arial"/>
                <a:sym typeface="Arial"/>
              </a:rPr>
              <a:t>a lo largo de su existencia. Se pueden clasificar en tres etapas de </a:t>
            </a:r>
            <a:r>
              <a:rPr b="1" lang="es-419" sz="800">
                <a:solidFill>
                  <a:srgbClr val="222222"/>
                </a:solidFill>
                <a:latin typeface="Arial"/>
                <a:ea typeface="Arial"/>
                <a:cs typeface="Arial"/>
                <a:sym typeface="Arial"/>
              </a:rPr>
              <a:t>montaje </a:t>
            </a:r>
            <a:r>
              <a:rPr lang="es-419" sz="800">
                <a:solidFill>
                  <a:srgbClr val="222222"/>
                </a:solidFill>
                <a:latin typeface="Arial"/>
                <a:ea typeface="Arial"/>
                <a:cs typeface="Arial"/>
                <a:sym typeface="Arial"/>
              </a:rPr>
              <a:t>o inicialización, </a:t>
            </a:r>
            <a:r>
              <a:rPr b="1" lang="es-419" sz="800">
                <a:solidFill>
                  <a:srgbClr val="222222"/>
                </a:solidFill>
                <a:latin typeface="Arial"/>
                <a:ea typeface="Arial"/>
                <a:cs typeface="Arial"/>
                <a:sym typeface="Arial"/>
              </a:rPr>
              <a:t>actualización </a:t>
            </a:r>
            <a:r>
              <a:rPr lang="es-419" sz="800">
                <a:solidFill>
                  <a:srgbClr val="222222"/>
                </a:solidFill>
                <a:latin typeface="Arial"/>
                <a:ea typeface="Arial"/>
                <a:cs typeface="Arial"/>
                <a:sym typeface="Arial"/>
              </a:rPr>
              <a:t>y </a:t>
            </a:r>
            <a:r>
              <a:rPr b="1" lang="es-419" sz="800">
                <a:solidFill>
                  <a:srgbClr val="222222"/>
                </a:solidFill>
                <a:latin typeface="Arial"/>
                <a:ea typeface="Arial"/>
                <a:cs typeface="Arial"/>
                <a:sym typeface="Arial"/>
              </a:rPr>
              <a:t>destrucción</a:t>
            </a:r>
            <a:r>
              <a:rPr lang="es-419" sz="800">
                <a:solidFill>
                  <a:srgbClr val="222222"/>
                </a:solidFill>
                <a:latin typeface="Arial"/>
                <a:ea typeface="Arial"/>
                <a:cs typeface="Arial"/>
                <a:sym typeface="Arial"/>
              </a:rPr>
              <a:t>. Dichas etapas tienen correspondencia en diversos métodos.</a:t>
            </a:r>
            <a:endParaRPr sz="800">
              <a:solidFill>
                <a:srgbClr val="222222"/>
              </a:solidFill>
              <a:latin typeface="Arial"/>
              <a:ea typeface="Arial"/>
              <a:cs typeface="Arial"/>
              <a:sym typeface="Arial"/>
            </a:endParaRPr>
          </a:p>
          <a:p>
            <a:pPr indent="0" lvl="0" marL="0" rtl="0" algn="l">
              <a:lnSpc>
                <a:spcPct val="160000"/>
              </a:lnSpc>
              <a:spcBef>
                <a:spcPts val="600"/>
              </a:spcBef>
              <a:spcAft>
                <a:spcPts val="0"/>
              </a:spcAft>
              <a:buClr>
                <a:srgbClr val="000000"/>
              </a:buClr>
              <a:buSzPts val="1100"/>
              <a:buFont typeface="Arial"/>
              <a:buNone/>
            </a:pPr>
            <a:r>
              <a:rPr b="1" lang="es-419" sz="800">
                <a:solidFill>
                  <a:srgbClr val="000000"/>
                </a:solidFill>
                <a:highlight>
                  <a:srgbClr val="FFFFFF"/>
                </a:highlight>
                <a:latin typeface="Arial"/>
                <a:ea typeface="Arial"/>
                <a:cs typeface="Arial"/>
                <a:sym typeface="Arial"/>
              </a:rPr>
              <a:t>JSX</a:t>
            </a:r>
            <a:endParaRPr sz="800">
              <a:solidFill>
                <a:srgbClr val="54595D"/>
              </a:solidFill>
              <a:highlight>
                <a:srgbClr val="FFFFFF"/>
              </a:highlight>
              <a:latin typeface="Arial"/>
              <a:ea typeface="Arial"/>
              <a:cs typeface="Arial"/>
              <a:sym typeface="Arial"/>
            </a:endParaRPr>
          </a:p>
          <a:p>
            <a:pPr indent="457200" lvl="0" marL="0" rtl="0" algn="l">
              <a:spcBef>
                <a:spcPts val="600"/>
              </a:spcBef>
              <a:spcAft>
                <a:spcPts val="0"/>
              </a:spcAft>
              <a:buClr>
                <a:srgbClr val="000000"/>
              </a:buClr>
              <a:buSzPts val="1100"/>
              <a:buFont typeface="Arial"/>
              <a:buNone/>
            </a:pPr>
            <a:r>
              <a:rPr lang="es-419" sz="800">
                <a:solidFill>
                  <a:srgbClr val="222222"/>
                </a:solidFill>
                <a:latin typeface="Arial"/>
                <a:ea typeface="Arial"/>
                <a:cs typeface="Arial"/>
                <a:sym typeface="Arial"/>
              </a:rPr>
              <a:t>React utiliza una sintaxis parecida a HTML, llamada JSX. No es necesaria para utilizar React, sin embargo, hace el código más legible, y escribirlo es una experiencia similar a HTML.</a:t>
            </a:r>
            <a:endParaRPr sz="800">
              <a:solidFill>
                <a:srgbClr val="222222"/>
              </a:solidFill>
              <a:latin typeface="Arial"/>
              <a:ea typeface="Arial"/>
              <a:cs typeface="Arial"/>
              <a:sym typeface="Arial"/>
            </a:endParaRPr>
          </a:p>
          <a:p>
            <a:pPr indent="0" lvl="0" marL="0" rtl="0" algn="l">
              <a:spcBef>
                <a:spcPts val="600"/>
              </a:spcBef>
              <a:spcAft>
                <a:spcPts val="1600"/>
              </a:spcAft>
              <a:buNone/>
            </a:pPr>
            <a:r>
              <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Cómo</a:t>
            </a:r>
            <a:r>
              <a:rPr lang="es-419"/>
              <a:t> comenzar a utilizar React Native</a:t>
            </a:r>
            <a:endParaRPr/>
          </a:p>
        </p:txBody>
      </p:sp>
      <p:sp>
        <p:nvSpPr>
          <p:cNvPr id="303" name="Google Shape;303;p17"/>
          <p:cNvSpPr txBox="1"/>
          <p:nvPr>
            <p:ph idx="1" type="body"/>
          </p:nvPr>
        </p:nvSpPr>
        <p:spPr>
          <a:xfrm>
            <a:off x="1303800" y="1383925"/>
            <a:ext cx="7030500" cy="3140400"/>
          </a:xfrm>
          <a:prstGeom prst="rect">
            <a:avLst/>
          </a:prstGeom>
        </p:spPr>
        <p:txBody>
          <a:bodyPr anchorCtr="0" anchor="t" bIns="91425" lIns="91425" spcFirstLastPara="1" rIns="91425" wrap="square" tIns="91425">
            <a:noAutofit/>
          </a:bodyPr>
          <a:lstStyle/>
          <a:p>
            <a:pPr indent="0" lvl="0" marL="0" rtl="0" algn="l">
              <a:lnSpc>
                <a:spcPct val="100000"/>
              </a:lnSpc>
              <a:spcBef>
                <a:spcPts val="1400"/>
              </a:spcBef>
              <a:spcAft>
                <a:spcPts val="0"/>
              </a:spcAft>
              <a:buClr>
                <a:srgbClr val="000000"/>
              </a:buClr>
              <a:buSzPts val="1100"/>
              <a:buFont typeface="Arial"/>
              <a:buNone/>
            </a:pPr>
            <a:r>
              <a:rPr b="1" lang="es-419">
                <a:solidFill>
                  <a:srgbClr val="333333"/>
                </a:solidFill>
                <a:latin typeface="Arial"/>
                <a:ea typeface="Arial"/>
                <a:cs typeface="Arial"/>
                <a:sym typeface="Arial"/>
              </a:rPr>
              <a:t>Instalar Xcode</a:t>
            </a:r>
            <a:endParaRPr b="1">
              <a:solidFill>
                <a:srgbClr val="333333"/>
              </a:solidFill>
              <a:latin typeface="Arial"/>
              <a:ea typeface="Arial"/>
              <a:cs typeface="Arial"/>
              <a:sym typeface="Arial"/>
            </a:endParaRPr>
          </a:p>
          <a:p>
            <a:pPr indent="457200" lvl="0" marL="0" rtl="0" algn="l">
              <a:lnSpc>
                <a:spcPct val="150000"/>
              </a:lnSpc>
              <a:spcBef>
                <a:spcPts val="400"/>
              </a:spcBef>
              <a:spcAft>
                <a:spcPts val="0"/>
              </a:spcAft>
              <a:buClr>
                <a:srgbClr val="000000"/>
              </a:buClr>
              <a:buSzPts val="1100"/>
              <a:buFont typeface="Arial"/>
              <a:buNone/>
            </a:pPr>
            <a:r>
              <a:rPr lang="es-419" sz="1100">
                <a:solidFill>
                  <a:srgbClr val="333333"/>
                </a:solidFill>
                <a:latin typeface="Arial"/>
                <a:ea typeface="Arial"/>
                <a:cs typeface="Arial"/>
                <a:sym typeface="Arial"/>
              </a:rPr>
              <a:t>Para poder simular la app iOS necesitaremos el software de desarrollo de Apple, </a:t>
            </a:r>
            <a:r>
              <a:rPr b="1" lang="es-419" sz="1100">
                <a:solidFill>
                  <a:srgbClr val="000000"/>
                </a:solidFill>
                <a:uFill>
                  <a:noFill/>
                </a:uFill>
                <a:latin typeface="Arial"/>
                <a:ea typeface="Arial"/>
                <a:cs typeface="Arial"/>
                <a:sym typeface="Arial"/>
                <a:hlinkClick r:id="rId3"/>
              </a:rPr>
              <a:t>Xcode</a:t>
            </a:r>
            <a:r>
              <a:rPr lang="es-419" sz="1100">
                <a:solidFill>
                  <a:srgbClr val="333333"/>
                </a:solidFill>
                <a:latin typeface="Arial"/>
                <a:ea typeface="Arial"/>
                <a:cs typeface="Arial"/>
                <a:sym typeface="Arial"/>
              </a:rPr>
              <a:t>.</a:t>
            </a:r>
            <a:endParaRPr sz="1100">
              <a:solidFill>
                <a:srgbClr val="333333"/>
              </a:solidFill>
              <a:latin typeface="Arial"/>
              <a:ea typeface="Arial"/>
              <a:cs typeface="Arial"/>
              <a:sym typeface="Arial"/>
            </a:endParaRPr>
          </a:p>
          <a:p>
            <a:pPr indent="0" lvl="0" marL="0" rtl="0" algn="l">
              <a:lnSpc>
                <a:spcPct val="100000"/>
              </a:lnSpc>
              <a:spcBef>
                <a:spcPts val="1400"/>
              </a:spcBef>
              <a:spcAft>
                <a:spcPts val="0"/>
              </a:spcAft>
              <a:buClr>
                <a:srgbClr val="000000"/>
              </a:buClr>
              <a:buSzPts val="1100"/>
              <a:buFont typeface="Arial"/>
              <a:buNone/>
            </a:pPr>
            <a:r>
              <a:rPr b="1" lang="es-419">
                <a:solidFill>
                  <a:srgbClr val="333333"/>
                </a:solidFill>
                <a:latin typeface="Arial"/>
                <a:ea typeface="Arial"/>
                <a:cs typeface="Arial"/>
                <a:sym typeface="Arial"/>
              </a:rPr>
              <a:t>Instalar node</a:t>
            </a:r>
            <a:endParaRPr b="1">
              <a:solidFill>
                <a:srgbClr val="333333"/>
              </a:solidFill>
              <a:latin typeface="Arial"/>
              <a:ea typeface="Arial"/>
              <a:cs typeface="Arial"/>
              <a:sym typeface="Arial"/>
            </a:endParaRPr>
          </a:p>
          <a:p>
            <a:pPr indent="457200" lvl="0" marL="0" rtl="0" algn="l">
              <a:lnSpc>
                <a:spcPct val="150000"/>
              </a:lnSpc>
              <a:spcBef>
                <a:spcPts val="400"/>
              </a:spcBef>
              <a:spcAft>
                <a:spcPts val="0"/>
              </a:spcAft>
              <a:buClr>
                <a:srgbClr val="000000"/>
              </a:buClr>
              <a:buSzPts val="1100"/>
              <a:buFont typeface="Arial"/>
              <a:buNone/>
            </a:pPr>
            <a:r>
              <a:rPr lang="es-419" sz="1100">
                <a:solidFill>
                  <a:srgbClr val="323232"/>
                </a:solidFill>
                <a:highlight>
                  <a:srgbClr val="FFFFFF"/>
                </a:highlight>
                <a:latin typeface="Arial"/>
                <a:ea typeface="Arial"/>
                <a:cs typeface="Arial"/>
                <a:sym typeface="Arial"/>
              </a:rPr>
              <a:t>Node se encarga de proporcionar una manera fácil para construir programas de red escalables. </a:t>
            </a:r>
            <a:r>
              <a:rPr lang="es-419" sz="1100">
                <a:solidFill>
                  <a:srgbClr val="333333"/>
                </a:solidFill>
                <a:latin typeface="Arial"/>
                <a:ea typeface="Arial"/>
                <a:cs typeface="Arial"/>
                <a:sym typeface="Arial"/>
              </a:rPr>
              <a:t>El comando para instalar </a:t>
            </a:r>
            <a:r>
              <a:rPr b="1" lang="es-419" sz="1100">
                <a:solidFill>
                  <a:srgbClr val="333333"/>
                </a:solidFill>
                <a:latin typeface="Arial"/>
                <a:ea typeface="Arial"/>
                <a:cs typeface="Arial"/>
                <a:sym typeface="Arial"/>
              </a:rPr>
              <a:t>node</a:t>
            </a:r>
            <a:r>
              <a:rPr lang="es-419" sz="1100">
                <a:solidFill>
                  <a:srgbClr val="333333"/>
                </a:solidFill>
                <a:latin typeface="Arial"/>
                <a:ea typeface="Arial"/>
                <a:cs typeface="Arial"/>
                <a:sym typeface="Arial"/>
              </a:rPr>
              <a:t> sería:</a:t>
            </a:r>
            <a:endParaRPr sz="1100">
              <a:solidFill>
                <a:srgbClr val="333333"/>
              </a:solidFill>
              <a:latin typeface="Arial"/>
              <a:ea typeface="Arial"/>
              <a:cs typeface="Arial"/>
              <a:sym typeface="Arial"/>
            </a:endParaRPr>
          </a:p>
          <a:p>
            <a:pPr indent="0" lvl="0" marL="0" rtl="0" algn="l">
              <a:spcBef>
                <a:spcPts val="0"/>
              </a:spcBef>
              <a:spcAft>
                <a:spcPts val="0"/>
              </a:spcAft>
              <a:buNone/>
            </a:pPr>
            <a:r>
              <a:rPr lang="es-419" sz="1050">
                <a:solidFill>
                  <a:srgbClr val="F3F3F3"/>
                </a:solidFill>
                <a:highlight>
                  <a:srgbClr val="2B2B2B"/>
                </a:highlight>
                <a:latin typeface="Verdana"/>
                <a:ea typeface="Verdana"/>
                <a:cs typeface="Verdana"/>
                <a:sym typeface="Verdana"/>
              </a:rPr>
              <a:t>bew install node</a:t>
            </a:r>
            <a:endParaRPr sz="1050">
              <a:solidFill>
                <a:srgbClr val="F3F3F3"/>
              </a:solidFill>
              <a:highlight>
                <a:srgbClr val="2B2B2B"/>
              </a:highlight>
              <a:latin typeface="Verdana"/>
              <a:ea typeface="Verdana"/>
              <a:cs typeface="Verdana"/>
              <a:sym typeface="Verdana"/>
            </a:endParaRPr>
          </a:p>
          <a:p>
            <a:pPr indent="0" lvl="0" marL="0" rtl="0" algn="l">
              <a:lnSpc>
                <a:spcPct val="100000"/>
              </a:lnSpc>
              <a:spcBef>
                <a:spcPts val="1600"/>
              </a:spcBef>
              <a:spcAft>
                <a:spcPts val="0"/>
              </a:spcAft>
              <a:buClr>
                <a:srgbClr val="000000"/>
              </a:buClr>
              <a:buSzPts val="1100"/>
              <a:buFont typeface="Arial"/>
              <a:buNone/>
            </a:pPr>
            <a:r>
              <a:rPr b="1" lang="es-419">
                <a:solidFill>
                  <a:srgbClr val="333333"/>
                </a:solidFill>
                <a:latin typeface="Georgia"/>
                <a:ea typeface="Georgia"/>
                <a:cs typeface="Georgia"/>
                <a:sym typeface="Georgia"/>
              </a:rPr>
              <a:t>Instalar React Native</a:t>
            </a:r>
            <a:endParaRPr b="1">
              <a:solidFill>
                <a:srgbClr val="333333"/>
              </a:solidFill>
              <a:latin typeface="Georgia"/>
              <a:ea typeface="Georgia"/>
              <a:cs typeface="Georgia"/>
              <a:sym typeface="Georgia"/>
            </a:endParaRPr>
          </a:p>
          <a:p>
            <a:pPr indent="457200" lvl="0" marL="0" rtl="0" algn="l">
              <a:lnSpc>
                <a:spcPct val="150000"/>
              </a:lnSpc>
              <a:spcBef>
                <a:spcPts val="400"/>
              </a:spcBef>
              <a:spcAft>
                <a:spcPts val="0"/>
              </a:spcAft>
              <a:buClr>
                <a:srgbClr val="000000"/>
              </a:buClr>
              <a:buSzPts val="1100"/>
              <a:buFont typeface="Arial"/>
              <a:buNone/>
            </a:pPr>
            <a:r>
              <a:rPr lang="es-419" sz="1100">
                <a:solidFill>
                  <a:srgbClr val="333333"/>
                </a:solidFill>
                <a:latin typeface="Roboto"/>
                <a:ea typeface="Roboto"/>
                <a:cs typeface="Roboto"/>
                <a:sym typeface="Roboto"/>
              </a:rPr>
              <a:t>Una vez tengamos node instalado podemos instalar </a:t>
            </a:r>
            <a:r>
              <a:rPr b="1" lang="es-419" sz="1100">
                <a:solidFill>
                  <a:srgbClr val="333333"/>
                </a:solidFill>
                <a:latin typeface="Roboto"/>
                <a:ea typeface="Roboto"/>
                <a:cs typeface="Roboto"/>
                <a:sym typeface="Roboto"/>
              </a:rPr>
              <a:t>React Native:</a:t>
            </a:r>
            <a:endParaRPr sz="1100">
              <a:solidFill>
                <a:srgbClr val="333333"/>
              </a:solidFill>
              <a:latin typeface="Roboto"/>
              <a:ea typeface="Roboto"/>
              <a:cs typeface="Roboto"/>
              <a:sym typeface="Roboto"/>
            </a:endParaRPr>
          </a:p>
          <a:p>
            <a:pPr indent="0" lvl="0" marL="50800" marR="50800" rtl="0" algn="l">
              <a:spcBef>
                <a:spcPts val="0"/>
              </a:spcBef>
              <a:spcAft>
                <a:spcPts val="0"/>
              </a:spcAft>
              <a:buNone/>
            </a:pPr>
            <a:r>
              <a:rPr lang="es-419" sz="1100">
                <a:solidFill>
                  <a:srgbClr val="FFFFFF"/>
                </a:solidFill>
                <a:highlight>
                  <a:srgbClr val="000000"/>
                </a:highlight>
                <a:latin typeface="Verdana"/>
                <a:ea typeface="Verdana"/>
                <a:cs typeface="Verdana"/>
                <a:sym typeface="Verdana"/>
              </a:rPr>
              <a:t>npm install -g react-native-cli</a:t>
            </a:r>
            <a:endParaRPr sz="1100">
              <a:solidFill>
                <a:srgbClr val="FFFFFF"/>
              </a:solidFill>
              <a:highlight>
                <a:srgbClr val="000000"/>
              </a:highlight>
              <a:latin typeface="Verdana"/>
              <a:ea typeface="Verdana"/>
              <a:cs typeface="Verdana"/>
              <a:sym typeface="Verdana"/>
            </a:endParaRPr>
          </a:p>
          <a:p>
            <a:pPr indent="0" lvl="0" marL="50800" marR="50800" rtl="0" algn="l">
              <a:spcBef>
                <a:spcPts val="800"/>
              </a:spcBef>
              <a:spcAft>
                <a:spcPts val="0"/>
              </a:spcAft>
              <a:buClr>
                <a:srgbClr val="000000"/>
              </a:buClr>
              <a:buSzPts val="1100"/>
              <a:buFont typeface="Arial"/>
              <a:buNone/>
            </a:pPr>
            <a:r>
              <a:t/>
            </a:r>
            <a:endParaRPr sz="1100">
              <a:solidFill>
                <a:srgbClr val="FFFFFF"/>
              </a:solidFill>
              <a:highlight>
                <a:srgbClr val="000000"/>
              </a:highlight>
              <a:latin typeface="Verdana"/>
              <a:ea typeface="Verdana"/>
              <a:cs typeface="Verdana"/>
              <a:sym typeface="Verdana"/>
            </a:endParaRPr>
          </a:p>
          <a:p>
            <a:pPr indent="0" lvl="0" marL="0" rtl="0" algn="l">
              <a:spcBef>
                <a:spcPts val="800"/>
              </a:spcBef>
              <a:spcAft>
                <a:spcPts val="0"/>
              </a:spcAft>
              <a:buNone/>
            </a:pPr>
            <a:r>
              <a:t/>
            </a:r>
            <a:endParaRPr sz="1050">
              <a:solidFill>
                <a:srgbClr val="E6E1DC"/>
              </a:solidFill>
              <a:highlight>
                <a:srgbClr val="2B2B2B"/>
              </a:highlight>
              <a:latin typeface="Verdana"/>
              <a:ea typeface="Verdana"/>
              <a:cs typeface="Verdana"/>
              <a:sym typeface="Verdana"/>
            </a:endParaRPr>
          </a:p>
          <a:p>
            <a:pPr indent="0" lvl="0" marL="0" rtl="0" algn="l">
              <a:spcBef>
                <a:spcPts val="1600"/>
              </a:spcBef>
              <a:spcAft>
                <a:spcPts val="1600"/>
              </a:spcAft>
              <a:buNone/>
            </a:pPr>
            <a:r>
              <a:t/>
            </a:r>
            <a:endParaRPr sz="1050">
              <a:solidFill>
                <a:srgbClr val="E6E1DC"/>
              </a:solidFill>
              <a:highlight>
                <a:srgbClr val="2B2B2B"/>
              </a:highlight>
              <a:latin typeface="Verdana"/>
              <a:ea typeface="Verdana"/>
              <a:cs typeface="Verdana"/>
              <a:sym typeface="Verdana"/>
            </a:endParaRPr>
          </a:p>
        </p:txBody>
      </p:sp>
      <p:pic>
        <p:nvPicPr>
          <p:cNvPr id="304" name="Google Shape;304;p17"/>
          <p:cNvPicPr preferRelativeResize="0"/>
          <p:nvPr/>
        </p:nvPicPr>
        <p:blipFill>
          <a:blip r:embed="rId4">
            <a:alphaModFix/>
          </a:blip>
          <a:stretch>
            <a:fillRect/>
          </a:stretch>
        </p:blipFill>
        <p:spPr>
          <a:xfrm>
            <a:off x="458850" y="1597875"/>
            <a:ext cx="725299" cy="725299"/>
          </a:xfrm>
          <a:prstGeom prst="rect">
            <a:avLst/>
          </a:prstGeom>
          <a:noFill/>
          <a:ln>
            <a:noFill/>
          </a:ln>
        </p:spPr>
      </p:pic>
      <p:pic>
        <p:nvPicPr>
          <p:cNvPr id="305" name="Google Shape;305;p17"/>
          <p:cNvPicPr preferRelativeResize="0"/>
          <p:nvPr/>
        </p:nvPicPr>
        <p:blipFill>
          <a:blip r:embed="rId5">
            <a:alphaModFix/>
          </a:blip>
          <a:stretch>
            <a:fillRect/>
          </a:stretch>
        </p:blipFill>
        <p:spPr>
          <a:xfrm>
            <a:off x="458850" y="2650700"/>
            <a:ext cx="725300" cy="725300"/>
          </a:xfrm>
          <a:prstGeom prst="rect">
            <a:avLst/>
          </a:prstGeom>
          <a:noFill/>
          <a:ln>
            <a:noFill/>
          </a:ln>
        </p:spPr>
      </p:pic>
      <p:pic>
        <p:nvPicPr>
          <p:cNvPr id="306" name="Google Shape;306;p17"/>
          <p:cNvPicPr preferRelativeResize="0"/>
          <p:nvPr/>
        </p:nvPicPr>
        <p:blipFill>
          <a:blip r:embed="rId6">
            <a:alphaModFix/>
          </a:blip>
          <a:stretch>
            <a:fillRect/>
          </a:stretch>
        </p:blipFill>
        <p:spPr>
          <a:xfrm>
            <a:off x="450900" y="3703525"/>
            <a:ext cx="741200" cy="741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18"/>
          <p:cNvSpPr txBox="1"/>
          <p:nvPr>
            <p:ph idx="1" type="body"/>
          </p:nvPr>
        </p:nvSpPr>
        <p:spPr>
          <a:xfrm>
            <a:off x="1295125" y="444050"/>
            <a:ext cx="7039200" cy="4087500"/>
          </a:xfrm>
          <a:prstGeom prst="rect">
            <a:avLst/>
          </a:prstGeom>
        </p:spPr>
        <p:txBody>
          <a:bodyPr anchorCtr="0" anchor="t" bIns="91425" lIns="91425" spcFirstLastPara="1" rIns="91425" wrap="square" tIns="91425">
            <a:noAutofit/>
          </a:bodyPr>
          <a:lstStyle/>
          <a:p>
            <a:pPr indent="0" lvl="0" marL="0" rtl="0" algn="l">
              <a:lnSpc>
                <a:spcPct val="100000"/>
              </a:lnSpc>
              <a:spcBef>
                <a:spcPts val="1800"/>
              </a:spcBef>
              <a:spcAft>
                <a:spcPts val="0"/>
              </a:spcAft>
              <a:buClr>
                <a:srgbClr val="000000"/>
              </a:buClr>
              <a:buSzPts val="1100"/>
              <a:buFont typeface="Arial"/>
              <a:buNone/>
            </a:pPr>
            <a:r>
              <a:rPr b="1" lang="es-419" sz="1700">
                <a:solidFill>
                  <a:srgbClr val="333333"/>
                </a:solidFill>
                <a:latin typeface="Arial"/>
                <a:ea typeface="Arial"/>
                <a:cs typeface="Arial"/>
                <a:sym typeface="Arial"/>
              </a:rPr>
              <a:t>Inicializar la app en React Native</a:t>
            </a:r>
            <a:endParaRPr b="1" sz="1700">
              <a:solidFill>
                <a:srgbClr val="333333"/>
              </a:solidFill>
              <a:latin typeface="Arial"/>
              <a:ea typeface="Arial"/>
              <a:cs typeface="Arial"/>
              <a:sym typeface="Arial"/>
            </a:endParaRPr>
          </a:p>
          <a:p>
            <a:pPr indent="406400" lvl="0" marL="50800" marR="50800" rtl="0" algn="l">
              <a:spcBef>
                <a:spcPts val="400"/>
              </a:spcBef>
              <a:spcAft>
                <a:spcPts val="0"/>
              </a:spcAft>
              <a:buNone/>
            </a:pPr>
            <a:r>
              <a:rPr lang="es-419" sz="1100">
                <a:solidFill>
                  <a:srgbClr val="000000"/>
                </a:solidFill>
                <a:latin typeface="Arial"/>
                <a:ea typeface="Arial"/>
                <a:cs typeface="Arial"/>
                <a:sym typeface="Arial"/>
              </a:rPr>
              <a:t>Una vez tenemos todo instalado, podemos comenzar a utilizar React Native:</a:t>
            </a:r>
            <a:endParaRPr sz="1100">
              <a:solidFill>
                <a:srgbClr val="000000"/>
              </a:solidFill>
              <a:latin typeface="Arial"/>
              <a:ea typeface="Arial"/>
              <a:cs typeface="Arial"/>
              <a:sym typeface="Arial"/>
            </a:endParaRPr>
          </a:p>
          <a:p>
            <a:pPr indent="0" lvl="0" marL="50800" marR="50800" rtl="0" algn="l">
              <a:spcBef>
                <a:spcPts val="800"/>
              </a:spcBef>
              <a:spcAft>
                <a:spcPts val="0"/>
              </a:spcAft>
              <a:buNone/>
            </a:pPr>
            <a:r>
              <a:rPr lang="es-419" sz="1100">
                <a:solidFill>
                  <a:srgbClr val="F3F3F3"/>
                </a:solidFill>
                <a:highlight>
                  <a:srgbClr val="000000"/>
                </a:highlight>
                <a:latin typeface="Arial"/>
                <a:ea typeface="Arial"/>
                <a:cs typeface="Arial"/>
                <a:sym typeface="Arial"/>
              </a:rPr>
              <a:t>react-native init nombre_de_la_app</a:t>
            </a:r>
            <a:endParaRPr sz="1100">
              <a:solidFill>
                <a:srgbClr val="F3F3F3"/>
              </a:solidFill>
              <a:highlight>
                <a:srgbClr val="000000"/>
              </a:highlight>
              <a:latin typeface="Arial"/>
              <a:ea typeface="Arial"/>
              <a:cs typeface="Arial"/>
              <a:sym typeface="Arial"/>
            </a:endParaRPr>
          </a:p>
          <a:p>
            <a:pPr indent="0" lvl="0" marL="50800" marR="50800" rtl="0" algn="l">
              <a:spcBef>
                <a:spcPts val="800"/>
              </a:spcBef>
              <a:spcAft>
                <a:spcPts val="0"/>
              </a:spcAft>
              <a:buNone/>
            </a:pPr>
            <a:r>
              <a:t/>
            </a:r>
            <a:endParaRPr sz="1100">
              <a:solidFill>
                <a:srgbClr val="F3F3F3"/>
              </a:solidFill>
              <a:highlight>
                <a:srgbClr val="000000"/>
              </a:highlight>
              <a:latin typeface="Arial"/>
              <a:ea typeface="Arial"/>
              <a:cs typeface="Arial"/>
              <a:sym typeface="Arial"/>
            </a:endParaRPr>
          </a:p>
          <a:p>
            <a:pPr indent="0" lvl="0" marL="50800" marR="50800" rtl="0" algn="l">
              <a:spcBef>
                <a:spcPts val="800"/>
              </a:spcBef>
              <a:spcAft>
                <a:spcPts val="0"/>
              </a:spcAft>
              <a:buClr>
                <a:srgbClr val="000000"/>
              </a:buClr>
              <a:buSzPts val="1100"/>
              <a:buFont typeface="Arial"/>
              <a:buNone/>
            </a:pPr>
            <a:r>
              <a:t/>
            </a:r>
            <a:endParaRPr sz="1100">
              <a:solidFill>
                <a:srgbClr val="F3F3F3"/>
              </a:solidFill>
              <a:highlight>
                <a:srgbClr val="000000"/>
              </a:highlight>
              <a:latin typeface="Arial"/>
              <a:ea typeface="Arial"/>
              <a:cs typeface="Arial"/>
              <a:sym typeface="Arial"/>
            </a:endParaRPr>
          </a:p>
          <a:p>
            <a:pPr indent="0" lvl="0" marL="0" rtl="0" algn="l">
              <a:spcBef>
                <a:spcPts val="800"/>
              </a:spcBef>
              <a:spcAft>
                <a:spcPts val="1600"/>
              </a:spcAft>
              <a:buNone/>
            </a:pPr>
            <a:r>
              <a:t/>
            </a:r>
            <a:endParaRPr>
              <a:latin typeface="Arial"/>
              <a:ea typeface="Arial"/>
              <a:cs typeface="Arial"/>
              <a:sym typeface="Arial"/>
            </a:endParaRPr>
          </a:p>
        </p:txBody>
      </p:sp>
      <p:pic>
        <p:nvPicPr>
          <p:cNvPr id="312" name="Google Shape;312;p18"/>
          <p:cNvPicPr preferRelativeResize="0"/>
          <p:nvPr/>
        </p:nvPicPr>
        <p:blipFill>
          <a:blip r:embed="rId3">
            <a:alphaModFix/>
          </a:blip>
          <a:stretch>
            <a:fillRect/>
          </a:stretch>
        </p:blipFill>
        <p:spPr>
          <a:xfrm>
            <a:off x="474750" y="1749300"/>
            <a:ext cx="4935201" cy="1837300"/>
          </a:xfrm>
          <a:prstGeom prst="rect">
            <a:avLst/>
          </a:prstGeom>
          <a:noFill/>
          <a:ln>
            <a:noFill/>
          </a:ln>
        </p:spPr>
      </p:pic>
      <p:pic>
        <p:nvPicPr>
          <p:cNvPr id="313" name="Google Shape;313;p18"/>
          <p:cNvPicPr preferRelativeResize="0"/>
          <p:nvPr/>
        </p:nvPicPr>
        <p:blipFill>
          <a:blip r:embed="rId4">
            <a:alphaModFix/>
          </a:blip>
          <a:stretch>
            <a:fillRect/>
          </a:stretch>
        </p:blipFill>
        <p:spPr>
          <a:xfrm>
            <a:off x="3320350" y="3663275"/>
            <a:ext cx="5496500" cy="1273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Estructura de Ficheros y carpetas </a:t>
            </a:r>
            <a:endParaRPr/>
          </a:p>
        </p:txBody>
      </p:sp>
      <p:sp>
        <p:nvSpPr>
          <p:cNvPr id="319" name="Google Shape;319;p19"/>
          <p:cNvSpPr txBox="1"/>
          <p:nvPr>
            <p:ph idx="1" type="body"/>
          </p:nvPr>
        </p:nvSpPr>
        <p:spPr>
          <a:xfrm>
            <a:off x="347825" y="1398725"/>
            <a:ext cx="7986300" cy="3140400"/>
          </a:xfrm>
          <a:prstGeom prst="rect">
            <a:avLst/>
          </a:prstGeom>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es-419" sz="1100">
                <a:solidFill>
                  <a:srgbClr val="333333"/>
                </a:solidFill>
                <a:latin typeface="Roboto"/>
                <a:ea typeface="Roboto"/>
                <a:cs typeface="Roboto"/>
                <a:sym typeface="Roboto"/>
              </a:rPr>
              <a:t>Se puede observar que React Native ha creado una carpeta llamada </a:t>
            </a:r>
            <a:r>
              <a:rPr b="1" lang="es-419" sz="1100">
                <a:solidFill>
                  <a:srgbClr val="333333"/>
                </a:solidFill>
                <a:latin typeface="Roboto"/>
                <a:ea typeface="Roboto"/>
                <a:cs typeface="Roboto"/>
                <a:sym typeface="Roboto"/>
              </a:rPr>
              <a:t>“nombre_de_la_app” </a:t>
            </a:r>
            <a:r>
              <a:rPr lang="es-419" sz="1100">
                <a:solidFill>
                  <a:srgbClr val="333333"/>
                </a:solidFill>
                <a:latin typeface="Roboto"/>
                <a:ea typeface="Roboto"/>
                <a:cs typeface="Roboto"/>
                <a:sym typeface="Roboto"/>
              </a:rPr>
              <a:t>que contiene todos los ficheros necesarios para desarrollar la app: </a:t>
            </a:r>
            <a:endParaRPr sz="1100">
              <a:solidFill>
                <a:srgbClr val="333333"/>
              </a:solidFill>
              <a:latin typeface="Roboto"/>
              <a:ea typeface="Roboto"/>
              <a:cs typeface="Roboto"/>
              <a:sym typeface="Roboto"/>
            </a:endParaRPr>
          </a:p>
          <a:p>
            <a:pPr indent="457200" lvl="0" marL="0" rtl="0" algn="l">
              <a:lnSpc>
                <a:spcPct val="150000"/>
              </a:lnSpc>
              <a:spcBef>
                <a:spcPts val="0"/>
              </a:spcBef>
              <a:spcAft>
                <a:spcPts val="0"/>
              </a:spcAft>
              <a:buNone/>
            </a:pPr>
            <a:r>
              <a:t/>
            </a:r>
            <a:endParaRPr sz="1100">
              <a:solidFill>
                <a:srgbClr val="333333"/>
              </a:solidFill>
              <a:latin typeface="Roboto"/>
              <a:ea typeface="Roboto"/>
              <a:cs typeface="Roboto"/>
              <a:sym typeface="Roboto"/>
            </a:endParaRPr>
          </a:p>
          <a:p>
            <a:pPr indent="0" lvl="0" marL="0" rtl="0" algn="l">
              <a:lnSpc>
                <a:spcPct val="150000"/>
              </a:lnSpc>
              <a:spcBef>
                <a:spcPts val="0"/>
              </a:spcBef>
              <a:spcAft>
                <a:spcPts val="0"/>
              </a:spcAft>
              <a:buNone/>
            </a:pPr>
            <a:r>
              <a:rPr lang="es-419" sz="1100">
                <a:solidFill>
                  <a:srgbClr val="333333"/>
                </a:solidFill>
                <a:highlight>
                  <a:srgbClr val="FEFEFE"/>
                </a:highlight>
                <a:latin typeface="Roboto"/>
                <a:ea typeface="Roboto"/>
                <a:cs typeface="Roboto"/>
                <a:sym typeface="Roboto"/>
              </a:rPr>
              <a:t> </a:t>
            </a:r>
            <a:r>
              <a:rPr b="1" lang="es-419" sz="1100">
                <a:solidFill>
                  <a:srgbClr val="333333"/>
                </a:solidFill>
                <a:highlight>
                  <a:srgbClr val="FEFEFE"/>
                </a:highlight>
                <a:latin typeface="Roboto"/>
                <a:ea typeface="Roboto"/>
                <a:cs typeface="Roboto"/>
                <a:sym typeface="Roboto"/>
              </a:rPr>
              <a:t>__test__</a:t>
            </a:r>
            <a:r>
              <a:rPr lang="es-419" sz="1100">
                <a:solidFill>
                  <a:srgbClr val="333333"/>
                </a:solidFill>
                <a:highlight>
                  <a:srgbClr val="FEFEFE"/>
                </a:highlight>
                <a:latin typeface="Roboto"/>
                <a:ea typeface="Roboto"/>
                <a:cs typeface="Roboto"/>
                <a:sym typeface="Roboto"/>
              </a:rPr>
              <a:t> son para testing. </a:t>
            </a:r>
            <a:endParaRPr sz="1100">
              <a:solidFill>
                <a:srgbClr val="333333"/>
              </a:solidFill>
              <a:highlight>
                <a:srgbClr val="FEFEFE"/>
              </a:highlight>
              <a:latin typeface="Roboto"/>
              <a:ea typeface="Roboto"/>
              <a:cs typeface="Roboto"/>
              <a:sym typeface="Roboto"/>
            </a:endParaRPr>
          </a:p>
          <a:p>
            <a:pPr indent="0" lvl="0" marL="0" rtl="0" algn="l">
              <a:lnSpc>
                <a:spcPct val="150000"/>
              </a:lnSpc>
              <a:spcBef>
                <a:spcPts val="0"/>
              </a:spcBef>
              <a:spcAft>
                <a:spcPts val="0"/>
              </a:spcAft>
              <a:buNone/>
            </a:pPr>
            <a:r>
              <a:rPr b="1" lang="es-419" sz="1100">
                <a:solidFill>
                  <a:srgbClr val="333333"/>
                </a:solidFill>
                <a:highlight>
                  <a:srgbClr val="FEFEFE"/>
                </a:highlight>
                <a:latin typeface="Roboto"/>
                <a:ea typeface="Roboto"/>
                <a:cs typeface="Roboto"/>
                <a:sym typeface="Roboto"/>
              </a:rPr>
              <a:t>android</a:t>
            </a:r>
            <a:r>
              <a:rPr lang="es-419" sz="1100">
                <a:solidFill>
                  <a:srgbClr val="333333"/>
                </a:solidFill>
                <a:highlight>
                  <a:srgbClr val="FEFEFE"/>
                </a:highlight>
                <a:latin typeface="Roboto"/>
                <a:ea typeface="Roboto"/>
                <a:cs typeface="Roboto"/>
                <a:sym typeface="Roboto"/>
              </a:rPr>
              <a:t> y </a:t>
            </a:r>
            <a:r>
              <a:rPr b="1" lang="es-419" sz="1100">
                <a:solidFill>
                  <a:srgbClr val="333333"/>
                </a:solidFill>
                <a:highlight>
                  <a:srgbClr val="FEFEFE"/>
                </a:highlight>
                <a:latin typeface="Roboto"/>
                <a:ea typeface="Roboto"/>
                <a:cs typeface="Roboto"/>
                <a:sym typeface="Roboto"/>
              </a:rPr>
              <a:t>ios</a:t>
            </a:r>
            <a:r>
              <a:rPr lang="es-419" sz="1100">
                <a:solidFill>
                  <a:srgbClr val="333333"/>
                </a:solidFill>
                <a:highlight>
                  <a:srgbClr val="FEFEFE"/>
                </a:highlight>
                <a:latin typeface="Roboto"/>
                <a:ea typeface="Roboto"/>
                <a:cs typeface="Roboto"/>
                <a:sym typeface="Roboto"/>
              </a:rPr>
              <a:t>, son las carpetas que contienen </a:t>
            </a:r>
            <a:endParaRPr sz="1100">
              <a:solidFill>
                <a:srgbClr val="333333"/>
              </a:solidFill>
              <a:highlight>
                <a:srgbClr val="FEFEFE"/>
              </a:highlight>
              <a:latin typeface="Roboto"/>
              <a:ea typeface="Roboto"/>
              <a:cs typeface="Roboto"/>
              <a:sym typeface="Roboto"/>
            </a:endParaRPr>
          </a:p>
          <a:p>
            <a:pPr indent="0" lvl="0" marL="0" rtl="0" algn="l">
              <a:lnSpc>
                <a:spcPct val="150000"/>
              </a:lnSpc>
              <a:spcBef>
                <a:spcPts val="0"/>
              </a:spcBef>
              <a:spcAft>
                <a:spcPts val="0"/>
              </a:spcAft>
              <a:buNone/>
            </a:pPr>
            <a:r>
              <a:rPr lang="es-419" sz="1100">
                <a:solidFill>
                  <a:srgbClr val="333333"/>
                </a:solidFill>
                <a:highlight>
                  <a:srgbClr val="FEFEFE"/>
                </a:highlight>
                <a:latin typeface="Roboto"/>
                <a:ea typeface="Roboto"/>
                <a:cs typeface="Roboto"/>
                <a:sym typeface="Roboto"/>
              </a:rPr>
              <a:t>los ficheros “nativos” .</a:t>
            </a:r>
            <a:endParaRPr sz="1100">
              <a:solidFill>
                <a:srgbClr val="333333"/>
              </a:solidFill>
              <a:highlight>
                <a:srgbClr val="FEFEFE"/>
              </a:highlight>
              <a:latin typeface="Roboto"/>
              <a:ea typeface="Roboto"/>
              <a:cs typeface="Roboto"/>
              <a:sym typeface="Roboto"/>
            </a:endParaRPr>
          </a:p>
          <a:p>
            <a:pPr indent="0" lvl="0" marL="0" rtl="0" algn="l">
              <a:lnSpc>
                <a:spcPct val="150000"/>
              </a:lnSpc>
              <a:spcBef>
                <a:spcPts val="0"/>
              </a:spcBef>
              <a:spcAft>
                <a:spcPts val="0"/>
              </a:spcAft>
              <a:buNone/>
            </a:pPr>
            <a:r>
              <a:rPr b="1" lang="es-419" sz="1100">
                <a:solidFill>
                  <a:srgbClr val="333333"/>
                </a:solidFill>
                <a:highlight>
                  <a:srgbClr val="FEFEFE"/>
                </a:highlight>
                <a:latin typeface="Roboto"/>
                <a:ea typeface="Roboto"/>
                <a:cs typeface="Roboto"/>
                <a:sym typeface="Roboto"/>
              </a:rPr>
              <a:t>node_modules</a:t>
            </a:r>
            <a:r>
              <a:rPr lang="es-419" sz="1100">
                <a:solidFill>
                  <a:srgbClr val="333333"/>
                </a:solidFill>
                <a:highlight>
                  <a:srgbClr val="FEFEFE"/>
                </a:highlight>
                <a:latin typeface="Roboto"/>
                <a:ea typeface="Roboto"/>
                <a:cs typeface="Roboto"/>
                <a:sym typeface="Roboto"/>
              </a:rPr>
              <a:t>, es donde se guardan</a:t>
            </a:r>
            <a:endParaRPr sz="1100">
              <a:solidFill>
                <a:srgbClr val="333333"/>
              </a:solidFill>
              <a:highlight>
                <a:srgbClr val="FEFEFE"/>
              </a:highlight>
              <a:latin typeface="Roboto"/>
              <a:ea typeface="Roboto"/>
              <a:cs typeface="Roboto"/>
              <a:sym typeface="Roboto"/>
            </a:endParaRPr>
          </a:p>
          <a:p>
            <a:pPr indent="0" lvl="0" marL="0" rtl="0" algn="l">
              <a:lnSpc>
                <a:spcPct val="150000"/>
              </a:lnSpc>
              <a:spcBef>
                <a:spcPts val="0"/>
              </a:spcBef>
              <a:spcAft>
                <a:spcPts val="0"/>
              </a:spcAft>
              <a:buNone/>
            </a:pPr>
            <a:r>
              <a:rPr lang="es-419" sz="1100">
                <a:solidFill>
                  <a:srgbClr val="333333"/>
                </a:solidFill>
                <a:highlight>
                  <a:srgbClr val="FEFEFE"/>
                </a:highlight>
                <a:latin typeface="Roboto"/>
                <a:ea typeface="Roboto"/>
                <a:cs typeface="Roboto"/>
                <a:sym typeface="Roboto"/>
              </a:rPr>
              <a:t>las diferentes librerías que usa la app.</a:t>
            </a:r>
            <a:endParaRPr sz="1100">
              <a:solidFill>
                <a:srgbClr val="333333"/>
              </a:solidFill>
              <a:highlight>
                <a:srgbClr val="FEFEFE"/>
              </a:highlight>
              <a:latin typeface="Roboto"/>
              <a:ea typeface="Roboto"/>
              <a:cs typeface="Roboto"/>
              <a:sym typeface="Roboto"/>
            </a:endParaRPr>
          </a:p>
          <a:p>
            <a:pPr indent="0" lvl="0" marL="0" rtl="0" algn="l">
              <a:lnSpc>
                <a:spcPct val="150000"/>
              </a:lnSpc>
              <a:spcBef>
                <a:spcPts val="0"/>
              </a:spcBef>
              <a:spcAft>
                <a:spcPts val="0"/>
              </a:spcAft>
              <a:buNone/>
            </a:pPr>
            <a:r>
              <a:rPr b="1" lang="es-419" sz="1100">
                <a:solidFill>
                  <a:srgbClr val="333333"/>
                </a:solidFill>
                <a:highlight>
                  <a:srgbClr val="FEFEFE"/>
                </a:highlight>
                <a:latin typeface="Roboto"/>
                <a:ea typeface="Roboto"/>
                <a:cs typeface="Roboto"/>
                <a:sym typeface="Roboto"/>
              </a:rPr>
              <a:t>index.ios.js</a:t>
            </a:r>
            <a:r>
              <a:rPr lang="es-419" sz="1100">
                <a:solidFill>
                  <a:srgbClr val="333333"/>
                </a:solidFill>
                <a:highlight>
                  <a:srgbClr val="FEFEFE"/>
                </a:highlight>
                <a:latin typeface="Roboto"/>
                <a:ea typeface="Roboto"/>
                <a:cs typeface="Roboto"/>
                <a:sym typeface="Roboto"/>
              </a:rPr>
              <a:t> y en </a:t>
            </a:r>
            <a:r>
              <a:rPr b="1" lang="es-419" sz="1100">
                <a:solidFill>
                  <a:srgbClr val="333333"/>
                </a:solidFill>
                <a:highlight>
                  <a:srgbClr val="FEFEFE"/>
                </a:highlight>
                <a:latin typeface="Roboto"/>
                <a:ea typeface="Roboto"/>
                <a:cs typeface="Roboto"/>
                <a:sym typeface="Roboto"/>
              </a:rPr>
              <a:t>index.android.js</a:t>
            </a:r>
            <a:r>
              <a:rPr lang="es-419" sz="1100">
                <a:solidFill>
                  <a:srgbClr val="333333"/>
                </a:solidFill>
                <a:highlight>
                  <a:srgbClr val="FEFEFE"/>
                </a:highlight>
                <a:latin typeface="Roboto"/>
                <a:ea typeface="Roboto"/>
                <a:cs typeface="Roboto"/>
                <a:sym typeface="Roboto"/>
              </a:rPr>
              <a:t> se haya el </a:t>
            </a:r>
            <a:r>
              <a:rPr lang="es-419" sz="1100">
                <a:solidFill>
                  <a:srgbClr val="333333"/>
                </a:solidFill>
                <a:highlight>
                  <a:srgbClr val="FEFEFE"/>
                </a:highlight>
                <a:latin typeface="Roboto"/>
                <a:ea typeface="Roboto"/>
                <a:cs typeface="Roboto"/>
                <a:sym typeface="Roboto"/>
              </a:rPr>
              <a:t>código</a:t>
            </a:r>
            <a:r>
              <a:rPr lang="es-419" sz="1100">
                <a:solidFill>
                  <a:srgbClr val="333333"/>
                </a:solidFill>
                <a:highlight>
                  <a:srgbClr val="FEFEFE"/>
                </a:highlight>
                <a:latin typeface="Roboto"/>
                <a:ea typeface="Roboto"/>
                <a:cs typeface="Roboto"/>
                <a:sym typeface="Roboto"/>
              </a:rPr>
              <a:t> fuente</a:t>
            </a:r>
            <a:endParaRPr sz="1100">
              <a:solidFill>
                <a:srgbClr val="333333"/>
              </a:solidFill>
              <a:highlight>
                <a:srgbClr val="FEFEFE"/>
              </a:highlight>
              <a:latin typeface="Roboto"/>
              <a:ea typeface="Roboto"/>
              <a:cs typeface="Roboto"/>
              <a:sym typeface="Roboto"/>
            </a:endParaRPr>
          </a:p>
          <a:p>
            <a:pPr indent="0" lvl="0" marL="0" rtl="0" algn="l">
              <a:lnSpc>
                <a:spcPct val="150000"/>
              </a:lnSpc>
              <a:spcBef>
                <a:spcPts val="0"/>
              </a:spcBef>
              <a:spcAft>
                <a:spcPts val="0"/>
              </a:spcAft>
              <a:buNone/>
            </a:pPr>
            <a:r>
              <a:rPr lang="es-419" sz="1100">
                <a:solidFill>
                  <a:srgbClr val="333333"/>
                </a:solidFill>
                <a:highlight>
                  <a:srgbClr val="FEFEFE"/>
                </a:highlight>
                <a:latin typeface="Roboto"/>
                <a:ea typeface="Roboto"/>
                <a:cs typeface="Roboto"/>
                <a:sym typeface="Roboto"/>
              </a:rPr>
              <a:t>en javascript.</a:t>
            </a:r>
            <a:endParaRPr sz="1100">
              <a:solidFill>
                <a:srgbClr val="333333"/>
              </a:solidFill>
              <a:highlight>
                <a:srgbClr val="FEFEFE"/>
              </a:highlight>
              <a:latin typeface="Roboto"/>
              <a:ea typeface="Roboto"/>
              <a:cs typeface="Roboto"/>
              <a:sym typeface="Roboto"/>
            </a:endParaRPr>
          </a:p>
          <a:p>
            <a:pPr indent="0" lvl="0" marL="0" rtl="0" algn="l">
              <a:lnSpc>
                <a:spcPct val="150000"/>
              </a:lnSpc>
              <a:spcBef>
                <a:spcPts val="0"/>
              </a:spcBef>
              <a:spcAft>
                <a:spcPts val="0"/>
              </a:spcAft>
              <a:buNone/>
            </a:pPr>
            <a:r>
              <a:rPr lang="es-419" sz="1100">
                <a:solidFill>
                  <a:srgbClr val="333333"/>
                </a:solidFill>
                <a:highlight>
                  <a:srgbClr val="FEFEFE"/>
                </a:highlight>
                <a:latin typeface="Roboto"/>
                <a:ea typeface="Roboto"/>
                <a:cs typeface="Roboto"/>
                <a:sym typeface="Roboto"/>
              </a:rPr>
              <a:t>Estos dos ficheros contienen el código fuente de nuestra app,</a:t>
            </a:r>
            <a:endParaRPr sz="1100">
              <a:solidFill>
                <a:srgbClr val="333333"/>
              </a:solidFill>
              <a:highlight>
                <a:srgbClr val="FEFEFE"/>
              </a:highlight>
              <a:latin typeface="Roboto"/>
              <a:ea typeface="Roboto"/>
              <a:cs typeface="Roboto"/>
              <a:sym typeface="Roboto"/>
            </a:endParaRPr>
          </a:p>
          <a:p>
            <a:pPr indent="0" lvl="0" marL="0" rtl="0" algn="l">
              <a:lnSpc>
                <a:spcPct val="150000"/>
              </a:lnSpc>
              <a:spcBef>
                <a:spcPts val="0"/>
              </a:spcBef>
              <a:spcAft>
                <a:spcPts val="0"/>
              </a:spcAft>
              <a:buNone/>
            </a:pPr>
            <a:r>
              <a:rPr lang="es-419" sz="1100">
                <a:solidFill>
                  <a:srgbClr val="333333"/>
                </a:solidFill>
                <a:highlight>
                  <a:srgbClr val="FEFEFE"/>
                </a:highlight>
                <a:latin typeface="Roboto"/>
                <a:ea typeface="Roboto"/>
                <a:cs typeface="Roboto"/>
                <a:sym typeface="Roboto"/>
              </a:rPr>
              <a:t>uno para iOS y otro para Android.</a:t>
            </a:r>
            <a:endParaRPr sz="1100">
              <a:solidFill>
                <a:srgbClr val="333333"/>
              </a:solidFill>
              <a:highlight>
                <a:srgbClr val="FEFEFE"/>
              </a:highlight>
              <a:latin typeface="Roboto"/>
              <a:ea typeface="Roboto"/>
              <a:cs typeface="Roboto"/>
              <a:sym typeface="Roboto"/>
            </a:endParaRPr>
          </a:p>
          <a:p>
            <a:pPr indent="0" lvl="0" marL="0" rtl="0" algn="l">
              <a:lnSpc>
                <a:spcPct val="150000"/>
              </a:lnSpc>
              <a:spcBef>
                <a:spcPts val="0"/>
              </a:spcBef>
              <a:spcAft>
                <a:spcPts val="0"/>
              </a:spcAft>
              <a:buNone/>
            </a:pPr>
            <a:r>
              <a:t/>
            </a:r>
            <a:endParaRPr sz="1100">
              <a:solidFill>
                <a:srgbClr val="333333"/>
              </a:solidFill>
              <a:highlight>
                <a:srgbClr val="FEFEFE"/>
              </a:highlight>
              <a:latin typeface="Roboto"/>
              <a:ea typeface="Roboto"/>
              <a:cs typeface="Roboto"/>
              <a:sym typeface="Roboto"/>
            </a:endParaRPr>
          </a:p>
          <a:p>
            <a:pPr indent="0" lvl="0" marL="0" rtl="0" algn="l">
              <a:lnSpc>
                <a:spcPct val="150000"/>
              </a:lnSpc>
              <a:spcBef>
                <a:spcPts val="0"/>
              </a:spcBef>
              <a:spcAft>
                <a:spcPts val="0"/>
              </a:spcAft>
              <a:buClr>
                <a:srgbClr val="000000"/>
              </a:buClr>
              <a:buSzPts val="1100"/>
              <a:buFont typeface="Arial"/>
              <a:buNone/>
            </a:pPr>
            <a:r>
              <a:t/>
            </a:r>
            <a:endParaRPr sz="1500">
              <a:solidFill>
                <a:srgbClr val="333333"/>
              </a:solidFill>
              <a:highlight>
                <a:srgbClr val="FEFEFE"/>
              </a:highlight>
              <a:latin typeface="Roboto"/>
              <a:ea typeface="Roboto"/>
              <a:cs typeface="Roboto"/>
              <a:sym typeface="Roboto"/>
            </a:endParaRPr>
          </a:p>
          <a:p>
            <a:pPr indent="0" lvl="0" marL="0" rtl="0" algn="l">
              <a:spcBef>
                <a:spcPts val="0"/>
              </a:spcBef>
              <a:spcAft>
                <a:spcPts val="1600"/>
              </a:spcAft>
              <a:buNone/>
            </a:pPr>
            <a:r>
              <a:t/>
            </a:r>
            <a:endParaRPr/>
          </a:p>
        </p:txBody>
      </p:sp>
      <p:pic>
        <p:nvPicPr>
          <p:cNvPr id="320" name="Google Shape;320;p19"/>
          <p:cNvPicPr preferRelativeResize="0"/>
          <p:nvPr/>
        </p:nvPicPr>
        <p:blipFill>
          <a:blip r:embed="rId3">
            <a:alphaModFix/>
          </a:blip>
          <a:stretch>
            <a:fillRect/>
          </a:stretch>
        </p:blipFill>
        <p:spPr>
          <a:xfrm>
            <a:off x="4572000" y="2066150"/>
            <a:ext cx="4499650" cy="2560700"/>
          </a:xfrm>
          <a:prstGeom prst="rect">
            <a:avLst/>
          </a:prstGeom>
          <a:noFill/>
          <a:ln>
            <a:noFill/>
          </a:ln>
        </p:spPr>
      </p:pic>
      <p:sp>
        <p:nvSpPr>
          <p:cNvPr id="321" name="Google Shape;321;p19"/>
          <p:cNvSpPr/>
          <p:nvPr/>
        </p:nvSpPr>
        <p:spPr>
          <a:xfrm>
            <a:off x="4880800" y="2170775"/>
            <a:ext cx="393900" cy="8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9"/>
          <p:cNvSpPr/>
          <p:nvPr/>
        </p:nvSpPr>
        <p:spPr>
          <a:xfrm>
            <a:off x="5178375" y="1673325"/>
            <a:ext cx="1188900" cy="273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Index.ios.js</a:t>
            </a:r>
            <a:endParaRPr/>
          </a:p>
        </p:txBody>
      </p:sp>
      <p:sp>
        <p:nvSpPr>
          <p:cNvPr id="328" name="Google Shape;328;p20"/>
          <p:cNvSpPr txBox="1"/>
          <p:nvPr>
            <p:ph idx="1" type="body"/>
          </p:nvPr>
        </p:nvSpPr>
        <p:spPr>
          <a:xfrm>
            <a:off x="1303800" y="1223650"/>
            <a:ext cx="7030500" cy="14727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s-419" sz="1100">
                <a:solidFill>
                  <a:srgbClr val="333333"/>
                </a:solidFill>
                <a:highlight>
                  <a:srgbClr val="FEFEFE"/>
                </a:highlight>
                <a:latin typeface="Roboto"/>
                <a:ea typeface="Roboto"/>
                <a:cs typeface="Roboto"/>
                <a:sym typeface="Roboto"/>
              </a:rPr>
              <a:t>Este bloque importa el componente principal, React, y luego los diferentes componentes que se van a usar en la app:</a:t>
            </a:r>
            <a:endParaRPr sz="1100">
              <a:solidFill>
                <a:srgbClr val="333333"/>
              </a:solidFill>
              <a:highlight>
                <a:srgbClr val="FEFEFE"/>
              </a:highlight>
              <a:latin typeface="Roboto"/>
              <a:ea typeface="Roboto"/>
              <a:cs typeface="Roboto"/>
              <a:sym typeface="Roboto"/>
            </a:endParaRPr>
          </a:p>
          <a:p>
            <a:pPr indent="-298450" lvl="0" marL="457200" rtl="0" algn="l">
              <a:spcBef>
                <a:spcPts val="1600"/>
              </a:spcBef>
              <a:spcAft>
                <a:spcPts val="0"/>
              </a:spcAft>
              <a:buSzPts val="1100"/>
              <a:buChar char="-"/>
            </a:pPr>
            <a:r>
              <a:rPr lang="es-419" sz="1100">
                <a:solidFill>
                  <a:srgbClr val="333333"/>
                </a:solidFill>
                <a:highlight>
                  <a:srgbClr val="FEFEFE"/>
                </a:highlight>
                <a:latin typeface="Roboto"/>
                <a:ea typeface="Roboto"/>
                <a:cs typeface="Roboto"/>
                <a:sym typeface="Roboto"/>
              </a:rPr>
              <a:t> </a:t>
            </a:r>
            <a:r>
              <a:rPr b="1" lang="es-419" sz="1100">
                <a:solidFill>
                  <a:srgbClr val="4A4A4A"/>
                </a:solidFill>
                <a:latin typeface="Verdana"/>
                <a:ea typeface="Verdana"/>
                <a:cs typeface="Verdana"/>
                <a:sym typeface="Verdana"/>
              </a:rPr>
              <a:t>AppRegistry</a:t>
            </a:r>
            <a:r>
              <a:rPr lang="es-419" sz="1100">
                <a:solidFill>
                  <a:srgbClr val="333333"/>
                </a:solidFill>
                <a:highlight>
                  <a:srgbClr val="FEFEFE"/>
                </a:highlight>
                <a:latin typeface="Roboto"/>
                <a:ea typeface="Roboto"/>
                <a:cs typeface="Roboto"/>
                <a:sym typeface="Roboto"/>
              </a:rPr>
              <a:t>: para registrar la app en el proyecto. </a:t>
            </a:r>
            <a:endParaRPr sz="1100">
              <a:solidFill>
                <a:srgbClr val="333333"/>
              </a:solidFill>
              <a:highlight>
                <a:srgbClr val="FEFEFE"/>
              </a:highlight>
              <a:latin typeface="Roboto"/>
              <a:ea typeface="Roboto"/>
              <a:cs typeface="Roboto"/>
              <a:sym typeface="Roboto"/>
            </a:endParaRPr>
          </a:p>
          <a:p>
            <a:pPr indent="-298450" lvl="0" marL="457200" rtl="0" algn="l">
              <a:spcBef>
                <a:spcPts val="0"/>
              </a:spcBef>
              <a:spcAft>
                <a:spcPts val="0"/>
              </a:spcAft>
              <a:buSzPts val="1100"/>
              <a:buChar char="-"/>
            </a:pPr>
            <a:r>
              <a:rPr b="1" lang="es-419" sz="1100">
                <a:solidFill>
                  <a:srgbClr val="4A4A4A"/>
                </a:solidFill>
                <a:latin typeface="Verdana"/>
                <a:ea typeface="Verdana"/>
                <a:cs typeface="Verdana"/>
                <a:sym typeface="Verdana"/>
              </a:rPr>
              <a:t>StyleSheet</a:t>
            </a:r>
            <a:r>
              <a:rPr lang="es-419" sz="1100">
                <a:solidFill>
                  <a:srgbClr val="333333"/>
                </a:solidFill>
                <a:highlight>
                  <a:srgbClr val="FEFEFE"/>
                </a:highlight>
                <a:latin typeface="Roboto"/>
                <a:ea typeface="Roboto"/>
                <a:cs typeface="Roboto"/>
                <a:sym typeface="Roboto"/>
              </a:rPr>
              <a:t>, para dar estilos a las vistas usando </a:t>
            </a:r>
            <a:r>
              <a:rPr i="1" lang="es-419" sz="1100">
                <a:solidFill>
                  <a:srgbClr val="333333"/>
                </a:solidFill>
                <a:highlight>
                  <a:srgbClr val="FEFEFE"/>
                </a:highlight>
                <a:latin typeface="Roboto"/>
                <a:ea typeface="Roboto"/>
                <a:cs typeface="Roboto"/>
                <a:sym typeface="Roboto"/>
              </a:rPr>
              <a:t>pseudo css</a:t>
            </a:r>
            <a:r>
              <a:rPr lang="es-419" sz="1100">
                <a:solidFill>
                  <a:srgbClr val="333333"/>
                </a:solidFill>
                <a:highlight>
                  <a:srgbClr val="FEFEFE"/>
                </a:highlight>
                <a:latin typeface="Roboto"/>
                <a:ea typeface="Roboto"/>
                <a:cs typeface="Roboto"/>
                <a:sym typeface="Roboto"/>
              </a:rPr>
              <a:t>.(</a:t>
            </a:r>
            <a:r>
              <a:rPr lang="es-419" sz="1100">
                <a:solidFill>
                  <a:srgbClr val="333333"/>
                </a:solidFill>
                <a:highlight>
                  <a:srgbClr val="FEFEFE"/>
                </a:highlight>
                <a:latin typeface="Roboto"/>
                <a:ea typeface="Roboto"/>
                <a:cs typeface="Roboto"/>
                <a:sym typeface="Roboto"/>
              </a:rPr>
              <a:t>abstracción</a:t>
            </a:r>
            <a:r>
              <a:rPr lang="es-419" sz="1100">
                <a:solidFill>
                  <a:srgbClr val="333333"/>
                </a:solidFill>
                <a:highlight>
                  <a:srgbClr val="FEFEFE"/>
                </a:highlight>
                <a:latin typeface="Roboto"/>
                <a:ea typeface="Roboto"/>
                <a:cs typeface="Roboto"/>
                <a:sym typeface="Roboto"/>
              </a:rPr>
              <a:t> similar a css)</a:t>
            </a:r>
            <a:endParaRPr sz="1100">
              <a:solidFill>
                <a:srgbClr val="333333"/>
              </a:solidFill>
              <a:highlight>
                <a:srgbClr val="FEFEFE"/>
              </a:highlight>
              <a:latin typeface="Roboto"/>
              <a:ea typeface="Roboto"/>
              <a:cs typeface="Roboto"/>
              <a:sym typeface="Roboto"/>
            </a:endParaRPr>
          </a:p>
          <a:p>
            <a:pPr indent="-298450" lvl="0" marL="457200" rtl="0" algn="l">
              <a:spcBef>
                <a:spcPts val="0"/>
              </a:spcBef>
              <a:spcAft>
                <a:spcPts val="0"/>
              </a:spcAft>
              <a:buSzPts val="1100"/>
              <a:buChar char="-"/>
            </a:pPr>
            <a:r>
              <a:rPr b="1" lang="es-419" sz="1100">
                <a:solidFill>
                  <a:srgbClr val="4A4A4A"/>
                </a:solidFill>
                <a:latin typeface="Verdana"/>
                <a:ea typeface="Verdana"/>
                <a:cs typeface="Verdana"/>
                <a:sym typeface="Verdana"/>
              </a:rPr>
              <a:t>Text</a:t>
            </a:r>
            <a:r>
              <a:rPr lang="es-419" sz="1100">
                <a:solidFill>
                  <a:srgbClr val="333333"/>
                </a:solidFill>
                <a:highlight>
                  <a:srgbClr val="FEFEFE"/>
                </a:highlight>
                <a:latin typeface="Roboto"/>
                <a:ea typeface="Roboto"/>
                <a:cs typeface="Roboto"/>
                <a:sym typeface="Roboto"/>
              </a:rPr>
              <a:t>, es la etiqueta para insertar texto.</a:t>
            </a:r>
            <a:endParaRPr sz="1100">
              <a:solidFill>
                <a:srgbClr val="333333"/>
              </a:solidFill>
              <a:highlight>
                <a:srgbClr val="FEFEFE"/>
              </a:highlight>
              <a:latin typeface="Roboto"/>
              <a:ea typeface="Roboto"/>
              <a:cs typeface="Roboto"/>
              <a:sym typeface="Roboto"/>
            </a:endParaRPr>
          </a:p>
          <a:p>
            <a:pPr indent="-298450" lvl="0" marL="457200" rtl="0" algn="l">
              <a:spcBef>
                <a:spcPts val="0"/>
              </a:spcBef>
              <a:spcAft>
                <a:spcPts val="0"/>
              </a:spcAft>
              <a:buSzPts val="1100"/>
              <a:buChar char="-"/>
            </a:pPr>
            <a:r>
              <a:rPr b="1" lang="es-419" sz="1100">
                <a:solidFill>
                  <a:srgbClr val="4A4A4A"/>
                </a:solidFill>
                <a:latin typeface="Verdana"/>
                <a:ea typeface="Verdana"/>
                <a:cs typeface="Verdana"/>
                <a:sym typeface="Verdana"/>
              </a:rPr>
              <a:t>View</a:t>
            </a:r>
            <a:r>
              <a:rPr lang="es-419" sz="1100">
                <a:solidFill>
                  <a:srgbClr val="333333"/>
                </a:solidFill>
                <a:highlight>
                  <a:srgbClr val="FEFEFE"/>
                </a:highlight>
                <a:latin typeface="Roboto"/>
                <a:ea typeface="Roboto"/>
                <a:cs typeface="Roboto"/>
                <a:sym typeface="Roboto"/>
              </a:rPr>
              <a:t>, para declarar una vista.</a:t>
            </a:r>
            <a:endParaRPr sz="1100"/>
          </a:p>
        </p:txBody>
      </p:sp>
      <p:pic>
        <p:nvPicPr>
          <p:cNvPr id="329" name="Google Shape;329;p20"/>
          <p:cNvPicPr preferRelativeResize="0"/>
          <p:nvPr/>
        </p:nvPicPr>
        <p:blipFill>
          <a:blip r:embed="rId3">
            <a:alphaModFix/>
          </a:blip>
          <a:stretch>
            <a:fillRect/>
          </a:stretch>
        </p:blipFill>
        <p:spPr>
          <a:xfrm>
            <a:off x="1400925" y="3021125"/>
            <a:ext cx="6618549" cy="1726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21"/>
          <p:cNvSpPr txBox="1"/>
          <p:nvPr>
            <p:ph idx="1" type="body"/>
          </p:nvPr>
        </p:nvSpPr>
        <p:spPr>
          <a:xfrm>
            <a:off x="1306625" y="373325"/>
            <a:ext cx="7027800" cy="197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rgbClr val="333333"/>
                </a:solidFill>
                <a:highlight>
                  <a:srgbClr val="FEFEFE"/>
                </a:highlight>
                <a:latin typeface="Arial"/>
                <a:ea typeface="Arial"/>
                <a:cs typeface="Arial"/>
                <a:sym typeface="Arial"/>
              </a:rPr>
              <a:t>Acá</a:t>
            </a:r>
            <a:r>
              <a:rPr lang="es-419" sz="1100">
                <a:solidFill>
                  <a:srgbClr val="333333"/>
                </a:solidFill>
                <a:highlight>
                  <a:srgbClr val="FEFEFE"/>
                </a:highlight>
                <a:latin typeface="Arial"/>
                <a:ea typeface="Arial"/>
                <a:cs typeface="Arial"/>
                <a:sym typeface="Arial"/>
              </a:rPr>
              <a:t> se define el componente principal de la app, </a:t>
            </a:r>
            <a:r>
              <a:rPr b="1" lang="es-419" sz="1100">
                <a:solidFill>
                  <a:srgbClr val="333333"/>
                </a:solidFill>
                <a:highlight>
                  <a:srgbClr val="FEFEFE"/>
                </a:highlight>
                <a:latin typeface="Arial"/>
                <a:ea typeface="Arial"/>
                <a:cs typeface="Arial"/>
                <a:sym typeface="Arial"/>
              </a:rPr>
              <a:t>“nombre_de_la_app”</a:t>
            </a:r>
            <a:r>
              <a:rPr lang="es-419" sz="1100">
                <a:solidFill>
                  <a:srgbClr val="333333"/>
                </a:solidFill>
                <a:highlight>
                  <a:srgbClr val="FEFEFE"/>
                </a:highlight>
                <a:latin typeface="Arial"/>
                <a:ea typeface="Arial"/>
                <a:cs typeface="Arial"/>
                <a:sym typeface="Arial"/>
              </a:rPr>
              <a:t>. </a:t>
            </a:r>
            <a:endParaRPr sz="1100">
              <a:solidFill>
                <a:srgbClr val="333333"/>
              </a:solidFill>
              <a:highlight>
                <a:srgbClr val="FEFEFE"/>
              </a:highlight>
              <a:latin typeface="Arial"/>
              <a:ea typeface="Arial"/>
              <a:cs typeface="Arial"/>
              <a:sym typeface="Arial"/>
            </a:endParaRPr>
          </a:p>
          <a:p>
            <a:pPr indent="0" lvl="0" marL="0" rtl="0" algn="l">
              <a:spcBef>
                <a:spcPts val="1600"/>
              </a:spcBef>
              <a:spcAft>
                <a:spcPts val="0"/>
              </a:spcAft>
              <a:buNone/>
            </a:pPr>
            <a:r>
              <a:rPr lang="es-419" sz="1100">
                <a:solidFill>
                  <a:srgbClr val="333333"/>
                </a:solidFill>
                <a:highlight>
                  <a:srgbClr val="FEFEFE"/>
                </a:highlight>
                <a:latin typeface="Arial"/>
                <a:ea typeface="Arial"/>
                <a:cs typeface="Arial"/>
                <a:sym typeface="Arial"/>
              </a:rPr>
              <a:t>El método principal es </a:t>
            </a:r>
            <a:r>
              <a:rPr b="1" i="1" lang="es-419" sz="1100">
                <a:solidFill>
                  <a:srgbClr val="4A4A4A"/>
                </a:solidFill>
                <a:latin typeface="Arial"/>
                <a:ea typeface="Arial"/>
                <a:cs typeface="Arial"/>
                <a:sym typeface="Arial"/>
              </a:rPr>
              <a:t>render()</a:t>
            </a:r>
            <a:r>
              <a:rPr lang="es-419" sz="1100">
                <a:solidFill>
                  <a:srgbClr val="333333"/>
                </a:solidFill>
                <a:highlight>
                  <a:srgbClr val="FEFEFE"/>
                </a:highlight>
                <a:latin typeface="Arial"/>
                <a:ea typeface="Arial"/>
                <a:cs typeface="Arial"/>
                <a:sym typeface="Arial"/>
              </a:rPr>
              <a:t> en el cual se usa para renderizar el código en la app.</a:t>
            </a:r>
            <a:endParaRPr sz="1100">
              <a:solidFill>
                <a:srgbClr val="333333"/>
              </a:solidFill>
              <a:highlight>
                <a:srgbClr val="FEFEFE"/>
              </a:highlight>
              <a:latin typeface="Arial"/>
              <a:ea typeface="Arial"/>
              <a:cs typeface="Arial"/>
              <a:sym typeface="Arial"/>
            </a:endParaRPr>
          </a:p>
          <a:p>
            <a:pPr indent="0" lvl="0" marL="0" rtl="0" algn="l">
              <a:spcBef>
                <a:spcPts val="1600"/>
              </a:spcBef>
              <a:spcAft>
                <a:spcPts val="0"/>
              </a:spcAft>
              <a:buNone/>
            </a:pPr>
            <a:r>
              <a:rPr lang="es-419" sz="1100">
                <a:solidFill>
                  <a:srgbClr val="333333"/>
                </a:solidFill>
                <a:highlight>
                  <a:srgbClr val="FEFEFE"/>
                </a:highlight>
                <a:latin typeface="Arial"/>
                <a:ea typeface="Arial"/>
                <a:cs typeface="Arial"/>
                <a:sym typeface="Arial"/>
              </a:rPr>
              <a:t>En este método encontramos la etiqueta </a:t>
            </a:r>
            <a:r>
              <a:rPr b="1" i="1" lang="es-419" sz="1100">
                <a:solidFill>
                  <a:srgbClr val="4A4A4A"/>
                </a:solidFill>
                <a:latin typeface="Arial"/>
                <a:ea typeface="Arial"/>
                <a:cs typeface="Arial"/>
                <a:sym typeface="Arial"/>
              </a:rPr>
              <a:t>&lt;View&gt;</a:t>
            </a:r>
            <a:r>
              <a:rPr lang="es-419" sz="1100">
                <a:solidFill>
                  <a:srgbClr val="333333"/>
                </a:solidFill>
                <a:highlight>
                  <a:srgbClr val="FEFEFE"/>
                </a:highlight>
                <a:latin typeface="Arial"/>
                <a:ea typeface="Arial"/>
                <a:cs typeface="Arial"/>
                <a:sym typeface="Arial"/>
              </a:rPr>
              <a:t> que se encarga de agrupar las diferentes etiquetas de texto </a:t>
            </a:r>
            <a:r>
              <a:rPr b="1" i="1" lang="es-419" sz="1100">
                <a:solidFill>
                  <a:srgbClr val="4A4A4A"/>
                </a:solidFill>
                <a:latin typeface="Arial"/>
                <a:ea typeface="Arial"/>
                <a:cs typeface="Arial"/>
                <a:sym typeface="Arial"/>
              </a:rPr>
              <a:t>&lt;Text&gt;</a:t>
            </a:r>
            <a:r>
              <a:rPr lang="es-419" sz="1100">
                <a:solidFill>
                  <a:srgbClr val="333333"/>
                </a:solidFill>
                <a:highlight>
                  <a:srgbClr val="FEFEFE"/>
                </a:highlight>
                <a:latin typeface="Arial"/>
                <a:ea typeface="Arial"/>
                <a:cs typeface="Arial"/>
                <a:sym typeface="Arial"/>
              </a:rPr>
              <a:t>. </a:t>
            </a:r>
            <a:endParaRPr sz="1100">
              <a:solidFill>
                <a:srgbClr val="333333"/>
              </a:solidFill>
              <a:highlight>
                <a:srgbClr val="FEFEFE"/>
              </a:highlight>
              <a:latin typeface="Arial"/>
              <a:ea typeface="Arial"/>
              <a:cs typeface="Arial"/>
              <a:sym typeface="Arial"/>
            </a:endParaRPr>
          </a:p>
          <a:p>
            <a:pPr indent="0" lvl="0" marL="0" rtl="0" algn="l">
              <a:spcBef>
                <a:spcPts val="1600"/>
              </a:spcBef>
              <a:spcAft>
                <a:spcPts val="1600"/>
              </a:spcAft>
              <a:buNone/>
            </a:pPr>
            <a:r>
              <a:rPr lang="es-419" sz="1100">
                <a:solidFill>
                  <a:srgbClr val="333333"/>
                </a:solidFill>
                <a:highlight>
                  <a:srgbClr val="FEFEFE"/>
                </a:highlight>
                <a:latin typeface="Arial"/>
                <a:ea typeface="Arial"/>
                <a:cs typeface="Arial"/>
                <a:sym typeface="Arial"/>
              </a:rPr>
              <a:t>Ambas etiquetas aceptan el atributo </a:t>
            </a:r>
            <a:r>
              <a:rPr b="1" i="1" lang="es-419" sz="1100">
                <a:solidFill>
                  <a:srgbClr val="4A4A4A"/>
                </a:solidFill>
                <a:latin typeface="Arial"/>
                <a:ea typeface="Arial"/>
                <a:cs typeface="Arial"/>
                <a:sym typeface="Arial"/>
              </a:rPr>
              <a:t>style</a:t>
            </a:r>
            <a:r>
              <a:rPr b="1" i="1" lang="es-419" sz="1100">
                <a:solidFill>
                  <a:srgbClr val="333333"/>
                </a:solidFill>
                <a:latin typeface="Arial"/>
                <a:ea typeface="Arial"/>
                <a:cs typeface="Arial"/>
                <a:sym typeface="Arial"/>
              </a:rPr>
              <a:t> </a:t>
            </a:r>
            <a:r>
              <a:rPr lang="es-419" sz="1100">
                <a:solidFill>
                  <a:srgbClr val="333333"/>
                </a:solidFill>
                <a:highlight>
                  <a:srgbClr val="FEFEFE"/>
                </a:highlight>
                <a:latin typeface="Arial"/>
                <a:ea typeface="Arial"/>
                <a:cs typeface="Arial"/>
                <a:sym typeface="Arial"/>
              </a:rPr>
              <a:t>en el cual podemos pasar la referencia de los estilos escritos en </a:t>
            </a:r>
            <a:r>
              <a:rPr i="1" lang="es-419" sz="1100">
                <a:solidFill>
                  <a:srgbClr val="333333"/>
                </a:solidFill>
                <a:highlight>
                  <a:srgbClr val="FEFEFE"/>
                </a:highlight>
                <a:latin typeface="Arial"/>
                <a:ea typeface="Arial"/>
                <a:cs typeface="Arial"/>
                <a:sym typeface="Arial"/>
              </a:rPr>
              <a:t>pseudo css</a:t>
            </a:r>
            <a:r>
              <a:rPr lang="es-419" sz="1100">
                <a:solidFill>
                  <a:srgbClr val="333333"/>
                </a:solidFill>
                <a:highlight>
                  <a:srgbClr val="FEFEFE"/>
                </a:highlight>
                <a:latin typeface="Arial"/>
                <a:ea typeface="Arial"/>
                <a:cs typeface="Arial"/>
                <a:sym typeface="Arial"/>
              </a:rPr>
              <a:t>.</a:t>
            </a:r>
            <a:endParaRPr sz="1100">
              <a:latin typeface="Arial"/>
              <a:ea typeface="Arial"/>
              <a:cs typeface="Arial"/>
              <a:sym typeface="Arial"/>
            </a:endParaRPr>
          </a:p>
        </p:txBody>
      </p:sp>
      <p:pic>
        <p:nvPicPr>
          <p:cNvPr id="335" name="Google Shape;335;p21"/>
          <p:cNvPicPr preferRelativeResize="0"/>
          <p:nvPr/>
        </p:nvPicPr>
        <p:blipFill>
          <a:blip r:embed="rId3">
            <a:alphaModFix/>
          </a:blip>
          <a:stretch>
            <a:fillRect/>
          </a:stretch>
        </p:blipFill>
        <p:spPr>
          <a:xfrm>
            <a:off x="1368850" y="2468050"/>
            <a:ext cx="4548125" cy="2324101"/>
          </a:xfrm>
          <a:prstGeom prst="rect">
            <a:avLst/>
          </a:prstGeom>
          <a:noFill/>
          <a:ln>
            <a:noFill/>
          </a:ln>
        </p:spPr>
      </p:pic>
      <p:sp>
        <p:nvSpPr>
          <p:cNvPr id="336" name="Google Shape;336;p21"/>
          <p:cNvSpPr/>
          <p:nvPr/>
        </p:nvSpPr>
        <p:spPr>
          <a:xfrm>
            <a:off x="2481875" y="2654725"/>
            <a:ext cx="318000" cy="4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1"/>
          <p:cNvSpPr/>
          <p:nvPr/>
        </p:nvSpPr>
        <p:spPr>
          <a:xfrm>
            <a:off x="4572000" y="650150"/>
            <a:ext cx="1188900" cy="273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1"/>
          <p:cNvSpPr/>
          <p:nvPr/>
        </p:nvSpPr>
        <p:spPr>
          <a:xfrm>
            <a:off x="2703100" y="3007125"/>
            <a:ext cx="400800" cy="49200"/>
          </a:xfrm>
          <a:prstGeom prst="rect">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a:off x="2799875" y="3104225"/>
            <a:ext cx="318000" cy="49200"/>
          </a:xfrm>
          <a:prstGeom prst="rect">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a:off x="2799875" y="3456475"/>
            <a:ext cx="525300" cy="49200"/>
          </a:xfrm>
          <a:prstGeom prst="rect">
            <a:avLst/>
          </a:prstGeom>
          <a:solidFill>
            <a:srgbClr val="FFFF00"/>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a:off x="2799875" y="3808725"/>
            <a:ext cx="525300" cy="49200"/>
          </a:xfrm>
          <a:prstGeom prst="rect">
            <a:avLst/>
          </a:prstGeom>
          <a:solidFill>
            <a:srgbClr val="FFFF00"/>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