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972800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DAB7"/>
    <a:srgbClr val="833C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66" d="100"/>
          <a:sy n="66" d="100"/>
        </p:scale>
        <p:origin x="1531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133F43-955B-4C5B-B576-385B739A7AB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3909A7-199D-401C-BC13-1B75046D352D}">
      <dgm:prSet phldrT="[Text]"/>
      <dgm:spPr>
        <a:solidFill>
          <a:srgbClr val="8DDAB7"/>
        </a:solidFill>
      </dgm:spPr>
      <dgm:t>
        <a:bodyPr/>
        <a:lstStyle/>
        <a:p>
          <a:r>
            <a:rPr lang="en-US" dirty="0"/>
            <a:t>SIR1</a:t>
          </a:r>
          <a:r>
            <a:rPr lang="en-US" baseline="-25000" dirty="0"/>
            <a:t>raw</a:t>
          </a:r>
          <a:r>
            <a:rPr lang="en-US" dirty="0"/>
            <a:t> (unadjusted estimate)</a:t>
          </a:r>
        </a:p>
      </dgm:t>
    </dgm:pt>
    <dgm:pt modelId="{AE9081F5-BDB0-4B23-BE66-857C45AE06AA}" type="parTrans" cxnId="{96EA3327-1953-4FB8-AD32-CDC1BE1A2982}">
      <dgm:prSet/>
      <dgm:spPr/>
      <dgm:t>
        <a:bodyPr/>
        <a:lstStyle/>
        <a:p>
          <a:endParaRPr lang="en-US"/>
        </a:p>
      </dgm:t>
    </dgm:pt>
    <dgm:pt modelId="{E9D8D31B-D845-4D2A-84B3-9253A228FB92}" type="sibTrans" cxnId="{96EA3327-1953-4FB8-AD32-CDC1BE1A298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BF71CDA-2DF6-49F9-8401-4E1D1BB8EE3A}">
          <dgm:prSet phldrT="[Text]" custT="1"/>
          <dgm:spPr>
            <a:ln>
              <a:solidFill>
                <a:srgbClr val="8DDAB7"/>
              </a:solidFill>
              <a:prstDash val="sysDot"/>
            </a:ln>
          </dgm:spPr>
          <dgm:t>
            <a:bodyPr/>
            <a:lstStyle/>
            <a:p>
              <a14:m>
                <m:oMath xmlns:m="http://schemas.openxmlformats.org/officeDocument/2006/math">
                  <m:r>
                    <a:rPr lang="de-DE" sz="1600" b="0" i="1" smtClean="0">
                      <a:latin typeface="Cambria Math" panose="02040503050406030204" pitchFamily="18" charset="0"/>
                    </a:rPr>
                    <m:t>𝐼𝑅</m:t>
                  </m:r>
                </m:oMath>
              </a14:m>
              <a:r>
                <a:rPr lang="en-US" sz="1600" dirty="0"/>
                <a:t> </a:t>
              </a:r>
              <a:r>
                <a:rPr lang="en-US" sz="1600" u="sng" baseline="0" dirty="0">
                  <a:uFill>
                    <a:solidFill>
                      <a:srgbClr val="8DDAB7"/>
                    </a:solidFill>
                  </a:uFill>
                </a:rPr>
                <a:t>general population reference rates for LC</a:t>
              </a:r>
            </a:p>
          </dgm:t>
        </dgm:pt>
      </mc:Choice>
      <mc:Fallback xmlns="">
        <dgm:pt modelId="{6BF71CDA-2DF6-49F9-8401-4E1D1BB8EE3A}">
          <dgm:prSet phldrT="[Text]" custT="1"/>
          <dgm:spPr>
            <a:ln>
              <a:solidFill>
                <a:srgbClr val="8DDAB7"/>
              </a:solidFill>
              <a:prstDash val="sysDot"/>
            </a:ln>
          </dgm:spPr>
          <dgm:t>
            <a:bodyPr/>
            <a:lstStyle/>
            <a:p>
              <a:r>
                <a:rPr lang="de-DE" sz="1600" b="0" i="0" smtClean="0">
                  <a:latin typeface="Cambria Math" panose="02040503050406030204" pitchFamily="18" charset="0"/>
                </a:rPr>
                <a:t>𝐼𝑅</a:t>
              </a:r>
              <a:r>
                <a:rPr lang="en-US" sz="1600" dirty="0" smtClean="0"/>
                <a:t> </a:t>
              </a:r>
              <a:r>
                <a:rPr lang="en-US" sz="1600" u="sng" baseline="0" dirty="0" smtClean="0">
                  <a:uFill>
                    <a:solidFill>
                      <a:srgbClr val="8DDAB7"/>
                    </a:solidFill>
                  </a:uFill>
                </a:rPr>
                <a:t>general population reference rates for LC</a:t>
              </a:r>
              <a:endParaRPr lang="en-US" sz="1600" u="sng" baseline="0" dirty="0">
                <a:uFill>
                  <a:solidFill>
                    <a:srgbClr val="8DDAB7"/>
                  </a:solidFill>
                </a:uFill>
              </a:endParaRPr>
            </a:p>
          </dgm:t>
        </dgm:pt>
      </mc:Fallback>
    </mc:AlternateContent>
    <dgm:pt modelId="{A57F7BFB-21A5-4743-94C6-18D45BA0B3F0}" type="parTrans" cxnId="{1A3F4AC9-92E4-4279-876D-0911AA38B1E4}">
      <dgm:prSet/>
      <dgm:spPr/>
      <dgm:t>
        <a:bodyPr/>
        <a:lstStyle/>
        <a:p>
          <a:endParaRPr lang="en-US"/>
        </a:p>
      </dgm:t>
    </dgm:pt>
    <dgm:pt modelId="{EBC57735-1E69-4F11-A3FC-9FD24796E76B}" type="sibTrans" cxnId="{1A3F4AC9-92E4-4279-876D-0911AA38B1E4}">
      <dgm:prSet/>
      <dgm:spPr/>
      <dgm:t>
        <a:bodyPr/>
        <a:lstStyle/>
        <a:p>
          <a:endParaRPr lang="en-US"/>
        </a:p>
      </dgm:t>
    </dgm:pt>
    <dgm:pt modelId="{AAE1CA39-AE51-465A-9D70-83C9A54BFF16}">
      <dgm:prSet phldrT="[Text]"/>
      <dgm:spPr>
        <a:solidFill>
          <a:srgbClr val="833C97"/>
        </a:solidFill>
      </dgm:spPr>
      <dgm:t>
        <a:bodyPr/>
        <a:lstStyle/>
        <a:p>
          <a:r>
            <a:rPr lang="en-US" dirty="0"/>
            <a:t>SIR2</a:t>
          </a:r>
          <a:r>
            <a:rPr lang="en-US" baseline="-25000" dirty="0"/>
            <a:t>sub</a:t>
          </a:r>
          <a:r>
            <a:rPr lang="en-US" dirty="0"/>
            <a:t> (histological subtype-specific)</a:t>
          </a:r>
        </a:p>
      </dgm:t>
    </dgm:pt>
    <dgm:pt modelId="{E2A423C6-8555-4DE7-BEE0-3EACCB1B79AF}" type="parTrans" cxnId="{B491BA74-C885-4E16-BBD8-0242E9607ADB}">
      <dgm:prSet/>
      <dgm:spPr/>
      <dgm:t>
        <a:bodyPr/>
        <a:lstStyle/>
        <a:p>
          <a:endParaRPr lang="en-US"/>
        </a:p>
      </dgm:t>
    </dgm:pt>
    <dgm:pt modelId="{011CCB6D-8826-44DF-90D1-0EC39398A9CE}" type="sibTrans" cxnId="{B491BA74-C885-4E16-BBD8-0242E9607AD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E3059ED-6AD9-4DE8-90D4-7A8E81AC152C}">
          <dgm:prSet phldrT="[Text]" custT="1"/>
          <dgm:spPr>
            <a:ln>
              <a:solidFill>
                <a:srgbClr val="7030A0"/>
              </a:solidFill>
              <a:prstDash val="sysDot"/>
            </a:ln>
          </dgm:spPr>
          <dgm:t>
            <a:bodyPr/>
            <a:lstStyle/>
            <a:p>
              <a14:m>
                <m:oMath xmlns:m="http://schemas.openxmlformats.org/officeDocument/2006/math">
                  <m:r>
                    <a:rPr lang="de-DE" sz="1600" i="1" smtClean="0">
                      <a:latin typeface="Cambria Math" panose="02040503050406030204" pitchFamily="18" charset="0"/>
                    </a:rPr>
                    <m:t>𝑖</m:t>
                  </m:r>
                </m:oMath>
              </a14:m>
              <a:r>
                <a:rPr lang="en-US" sz="1600" dirty="0"/>
                <a:t> stratifying additionally by histology group of LC</a:t>
              </a:r>
            </a:p>
          </dgm:t>
        </dgm:pt>
      </mc:Choice>
      <mc:Fallback xmlns="">
        <dgm:pt modelId="{EE3059ED-6AD9-4DE8-90D4-7A8E81AC152C}">
          <dgm:prSet phldrT="[Text]" custT="1"/>
          <dgm:spPr>
            <a:ln>
              <a:solidFill>
                <a:srgbClr val="7030A0"/>
              </a:solidFill>
              <a:prstDash val="sysDot"/>
            </a:ln>
          </dgm:spPr>
          <dgm:t>
            <a:bodyPr/>
            <a:lstStyle/>
            <a:p>
              <a:r>
                <a:rPr lang="de-DE" sz="1600" i="0">
                  <a:latin typeface="Cambria Math" panose="02040503050406030204" pitchFamily="18" charset="0"/>
                </a:rPr>
                <a:t>𝑖</a:t>
              </a:r>
              <a:r>
                <a:rPr lang="en-US" sz="1600" dirty="0"/>
                <a:t> stratifying additionally by histology group of LC</a:t>
              </a:r>
            </a:p>
          </dgm:t>
        </dgm:pt>
      </mc:Fallback>
    </mc:AlternateContent>
    <dgm:pt modelId="{89ED9091-D1F5-4891-8BB6-78C7A17881C9}" type="parTrans" cxnId="{FC67F929-0B21-40B5-AB76-5187943BDD71}">
      <dgm:prSet/>
      <dgm:spPr/>
      <dgm:t>
        <a:bodyPr/>
        <a:lstStyle/>
        <a:p>
          <a:endParaRPr lang="en-US"/>
        </a:p>
      </dgm:t>
    </dgm:pt>
    <dgm:pt modelId="{5A8DA8DC-1B83-445E-8122-1CD938497316}" type="sibTrans" cxnId="{FC67F929-0B21-40B5-AB76-5187943BDD7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96B4EE71-916A-46A8-BFFD-F416F8C17688}">
          <dgm:prSet phldrT="[Text]" custT="1"/>
          <dgm:spPr>
            <a:ln>
              <a:solidFill>
                <a:srgbClr val="7030A0"/>
              </a:solidFill>
              <a:prstDash val="sysDot"/>
            </a:ln>
          </dgm:spPr>
          <dgm:t>
            <a:bodyPr/>
            <a:lstStyle/>
            <a:p>
              <a14:m>
                <m:oMath xmlns:m="http://schemas.openxmlformats.org/officeDocument/2006/math">
                  <m:r>
                    <a:rPr lang="de-DE" sz="1600" b="0" i="1" smtClean="0">
                      <a:latin typeface="Cambria Math" panose="02040503050406030204" pitchFamily="18" charset="0"/>
                    </a:rPr>
                    <m:t>𝐼𝑅</m:t>
                  </m:r>
                </m:oMath>
              </a14:m>
              <a:r>
                <a:rPr lang="en-US" sz="1600" dirty="0"/>
                <a:t> </a:t>
              </a:r>
              <a:r>
                <a:rPr lang="en-US" sz="1600" u="sng" baseline="0" dirty="0">
                  <a:uFill>
                    <a:solidFill>
                      <a:srgbClr val="833C97"/>
                    </a:solidFill>
                  </a:uFill>
                </a:rPr>
                <a:t>histology-specific reference rates for LC of different subtype</a:t>
              </a:r>
            </a:p>
          </dgm:t>
        </dgm:pt>
      </mc:Choice>
      <mc:Fallback xmlns="">
        <dgm:pt modelId="{96B4EE71-916A-46A8-BFFD-F416F8C17688}">
          <dgm:prSet phldrT="[Text]" custT="1"/>
          <dgm:spPr>
            <a:ln>
              <a:solidFill>
                <a:srgbClr val="7030A0"/>
              </a:solidFill>
              <a:prstDash val="sysDot"/>
            </a:ln>
          </dgm:spPr>
          <dgm:t>
            <a:bodyPr/>
            <a:lstStyle/>
            <a:p>
              <a:r>
                <a:rPr lang="de-DE" sz="1600" b="0" i="0" smtClean="0">
                  <a:latin typeface="Cambria Math" panose="02040503050406030204" pitchFamily="18" charset="0"/>
                </a:rPr>
                <a:t>𝐼𝑅</a:t>
              </a:r>
              <a:r>
                <a:rPr lang="en-US" sz="1600" dirty="0" smtClean="0"/>
                <a:t> </a:t>
              </a:r>
              <a:r>
                <a:rPr lang="en-US" sz="1600" u="sng" baseline="0" dirty="0" smtClean="0">
                  <a:uFill>
                    <a:solidFill>
                      <a:srgbClr val="833C97"/>
                    </a:solidFill>
                  </a:uFill>
                </a:rPr>
                <a:t>histology-specific reference rates for LC of different subtype</a:t>
              </a:r>
              <a:endParaRPr lang="en-US" sz="1600" u="sng" baseline="0" dirty="0">
                <a:uFill>
                  <a:solidFill>
                    <a:srgbClr val="833C97"/>
                  </a:solidFill>
                </a:uFill>
              </a:endParaRPr>
            </a:p>
          </dgm:t>
        </dgm:pt>
      </mc:Fallback>
    </mc:AlternateContent>
    <dgm:pt modelId="{80D4C73C-3970-49DB-8B78-4ED0BA6C61E7}" type="parTrans" cxnId="{C8BA4ED8-D04A-41FC-A76F-C7EE267D4242}">
      <dgm:prSet/>
      <dgm:spPr/>
      <dgm:t>
        <a:bodyPr/>
        <a:lstStyle/>
        <a:p>
          <a:endParaRPr lang="en-US"/>
        </a:p>
      </dgm:t>
    </dgm:pt>
    <dgm:pt modelId="{F008C15E-C8AE-4534-8CB3-2E475664C655}" type="sibTrans" cxnId="{C8BA4ED8-D04A-41FC-A76F-C7EE267D4242}">
      <dgm:prSet/>
      <dgm:spPr/>
      <dgm:t>
        <a:bodyPr/>
        <a:lstStyle/>
        <a:p>
          <a:endParaRPr lang="en-US"/>
        </a:p>
      </dgm:t>
    </dgm:pt>
    <dgm:pt modelId="{036912D1-D23A-4358-A6B2-D34821A13AA2}">
      <dgm:prSet phldrT="[Text]" custT="1"/>
      <dgm:spPr>
        <a:ln>
          <a:solidFill>
            <a:srgbClr val="8DDAB7"/>
          </a:solidFill>
          <a:prstDash val="sysDot"/>
        </a:ln>
      </dgm:spPr>
      <dgm:t>
        <a:bodyPr/>
        <a:lstStyle/>
        <a:p>
          <a:r>
            <a:rPr lang="en-US" sz="1600" dirty="0"/>
            <a:t>Example: Male from Hamburg, 54yrs at LC diagnosis in 2007, Adenocarcinoma, survived until end of FU </a:t>
          </a:r>
        </a:p>
        <a:p>
          <a:r>
            <a:rPr lang="en-US" sz="1600" dirty="0">
              <a:sym typeface="Wingdings" panose="05000000000000000000" pitchFamily="2" charset="2"/>
            </a:rPr>
            <a:t> </a:t>
          </a:r>
          <a:r>
            <a:rPr lang="en-US" sz="1600" dirty="0"/>
            <a:t>7 person-years at risk multiplied with IR of any LC in males 50-54 years, 2005-2009 from Hamburg</a:t>
          </a:r>
        </a:p>
      </dgm:t>
    </dgm:pt>
    <dgm:pt modelId="{5E802171-24C1-4197-A193-E12792749F83}" type="parTrans" cxnId="{4E4FB1A6-3418-4634-8240-7BD2EBE6B3C2}">
      <dgm:prSet/>
      <dgm:spPr/>
      <dgm:t>
        <a:bodyPr/>
        <a:lstStyle/>
        <a:p>
          <a:endParaRPr lang="en-US"/>
        </a:p>
      </dgm:t>
    </dgm:pt>
    <dgm:pt modelId="{434DA504-D2A8-4964-B0A4-3A43D142D6DB}" type="sibTrans" cxnId="{4E4FB1A6-3418-4634-8240-7BD2EBE6B3C2}">
      <dgm:prSet/>
      <dgm:spPr/>
      <dgm:t>
        <a:bodyPr/>
        <a:lstStyle/>
        <a:p>
          <a:endParaRPr lang="en-US"/>
        </a:p>
      </dgm:t>
    </dgm:pt>
    <dgm:pt modelId="{1B4E6ADD-9A55-45F5-A0EC-5389836BA4D1}">
      <dgm:prSet phldrT="[Text]" custT="1"/>
      <dgm:spPr>
        <a:ln>
          <a:solidFill>
            <a:srgbClr val="7030A0"/>
          </a:solidFill>
          <a:prstDash val="sysDot"/>
        </a:ln>
      </dgm:spPr>
      <dgm:t>
        <a:bodyPr/>
        <a:lstStyle/>
        <a:p>
          <a:r>
            <a:rPr lang="en-US" sz="1600" dirty="0"/>
            <a:t>Example: Male from Hamburg, 54yrs at LC diagnosis in 2007, Adenocarcinoma, survived until end of FU </a:t>
          </a:r>
          <a:br>
            <a:rPr lang="en-US" sz="1600" dirty="0"/>
          </a:br>
          <a:r>
            <a:rPr lang="en-US" sz="1600" dirty="0">
              <a:sym typeface="Wingdings" panose="05000000000000000000" pitchFamily="2" charset="2"/>
            </a:rPr>
            <a:t> </a:t>
          </a:r>
          <a:r>
            <a:rPr lang="en-US" sz="1600" dirty="0"/>
            <a:t>7 person-years at risk multiplied with IR of non-Adenocarcinoma LC in males 50-54 years, 2005-2009 from Hamburg</a:t>
          </a:r>
        </a:p>
      </dgm:t>
    </dgm:pt>
    <dgm:pt modelId="{5889A770-F30F-4D4A-8523-D703FA637769}" type="parTrans" cxnId="{C04C562C-410A-449F-A228-81A237C108E9}">
      <dgm:prSet/>
      <dgm:spPr/>
      <dgm:t>
        <a:bodyPr/>
        <a:lstStyle/>
        <a:p>
          <a:endParaRPr lang="en-US"/>
        </a:p>
      </dgm:t>
    </dgm:pt>
    <dgm:pt modelId="{FF8A3511-312B-4A26-B144-8CAAE9446B6A}" type="sibTrans" cxnId="{C04C562C-410A-449F-A228-81A237C108E9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D74AB71-DAD1-48B9-BC67-3480132C9772}">
          <dgm:prSet phldrT="[Text]" custT="1"/>
          <dgm:spPr>
            <a:ln>
              <a:solidFill>
                <a:srgbClr val="8DDAB7"/>
              </a:solidFill>
              <a:prstDash val="sysDot"/>
            </a:ln>
          </dgm:spPr>
          <dgm:t>
            <a:bodyPr/>
            <a:lstStyle/>
            <a:p>
              <a14:m>
                <m:oMath xmlns:m="http://schemas.openxmlformats.org/officeDocument/2006/math">
                  <m:r>
                    <a:rPr lang="de-DE" sz="1600" i="1" smtClean="0">
                      <a:latin typeface="Cambria Math" panose="02040503050406030204" pitchFamily="18" charset="0"/>
                    </a:rPr>
                    <m:t>𝑖</m:t>
                  </m:r>
                </m:oMath>
              </a14:m>
              <a:r>
                <a:rPr lang="en-US" sz="1600" dirty="0"/>
                <a:t> summing up all LC</a:t>
              </a:r>
            </a:p>
          </dgm:t>
        </dgm:pt>
      </mc:Choice>
      <mc:Fallback xmlns="">
        <dgm:pt modelId="{2D74AB71-DAD1-48B9-BC67-3480132C9772}">
          <dgm:prSet phldrT="[Text]" custT="1"/>
          <dgm:spPr>
            <a:ln>
              <a:solidFill>
                <a:srgbClr val="8DDAB7"/>
              </a:solidFill>
              <a:prstDash val="sysDot"/>
            </a:ln>
          </dgm:spPr>
          <dgm:t>
            <a:bodyPr/>
            <a:lstStyle/>
            <a:p>
              <a:r>
                <a:rPr lang="de-DE" sz="1600" i="0" smtClean="0">
                  <a:latin typeface="Cambria Math" panose="02040503050406030204" pitchFamily="18" charset="0"/>
                </a:rPr>
                <a:t>𝑖</a:t>
              </a:r>
              <a:r>
                <a:rPr lang="en-US" sz="1600" dirty="0"/>
                <a:t> </a:t>
              </a:r>
              <a:r>
                <a:rPr lang="en-US" sz="1600" dirty="0" smtClean="0"/>
                <a:t>summing up all LC</a:t>
              </a:r>
              <a:endParaRPr lang="en-US" sz="1600" dirty="0"/>
            </a:p>
          </dgm:t>
        </dgm:pt>
      </mc:Fallback>
    </mc:AlternateContent>
    <dgm:pt modelId="{F3D39F81-4498-4E22-9E42-CDF26A8D36A1}" type="parTrans" cxnId="{0D20AFA4-D684-4C5D-A43F-6AEE3F9473BF}">
      <dgm:prSet/>
      <dgm:spPr/>
      <dgm:t>
        <a:bodyPr/>
        <a:lstStyle/>
        <a:p>
          <a:endParaRPr lang="en-US"/>
        </a:p>
      </dgm:t>
    </dgm:pt>
    <dgm:pt modelId="{05984346-3C6E-484F-BC35-FA95C9F6B7A4}" type="sibTrans" cxnId="{0D20AFA4-D684-4C5D-A43F-6AEE3F9473BF}">
      <dgm:prSet/>
      <dgm:spPr/>
      <dgm:t>
        <a:bodyPr/>
        <a:lstStyle/>
        <a:p>
          <a:endParaRPr lang="en-US"/>
        </a:p>
      </dgm:t>
    </dgm:pt>
    <dgm:pt modelId="{EA832333-9551-4CBF-9285-689AA288ED1E}" type="pres">
      <dgm:prSet presAssocID="{74133F43-955B-4C5B-B576-385B739A7AB2}" presName="linear" presStyleCnt="0">
        <dgm:presLayoutVars>
          <dgm:dir/>
          <dgm:animLvl val="lvl"/>
          <dgm:resizeHandles val="exact"/>
        </dgm:presLayoutVars>
      </dgm:prSet>
      <dgm:spPr/>
    </dgm:pt>
    <dgm:pt modelId="{E1913139-E635-4A25-95D7-AF90D9A174D0}" type="pres">
      <dgm:prSet presAssocID="{873909A7-199D-401C-BC13-1B75046D352D}" presName="parentLin" presStyleCnt="0"/>
      <dgm:spPr/>
    </dgm:pt>
    <dgm:pt modelId="{A247458E-D9E0-4125-A84B-BF36DE8C2B97}" type="pres">
      <dgm:prSet presAssocID="{873909A7-199D-401C-BC13-1B75046D352D}" presName="parentLeftMargin" presStyleLbl="node1" presStyleIdx="0" presStyleCnt="2"/>
      <dgm:spPr/>
    </dgm:pt>
    <dgm:pt modelId="{AA3A4ECC-E4F6-4C4D-8956-1A47B59CCB52}" type="pres">
      <dgm:prSet presAssocID="{873909A7-199D-401C-BC13-1B75046D352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382FB96-A412-485A-9C3C-179280E60B81}" type="pres">
      <dgm:prSet presAssocID="{873909A7-199D-401C-BC13-1B75046D352D}" presName="negativeSpace" presStyleCnt="0"/>
      <dgm:spPr/>
    </dgm:pt>
    <dgm:pt modelId="{B48DC6AD-7E4F-42B6-BA32-A76440A7DFDF}" type="pres">
      <dgm:prSet presAssocID="{873909A7-199D-401C-BC13-1B75046D352D}" presName="childText" presStyleLbl="conFgAcc1" presStyleIdx="0" presStyleCnt="2">
        <dgm:presLayoutVars>
          <dgm:bulletEnabled val="1"/>
        </dgm:presLayoutVars>
      </dgm:prSet>
      <dgm:spPr/>
    </dgm:pt>
    <dgm:pt modelId="{E492DCAC-78B3-4710-AD2C-EDB0FDC4A999}" type="pres">
      <dgm:prSet presAssocID="{E9D8D31B-D845-4D2A-84B3-9253A228FB92}" presName="spaceBetweenRectangles" presStyleCnt="0"/>
      <dgm:spPr/>
    </dgm:pt>
    <dgm:pt modelId="{F7DD6713-514A-45F3-8859-FBCB266CD495}" type="pres">
      <dgm:prSet presAssocID="{AAE1CA39-AE51-465A-9D70-83C9A54BFF16}" presName="parentLin" presStyleCnt="0"/>
      <dgm:spPr/>
    </dgm:pt>
    <dgm:pt modelId="{7A79B68D-A1D2-4CDA-95A6-89A8ECF77392}" type="pres">
      <dgm:prSet presAssocID="{AAE1CA39-AE51-465A-9D70-83C9A54BFF16}" presName="parentLeftMargin" presStyleLbl="node1" presStyleIdx="0" presStyleCnt="2"/>
      <dgm:spPr/>
    </dgm:pt>
    <dgm:pt modelId="{0C3BA385-54AF-4EDA-831E-F7D7CDB37BC8}" type="pres">
      <dgm:prSet presAssocID="{AAE1CA39-AE51-465A-9D70-83C9A54BFF1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1AAC8F0-3614-41FE-94CE-409E892887A6}" type="pres">
      <dgm:prSet presAssocID="{AAE1CA39-AE51-465A-9D70-83C9A54BFF16}" presName="negativeSpace" presStyleCnt="0"/>
      <dgm:spPr/>
    </dgm:pt>
    <dgm:pt modelId="{840845B5-05D6-477F-8DC0-BA2174DCD8E4}" type="pres">
      <dgm:prSet presAssocID="{AAE1CA39-AE51-465A-9D70-83C9A54BFF1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5B80903-0882-4E3B-B8CB-9082530D88F4}" type="presOf" srcId="{036912D1-D23A-4358-A6B2-D34821A13AA2}" destId="{B48DC6AD-7E4F-42B6-BA32-A76440A7DFDF}" srcOrd="0" destOrd="2" presId="urn:microsoft.com/office/officeart/2005/8/layout/list1"/>
    <dgm:cxn modelId="{2351090E-B265-494C-BCA8-33762F4211AE}" type="presOf" srcId="{6BF71CDA-2DF6-49F9-8401-4E1D1BB8EE3A}" destId="{B48DC6AD-7E4F-42B6-BA32-A76440A7DFDF}" srcOrd="0" destOrd="1" presId="urn:microsoft.com/office/officeart/2005/8/layout/list1"/>
    <dgm:cxn modelId="{4CC27E21-662B-47BB-82F1-E37B481B83A6}" type="presOf" srcId="{AAE1CA39-AE51-465A-9D70-83C9A54BFF16}" destId="{0C3BA385-54AF-4EDA-831E-F7D7CDB37BC8}" srcOrd="1" destOrd="0" presId="urn:microsoft.com/office/officeart/2005/8/layout/list1"/>
    <dgm:cxn modelId="{96EA3327-1953-4FB8-AD32-CDC1BE1A2982}" srcId="{74133F43-955B-4C5B-B576-385B739A7AB2}" destId="{873909A7-199D-401C-BC13-1B75046D352D}" srcOrd="0" destOrd="0" parTransId="{AE9081F5-BDB0-4B23-BE66-857C45AE06AA}" sibTransId="{E9D8D31B-D845-4D2A-84B3-9253A228FB92}"/>
    <dgm:cxn modelId="{FC67F929-0B21-40B5-AB76-5187943BDD71}" srcId="{AAE1CA39-AE51-465A-9D70-83C9A54BFF16}" destId="{EE3059ED-6AD9-4DE8-90D4-7A8E81AC152C}" srcOrd="0" destOrd="0" parTransId="{89ED9091-D1F5-4891-8BB6-78C7A17881C9}" sibTransId="{5A8DA8DC-1B83-445E-8122-1CD938497316}"/>
    <dgm:cxn modelId="{C04C562C-410A-449F-A228-81A237C108E9}" srcId="{AAE1CA39-AE51-465A-9D70-83C9A54BFF16}" destId="{1B4E6ADD-9A55-45F5-A0EC-5389836BA4D1}" srcOrd="2" destOrd="0" parTransId="{5889A770-F30F-4D4A-8523-D703FA637769}" sibTransId="{FF8A3511-312B-4A26-B144-8CAAE9446B6A}"/>
    <dgm:cxn modelId="{5341E02F-5040-4517-94C0-1CB049CA48F2}" type="presOf" srcId="{74133F43-955B-4C5B-B576-385B739A7AB2}" destId="{EA832333-9551-4CBF-9285-689AA288ED1E}" srcOrd="0" destOrd="0" presId="urn:microsoft.com/office/officeart/2005/8/layout/list1"/>
    <dgm:cxn modelId="{F57BEB30-F8A3-4236-B229-91C871299888}" type="presOf" srcId="{873909A7-199D-401C-BC13-1B75046D352D}" destId="{A247458E-D9E0-4125-A84B-BF36DE8C2B97}" srcOrd="0" destOrd="0" presId="urn:microsoft.com/office/officeart/2005/8/layout/list1"/>
    <dgm:cxn modelId="{4BCB613C-0072-4FCC-9598-4CA5159DB734}" type="presOf" srcId="{AAE1CA39-AE51-465A-9D70-83C9A54BFF16}" destId="{7A79B68D-A1D2-4CDA-95A6-89A8ECF77392}" srcOrd="0" destOrd="0" presId="urn:microsoft.com/office/officeart/2005/8/layout/list1"/>
    <dgm:cxn modelId="{101D3951-E481-4DAA-B85B-224E0032BD0E}" type="presOf" srcId="{2D74AB71-DAD1-48B9-BC67-3480132C9772}" destId="{B48DC6AD-7E4F-42B6-BA32-A76440A7DFDF}" srcOrd="0" destOrd="0" presId="urn:microsoft.com/office/officeart/2005/8/layout/list1"/>
    <dgm:cxn modelId="{B491BA74-C885-4E16-BBD8-0242E9607ADB}" srcId="{74133F43-955B-4C5B-B576-385B739A7AB2}" destId="{AAE1CA39-AE51-465A-9D70-83C9A54BFF16}" srcOrd="1" destOrd="0" parTransId="{E2A423C6-8555-4DE7-BEE0-3EACCB1B79AF}" sibTransId="{011CCB6D-8826-44DF-90D1-0EC39398A9CE}"/>
    <dgm:cxn modelId="{47B97078-F4B2-4D37-A4B9-146CABAA0780}" type="presOf" srcId="{1B4E6ADD-9A55-45F5-A0EC-5389836BA4D1}" destId="{840845B5-05D6-477F-8DC0-BA2174DCD8E4}" srcOrd="0" destOrd="2" presId="urn:microsoft.com/office/officeart/2005/8/layout/list1"/>
    <dgm:cxn modelId="{0D20AFA4-D684-4C5D-A43F-6AEE3F9473BF}" srcId="{873909A7-199D-401C-BC13-1B75046D352D}" destId="{2D74AB71-DAD1-48B9-BC67-3480132C9772}" srcOrd="0" destOrd="0" parTransId="{F3D39F81-4498-4E22-9E42-CDF26A8D36A1}" sibTransId="{05984346-3C6E-484F-BC35-FA95C9F6B7A4}"/>
    <dgm:cxn modelId="{4E4FB1A6-3418-4634-8240-7BD2EBE6B3C2}" srcId="{873909A7-199D-401C-BC13-1B75046D352D}" destId="{036912D1-D23A-4358-A6B2-D34821A13AA2}" srcOrd="2" destOrd="0" parTransId="{5E802171-24C1-4197-A193-E12792749F83}" sibTransId="{434DA504-D2A8-4964-B0A4-3A43D142D6DB}"/>
    <dgm:cxn modelId="{1A3F4AC9-92E4-4279-876D-0911AA38B1E4}" srcId="{873909A7-199D-401C-BC13-1B75046D352D}" destId="{6BF71CDA-2DF6-49F9-8401-4E1D1BB8EE3A}" srcOrd="1" destOrd="0" parTransId="{A57F7BFB-21A5-4743-94C6-18D45BA0B3F0}" sibTransId="{EBC57735-1E69-4F11-A3FC-9FD24796E76B}"/>
    <dgm:cxn modelId="{C8BA4ED8-D04A-41FC-A76F-C7EE267D4242}" srcId="{AAE1CA39-AE51-465A-9D70-83C9A54BFF16}" destId="{96B4EE71-916A-46A8-BFFD-F416F8C17688}" srcOrd="1" destOrd="0" parTransId="{80D4C73C-3970-49DB-8B78-4ED0BA6C61E7}" sibTransId="{F008C15E-C8AE-4534-8CB3-2E475664C655}"/>
    <dgm:cxn modelId="{C96A29E8-5E86-4DF9-97FC-C15098C5166D}" type="presOf" srcId="{96B4EE71-916A-46A8-BFFD-F416F8C17688}" destId="{840845B5-05D6-477F-8DC0-BA2174DCD8E4}" srcOrd="0" destOrd="1" presId="urn:microsoft.com/office/officeart/2005/8/layout/list1"/>
    <dgm:cxn modelId="{532EADED-5DBF-42C4-893E-ED7098B768CE}" type="presOf" srcId="{EE3059ED-6AD9-4DE8-90D4-7A8E81AC152C}" destId="{840845B5-05D6-477F-8DC0-BA2174DCD8E4}" srcOrd="0" destOrd="0" presId="urn:microsoft.com/office/officeart/2005/8/layout/list1"/>
    <dgm:cxn modelId="{F557D9F0-2368-400F-AA20-6DBFED687BB2}" type="presOf" srcId="{873909A7-199D-401C-BC13-1B75046D352D}" destId="{AA3A4ECC-E4F6-4C4D-8956-1A47B59CCB52}" srcOrd="1" destOrd="0" presId="urn:microsoft.com/office/officeart/2005/8/layout/list1"/>
    <dgm:cxn modelId="{A13CD4FE-E6DC-496E-94A3-5356A1F43E79}" type="presParOf" srcId="{EA832333-9551-4CBF-9285-689AA288ED1E}" destId="{E1913139-E635-4A25-95D7-AF90D9A174D0}" srcOrd="0" destOrd="0" presId="urn:microsoft.com/office/officeart/2005/8/layout/list1"/>
    <dgm:cxn modelId="{94B8915F-C2B8-446F-B198-A2065E04D9C9}" type="presParOf" srcId="{E1913139-E635-4A25-95D7-AF90D9A174D0}" destId="{A247458E-D9E0-4125-A84B-BF36DE8C2B97}" srcOrd="0" destOrd="0" presId="urn:microsoft.com/office/officeart/2005/8/layout/list1"/>
    <dgm:cxn modelId="{C4C4AE2D-DD73-4A55-8146-2F47AAF305E0}" type="presParOf" srcId="{E1913139-E635-4A25-95D7-AF90D9A174D0}" destId="{AA3A4ECC-E4F6-4C4D-8956-1A47B59CCB52}" srcOrd="1" destOrd="0" presId="urn:microsoft.com/office/officeart/2005/8/layout/list1"/>
    <dgm:cxn modelId="{493B0B74-152D-4515-87D1-0D310A188619}" type="presParOf" srcId="{EA832333-9551-4CBF-9285-689AA288ED1E}" destId="{F382FB96-A412-485A-9C3C-179280E60B81}" srcOrd="1" destOrd="0" presId="urn:microsoft.com/office/officeart/2005/8/layout/list1"/>
    <dgm:cxn modelId="{7E63119C-E18C-436C-8F73-7E1FAEA598D0}" type="presParOf" srcId="{EA832333-9551-4CBF-9285-689AA288ED1E}" destId="{B48DC6AD-7E4F-42B6-BA32-A76440A7DFDF}" srcOrd="2" destOrd="0" presId="urn:microsoft.com/office/officeart/2005/8/layout/list1"/>
    <dgm:cxn modelId="{85320863-301D-4E3E-B004-C6C234470D3B}" type="presParOf" srcId="{EA832333-9551-4CBF-9285-689AA288ED1E}" destId="{E492DCAC-78B3-4710-AD2C-EDB0FDC4A999}" srcOrd="3" destOrd="0" presId="urn:microsoft.com/office/officeart/2005/8/layout/list1"/>
    <dgm:cxn modelId="{E236B542-ED6E-4757-8F53-4DB3CAAE2FC4}" type="presParOf" srcId="{EA832333-9551-4CBF-9285-689AA288ED1E}" destId="{F7DD6713-514A-45F3-8859-FBCB266CD495}" srcOrd="4" destOrd="0" presId="urn:microsoft.com/office/officeart/2005/8/layout/list1"/>
    <dgm:cxn modelId="{819C3999-097E-4F68-96A8-E68E2FDB2C1B}" type="presParOf" srcId="{F7DD6713-514A-45F3-8859-FBCB266CD495}" destId="{7A79B68D-A1D2-4CDA-95A6-89A8ECF77392}" srcOrd="0" destOrd="0" presId="urn:microsoft.com/office/officeart/2005/8/layout/list1"/>
    <dgm:cxn modelId="{2911AFC6-9F46-440B-ADA6-CB6CD9F8B19B}" type="presParOf" srcId="{F7DD6713-514A-45F3-8859-FBCB266CD495}" destId="{0C3BA385-54AF-4EDA-831E-F7D7CDB37BC8}" srcOrd="1" destOrd="0" presId="urn:microsoft.com/office/officeart/2005/8/layout/list1"/>
    <dgm:cxn modelId="{208CB797-4AE6-459B-A520-D44FDED649C4}" type="presParOf" srcId="{EA832333-9551-4CBF-9285-689AA288ED1E}" destId="{C1AAC8F0-3614-41FE-94CE-409E892887A6}" srcOrd="5" destOrd="0" presId="urn:microsoft.com/office/officeart/2005/8/layout/list1"/>
    <dgm:cxn modelId="{D152AF46-24F8-4947-94F5-E1F8715AD57C}" type="presParOf" srcId="{EA832333-9551-4CBF-9285-689AA288ED1E}" destId="{840845B5-05D6-477F-8DC0-BA2174DCD8E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133F43-955B-4C5B-B576-385B739A7AB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3909A7-199D-401C-BC13-1B75046D352D}">
      <dgm:prSet phldrT="[Text]"/>
      <dgm:spPr>
        <a:solidFill>
          <a:srgbClr val="8DDAB7"/>
        </a:solidFill>
      </dgm:spPr>
      <dgm:t>
        <a:bodyPr/>
        <a:lstStyle/>
        <a:p>
          <a:r>
            <a:rPr lang="en-US" dirty="0"/>
            <a:t>SIR1</a:t>
          </a:r>
          <a:r>
            <a:rPr lang="en-US" baseline="-25000" dirty="0"/>
            <a:t>raw</a:t>
          </a:r>
          <a:r>
            <a:rPr lang="en-US" dirty="0"/>
            <a:t> (unadjusted estimate)</a:t>
          </a:r>
        </a:p>
      </dgm:t>
    </dgm:pt>
    <dgm:pt modelId="{AE9081F5-BDB0-4B23-BE66-857C45AE06AA}" type="parTrans" cxnId="{96EA3327-1953-4FB8-AD32-CDC1BE1A2982}">
      <dgm:prSet/>
      <dgm:spPr/>
      <dgm:t>
        <a:bodyPr/>
        <a:lstStyle/>
        <a:p>
          <a:endParaRPr lang="en-US"/>
        </a:p>
      </dgm:t>
    </dgm:pt>
    <dgm:pt modelId="{E9D8D31B-D845-4D2A-84B3-9253A228FB92}" type="sibTrans" cxnId="{96EA3327-1953-4FB8-AD32-CDC1BE1A2982}">
      <dgm:prSet/>
      <dgm:spPr/>
      <dgm:t>
        <a:bodyPr/>
        <a:lstStyle/>
        <a:p>
          <a:endParaRPr lang="en-US"/>
        </a:p>
      </dgm:t>
    </dgm:pt>
    <dgm:pt modelId="{6BF71CDA-2DF6-49F9-8401-4E1D1BB8EE3A}">
      <dgm:prSet phldrT="[Text]" custT="1"/>
      <dgm:spPr>
        <a:ln>
          <a:solidFill>
            <a:srgbClr val="8DDAB7"/>
          </a:solidFill>
          <a:prstDash val="sysDot"/>
        </a:ln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A57F7BFB-21A5-4743-94C6-18D45BA0B3F0}" type="parTrans" cxnId="{1A3F4AC9-92E4-4279-876D-0911AA38B1E4}">
      <dgm:prSet/>
      <dgm:spPr/>
      <dgm:t>
        <a:bodyPr/>
        <a:lstStyle/>
        <a:p>
          <a:endParaRPr lang="en-US"/>
        </a:p>
      </dgm:t>
    </dgm:pt>
    <dgm:pt modelId="{EBC57735-1E69-4F11-A3FC-9FD24796E76B}" type="sibTrans" cxnId="{1A3F4AC9-92E4-4279-876D-0911AA38B1E4}">
      <dgm:prSet/>
      <dgm:spPr/>
      <dgm:t>
        <a:bodyPr/>
        <a:lstStyle/>
        <a:p>
          <a:endParaRPr lang="en-US"/>
        </a:p>
      </dgm:t>
    </dgm:pt>
    <dgm:pt modelId="{AAE1CA39-AE51-465A-9D70-83C9A54BFF16}">
      <dgm:prSet phldrT="[Text]"/>
      <dgm:spPr>
        <a:solidFill>
          <a:srgbClr val="833C97"/>
        </a:solidFill>
      </dgm:spPr>
      <dgm:t>
        <a:bodyPr/>
        <a:lstStyle/>
        <a:p>
          <a:r>
            <a:rPr lang="en-US" dirty="0"/>
            <a:t>SIR2</a:t>
          </a:r>
          <a:r>
            <a:rPr lang="en-US" baseline="-25000" dirty="0"/>
            <a:t>sub</a:t>
          </a:r>
          <a:r>
            <a:rPr lang="en-US" dirty="0"/>
            <a:t> (histological subtype-specific)</a:t>
          </a:r>
        </a:p>
      </dgm:t>
    </dgm:pt>
    <dgm:pt modelId="{E2A423C6-8555-4DE7-BEE0-3EACCB1B79AF}" type="parTrans" cxnId="{B491BA74-C885-4E16-BBD8-0242E9607ADB}">
      <dgm:prSet/>
      <dgm:spPr/>
      <dgm:t>
        <a:bodyPr/>
        <a:lstStyle/>
        <a:p>
          <a:endParaRPr lang="en-US"/>
        </a:p>
      </dgm:t>
    </dgm:pt>
    <dgm:pt modelId="{011CCB6D-8826-44DF-90D1-0EC39398A9CE}" type="sibTrans" cxnId="{B491BA74-C885-4E16-BBD8-0242E9607ADB}">
      <dgm:prSet/>
      <dgm:spPr/>
      <dgm:t>
        <a:bodyPr/>
        <a:lstStyle/>
        <a:p>
          <a:endParaRPr lang="en-US"/>
        </a:p>
      </dgm:t>
    </dgm:pt>
    <dgm:pt modelId="{EE3059ED-6AD9-4DE8-90D4-7A8E81AC152C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  <a:ln>
          <a:solidFill>
            <a:srgbClr val="7030A0"/>
          </a:solidFill>
          <a:prstDash val="sysDot"/>
        </a:ln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89ED9091-D1F5-4891-8BB6-78C7A17881C9}" type="parTrans" cxnId="{FC67F929-0B21-40B5-AB76-5187943BDD71}">
      <dgm:prSet/>
      <dgm:spPr/>
      <dgm:t>
        <a:bodyPr/>
        <a:lstStyle/>
        <a:p>
          <a:endParaRPr lang="en-US"/>
        </a:p>
      </dgm:t>
    </dgm:pt>
    <dgm:pt modelId="{5A8DA8DC-1B83-445E-8122-1CD938497316}" type="sibTrans" cxnId="{FC67F929-0B21-40B5-AB76-5187943BDD71}">
      <dgm:prSet/>
      <dgm:spPr/>
      <dgm:t>
        <a:bodyPr/>
        <a:lstStyle/>
        <a:p>
          <a:endParaRPr lang="en-US"/>
        </a:p>
      </dgm:t>
    </dgm:pt>
    <dgm:pt modelId="{96B4EE71-916A-46A8-BFFD-F416F8C17688}">
      <dgm:prSet phldrT="[Text]" custT="1"/>
      <dgm:spPr>
        <a:ln>
          <a:solidFill>
            <a:srgbClr val="7030A0"/>
          </a:solidFill>
          <a:prstDash val="sysDot"/>
        </a:ln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80D4C73C-3970-49DB-8B78-4ED0BA6C61E7}" type="parTrans" cxnId="{C8BA4ED8-D04A-41FC-A76F-C7EE267D4242}">
      <dgm:prSet/>
      <dgm:spPr/>
      <dgm:t>
        <a:bodyPr/>
        <a:lstStyle/>
        <a:p>
          <a:endParaRPr lang="en-US"/>
        </a:p>
      </dgm:t>
    </dgm:pt>
    <dgm:pt modelId="{F008C15E-C8AE-4534-8CB3-2E475664C655}" type="sibTrans" cxnId="{C8BA4ED8-D04A-41FC-A76F-C7EE267D4242}">
      <dgm:prSet/>
      <dgm:spPr/>
      <dgm:t>
        <a:bodyPr/>
        <a:lstStyle/>
        <a:p>
          <a:endParaRPr lang="en-US"/>
        </a:p>
      </dgm:t>
    </dgm:pt>
    <dgm:pt modelId="{036912D1-D23A-4358-A6B2-D34821A13AA2}">
      <dgm:prSet phldrT="[Text]" custT="1"/>
      <dgm:spPr>
        <a:ln>
          <a:solidFill>
            <a:srgbClr val="8DDAB7"/>
          </a:solidFill>
          <a:prstDash val="sysDot"/>
        </a:ln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5E802171-24C1-4197-A193-E12792749F83}" type="parTrans" cxnId="{4E4FB1A6-3418-4634-8240-7BD2EBE6B3C2}">
      <dgm:prSet/>
      <dgm:spPr/>
      <dgm:t>
        <a:bodyPr/>
        <a:lstStyle/>
        <a:p>
          <a:endParaRPr lang="en-US"/>
        </a:p>
      </dgm:t>
    </dgm:pt>
    <dgm:pt modelId="{434DA504-D2A8-4964-B0A4-3A43D142D6DB}" type="sibTrans" cxnId="{4E4FB1A6-3418-4634-8240-7BD2EBE6B3C2}">
      <dgm:prSet/>
      <dgm:spPr/>
      <dgm:t>
        <a:bodyPr/>
        <a:lstStyle/>
        <a:p>
          <a:endParaRPr lang="en-US"/>
        </a:p>
      </dgm:t>
    </dgm:pt>
    <dgm:pt modelId="{1B4E6ADD-9A55-45F5-A0EC-5389836BA4D1}">
      <dgm:prSet phldrT="[Text]" custT="1"/>
      <dgm:spPr>
        <a:ln>
          <a:solidFill>
            <a:srgbClr val="7030A0"/>
          </a:solidFill>
          <a:prstDash val="sysDot"/>
        </a:ln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5889A770-F30F-4D4A-8523-D703FA637769}" type="parTrans" cxnId="{C04C562C-410A-449F-A228-81A237C108E9}">
      <dgm:prSet/>
      <dgm:spPr/>
      <dgm:t>
        <a:bodyPr/>
        <a:lstStyle/>
        <a:p>
          <a:endParaRPr lang="en-US"/>
        </a:p>
      </dgm:t>
    </dgm:pt>
    <dgm:pt modelId="{FF8A3511-312B-4A26-B144-8CAAE9446B6A}" type="sibTrans" cxnId="{C04C562C-410A-449F-A228-81A237C108E9}">
      <dgm:prSet/>
      <dgm:spPr/>
      <dgm:t>
        <a:bodyPr/>
        <a:lstStyle/>
        <a:p>
          <a:endParaRPr lang="en-US"/>
        </a:p>
      </dgm:t>
    </dgm:pt>
    <dgm:pt modelId="{2D74AB71-DAD1-48B9-BC67-3480132C9772}">
      <dgm:prSet phldrT="[Text]" custT="1"/>
      <dgm:spPr>
        <a:blipFill>
          <a:blip xmlns:r="http://schemas.openxmlformats.org/officeDocument/2006/relationships" r:embed="rId2"/>
          <a:stretch>
            <a:fillRect b="-306"/>
          </a:stretch>
        </a:blipFill>
        <a:ln>
          <a:solidFill>
            <a:srgbClr val="8DDAB7"/>
          </a:solidFill>
          <a:prstDash val="sysDot"/>
        </a:ln>
      </dgm:spPr>
      <dgm:t>
        <a:bodyPr/>
        <a:lstStyle/>
        <a:p>
          <a:r>
            <a:rPr lang="de-DE">
              <a:noFill/>
            </a:rPr>
            <a:t> </a:t>
          </a:r>
        </a:p>
      </dgm:t>
    </dgm:pt>
    <dgm:pt modelId="{F3D39F81-4498-4E22-9E42-CDF26A8D36A1}" type="parTrans" cxnId="{0D20AFA4-D684-4C5D-A43F-6AEE3F9473BF}">
      <dgm:prSet/>
      <dgm:spPr/>
      <dgm:t>
        <a:bodyPr/>
        <a:lstStyle/>
        <a:p>
          <a:endParaRPr lang="en-US"/>
        </a:p>
      </dgm:t>
    </dgm:pt>
    <dgm:pt modelId="{05984346-3C6E-484F-BC35-FA95C9F6B7A4}" type="sibTrans" cxnId="{0D20AFA4-D684-4C5D-A43F-6AEE3F9473BF}">
      <dgm:prSet/>
      <dgm:spPr/>
      <dgm:t>
        <a:bodyPr/>
        <a:lstStyle/>
        <a:p>
          <a:endParaRPr lang="en-US"/>
        </a:p>
      </dgm:t>
    </dgm:pt>
    <dgm:pt modelId="{EA832333-9551-4CBF-9285-689AA288ED1E}" type="pres">
      <dgm:prSet presAssocID="{74133F43-955B-4C5B-B576-385B739A7AB2}" presName="linear" presStyleCnt="0">
        <dgm:presLayoutVars>
          <dgm:dir/>
          <dgm:animLvl val="lvl"/>
          <dgm:resizeHandles val="exact"/>
        </dgm:presLayoutVars>
      </dgm:prSet>
      <dgm:spPr/>
    </dgm:pt>
    <dgm:pt modelId="{E1913139-E635-4A25-95D7-AF90D9A174D0}" type="pres">
      <dgm:prSet presAssocID="{873909A7-199D-401C-BC13-1B75046D352D}" presName="parentLin" presStyleCnt="0"/>
      <dgm:spPr/>
    </dgm:pt>
    <dgm:pt modelId="{A247458E-D9E0-4125-A84B-BF36DE8C2B97}" type="pres">
      <dgm:prSet presAssocID="{873909A7-199D-401C-BC13-1B75046D352D}" presName="parentLeftMargin" presStyleLbl="node1" presStyleIdx="0" presStyleCnt="2"/>
      <dgm:spPr/>
    </dgm:pt>
    <dgm:pt modelId="{AA3A4ECC-E4F6-4C4D-8956-1A47B59CCB52}" type="pres">
      <dgm:prSet presAssocID="{873909A7-199D-401C-BC13-1B75046D352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382FB96-A412-485A-9C3C-179280E60B81}" type="pres">
      <dgm:prSet presAssocID="{873909A7-199D-401C-BC13-1B75046D352D}" presName="negativeSpace" presStyleCnt="0"/>
      <dgm:spPr/>
    </dgm:pt>
    <dgm:pt modelId="{B48DC6AD-7E4F-42B6-BA32-A76440A7DFDF}" type="pres">
      <dgm:prSet presAssocID="{873909A7-199D-401C-BC13-1B75046D352D}" presName="childText" presStyleLbl="conFgAcc1" presStyleIdx="0" presStyleCnt="2">
        <dgm:presLayoutVars>
          <dgm:bulletEnabled val="1"/>
        </dgm:presLayoutVars>
      </dgm:prSet>
      <dgm:spPr/>
    </dgm:pt>
    <dgm:pt modelId="{E492DCAC-78B3-4710-AD2C-EDB0FDC4A999}" type="pres">
      <dgm:prSet presAssocID="{E9D8D31B-D845-4D2A-84B3-9253A228FB92}" presName="spaceBetweenRectangles" presStyleCnt="0"/>
      <dgm:spPr/>
    </dgm:pt>
    <dgm:pt modelId="{F7DD6713-514A-45F3-8859-FBCB266CD495}" type="pres">
      <dgm:prSet presAssocID="{AAE1CA39-AE51-465A-9D70-83C9A54BFF16}" presName="parentLin" presStyleCnt="0"/>
      <dgm:spPr/>
    </dgm:pt>
    <dgm:pt modelId="{7A79B68D-A1D2-4CDA-95A6-89A8ECF77392}" type="pres">
      <dgm:prSet presAssocID="{AAE1CA39-AE51-465A-9D70-83C9A54BFF16}" presName="parentLeftMargin" presStyleLbl="node1" presStyleIdx="0" presStyleCnt="2"/>
      <dgm:spPr/>
    </dgm:pt>
    <dgm:pt modelId="{0C3BA385-54AF-4EDA-831E-F7D7CDB37BC8}" type="pres">
      <dgm:prSet presAssocID="{AAE1CA39-AE51-465A-9D70-83C9A54BFF1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1AAC8F0-3614-41FE-94CE-409E892887A6}" type="pres">
      <dgm:prSet presAssocID="{AAE1CA39-AE51-465A-9D70-83C9A54BFF16}" presName="negativeSpace" presStyleCnt="0"/>
      <dgm:spPr/>
    </dgm:pt>
    <dgm:pt modelId="{840845B5-05D6-477F-8DC0-BA2174DCD8E4}" type="pres">
      <dgm:prSet presAssocID="{AAE1CA39-AE51-465A-9D70-83C9A54BFF1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5B80903-0882-4E3B-B8CB-9082530D88F4}" type="presOf" srcId="{036912D1-D23A-4358-A6B2-D34821A13AA2}" destId="{B48DC6AD-7E4F-42B6-BA32-A76440A7DFDF}" srcOrd="0" destOrd="2" presId="urn:microsoft.com/office/officeart/2005/8/layout/list1"/>
    <dgm:cxn modelId="{2351090E-B265-494C-BCA8-33762F4211AE}" type="presOf" srcId="{6BF71CDA-2DF6-49F9-8401-4E1D1BB8EE3A}" destId="{B48DC6AD-7E4F-42B6-BA32-A76440A7DFDF}" srcOrd="0" destOrd="1" presId="urn:microsoft.com/office/officeart/2005/8/layout/list1"/>
    <dgm:cxn modelId="{4CC27E21-662B-47BB-82F1-E37B481B83A6}" type="presOf" srcId="{AAE1CA39-AE51-465A-9D70-83C9A54BFF16}" destId="{0C3BA385-54AF-4EDA-831E-F7D7CDB37BC8}" srcOrd="1" destOrd="0" presId="urn:microsoft.com/office/officeart/2005/8/layout/list1"/>
    <dgm:cxn modelId="{96EA3327-1953-4FB8-AD32-CDC1BE1A2982}" srcId="{74133F43-955B-4C5B-B576-385B739A7AB2}" destId="{873909A7-199D-401C-BC13-1B75046D352D}" srcOrd="0" destOrd="0" parTransId="{AE9081F5-BDB0-4B23-BE66-857C45AE06AA}" sibTransId="{E9D8D31B-D845-4D2A-84B3-9253A228FB92}"/>
    <dgm:cxn modelId="{FC67F929-0B21-40B5-AB76-5187943BDD71}" srcId="{AAE1CA39-AE51-465A-9D70-83C9A54BFF16}" destId="{EE3059ED-6AD9-4DE8-90D4-7A8E81AC152C}" srcOrd="0" destOrd="0" parTransId="{89ED9091-D1F5-4891-8BB6-78C7A17881C9}" sibTransId="{5A8DA8DC-1B83-445E-8122-1CD938497316}"/>
    <dgm:cxn modelId="{C04C562C-410A-449F-A228-81A237C108E9}" srcId="{AAE1CA39-AE51-465A-9D70-83C9A54BFF16}" destId="{1B4E6ADD-9A55-45F5-A0EC-5389836BA4D1}" srcOrd="2" destOrd="0" parTransId="{5889A770-F30F-4D4A-8523-D703FA637769}" sibTransId="{FF8A3511-312B-4A26-B144-8CAAE9446B6A}"/>
    <dgm:cxn modelId="{5341E02F-5040-4517-94C0-1CB049CA48F2}" type="presOf" srcId="{74133F43-955B-4C5B-B576-385B739A7AB2}" destId="{EA832333-9551-4CBF-9285-689AA288ED1E}" srcOrd="0" destOrd="0" presId="urn:microsoft.com/office/officeart/2005/8/layout/list1"/>
    <dgm:cxn modelId="{F57BEB30-F8A3-4236-B229-91C871299888}" type="presOf" srcId="{873909A7-199D-401C-BC13-1B75046D352D}" destId="{A247458E-D9E0-4125-A84B-BF36DE8C2B97}" srcOrd="0" destOrd="0" presId="urn:microsoft.com/office/officeart/2005/8/layout/list1"/>
    <dgm:cxn modelId="{4BCB613C-0072-4FCC-9598-4CA5159DB734}" type="presOf" srcId="{AAE1CA39-AE51-465A-9D70-83C9A54BFF16}" destId="{7A79B68D-A1D2-4CDA-95A6-89A8ECF77392}" srcOrd="0" destOrd="0" presId="urn:microsoft.com/office/officeart/2005/8/layout/list1"/>
    <dgm:cxn modelId="{101D3951-E481-4DAA-B85B-224E0032BD0E}" type="presOf" srcId="{2D74AB71-DAD1-48B9-BC67-3480132C9772}" destId="{B48DC6AD-7E4F-42B6-BA32-A76440A7DFDF}" srcOrd="0" destOrd="0" presId="urn:microsoft.com/office/officeart/2005/8/layout/list1"/>
    <dgm:cxn modelId="{B491BA74-C885-4E16-BBD8-0242E9607ADB}" srcId="{74133F43-955B-4C5B-B576-385B739A7AB2}" destId="{AAE1CA39-AE51-465A-9D70-83C9A54BFF16}" srcOrd="1" destOrd="0" parTransId="{E2A423C6-8555-4DE7-BEE0-3EACCB1B79AF}" sibTransId="{011CCB6D-8826-44DF-90D1-0EC39398A9CE}"/>
    <dgm:cxn modelId="{47B97078-F4B2-4D37-A4B9-146CABAA0780}" type="presOf" srcId="{1B4E6ADD-9A55-45F5-A0EC-5389836BA4D1}" destId="{840845B5-05D6-477F-8DC0-BA2174DCD8E4}" srcOrd="0" destOrd="2" presId="urn:microsoft.com/office/officeart/2005/8/layout/list1"/>
    <dgm:cxn modelId="{0D20AFA4-D684-4C5D-A43F-6AEE3F9473BF}" srcId="{873909A7-199D-401C-BC13-1B75046D352D}" destId="{2D74AB71-DAD1-48B9-BC67-3480132C9772}" srcOrd="0" destOrd="0" parTransId="{F3D39F81-4498-4E22-9E42-CDF26A8D36A1}" sibTransId="{05984346-3C6E-484F-BC35-FA95C9F6B7A4}"/>
    <dgm:cxn modelId="{4E4FB1A6-3418-4634-8240-7BD2EBE6B3C2}" srcId="{873909A7-199D-401C-BC13-1B75046D352D}" destId="{036912D1-D23A-4358-A6B2-D34821A13AA2}" srcOrd="2" destOrd="0" parTransId="{5E802171-24C1-4197-A193-E12792749F83}" sibTransId="{434DA504-D2A8-4964-B0A4-3A43D142D6DB}"/>
    <dgm:cxn modelId="{1A3F4AC9-92E4-4279-876D-0911AA38B1E4}" srcId="{873909A7-199D-401C-BC13-1B75046D352D}" destId="{6BF71CDA-2DF6-49F9-8401-4E1D1BB8EE3A}" srcOrd="1" destOrd="0" parTransId="{A57F7BFB-21A5-4743-94C6-18D45BA0B3F0}" sibTransId="{EBC57735-1E69-4F11-A3FC-9FD24796E76B}"/>
    <dgm:cxn modelId="{C8BA4ED8-D04A-41FC-A76F-C7EE267D4242}" srcId="{AAE1CA39-AE51-465A-9D70-83C9A54BFF16}" destId="{96B4EE71-916A-46A8-BFFD-F416F8C17688}" srcOrd="1" destOrd="0" parTransId="{80D4C73C-3970-49DB-8B78-4ED0BA6C61E7}" sibTransId="{F008C15E-C8AE-4534-8CB3-2E475664C655}"/>
    <dgm:cxn modelId="{C96A29E8-5E86-4DF9-97FC-C15098C5166D}" type="presOf" srcId="{96B4EE71-916A-46A8-BFFD-F416F8C17688}" destId="{840845B5-05D6-477F-8DC0-BA2174DCD8E4}" srcOrd="0" destOrd="1" presId="urn:microsoft.com/office/officeart/2005/8/layout/list1"/>
    <dgm:cxn modelId="{532EADED-5DBF-42C4-893E-ED7098B768CE}" type="presOf" srcId="{EE3059ED-6AD9-4DE8-90D4-7A8E81AC152C}" destId="{840845B5-05D6-477F-8DC0-BA2174DCD8E4}" srcOrd="0" destOrd="0" presId="urn:microsoft.com/office/officeart/2005/8/layout/list1"/>
    <dgm:cxn modelId="{F557D9F0-2368-400F-AA20-6DBFED687BB2}" type="presOf" srcId="{873909A7-199D-401C-BC13-1B75046D352D}" destId="{AA3A4ECC-E4F6-4C4D-8956-1A47B59CCB52}" srcOrd="1" destOrd="0" presId="urn:microsoft.com/office/officeart/2005/8/layout/list1"/>
    <dgm:cxn modelId="{A13CD4FE-E6DC-496E-94A3-5356A1F43E79}" type="presParOf" srcId="{EA832333-9551-4CBF-9285-689AA288ED1E}" destId="{E1913139-E635-4A25-95D7-AF90D9A174D0}" srcOrd="0" destOrd="0" presId="urn:microsoft.com/office/officeart/2005/8/layout/list1"/>
    <dgm:cxn modelId="{94B8915F-C2B8-446F-B198-A2065E04D9C9}" type="presParOf" srcId="{E1913139-E635-4A25-95D7-AF90D9A174D0}" destId="{A247458E-D9E0-4125-A84B-BF36DE8C2B97}" srcOrd="0" destOrd="0" presId="urn:microsoft.com/office/officeart/2005/8/layout/list1"/>
    <dgm:cxn modelId="{C4C4AE2D-DD73-4A55-8146-2F47AAF305E0}" type="presParOf" srcId="{E1913139-E635-4A25-95D7-AF90D9A174D0}" destId="{AA3A4ECC-E4F6-4C4D-8956-1A47B59CCB52}" srcOrd="1" destOrd="0" presId="urn:microsoft.com/office/officeart/2005/8/layout/list1"/>
    <dgm:cxn modelId="{493B0B74-152D-4515-87D1-0D310A188619}" type="presParOf" srcId="{EA832333-9551-4CBF-9285-689AA288ED1E}" destId="{F382FB96-A412-485A-9C3C-179280E60B81}" srcOrd="1" destOrd="0" presId="urn:microsoft.com/office/officeart/2005/8/layout/list1"/>
    <dgm:cxn modelId="{7E63119C-E18C-436C-8F73-7E1FAEA598D0}" type="presParOf" srcId="{EA832333-9551-4CBF-9285-689AA288ED1E}" destId="{B48DC6AD-7E4F-42B6-BA32-A76440A7DFDF}" srcOrd="2" destOrd="0" presId="urn:microsoft.com/office/officeart/2005/8/layout/list1"/>
    <dgm:cxn modelId="{85320863-301D-4E3E-B004-C6C234470D3B}" type="presParOf" srcId="{EA832333-9551-4CBF-9285-689AA288ED1E}" destId="{E492DCAC-78B3-4710-AD2C-EDB0FDC4A999}" srcOrd="3" destOrd="0" presId="urn:microsoft.com/office/officeart/2005/8/layout/list1"/>
    <dgm:cxn modelId="{E236B542-ED6E-4757-8F53-4DB3CAAE2FC4}" type="presParOf" srcId="{EA832333-9551-4CBF-9285-689AA288ED1E}" destId="{F7DD6713-514A-45F3-8859-FBCB266CD495}" srcOrd="4" destOrd="0" presId="urn:microsoft.com/office/officeart/2005/8/layout/list1"/>
    <dgm:cxn modelId="{819C3999-097E-4F68-96A8-E68E2FDB2C1B}" type="presParOf" srcId="{F7DD6713-514A-45F3-8859-FBCB266CD495}" destId="{7A79B68D-A1D2-4CDA-95A6-89A8ECF77392}" srcOrd="0" destOrd="0" presId="urn:microsoft.com/office/officeart/2005/8/layout/list1"/>
    <dgm:cxn modelId="{2911AFC6-9F46-440B-ADA6-CB6CD9F8B19B}" type="presParOf" srcId="{F7DD6713-514A-45F3-8859-FBCB266CD495}" destId="{0C3BA385-54AF-4EDA-831E-F7D7CDB37BC8}" srcOrd="1" destOrd="0" presId="urn:microsoft.com/office/officeart/2005/8/layout/list1"/>
    <dgm:cxn modelId="{208CB797-4AE6-459B-A520-D44FDED649C4}" type="presParOf" srcId="{EA832333-9551-4CBF-9285-689AA288ED1E}" destId="{C1AAC8F0-3614-41FE-94CE-409E892887A6}" srcOrd="5" destOrd="0" presId="urn:microsoft.com/office/officeart/2005/8/layout/list1"/>
    <dgm:cxn modelId="{D152AF46-24F8-4947-94F5-E1F8715AD57C}" type="presParOf" srcId="{EA832333-9551-4CBF-9285-689AA288ED1E}" destId="{840845B5-05D6-477F-8DC0-BA2174DCD8E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DC6AD-7E4F-42B6-BA32-A76440A7DFDF}">
      <dsp:nvSpPr>
        <dsp:cNvPr id="0" name=""/>
        <dsp:cNvSpPr/>
      </dsp:nvSpPr>
      <dsp:spPr>
        <a:xfrm>
          <a:off x="0" y="309171"/>
          <a:ext cx="6067737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8DDAB7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0924" tIns="416560" rIns="47092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de-DE" sz="1600" i="1" kern="1200" smtClean="0">
                  <a:latin typeface="Cambria Math" panose="02040503050406030204" pitchFamily="18" charset="0"/>
                </a:rPr>
                <m:t>𝑖</m:t>
              </m:r>
            </m:oMath>
          </a14:m>
          <a:r>
            <a:rPr lang="en-US" sz="1600" kern="1200" dirty="0"/>
            <a:t> summing up all LC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de-DE" sz="1600" b="0" i="1" kern="1200" smtClean="0">
                  <a:latin typeface="Cambria Math" panose="02040503050406030204" pitchFamily="18" charset="0"/>
                </a:rPr>
                <m:t>𝐼𝑅</m:t>
              </m:r>
            </m:oMath>
          </a14:m>
          <a:r>
            <a:rPr lang="en-US" sz="1600" kern="1200" dirty="0"/>
            <a:t> </a:t>
          </a:r>
          <a:r>
            <a:rPr lang="en-US" sz="1600" u="sng" kern="1200" baseline="0" dirty="0">
              <a:uFill>
                <a:solidFill>
                  <a:srgbClr val="8DDAB7"/>
                </a:solidFill>
              </a:uFill>
            </a:rPr>
            <a:t>general population reference rates for LC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Example: Male from Hamburg, 54yrs at LC diagnosis in 2007, Adenocarcinoma, survived until end of FU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ym typeface="Wingdings" panose="05000000000000000000" pitchFamily="2" charset="2"/>
            </a:rPr>
            <a:t> </a:t>
          </a:r>
          <a:r>
            <a:rPr lang="en-US" sz="1600" kern="1200" dirty="0"/>
            <a:t>7 person-years at risk multiplied with IR of any LC in males 50-54 years, 2005-2009 from Hamburg</a:t>
          </a:r>
        </a:p>
      </dsp:txBody>
      <dsp:txXfrm>
        <a:off x="0" y="309171"/>
        <a:ext cx="6067737" cy="1984500"/>
      </dsp:txXfrm>
    </dsp:sp>
    <dsp:sp modelId="{AA3A4ECC-E4F6-4C4D-8956-1A47B59CCB52}">
      <dsp:nvSpPr>
        <dsp:cNvPr id="0" name=""/>
        <dsp:cNvSpPr/>
      </dsp:nvSpPr>
      <dsp:spPr>
        <a:xfrm>
          <a:off x="303386" y="13971"/>
          <a:ext cx="4247415" cy="590400"/>
        </a:xfrm>
        <a:prstGeom prst="roundRect">
          <a:avLst/>
        </a:prstGeom>
        <a:solidFill>
          <a:srgbClr val="8DDAB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542" tIns="0" rIns="1605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SIR1</a:t>
          </a:r>
          <a:r>
            <a:rPr lang="en-US" sz="2000" kern="1200" baseline="-25000" dirty="0"/>
            <a:t>raw</a:t>
          </a:r>
          <a:r>
            <a:rPr lang="en-US" sz="2000" kern="1200" dirty="0"/>
            <a:t> (unadjusted estimate)</a:t>
          </a:r>
        </a:p>
      </dsp:txBody>
      <dsp:txXfrm>
        <a:off x="332207" y="42792"/>
        <a:ext cx="4189773" cy="532758"/>
      </dsp:txXfrm>
    </dsp:sp>
    <dsp:sp modelId="{840845B5-05D6-477F-8DC0-BA2174DCD8E4}">
      <dsp:nvSpPr>
        <dsp:cNvPr id="0" name=""/>
        <dsp:cNvSpPr/>
      </dsp:nvSpPr>
      <dsp:spPr>
        <a:xfrm>
          <a:off x="0" y="2696872"/>
          <a:ext cx="6067737" cy="239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7030A0"/>
          </a:solidFill>
          <a:prstDash val="sysDot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0924" tIns="416560" rIns="47092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de-DE" sz="1600" i="1" kern="1200" smtClean="0">
                  <a:latin typeface="Cambria Math" panose="02040503050406030204" pitchFamily="18" charset="0"/>
                </a:rPr>
                <m:t>𝑖</m:t>
              </m:r>
            </m:oMath>
          </a14:m>
          <a:r>
            <a:rPr lang="en-US" sz="1600" kern="1200" dirty="0"/>
            <a:t> stratifying additionally by histology group of LC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a:rPr lang="de-DE" sz="1600" b="0" i="1" kern="1200" smtClean="0">
                  <a:latin typeface="Cambria Math" panose="02040503050406030204" pitchFamily="18" charset="0"/>
                </a:rPr>
                <m:t>𝐼𝑅</m:t>
              </m:r>
            </m:oMath>
          </a14:m>
          <a:r>
            <a:rPr lang="en-US" sz="1600" kern="1200" dirty="0"/>
            <a:t> </a:t>
          </a:r>
          <a:r>
            <a:rPr lang="en-US" sz="1600" u="sng" kern="1200" baseline="0" dirty="0">
              <a:uFill>
                <a:solidFill>
                  <a:srgbClr val="833C97"/>
                </a:solidFill>
              </a:uFill>
            </a:rPr>
            <a:t>histology-specific reference rates for LC of different subtype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Example: Male from Hamburg, 54yrs at LC diagnosis in 2007, Adenocarcinoma, survived until end of FU </a:t>
          </a:r>
          <a:br>
            <a:rPr lang="en-US" sz="1600" kern="1200" dirty="0"/>
          </a:br>
          <a:r>
            <a:rPr lang="en-US" sz="1600" kern="1200" dirty="0">
              <a:sym typeface="Wingdings" panose="05000000000000000000" pitchFamily="2" charset="2"/>
            </a:rPr>
            <a:t> </a:t>
          </a:r>
          <a:r>
            <a:rPr lang="en-US" sz="1600" kern="1200" dirty="0"/>
            <a:t>7 person-years at risk multiplied with IR of non-Adenocarcinoma LC in males 50-54 years, 2005-2009 from Hamburg</a:t>
          </a:r>
        </a:p>
      </dsp:txBody>
      <dsp:txXfrm>
        <a:off x="0" y="2696872"/>
        <a:ext cx="6067737" cy="2394000"/>
      </dsp:txXfrm>
    </dsp:sp>
    <dsp:sp modelId="{0C3BA385-54AF-4EDA-831E-F7D7CDB37BC8}">
      <dsp:nvSpPr>
        <dsp:cNvPr id="0" name=""/>
        <dsp:cNvSpPr/>
      </dsp:nvSpPr>
      <dsp:spPr>
        <a:xfrm>
          <a:off x="303386" y="2401672"/>
          <a:ext cx="4247415" cy="590400"/>
        </a:xfrm>
        <a:prstGeom prst="roundRect">
          <a:avLst/>
        </a:prstGeom>
        <a:solidFill>
          <a:srgbClr val="833C9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542" tIns="0" rIns="1605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SIR2</a:t>
          </a:r>
          <a:r>
            <a:rPr lang="en-US" sz="2000" kern="1200" baseline="-25000" dirty="0"/>
            <a:t>sub</a:t>
          </a:r>
          <a:r>
            <a:rPr lang="en-US" sz="2000" kern="1200" dirty="0"/>
            <a:t> (histological subtype-specific)</a:t>
          </a:r>
        </a:p>
      </dsp:txBody>
      <dsp:txXfrm>
        <a:off x="332207" y="2430493"/>
        <a:ext cx="4189773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942838"/>
            <a:ext cx="8229600" cy="2005695"/>
          </a:xfrm>
        </p:spPr>
        <p:txBody>
          <a:bodyPr anchor="b"/>
          <a:lstStyle>
            <a:lvl1pPr algn="ctr"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25880"/>
            <a:ext cx="8229600" cy="1390917"/>
          </a:xfrm>
        </p:spPr>
        <p:txBody>
          <a:bodyPr/>
          <a:lstStyle>
            <a:lvl1pPr marL="0" indent="0" algn="ctr">
              <a:buNone/>
              <a:defRPr sz="2016"/>
            </a:lvl1pPr>
            <a:lvl2pPr marL="384048" indent="0" algn="ctr">
              <a:buNone/>
              <a:defRPr sz="1680"/>
            </a:lvl2pPr>
            <a:lvl3pPr marL="768096" indent="0" algn="ctr">
              <a:buNone/>
              <a:defRPr sz="1512"/>
            </a:lvl3pPr>
            <a:lvl4pPr marL="1152144" indent="0" algn="ctr">
              <a:buNone/>
              <a:defRPr sz="1344"/>
            </a:lvl4pPr>
            <a:lvl5pPr marL="1536192" indent="0" algn="ctr">
              <a:buNone/>
              <a:defRPr sz="1344"/>
            </a:lvl5pPr>
            <a:lvl6pPr marL="1920240" indent="0" algn="ctr">
              <a:buNone/>
              <a:defRPr sz="1344"/>
            </a:lvl6pPr>
            <a:lvl7pPr marL="2304288" indent="0" algn="ctr">
              <a:buNone/>
              <a:defRPr sz="1344"/>
            </a:lvl7pPr>
            <a:lvl8pPr marL="2688336" indent="0" algn="ctr">
              <a:buNone/>
              <a:defRPr sz="1344"/>
            </a:lvl8pPr>
            <a:lvl9pPr marL="3072384" indent="0" algn="ctr">
              <a:buNone/>
              <a:defRPr sz="13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01.03.2024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563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01.03.2024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70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06722"/>
            <a:ext cx="2366010" cy="4882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06722"/>
            <a:ext cx="6960870" cy="4882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01.03.2024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889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01.03.2024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76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436261"/>
            <a:ext cx="9464040" cy="2396431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3855362"/>
            <a:ext cx="9464040" cy="1260227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40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809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214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619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2024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4288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833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238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01.03.2024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197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533609"/>
            <a:ext cx="4663440" cy="3655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533609"/>
            <a:ext cx="4663440" cy="3655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01.03.2024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72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06723"/>
            <a:ext cx="9464040" cy="1113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412255"/>
            <a:ext cx="4642008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104380"/>
            <a:ext cx="4642008" cy="309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412255"/>
            <a:ext cx="4664869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2104380"/>
            <a:ext cx="4664869" cy="309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01.03.2024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3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01.03.2024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97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01.03.2024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76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2" y="384069"/>
            <a:ext cx="3539013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829483"/>
            <a:ext cx="5554980" cy="4094071"/>
          </a:xfrm>
        </p:spPr>
        <p:txBody>
          <a:bodyPr/>
          <a:lstStyle>
            <a:lvl1pPr>
              <a:defRPr sz="2688"/>
            </a:lvl1pPr>
            <a:lvl2pPr>
              <a:defRPr sz="2352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2" y="1728312"/>
            <a:ext cx="3539013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01.03.2024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9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2" y="384069"/>
            <a:ext cx="3539013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829483"/>
            <a:ext cx="5554980" cy="4094071"/>
          </a:xfrm>
        </p:spPr>
        <p:txBody>
          <a:bodyPr anchor="t"/>
          <a:lstStyle>
            <a:lvl1pPr marL="0" indent="0">
              <a:buNone/>
              <a:defRPr sz="2688"/>
            </a:lvl1pPr>
            <a:lvl2pPr marL="384048" indent="0">
              <a:buNone/>
              <a:defRPr sz="2352"/>
            </a:lvl2pPr>
            <a:lvl3pPr marL="768096" indent="0">
              <a:buNone/>
              <a:defRPr sz="2016"/>
            </a:lvl3pPr>
            <a:lvl4pPr marL="1152144" indent="0">
              <a:buNone/>
              <a:defRPr sz="1680"/>
            </a:lvl4pPr>
            <a:lvl5pPr marL="1536192" indent="0">
              <a:buNone/>
              <a:defRPr sz="1680"/>
            </a:lvl5pPr>
            <a:lvl6pPr marL="1920240" indent="0">
              <a:buNone/>
              <a:defRPr sz="1680"/>
            </a:lvl6pPr>
            <a:lvl7pPr marL="2304288" indent="0">
              <a:buNone/>
              <a:defRPr sz="1680"/>
            </a:lvl7pPr>
            <a:lvl8pPr marL="2688336" indent="0">
              <a:buNone/>
              <a:defRPr sz="1680"/>
            </a:lvl8pPr>
            <a:lvl9pPr marL="3072384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2" y="1728312"/>
            <a:ext cx="3539013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B078E-1423-48FB-9A8C-AD62E2E7D6BA}" type="datetimeFigureOut">
              <a:rPr lang="de-DE" smtClean="0"/>
              <a:t>01.03.2024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33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06723"/>
            <a:ext cx="9464040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533609"/>
            <a:ext cx="9464040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339629"/>
            <a:ext cx="246888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B078E-1423-48FB-9A8C-AD62E2E7D6BA}" type="datetimeFigureOut">
              <a:rPr lang="de-DE" smtClean="0"/>
              <a:t>01.03.2024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339629"/>
            <a:ext cx="370332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339629"/>
            <a:ext cx="2468880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8D307-DFBE-40D8-B030-D9B803650F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57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8096" rtl="0" eaLnBrk="1" latinLnBrk="0" hangingPunct="1">
        <a:lnSpc>
          <a:spcPct val="90000"/>
        </a:lnSpc>
        <a:spcBef>
          <a:spcPct val="0"/>
        </a:spcBef>
        <a:buNone/>
        <a:defRPr sz="36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24" indent="-192024" algn="l" defTabSz="768096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2264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631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440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2024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428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238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5570" y="140552"/>
            <a:ext cx="10741660" cy="5479937"/>
            <a:chOff x="1052763" y="1275348"/>
            <a:chExt cx="9733548" cy="37117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Inhaltsplatzhalter 5"/>
                <p:cNvSpPr txBox="1">
                  <a:spLocks/>
                </p:cNvSpPr>
                <p:nvPr/>
              </p:nvSpPr>
              <p:spPr>
                <a:xfrm>
                  <a:off x="1224214" y="1391048"/>
                  <a:ext cx="3620220" cy="3467637"/>
                </a:xfrm>
                <a:prstGeom prst="rect">
                  <a:avLst/>
                </a:prstGeom>
                <a:ln w="19050">
                  <a:noFill/>
                </a:ln>
              </p:spPr>
              <p:txBody>
                <a:bodyPr/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2" indent="0">
                    <a:buNone/>
                  </a:pPr>
                  <a:endParaRPr lang="de-DE" sz="1800" dirty="0"/>
                </a:p>
                <a:p>
                  <a:pPr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𝑆𝐼𝑅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𝑐𝑜𝑢𝑛𝑡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𝐼𝑅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de-DE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𝑝𝑦𝑒𝑎𝑟𝑠</m:t>
                                    </m:r>
                                  </m:e>
                                  <m:sub>
                                    <m:r>
                                      <a:rPr lang="de-DE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num>
                          <m:den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den>
                        </m:f>
                      </m:oMath>
                    </m:oMathPara>
                  </a14:m>
                  <a:endParaRPr lang="de-DE" sz="2000" dirty="0"/>
                </a:p>
                <a:p>
                  <a:endParaRPr lang="de-DE" sz="16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600" dirty="0"/>
                    <a:t> stratified by age, sex, region, period, (race)</a:t>
                  </a:r>
                  <a:endParaRPr lang="en-US" sz="1100" dirty="0">
                    <a:solidFill>
                      <a:prstClr val="black"/>
                    </a:solidFill>
                  </a:endParaRPr>
                </a:p>
                <a:p>
                  <a:pPr marL="177800" indent="-177800"/>
                  <a14:m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𝑂</m:t>
                      </m:r>
                    </m:oMath>
                  </a14:m>
                  <a:r>
                    <a:rPr lang="en-US" sz="1600" dirty="0"/>
                    <a:t> Observed cases of any SPLC</a:t>
                  </a:r>
                </a:p>
                <a:p>
                  <a:pPr marL="457200" lvl="1" indent="0">
                    <a:buNone/>
                  </a:pPr>
                  <a:r>
                    <a:rPr lang="de-DE" sz="1100" dirty="0">
                      <a:solidFill>
                        <a:srgbClr val="8DDAB7"/>
                      </a:solidFill>
                    </a:rPr>
                    <a:t>SIR1</a:t>
                  </a:r>
                  <a:r>
                    <a:rPr lang="de-DE" sz="1100" dirty="0"/>
                    <a:t>: </a:t>
                  </a:r>
                  <a:r>
                    <a:rPr lang="de-DE" sz="1100" dirty="0" err="1"/>
                    <a:t>excluding</a:t>
                  </a:r>
                  <a:r>
                    <a:rPr lang="de-DE" sz="1100" dirty="0"/>
                    <a:t> same </a:t>
                  </a:r>
                  <a:r>
                    <a:rPr lang="de-DE" sz="1100" dirty="0" err="1"/>
                    <a:t>histology</a:t>
                  </a:r>
                  <a:r>
                    <a:rPr lang="de-DE" sz="1100" dirty="0"/>
                    <a:t> </a:t>
                  </a:r>
                  <a:r>
                    <a:rPr lang="de-DE" sz="1100" dirty="0" err="1"/>
                    <a:t>group</a:t>
                  </a:r>
                  <a:br>
                    <a:rPr lang="de-DE" sz="1100" dirty="0"/>
                  </a:br>
                  <a:r>
                    <a:rPr lang="de-DE" sz="1100" dirty="0">
                      <a:solidFill>
                        <a:srgbClr val="833C97"/>
                      </a:solidFill>
                    </a:rPr>
                    <a:t>SIR2</a:t>
                  </a:r>
                  <a:r>
                    <a:rPr lang="de-DE" sz="1100" dirty="0"/>
                    <a:t>: </a:t>
                  </a:r>
                  <a:r>
                    <a:rPr lang="de-DE" sz="1100" dirty="0" err="1"/>
                    <a:t>only</a:t>
                  </a:r>
                  <a:r>
                    <a:rPr lang="de-DE" sz="1100" dirty="0"/>
                    <a:t> </a:t>
                  </a:r>
                  <a:r>
                    <a:rPr lang="de-DE" sz="1100" dirty="0" err="1"/>
                    <a:t>counting</a:t>
                  </a:r>
                  <a:r>
                    <a:rPr lang="de-DE" sz="1100" dirty="0"/>
                    <a:t> different </a:t>
                  </a:r>
                  <a:r>
                    <a:rPr lang="de-DE" sz="1100" dirty="0" err="1"/>
                    <a:t>histology</a:t>
                  </a:r>
                  <a:r>
                    <a:rPr lang="de-DE" sz="1100" dirty="0"/>
                    <a:t> </a:t>
                  </a:r>
                  <a:r>
                    <a:rPr lang="de-DE" sz="1100" dirty="0" err="1"/>
                    <a:t>group</a:t>
                  </a:r>
                  <a:endParaRPr lang="en-US" sz="1100" dirty="0"/>
                </a:p>
                <a:p>
                  <a14:m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sz="1600" dirty="0"/>
                    <a:t> Expected cases</a:t>
                  </a:r>
                </a:p>
                <a:p>
                  <a:pPr marL="457200" lvl="1" indent="0">
                    <a:lnSpc>
                      <a:spcPct val="100000"/>
                    </a:lnSpc>
                    <a:spcBef>
                      <a:spcPts val="0"/>
                    </a:spcBef>
                    <a:buNone/>
                  </a:pPr>
                  <a:r>
                    <a:rPr lang="de-DE" sz="1100" dirty="0">
                      <a:solidFill>
                        <a:srgbClr val="8DDAB7"/>
                      </a:solidFill>
                    </a:rPr>
                    <a:t>SIR1</a:t>
                  </a:r>
                  <a:r>
                    <a:rPr lang="de-DE" sz="1100" dirty="0">
                      <a:solidFill>
                        <a:prstClr val="black"/>
                      </a:solidFill>
                    </a:rPr>
                    <a:t>: </a:t>
                  </a:r>
                  <a:r>
                    <a:rPr lang="de-DE" sz="1100" dirty="0" err="1">
                      <a:solidFill>
                        <a:prstClr val="black"/>
                      </a:solidFill>
                    </a:rPr>
                    <a:t>including</a:t>
                  </a:r>
                  <a:r>
                    <a:rPr lang="de-DE" sz="1100" dirty="0">
                      <a:solidFill>
                        <a:prstClr val="black"/>
                      </a:solidFill>
                    </a:rPr>
                    <a:t> same </a:t>
                  </a:r>
                  <a:r>
                    <a:rPr lang="de-DE" sz="1100" dirty="0" err="1">
                      <a:solidFill>
                        <a:prstClr val="black"/>
                      </a:solidFill>
                    </a:rPr>
                    <a:t>histology</a:t>
                  </a:r>
                  <a:r>
                    <a:rPr lang="de-DE" sz="1100" dirty="0">
                      <a:solidFill>
                        <a:prstClr val="black"/>
                      </a:solidFill>
                    </a:rPr>
                    <a:t> </a:t>
                  </a:r>
                  <a:r>
                    <a:rPr lang="de-DE" sz="1100" dirty="0" err="1">
                      <a:solidFill>
                        <a:prstClr val="black"/>
                      </a:solidFill>
                    </a:rPr>
                    <a:t>group</a:t>
                  </a:r>
                  <a:br>
                    <a:rPr lang="de-DE" sz="1100" dirty="0">
                      <a:solidFill>
                        <a:prstClr val="black"/>
                      </a:solidFill>
                    </a:rPr>
                  </a:br>
                  <a:r>
                    <a:rPr lang="de-DE" sz="1100" dirty="0">
                      <a:solidFill>
                        <a:srgbClr val="833C97"/>
                      </a:solidFill>
                    </a:rPr>
                    <a:t>SIR2</a:t>
                  </a:r>
                  <a:r>
                    <a:rPr lang="de-DE" sz="1100" dirty="0">
                      <a:solidFill>
                        <a:prstClr val="black"/>
                      </a:solidFill>
                    </a:rPr>
                    <a:t>: </a:t>
                  </a:r>
                  <a:r>
                    <a:rPr lang="de-DE" sz="1100" dirty="0" err="1">
                      <a:solidFill>
                        <a:prstClr val="black"/>
                      </a:solidFill>
                    </a:rPr>
                    <a:t>only</a:t>
                  </a:r>
                  <a:r>
                    <a:rPr lang="de-DE" sz="1100" dirty="0">
                      <a:solidFill>
                        <a:prstClr val="black"/>
                      </a:solidFill>
                    </a:rPr>
                    <a:t> </a:t>
                  </a:r>
                  <a:r>
                    <a:rPr lang="de-DE" sz="1100" dirty="0" err="1">
                      <a:solidFill>
                        <a:prstClr val="black"/>
                      </a:solidFill>
                    </a:rPr>
                    <a:t>counting</a:t>
                  </a:r>
                  <a:r>
                    <a:rPr lang="de-DE" sz="1100" dirty="0">
                      <a:solidFill>
                        <a:prstClr val="black"/>
                      </a:solidFill>
                    </a:rPr>
                    <a:t> different </a:t>
                  </a:r>
                  <a:r>
                    <a:rPr lang="de-DE" sz="1100" dirty="0" err="1">
                      <a:solidFill>
                        <a:prstClr val="black"/>
                      </a:solidFill>
                    </a:rPr>
                    <a:t>histology</a:t>
                  </a:r>
                  <a:r>
                    <a:rPr lang="de-DE" sz="1100" dirty="0">
                      <a:solidFill>
                        <a:prstClr val="black"/>
                      </a:solidFill>
                    </a:rPr>
                    <a:t> </a:t>
                  </a:r>
                  <a:r>
                    <a:rPr lang="de-DE" sz="1100" dirty="0" err="1">
                      <a:solidFill>
                        <a:prstClr val="black"/>
                      </a:solidFill>
                    </a:rPr>
                    <a:t>groups</a:t>
                  </a:r>
                  <a:endParaRPr lang="en-US" sz="1600" dirty="0"/>
                </a:p>
                <a:p>
                  <a14:m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a14:m>
                  <a:r>
                    <a:rPr lang="en-US" sz="1600" dirty="0"/>
                    <a:t> general population reference rates calculated by counting all LC (including DCO) in full registry divided by official population data (SIR2: </a:t>
                  </a:r>
                  <a:r>
                    <a:rPr lang="en-US" sz="1600" u="sng" dirty="0">
                      <a:uFill>
                        <a:solidFill>
                          <a:srgbClr val="833C97"/>
                        </a:solidFill>
                      </a:uFill>
                    </a:rPr>
                    <a:t>histology-specific</a:t>
                  </a:r>
                  <a:r>
                    <a:rPr lang="en-US" sz="1600" dirty="0"/>
                    <a:t>)</a:t>
                  </a:r>
                  <a:endParaRPr lang="de-DE" sz="160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de-DE" sz="1600" i="1">
                          <a:latin typeface="Cambria Math" panose="02040503050406030204" pitchFamily="18" charset="0"/>
                        </a:rPr>
                        <m:t>𝑝𝑦𝑒𝑎𝑟𝑠</m:t>
                      </m:r>
                    </m:oMath>
                  </a14:m>
                  <a:r>
                    <a:rPr lang="en-US" sz="1600" dirty="0"/>
                    <a:t> person-years at risk from 6 months after LC until end of follow-up DEC-2014</a:t>
                  </a:r>
                  <a:endParaRPr lang="de-DE" sz="2400" dirty="0"/>
                </a:p>
                <a:p>
                  <a:pPr lvl="2" indent="0">
                    <a:buNone/>
                  </a:pPr>
                  <a:endParaRPr lang="en-US" sz="1800" dirty="0"/>
                </a:p>
              </p:txBody>
            </p:sp>
          </mc:Choice>
          <mc:Fallback>
            <p:sp>
              <p:nvSpPr>
                <p:cNvPr id="5" name="Inhaltsplatzhalter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4214" y="1391048"/>
                  <a:ext cx="3620220" cy="3467637"/>
                </a:xfrm>
                <a:prstGeom prst="rect">
                  <a:avLst/>
                </a:prstGeom>
                <a:blipFill>
                  <a:blip r:embed="rId2"/>
                  <a:stretch>
                    <a:fillRect l="-611" r="-1527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" name="Diagram 5"/>
                <p:cNvGraphicFramePr/>
                <p:nvPr>
                  <p:extLst>
                    <p:ext uri="{D42A27DB-BD31-4B8C-83A1-F6EECF244321}">
                      <p14:modId xmlns:p14="http://schemas.microsoft.com/office/powerpoint/2010/main" val="2475288581"/>
                    </p:ext>
                  </p:extLst>
                </p:nvPr>
              </p:nvGraphicFramePr>
              <p:xfrm>
                <a:off x="5113577" y="1391048"/>
                <a:ext cx="5498276" cy="345767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3" r:lo="rId4" r:qs="rId5" r:cs="rId6"/>
                </a:graphicData>
              </a:graphic>
            </p:graphicFrame>
          </mc:Choice>
          <mc:Fallback xmlns="">
            <p:graphicFrame>
              <p:nvGraphicFramePr>
                <p:cNvPr id="6" name="Diagram 5"/>
                <p:cNvGraphicFramePr/>
                <p:nvPr>
                  <p:extLst>
                    <p:ext uri="{D42A27DB-BD31-4B8C-83A1-F6EECF244321}">
                      <p14:modId xmlns:p14="http://schemas.microsoft.com/office/powerpoint/2010/main" val="2475288581"/>
                    </p:ext>
                  </p:extLst>
                </p:nvPr>
              </p:nvGraphicFramePr>
              <p:xfrm>
                <a:off x="5113577" y="1391048"/>
                <a:ext cx="5498276" cy="345767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8" r:lo="rId9" r:qs="rId10" r:cs="rId11"/>
                </a:graphicData>
              </a:graphic>
            </p:graphicFrame>
          </mc:Fallback>
        </mc:AlternateContent>
        <p:sp>
          <p:nvSpPr>
            <p:cNvPr id="7" name="Rectangle 6"/>
            <p:cNvSpPr/>
            <p:nvPr/>
          </p:nvSpPr>
          <p:spPr>
            <a:xfrm>
              <a:off x="1052763" y="1275348"/>
              <a:ext cx="9733548" cy="3711742"/>
            </a:xfrm>
            <a:prstGeom prst="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0636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215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Company>Leibniz-Rechenzentrum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Eberl, Marian</dc:creator>
  <cp:lastModifiedBy>Marian Eberl</cp:lastModifiedBy>
  <cp:revision>7</cp:revision>
  <dcterms:created xsi:type="dcterms:W3CDTF">2023-06-01T10:55:00Z</dcterms:created>
  <dcterms:modified xsi:type="dcterms:W3CDTF">2024-03-01T12:04:21Z</dcterms:modified>
</cp:coreProperties>
</file>