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C97"/>
    <a:srgbClr val="8DD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1142" y="43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24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0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1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4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1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96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5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60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85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43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1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078E-1423-48FB-9A8C-AD62E2E7D6BA}" type="datetimeFigureOut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2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5"/>
              <p:cNvSpPr txBox="1">
                <a:spLocks/>
              </p:cNvSpPr>
              <p:nvPr/>
            </p:nvSpPr>
            <p:spPr>
              <a:xfrm>
                <a:off x="402420" y="316339"/>
                <a:ext cx="10167960" cy="1281358"/>
              </a:xfrm>
              <a:prstGeom prst="rect">
                <a:avLst/>
              </a:prstGeom>
              <a:ln w="19050"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 indent="0">
                  <a:buNone/>
                </a:pPr>
                <a:endParaRPr lang="de-DE" sz="24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𝑆𝐼𝑅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𝑝𝑦𝑒𝑎𝑟𝑠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Inhaltsplatzhalt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20" y="316339"/>
                <a:ext cx="10167960" cy="1281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2C6A61B-0EDC-A9AE-C023-888F48D9CE2F}"/>
              </a:ext>
            </a:extLst>
          </p:cNvPr>
          <p:cNvGrpSpPr/>
          <p:nvPr/>
        </p:nvGrpSpPr>
        <p:grpSpPr>
          <a:xfrm>
            <a:off x="402419" y="4041143"/>
            <a:ext cx="10167960" cy="3172180"/>
            <a:chOff x="402419" y="4341191"/>
            <a:chExt cx="6354587" cy="2817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E268FCB-CC24-2E51-5F40-2AFAB85FFC40}"/>
                    </a:ext>
                  </a:extLst>
                </p:cNvPr>
                <p:cNvSpPr/>
                <p:nvPr/>
              </p:nvSpPr>
              <p:spPr>
                <a:xfrm>
                  <a:off x="402419" y="4644633"/>
                  <a:ext cx="6354587" cy="2513700"/>
                </a:xfrm>
                <a:custGeom>
                  <a:avLst/>
                  <a:gdLst>
                    <a:gd name="connsiteX0" fmla="*/ 0 w 6354587"/>
                    <a:gd name="connsiteY0" fmla="*/ 0 h 2513700"/>
                    <a:gd name="connsiteX1" fmla="*/ 6354587 w 6354587"/>
                    <a:gd name="connsiteY1" fmla="*/ 0 h 2513700"/>
                    <a:gd name="connsiteX2" fmla="*/ 6354587 w 6354587"/>
                    <a:gd name="connsiteY2" fmla="*/ 2513700 h 2513700"/>
                    <a:gd name="connsiteX3" fmla="*/ 0 w 6354587"/>
                    <a:gd name="connsiteY3" fmla="*/ 2513700 h 2513700"/>
                    <a:gd name="connsiteX4" fmla="*/ 0 w 6354587"/>
                    <a:gd name="connsiteY4" fmla="*/ 0 h 25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7" h="2513700">
                      <a:moveTo>
                        <a:pt x="0" y="0"/>
                      </a:moveTo>
                      <a:lnTo>
                        <a:pt x="6354587" y="0"/>
                      </a:lnTo>
                      <a:lnTo>
                        <a:pt x="6354587" y="2513700"/>
                      </a:lnTo>
                      <a:lnTo>
                        <a:pt x="0" y="2513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rgbClr val="8DDAB7"/>
                  </a:solidFill>
                  <a:prstDash val="sysDot"/>
                </a:ln>
              </p:spPr>
              <p:style>
                <a:lnRef idx="2">
                  <a:scrgbClr r="0" g="0" b="0"/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93187" tIns="548640" rIns="493187" bIns="113792" numCol="1" spcCol="1270" anchor="t" anchorCtr="0">
                  <a:noAutofit/>
                </a:bodyPr>
                <a:lstStyle/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kern="1200" dirty="0"/>
                    <a:t> summing up all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b="0" i="1" kern="1200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general population reference rates for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exclude, but </a:t>
                  </a: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DDAB7"/>
                        </a:solidFill>
                      </a:uFill>
                    </a:rPr>
                    <a:t>include same histology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kern="1200" dirty="0">
                      <a:sym typeface="Wingdings" panose="05000000000000000000" pitchFamily="2" charset="2"/>
                    </a:rPr>
                    <a:t>Example: </a:t>
                  </a:r>
                  <a:r>
                    <a:rPr lang="en-US" kern="1200" dirty="0"/>
                    <a:t>person-years at risk multiplied with </a:t>
                  </a:r>
                  <a:br>
                    <a:rPr lang="en-US" kern="1200" dirty="0"/>
                  </a:br>
                  <a:r>
                    <a:rPr lang="en-US" b="1" kern="1200" dirty="0"/>
                    <a:t>IR of any LC </a:t>
                  </a:r>
                  <a:r>
                    <a:rPr lang="en-US" kern="1200" dirty="0"/>
                    <a:t>in males 50-54 years, 2005-2009 </a:t>
                  </a:r>
                  <a:br>
                    <a:rPr lang="en-US" kern="1200" dirty="0"/>
                  </a:br>
                  <a:r>
                    <a:rPr lang="en-US" kern="1200" dirty="0"/>
                    <a:t>from Hamburg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b="1" dirty="0"/>
                    <a:t>SIR3</a:t>
                  </a:r>
                  <a:r>
                    <a:rPr lang="en-US" b="1" baseline="-25000" dirty="0"/>
                    <a:t>IARC</a:t>
                  </a:r>
                  <a:r>
                    <a:rPr lang="en-US" dirty="0"/>
                    <a:t> using the conventional method and </a:t>
                  </a:r>
                  <a:br>
                    <a:rPr lang="en-US" dirty="0"/>
                  </a:br>
                  <a:r>
                    <a:rPr lang="en-US" dirty="0"/>
                    <a:t>only counting international primaries</a:t>
                  </a:r>
                  <a:endParaRPr lang="en-US" kern="1200" dirty="0"/>
                </a:p>
              </p:txBody>
            </p:sp>
          </mc:Choice>
          <mc:Fallback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E268FCB-CC24-2E51-5F40-2AFAB85FFC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19" y="4644633"/>
                  <a:ext cx="6354587" cy="2513700"/>
                </a:xfrm>
                <a:custGeom>
                  <a:avLst/>
                  <a:gdLst>
                    <a:gd name="connsiteX0" fmla="*/ 0 w 6354587"/>
                    <a:gd name="connsiteY0" fmla="*/ 0 h 2513700"/>
                    <a:gd name="connsiteX1" fmla="*/ 6354587 w 6354587"/>
                    <a:gd name="connsiteY1" fmla="*/ 0 h 2513700"/>
                    <a:gd name="connsiteX2" fmla="*/ 6354587 w 6354587"/>
                    <a:gd name="connsiteY2" fmla="*/ 2513700 h 2513700"/>
                    <a:gd name="connsiteX3" fmla="*/ 0 w 6354587"/>
                    <a:gd name="connsiteY3" fmla="*/ 2513700 h 2513700"/>
                    <a:gd name="connsiteX4" fmla="*/ 0 w 6354587"/>
                    <a:gd name="connsiteY4" fmla="*/ 0 h 25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7" h="2513700">
                      <a:moveTo>
                        <a:pt x="0" y="0"/>
                      </a:moveTo>
                      <a:lnTo>
                        <a:pt x="6354587" y="0"/>
                      </a:lnTo>
                      <a:lnTo>
                        <a:pt x="6354587" y="2513700"/>
                      </a:lnTo>
                      <a:lnTo>
                        <a:pt x="0" y="25137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8DDAB7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E38F5B-316E-541C-F248-C594BC4BA2D1}"/>
                </a:ext>
              </a:extLst>
            </p:cNvPr>
            <p:cNvSpPr/>
            <p:nvPr/>
          </p:nvSpPr>
          <p:spPr>
            <a:xfrm>
              <a:off x="709574" y="4341191"/>
              <a:ext cx="2870139" cy="649647"/>
            </a:xfrm>
            <a:custGeom>
              <a:avLst/>
              <a:gdLst>
                <a:gd name="connsiteX0" fmla="*/ 0 w 4448210"/>
                <a:gd name="connsiteY0" fmla="*/ 105041 h 630235"/>
                <a:gd name="connsiteX1" fmla="*/ 105041 w 4448210"/>
                <a:gd name="connsiteY1" fmla="*/ 0 h 630235"/>
                <a:gd name="connsiteX2" fmla="*/ 4343169 w 4448210"/>
                <a:gd name="connsiteY2" fmla="*/ 0 h 630235"/>
                <a:gd name="connsiteX3" fmla="*/ 4448210 w 4448210"/>
                <a:gd name="connsiteY3" fmla="*/ 105041 h 630235"/>
                <a:gd name="connsiteX4" fmla="*/ 4448210 w 4448210"/>
                <a:gd name="connsiteY4" fmla="*/ 525194 h 630235"/>
                <a:gd name="connsiteX5" fmla="*/ 4343169 w 4448210"/>
                <a:gd name="connsiteY5" fmla="*/ 630235 h 630235"/>
                <a:gd name="connsiteX6" fmla="*/ 105041 w 4448210"/>
                <a:gd name="connsiteY6" fmla="*/ 630235 h 630235"/>
                <a:gd name="connsiteX7" fmla="*/ 0 w 4448210"/>
                <a:gd name="connsiteY7" fmla="*/ 525194 h 630235"/>
                <a:gd name="connsiteX8" fmla="*/ 0 w 4448210"/>
                <a:gd name="connsiteY8" fmla="*/ 105041 h 63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210" h="630235">
                  <a:moveTo>
                    <a:pt x="0" y="105041"/>
                  </a:moveTo>
                  <a:cubicBezTo>
                    <a:pt x="0" y="47028"/>
                    <a:pt x="47028" y="0"/>
                    <a:pt x="105041" y="0"/>
                  </a:cubicBezTo>
                  <a:lnTo>
                    <a:pt x="4343169" y="0"/>
                  </a:lnTo>
                  <a:cubicBezTo>
                    <a:pt x="4401182" y="0"/>
                    <a:pt x="4448210" y="47028"/>
                    <a:pt x="4448210" y="105041"/>
                  </a:cubicBezTo>
                  <a:lnTo>
                    <a:pt x="4448210" y="525194"/>
                  </a:lnTo>
                  <a:cubicBezTo>
                    <a:pt x="4448210" y="583207"/>
                    <a:pt x="4401182" y="630235"/>
                    <a:pt x="4343169" y="630235"/>
                  </a:cubicBezTo>
                  <a:lnTo>
                    <a:pt x="105041" y="630235"/>
                  </a:lnTo>
                  <a:cubicBezTo>
                    <a:pt x="47028" y="630235"/>
                    <a:pt x="0" y="583207"/>
                    <a:pt x="0" y="525194"/>
                  </a:cubicBezTo>
                  <a:lnTo>
                    <a:pt x="0" y="105041"/>
                  </a:lnTo>
                  <a:close/>
                </a:path>
              </a:pathLst>
            </a:custGeom>
            <a:solidFill>
              <a:srgbClr val="8DDAB7"/>
            </a:solidFill>
            <a:ln w="285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8898" tIns="30766" rIns="198898" bIns="30766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SIR1</a:t>
              </a:r>
              <a:r>
                <a:rPr lang="en-US" sz="3600" kern="1200" baseline="-25000" dirty="0"/>
                <a:t>raw</a:t>
              </a:r>
              <a:r>
                <a:rPr lang="en-US" sz="3600" kern="1200" dirty="0"/>
                <a:t> </a:t>
              </a:r>
              <a:endParaRPr lang="en-US" sz="6500" kern="12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15570" y="142875"/>
            <a:ext cx="10741660" cy="1068705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5">
                <a:extLst>
                  <a:ext uri="{FF2B5EF4-FFF2-40B4-BE49-F238E27FC236}">
                    <a16:creationId xmlns:a16="http://schemas.microsoft.com/office/drawing/2014/main" id="{73E41E36-57CA-6089-DFF6-93ED4A453C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998" y="1628284"/>
                <a:ext cx="9746381" cy="2293154"/>
              </a:xfrm>
              <a:prstGeom prst="rect">
                <a:avLst/>
              </a:prstGeom>
              <a:ln w="19050">
                <a:noFill/>
              </a:ln>
            </p:spPr>
            <p:txBody>
              <a:bodyPr numCol="2" spcCol="45720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stratified by age, sex, region, period, (race)</a:t>
                </a:r>
                <a:endParaRPr lang="en-US" sz="1100" dirty="0">
                  <a:solidFill>
                    <a:prstClr val="black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sz="1600" dirty="0"/>
                  <a:t> population reference rates calculated by counting all relevant LC cases in entire registry divided by official population data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𝑝𝑦𝑒𝑎𝑟𝑠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person-years at risk from 6 months after LC until end of follow-up DEC-2014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 cases of any SPLC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600" dirty="0"/>
                  <a:t> Expected cases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600" dirty="0"/>
                  <a:t>Example: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Male from Hamburg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54yrs at LC diagnosis </a:t>
                </a:r>
                <a:br>
                  <a:rPr lang="en-US" sz="1800" dirty="0"/>
                </a:br>
                <a:r>
                  <a:rPr lang="en-US" sz="1800" dirty="0"/>
                  <a:t>in 2007 with </a:t>
                </a:r>
                <a:br>
                  <a:rPr lang="en-US" sz="1800" dirty="0"/>
                </a:br>
                <a:r>
                  <a:rPr lang="en-US" sz="1800" dirty="0"/>
                  <a:t>Adenocarcinoma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survived until end of FU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2" name="Inhaltsplatzhalter 5">
                <a:extLst>
                  <a:ext uri="{FF2B5EF4-FFF2-40B4-BE49-F238E27FC236}">
                    <a16:creationId xmlns:a16="http://schemas.microsoft.com/office/drawing/2014/main" id="{73E41E36-57CA-6089-DFF6-93ED4A453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8" y="1628284"/>
                <a:ext cx="9746381" cy="2293154"/>
              </a:xfrm>
              <a:prstGeom prst="rect">
                <a:avLst/>
              </a:prstGeom>
              <a:blipFill>
                <a:blip r:embed="rId4"/>
                <a:stretch>
                  <a:fillRect l="-250" t="-186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6D48985-CBD6-0EDE-019A-F2356CD9EB84}"/>
              </a:ext>
            </a:extLst>
          </p:cNvPr>
          <p:cNvGrpSpPr/>
          <p:nvPr/>
        </p:nvGrpSpPr>
        <p:grpSpPr>
          <a:xfrm>
            <a:off x="402420" y="7351634"/>
            <a:ext cx="10167959" cy="3304827"/>
            <a:chOff x="402418" y="7341915"/>
            <a:chExt cx="6354588" cy="32596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390F623-5864-ADEF-450F-11EF06D46E2D}"/>
                    </a:ext>
                  </a:extLst>
                </p:cNvPr>
                <p:cNvSpPr/>
                <p:nvPr/>
              </p:nvSpPr>
              <p:spPr>
                <a:xfrm>
                  <a:off x="402418" y="7653154"/>
                  <a:ext cx="6354588" cy="2948400"/>
                </a:xfrm>
                <a:custGeom>
                  <a:avLst/>
                  <a:gdLst>
                    <a:gd name="connsiteX0" fmla="*/ 0 w 6354588"/>
                    <a:gd name="connsiteY0" fmla="*/ 0 h 2948400"/>
                    <a:gd name="connsiteX1" fmla="*/ 6354588 w 6354588"/>
                    <a:gd name="connsiteY1" fmla="*/ 0 h 2948400"/>
                    <a:gd name="connsiteX2" fmla="*/ 6354588 w 6354588"/>
                    <a:gd name="connsiteY2" fmla="*/ 2948400 h 2948400"/>
                    <a:gd name="connsiteX3" fmla="*/ 0 w 6354588"/>
                    <a:gd name="connsiteY3" fmla="*/ 2948400 h 2948400"/>
                    <a:gd name="connsiteX4" fmla="*/ 0 w 6354588"/>
                    <a:gd name="connsiteY4" fmla="*/ 0 h 294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8" h="2948400">
                      <a:moveTo>
                        <a:pt x="0" y="0"/>
                      </a:moveTo>
                      <a:lnTo>
                        <a:pt x="6354588" y="0"/>
                      </a:lnTo>
                      <a:lnTo>
                        <a:pt x="6354588" y="2948400"/>
                      </a:lnTo>
                      <a:lnTo>
                        <a:pt x="0" y="2948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rgbClr r="0" g="0" b="0"/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93187" tIns="548640" rIns="493187" bIns="113792" numCol="1" spcCol="1270" anchor="t" anchorCtr="0">
                  <a:noAutofit/>
                </a:bodyPr>
                <a:lstStyle/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kern="1200" dirty="0"/>
                    <a:t> stratifying additionally by histology group of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de-DE" b="0" i="1" kern="1200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histology-specific reference rates for LC of </a:t>
                  </a:r>
                  <a:b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</a:b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different subtype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kern="1200" dirty="0"/>
                    <a:t> and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kern="120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kern="1200" dirty="0"/>
                    <a:t> </a:t>
                  </a:r>
                  <a:r>
                    <a:rPr lang="en-US" u="sng" kern="1200" baseline="0" dirty="0">
                      <a:uFill>
                        <a:solidFill>
                          <a:srgbClr val="833C97"/>
                        </a:solidFill>
                      </a:uFill>
                    </a:rPr>
                    <a:t>consistently excluding same histology LC</a:t>
                  </a:r>
                </a:p>
                <a:p>
                  <a:pPr marL="171450" lvl="1" indent="-171450" algn="l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kern="1200" dirty="0"/>
                    <a:t>Example: person-years at risk multiplied with </a:t>
                  </a:r>
                  <a:br>
                    <a:rPr lang="en-US" kern="1200" dirty="0"/>
                  </a:br>
                  <a:r>
                    <a:rPr lang="en-US" b="1" kern="1200" dirty="0"/>
                    <a:t>IR of non-Adenocarcinoma LC</a:t>
                  </a:r>
                  <a:r>
                    <a:rPr lang="en-US" kern="1200" dirty="0"/>
                    <a:t> in males </a:t>
                  </a:r>
                  <a:br>
                    <a:rPr lang="en-US" kern="1200" dirty="0"/>
                  </a:br>
                  <a:r>
                    <a:rPr lang="en-US" kern="1200" dirty="0"/>
                    <a:t>50-54 years, 2005-2009 from Hamburg</a:t>
                  </a:r>
                </a:p>
                <a:p>
                  <a:pPr marL="171450" lvl="1" indent="-171450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•"/>
                  </a:pPr>
                  <a:r>
                    <a:rPr lang="en-US" b="1" dirty="0"/>
                    <a:t>SIR4</a:t>
                  </a:r>
                  <a:r>
                    <a:rPr lang="en-US" b="1" baseline="-25000" dirty="0"/>
                    <a:t>subIARC</a:t>
                  </a:r>
                  <a:r>
                    <a:rPr lang="en-US" dirty="0"/>
                    <a:t> applying the new method of histology-specific </a:t>
                  </a:r>
                  <a:br>
                    <a:rPr lang="en-US" dirty="0"/>
                  </a:br>
                  <a:r>
                    <a:rPr lang="en-US" dirty="0"/>
                    <a:t>SIR and only counting international primaries</a:t>
                  </a:r>
                  <a:endParaRPr lang="en-US" kern="1200" dirty="0"/>
                </a:p>
              </p:txBody>
            </p:sp>
          </mc:Choice>
          <mc:Fallback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390F623-5864-ADEF-450F-11EF06D46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18" y="7653154"/>
                  <a:ext cx="6354588" cy="2948400"/>
                </a:xfrm>
                <a:custGeom>
                  <a:avLst/>
                  <a:gdLst>
                    <a:gd name="connsiteX0" fmla="*/ 0 w 6354588"/>
                    <a:gd name="connsiteY0" fmla="*/ 0 h 2948400"/>
                    <a:gd name="connsiteX1" fmla="*/ 6354588 w 6354588"/>
                    <a:gd name="connsiteY1" fmla="*/ 0 h 2948400"/>
                    <a:gd name="connsiteX2" fmla="*/ 6354588 w 6354588"/>
                    <a:gd name="connsiteY2" fmla="*/ 2948400 h 2948400"/>
                    <a:gd name="connsiteX3" fmla="*/ 0 w 6354588"/>
                    <a:gd name="connsiteY3" fmla="*/ 2948400 h 2948400"/>
                    <a:gd name="connsiteX4" fmla="*/ 0 w 6354588"/>
                    <a:gd name="connsiteY4" fmla="*/ 0 h 294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4588" h="2948400">
                      <a:moveTo>
                        <a:pt x="0" y="0"/>
                      </a:moveTo>
                      <a:lnTo>
                        <a:pt x="6354588" y="0"/>
                      </a:lnTo>
                      <a:lnTo>
                        <a:pt x="6354588" y="2948400"/>
                      </a:lnTo>
                      <a:lnTo>
                        <a:pt x="0" y="2948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 b="-2424"/>
                  </a:stretch>
                </a:blipFill>
                <a:ln w="28575">
                  <a:solidFill>
                    <a:srgbClr val="7030A0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F76496-E034-12B6-51AA-B1018CE04050}"/>
                </a:ext>
              </a:extLst>
            </p:cNvPr>
            <p:cNvSpPr/>
            <p:nvPr/>
          </p:nvSpPr>
          <p:spPr>
            <a:xfrm>
              <a:off x="709574" y="7341915"/>
              <a:ext cx="2870139" cy="721518"/>
            </a:xfrm>
            <a:custGeom>
              <a:avLst/>
              <a:gdLst>
                <a:gd name="connsiteX0" fmla="*/ 0 w 4448211"/>
                <a:gd name="connsiteY0" fmla="*/ 105666 h 633986"/>
                <a:gd name="connsiteX1" fmla="*/ 105666 w 4448211"/>
                <a:gd name="connsiteY1" fmla="*/ 0 h 633986"/>
                <a:gd name="connsiteX2" fmla="*/ 4342545 w 4448211"/>
                <a:gd name="connsiteY2" fmla="*/ 0 h 633986"/>
                <a:gd name="connsiteX3" fmla="*/ 4448211 w 4448211"/>
                <a:gd name="connsiteY3" fmla="*/ 105666 h 633986"/>
                <a:gd name="connsiteX4" fmla="*/ 4448211 w 4448211"/>
                <a:gd name="connsiteY4" fmla="*/ 528320 h 633986"/>
                <a:gd name="connsiteX5" fmla="*/ 4342545 w 4448211"/>
                <a:gd name="connsiteY5" fmla="*/ 633986 h 633986"/>
                <a:gd name="connsiteX6" fmla="*/ 105666 w 4448211"/>
                <a:gd name="connsiteY6" fmla="*/ 633986 h 633986"/>
                <a:gd name="connsiteX7" fmla="*/ 0 w 4448211"/>
                <a:gd name="connsiteY7" fmla="*/ 528320 h 633986"/>
                <a:gd name="connsiteX8" fmla="*/ 0 w 4448211"/>
                <a:gd name="connsiteY8" fmla="*/ 105666 h 63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211" h="633986">
                  <a:moveTo>
                    <a:pt x="0" y="105666"/>
                  </a:moveTo>
                  <a:cubicBezTo>
                    <a:pt x="0" y="47308"/>
                    <a:pt x="47308" y="0"/>
                    <a:pt x="105666" y="0"/>
                  </a:cubicBezTo>
                  <a:lnTo>
                    <a:pt x="4342545" y="0"/>
                  </a:lnTo>
                  <a:cubicBezTo>
                    <a:pt x="4400903" y="0"/>
                    <a:pt x="4448211" y="47308"/>
                    <a:pt x="4448211" y="105666"/>
                  </a:cubicBezTo>
                  <a:lnTo>
                    <a:pt x="4448211" y="528320"/>
                  </a:lnTo>
                  <a:cubicBezTo>
                    <a:pt x="4448211" y="586678"/>
                    <a:pt x="4400903" y="633986"/>
                    <a:pt x="4342545" y="633986"/>
                  </a:cubicBezTo>
                  <a:lnTo>
                    <a:pt x="105666" y="633986"/>
                  </a:lnTo>
                  <a:cubicBezTo>
                    <a:pt x="47308" y="633986"/>
                    <a:pt x="0" y="586678"/>
                    <a:pt x="0" y="528320"/>
                  </a:cubicBezTo>
                  <a:lnTo>
                    <a:pt x="0" y="105666"/>
                  </a:lnTo>
                  <a:close/>
                </a:path>
              </a:pathLst>
            </a:custGeom>
            <a:solidFill>
              <a:srgbClr val="833C97"/>
            </a:solidFill>
            <a:ln w="28575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081" tIns="30949" rIns="199081" bIns="30949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SIR2</a:t>
              </a:r>
              <a:r>
                <a:rPr lang="en-US" sz="3600" kern="1200" baseline="-25000" dirty="0"/>
                <a:t>sub</a:t>
              </a:r>
              <a:endParaRPr lang="en-US" sz="3600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1F8F69-8755-912C-17AF-F0A6D5145C73}"/>
              </a:ext>
            </a:extLst>
          </p:cNvPr>
          <p:cNvSpPr txBox="1"/>
          <p:nvPr/>
        </p:nvSpPr>
        <p:spPr>
          <a:xfrm>
            <a:off x="2677090" y="4111226"/>
            <a:ext cx="2686827" cy="584775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unadjusted SIR using the conventional method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9FCC6-86EE-A660-36D8-C4201BDA7199}"/>
              </a:ext>
            </a:extLst>
          </p:cNvPr>
          <p:cNvSpPr txBox="1"/>
          <p:nvPr/>
        </p:nvSpPr>
        <p:spPr>
          <a:xfrm>
            <a:off x="2677090" y="7446263"/>
            <a:ext cx="2673580" cy="584775"/>
          </a:xfrm>
          <a:prstGeom prst="rect">
            <a:avLst/>
          </a:prstGeom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method using histology-specific reference rates</a:t>
            </a:r>
            <a:endParaRPr lang="de-DE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B039E22-A580-164B-C165-4EAF60FA4567}"/>
              </a:ext>
            </a:extLst>
          </p:cNvPr>
          <p:cNvGrpSpPr/>
          <p:nvPr/>
        </p:nvGrpSpPr>
        <p:grpSpPr>
          <a:xfrm>
            <a:off x="8495278" y="1660255"/>
            <a:ext cx="1658450" cy="2042972"/>
            <a:chOff x="8797630" y="1756741"/>
            <a:chExt cx="1658450" cy="20429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67207C-9F71-6119-2B13-F4A8D6982678}"/>
                </a:ext>
              </a:extLst>
            </p:cNvPr>
            <p:cNvGrpSpPr/>
            <p:nvPr/>
          </p:nvGrpSpPr>
          <p:grpSpPr>
            <a:xfrm>
              <a:off x="8797630" y="1756741"/>
              <a:ext cx="1658450" cy="914400"/>
              <a:chOff x="8911929" y="1971060"/>
              <a:chExt cx="1658450" cy="914400"/>
            </a:xfrm>
          </p:grpSpPr>
          <p:pic>
            <p:nvPicPr>
              <p:cNvPr id="14" name="Graphic 13" descr="Man">
                <a:extLst>
                  <a:ext uri="{FF2B5EF4-FFF2-40B4-BE49-F238E27FC236}">
                    <a16:creationId xmlns:a16="http://schemas.microsoft.com/office/drawing/2014/main" id="{7F4B8AEB-CABF-7F1B-60C7-285891E95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83B1729-86BF-4FDB-2EC2-98B63FFFD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234EA2B-B715-633F-93F3-513DCA7B8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06568" y="3159633"/>
              <a:ext cx="640080" cy="640080"/>
            </a:xfrm>
            <a:prstGeom prst="rect">
              <a:avLst/>
            </a:prstGeom>
          </p:spPr>
        </p:pic>
        <p:sp>
          <p:nvSpPr>
            <p:cNvPr id="33" name="Arrow: Left-Up 32">
              <a:extLst>
                <a:ext uri="{FF2B5EF4-FFF2-40B4-BE49-F238E27FC236}">
                  <a16:creationId xmlns:a16="http://schemas.microsoft.com/office/drawing/2014/main" id="{872C5FB1-08EB-14BA-F78C-29422B3E5744}"/>
                </a:ext>
              </a:extLst>
            </p:cNvPr>
            <p:cNvSpPr/>
            <p:nvPr/>
          </p:nvSpPr>
          <p:spPr>
            <a:xfrm rot="13538987">
              <a:off x="9376186" y="2678146"/>
              <a:ext cx="640080" cy="640080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84685F-334A-88D3-D43F-5F3ABA3F8865}"/>
              </a:ext>
            </a:extLst>
          </p:cNvPr>
          <p:cNvGrpSpPr>
            <a:grpSpLocks noChangeAspect="1"/>
          </p:cNvGrpSpPr>
          <p:nvPr/>
        </p:nvGrpSpPr>
        <p:grpSpPr>
          <a:xfrm>
            <a:off x="5977878" y="5024618"/>
            <a:ext cx="1144330" cy="630936"/>
            <a:chOff x="8911929" y="1971060"/>
            <a:chExt cx="1658450" cy="914400"/>
          </a:xfrm>
        </p:grpSpPr>
        <p:pic>
          <p:nvPicPr>
            <p:cNvPr id="37" name="Graphic 36" descr="Man">
              <a:extLst>
                <a:ext uri="{FF2B5EF4-FFF2-40B4-BE49-F238E27FC236}">
                  <a16:creationId xmlns:a16="http://schemas.microsoft.com/office/drawing/2014/main" id="{CBC97E07-45F6-7D85-B7AD-4351D44E7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B4BBF3-8293-60AE-24F8-9AE3B2849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679206-74EE-015A-D52F-145A4E154DE0}"/>
              </a:ext>
            </a:extLst>
          </p:cNvPr>
          <p:cNvGrpSpPr>
            <a:grpSpLocks noChangeAspect="1"/>
          </p:cNvGrpSpPr>
          <p:nvPr/>
        </p:nvGrpSpPr>
        <p:grpSpPr>
          <a:xfrm>
            <a:off x="6323498" y="5643528"/>
            <a:ext cx="1144330" cy="630936"/>
            <a:chOff x="8911929" y="1971060"/>
            <a:chExt cx="1658450" cy="914400"/>
          </a:xfrm>
        </p:grpSpPr>
        <p:pic>
          <p:nvPicPr>
            <p:cNvPr id="40" name="Graphic 39" descr="Man">
              <a:extLst>
                <a:ext uri="{FF2B5EF4-FFF2-40B4-BE49-F238E27FC236}">
                  <a16:creationId xmlns:a16="http://schemas.microsoft.com/office/drawing/2014/main" id="{EA113D7F-B9AE-513D-8C5C-B7239EAF2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423F30B-99E9-D370-5EF2-056F8B9D9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93E6AB-ADD0-A8A0-1DF5-5AAEFD2E36A3}"/>
              </a:ext>
            </a:extLst>
          </p:cNvPr>
          <p:cNvGrpSpPr>
            <a:grpSpLocks noChangeAspect="1"/>
          </p:cNvGrpSpPr>
          <p:nvPr/>
        </p:nvGrpSpPr>
        <p:grpSpPr>
          <a:xfrm>
            <a:off x="5977878" y="6238985"/>
            <a:ext cx="1144330" cy="630936"/>
            <a:chOff x="8911929" y="1971060"/>
            <a:chExt cx="1658450" cy="914400"/>
          </a:xfrm>
        </p:grpSpPr>
        <p:pic>
          <p:nvPicPr>
            <p:cNvPr id="43" name="Graphic 42" descr="Man">
              <a:extLst>
                <a:ext uri="{FF2B5EF4-FFF2-40B4-BE49-F238E27FC236}">
                  <a16:creationId xmlns:a16="http://schemas.microsoft.com/office/drawing/2014/main" id="{4D6A1E81-4C02-C475-BE24-15EE4350F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11929" y="1971060"/>
              <a:ext cx="914400" cy="9144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EBEB144-16CD-A48A-CD6D-7AF2B7E8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5979" y="1971060"/>
              <a:ext cx="914400" cy="914400"/>
            </a:xfrm>
            <a:prstGeom prst="rect">
              <a:avLst/>
            </a:prstGeom>
            <a:noFill/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D322BE-44B7-B70C-F0A5-AACD60B8C114}"/>
              </a:ext>
            </a:extLst>
          </p:cNvPr>
          <p:cNvGrpSpPr/>
          <p:nvPr/>
        </p:nvGrpSpPr>
        <p:grpSpPr>
          <a:xfrm>
            <a:off x="7670955" y="5072303"/>
            <a:ext cx="2476549" cy="2038948"/>
            <a:chOff x="7670955" y="5072303"/>
            <a:chExt cx="2476549" cy="2038948"/>
          </a:xfrm>
        </p:grpSpPr>
        <p:sp>
          <p:nvSpPr>
            <p:cNvPr id="45" name="Arrow: Left-Up 44">
              <a:extLst>
                <a:ext uri="{FF2B5EF4-FFF2-40B4-BE49-F238E27FC236}">
                  <a16:creationId xmlns:a16="http://schemas.microsoft.com/office/drawing/2014/main" id="{2E51F096-B2D8-E9F2-450F-290F44DB5840}"/>
                </a:ext>
              </a:extLst>
            </p:cNvPr>
            <p:cNvSpPr/>
            <p:nvPr/>
          </p:nvSpPr>
          <p:spPr>
            <a:xfrm rot="8314842">
              <a:off x="7670955" y="5596860"/>
              <a:ext cx="914400" cy="914400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1A396EF-E53E-41B0-2751-4A949E09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23701" y="5072303"/>
              <a:ext cx="822960" cy="82296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2862C61-1D05-7C5A-075C-2BF5DE02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91889" y="6234413"/>
              <a:ext cx="640080" cy="64008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6C142B8-CAD4-B96B-B800-F4C6CA55D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48927" y="6471171"/>
              <a:ext cx="640080" cy="64008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35BD468-9A39-7711-5EB1-FE56511A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507424" y="6221108"/>
              <a:ext cx="640080" cy="64008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12D12A-CBF3-132E-6849-783E8FE46224}"/>
              </a:ext>
            </a:extLst>
          </p:cNvPr>
          <p:cNvGrpSpPr>
            <a:grpSpLocks noChangeAspect="1"/>
          </p:cNvGrpSpPr>
          <p:nvPr/>
        </p:nvGrpSpPr>
        <p:grpSpPr>
          <a:xfrm>
            <a:off x="8710777" y="7817696"/>
            <a:ext cx="1333261" cy="914400"/>
            <a:chOff x="7561789" y="5347188"/>
            <a:chExt cx="2396746" cy="1643782"/>
          </a:xfrm>
        </p:grpSpPr>
        <p:sp>
          <p:nvSpPr>
            <p:cNvPr id="53" name="Arrow: Left-Up 52">
              <a:extLst>
                <a:ext uri="{FF2B5EF4-FFF2-40B4-BE49-F238E27FC236}">
                  <a16:creationId xmlns:a16="http://schemas.microsoft.com/office/drawing/2014/main" id="{25895F57-00D5-1C6A-0E20-BEBAAB2032EE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07B712D-72AB-8177-B22C-2FBEBD3F3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D35106C-2FA1-E0C0-6A81-C6F60518D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9EA0033-A71C-6627-B4A5-16C6BF95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FEAD42D-DDA0-D025-068C-38764AA7F8DB}"/>
              </a:ext>
            </a:extLst>
          </p:cNvPr>
          <p:cNvGrpSpPr/>
          <p:nvPr/>
        </p:nvGrpSpPr>
        <p:grpSpPr>
          <a:xfrm>
            <a:off x="6485751" y="8848430"/>
            <a:ext cx="1951352" cy="723488"/>
            <a:chOff x="6159272" y="7721904"/>
            <a:chExt cx="1951352" cy="72348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1BFC832-E75C-1289-5B3E-54291C99CF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77" name="Graphic 76" descr="Man">
                <a:extLst>
                  <a:ext uri="{FF2B5EF4-FFF2-40B4-BE49-F238E27FC236}">
                    <a16:creationId xmlns:a16="http://schemas.microsoft.com/office/drawing/2014/main" id="{0863CC7C-64EA-D806-87BA-16BCC84F0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58A1F13-DD8D-312B-DE5F-50C6AD864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0231273-D0F7-438E-E0C2-D7CE9756F1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80" name="Graphic 79" descr="Man">
                <a:extLst>
                  <a:ext uri="{FF2B5EF4-FFF2-40B4-BE49-F238E27FC236}">
                    <a16:creationId xmlns:a16="http://schemas.microsoft.com/office/drawing/2014/main" id="{91CCB545-62A9-9660-DDE8-9426BD05E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EE8BFB40-85E7-010F-7BD0-00CE834BF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2D083DD-70C2-E543-109F-D2227CA833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83" name="Graphic 82" descr="Man">
                <a:extLst>
                  <a:ext uri="{FF2B5EF4-FFF2-40B4-BE49-F238E27FC236}">
                    <a16:creationId xmlns:a16="http://schemas.microsoft.com/office/drawing/2014/main" id="{4EED6FAF-FDAD-ABAF-F4F7-D8BCE33B7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93D12EBB-80A2-481E-D837-44A3026BE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B79D379-5DDB-A21E-8873-983A185466FA}"/>
              </a:ext>
            </a:extLst>
          </p:cNvPr>
          <p:cNvGrpSpPr/>
          <p:nvPr/>
        </p:nvGrpSpPr>
        <p:grpSpPr>
          <a:xfrm>
            <a:off x="6496758" y="7941541"/>
            <a:ext cx="1951352" cy="723488"/>
            <a:chOff x="6159272" y="7721904"/>
            <a:chExt cx="1951352" cy="7234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AC21FB6-F7C8-B6EB-CA0F-59191A288D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94" name="Graphic 93" descr="Man">
                <a:extLst>
                  <a:ext uri="{FF2B5EF4-FFF2-40B4-BE49-F238E27FC236}">
                    <a16:creationId xmlns:a16="http://schemas.microsoft.com/office/drawing/2014/main" id="{B7C902E3-6EF2-B816-422E-90D396B7E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791EDD05-6C93-2E51-4009-E522A9B36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25C104C-C80F-C31D-EE7F-22294FA851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92" name="Graphic 91" descr="Man">
                <a:extLst>
                  <a:ext uri="{FF2B5EF4-FFF2-40B4-BE49-F238E27FC236}">
                    <a16:creationId xmlns:a16="http://schemas.microsoft.com/office/drawing/2014/main" id="{B40C1A30-67A9-3B04-16A3-B0598C649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2CBC450-A228-FC57-9274-C28365381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2B3F9DE-AD32-B4A7-E42D-9542FE9C81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90" name="Graphic 89" descr="Man">
                <a:extLst>
                  <a:ext uri="{FF2B5EF4-FFF2-40B4-BE49-F238E27FC236}">
                    <a16:creationId xmlns:a16="http://schemas.microsoft.com/office/drawing/2014/main" id="{C54079EA-C3FE-DBF9-5CDF-307082F51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AD0B2E3-27D8-4A5A-5453-2D1F917C6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66A360-2420-D7CA-C300-F8C4B4DB8CD6}"/>
              </a:ext>
            </a:extLst>
          </p:cNvPr>
          <p:cNvGrpSpPr/>
          <p:nvPr/>
        </p:nvGrpSpPr>
        <p:grpSpPr>
          <a:xfrm>
            <a:off x="6520872" y="9775877"/>
            <a:ext cx="1951352" cy="723488"/>
            <a:chOff x="6159272" y="7721904"/>
            <a:chExt cx="1951352" cy="72348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23CB0E-1943-E649-D5FA-C8C9C1B957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272" y="7721904"/>
              <a:ext cx="829225" cy="457200"/>
              <a:chOff x="8911929" y="1971060"/>
              <a:chExt cx="1658450" cy="914400"/>
            </a:xfrm>
          </p:grpSpPr>
          <p:pic>
            <p:nvPicPr>
              <p:cNvPr id="104" name="Graphic 103" descr="Man">
                <a:extLst>
                  <a:ext uri="{FF2B5EF4-FFF2-40B4-BE49-F238E27FC236}">
                    <a16:creationId xmlns:a16="http://schemas.microsoft.com/office/drawing/2014/main" id="{E650578F-504A-B8FD-C1C7-6375475CD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4642BF20-62AF-2EA8-85B4-688F5EDBB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64DAD0F-B7A6-61EB-1FF1-201D37856B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51916" y="7988192"/>
              <a:ext cx="829225" cy="457200"/>
              <a:chOff x="8911929" y="1971060"/>
              <a:chExt cx="1658450" cy="914400"/>
            </a:xfrm>
          </p:grpSpPr>
          <p:pic>
            <p:nvPicPr>
              <p:cNvPr id="102" name="Graphic 101" descr="Man">
                <a:extLst>
                  <a:ext uri="{FF2B5EF4-FFF2-40B4-BE49-F238E27FC236}">
                    <a16:creationId xmlns:a16="http://schemas.microsoft.com/office/drawing/2014/main" id="{0A90CED3-888B-BB6F-5F08-7EAB29FC6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B62BAD0-6FDB-0C1F-46EC-B1CB1CBFA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7676363-E481-196D-89C5-DBD9B53214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1399" y="7730318"/>
              <a:ext cx="829225" cy="457200"/>
              <a:chOff x="8911929" y="1971060"/>
              <a:chExt cx="1658450" cy="914400"/>
            </a:xfrm>
          </p:grpSpPr>
          <p:pic>
            <p:nvPicPr>
              <p:cNvPr id="100" name="Graphic 99" descr="Man">
                <a:extLst>
                  <a:ext uri="{FF2B5EF4-FFF2-40B4-BE49-F238E27FC236}">
                    <a16:creationId xmlns:a16="http://schemas.microsoft.com/office/drawing/2014/main" id="{9CF9DE5B-14B7-F45F-39E8-72CFB0359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1929" y="19710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888041ED-DC50-7573-0BA4-A7EE9DCE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655979" y="1971060"/>
                <a:ext cx="914400" cy="9144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FF8BDF-2A69-9DE8-383C-B7A15DB96BD9}"/>
              </a:ext>
            </a:extLst>
          </p:cNvPr>
          <p:cNvGrpSpPr>
            <a:grpSpLocks noChangeAspect="1"/>
          </p:cNvGrpSpPr>
          <p:nvPr/>
        </p:nvGrpSpPr>
        <p:grpSpPr>
          <a:xfrm>
            <a:off x="8710777" y="8758139"/>
            <a:ext cx="1333261" cy="914400"/>
            <a:chOff x="7561789" y="5347188"/>
            <a:chExt cx="2396746" cy="1643782"/>
          </a:xfrm>
        </p:grpSpPr>
        <p:sp>
          <p:nvSpPr>
            <p:cNvPr id="107" name="Arrow: Left-Up 106">
              <a:extLst>
                <a:ext uri="{FF2B5EF4-FFF2-40B4-BE49-F238E27FC236}">
                  <a16:creationId xmlns:a16="http://schemas.microsoft.com/office/drawing/2014/main" id="{76222973-EB6B-B622-D526-5B3B2DFCB4DD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9500D46-32C3-CA0E-1220-1C3D1F312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9ACF8D7-CBC7-6E1F-B76F-B550D15B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789F50B6-0D41-51A6-4C6B-A3F317B8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EAABAF0-1951-A1FD-78E2-C5BFE627C6D5}"/>
              </a:ext>
            </a:extLst>
          </p:cNvPr>
          <p:cNvGrpSpPr>
            <a:grpSpLocks noChangeAspect="1"/>
          </p:cNvGrpSpPr>
          <p:nvPr/>
        </p:nvGrpSpPr>
        <p:grpSpPr>
          <a:xfrm>
            <a:off x="8717326" y="9699197"/>
            <a:ext cx="1333261" cy="914400"/>
            <a:chOff x="7561789" y="5347188"/>
            <a:chExt cx="2396746" cy="1643782"/>
          </a:xfrm>
        </p:grpSpPr>
        <p:sp>
          <p:nvSpPr>
            <p:cNvPr id="112" name="Arrow: Left-Up 111">
              <a:extLst>
                <a:ext uri="{FF2B5EF4-FFF2-40B4-BE49-F238E27FC236}">
                  <a16:creationId xmlns:a16="http://schemas.microsoft.com/office/drawing/2014/main" id="{B50B8581-B18D-967E-7588-980ACFC75237}"/>
                </a:ext>
              </a:extLst>
            </p:cNvPr>
            <p:cNvSpPr/>
            <p:nvPr/>
          </p:nvSpPr>
          <p:spPr>
            <a:xfrm rot="8314842">
              <a:off x="7561789" y="5810759"/>
              <a:ext cx="761152" cy="761154"/>
            </a:xfrm>
            <a:prstGeom prst="leftUp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291C6A7-8AC3-2668-B2CE-66903CA29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99571" y="5347188"/>
              <a:ext cx="761154" cy="761154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54D424F-9237-4FD2-686E-086F19DA9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97900" y="6350890"/>
              <a:ext cx="640080" cy="64008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83CF4A5-FC3C-93FE-9F9C-3647E3B7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318455" y="6127338"/>
              <a:ext cx="640080" cy="640080"/>
            </a:xfrm>
            <a:prstGeom prst="rect">
              <a:avLst/>
            </a:prstGeom>
          </p:spPr>
        </p:pic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B62238B-3F07-510F-4D14-5F04FCB730CE}"/>
              </a:ext>
            </a:extLst>
          </p:cNvPr>
          <p:cNvSpPr/>
          <p:nvPr/>
        </p:nvSpPr>
        <p:spPr>
          <a:xfrm>
            <a:off x="402419" y="353771"/>
            <a:ext cx="10167960" cy="3528196"/>
          </a:xfrm>
          <a:custGeom>
            <a:avLst/>
            <a:gdLst>
              <a:gd name="connsiteX0" fmla="*/ 0 w 6354587"/>
              <a:gd name="connsiteY0" fmla="*/ 0 h 2513700"/>
              <a:gd name="connsiteX1" fmla="*/ 6354587 w 6354587"/>
              <a:gd name="connsiteY1" fmla="*/ 0 h 2513700"/>
              <a:gd name="connsiteX2" fmla="*/ 6354587 w 6354587"/>
              <a:gd name="connsiteY2" fmla="*/ 2513700 h 2513700"/>
              <a:gd name="connsiteX3" fmla="*/ 0 w 6354587"/>
              <a:gd name="connsiteY3" fmla="*/ 2513700 h 2513700"/>
              <a:gd name="connsiteX4" fmla="*/ 0 w 6354587"/>
              <a:gd name="connsiteY4" fmla="*/ 0 h 251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4587" h="2513700">
                <a:moveTo>
                  <a:pt x="0" y="0"/>
                </a:moveTo>
                <a:lnTo>
                  <a:pt x="6354587" y="0"/>
                </a:lnTo>
                <a:lnTo>
                  <a:pt x="6354587" y="2513700"/>
                </a:lnTo>
                <a:lnTo>
                  <a:pt x="0" y="25137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3187" tIns="548640" rIns="493187" bIns="113792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kern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07EE0-9E85-4A28-168A-77E7FEBADA5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7208" y="3088068"/>
            <a:ext cx="640080" cy="64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FCF245-611D-A66B-A6F4-52B06F42754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72555" y="2879898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6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209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Eberl, Marian</dc:creator>
  <cp:lastModifiedBy>Marian Eberl</cp:lastModifiedBy>
  <cp:revision>12</cp:revision>
  <dcterms:created xsi:type="dcterms:W3CDTF">2023-06-01T10:55:00Z</dcterms:created>
  <dcterms:modified xsi:type="dcterms:W3CDTF">2024-03-06T22:50:03Z</dcterms:modified>
</cp:coreProperties>
</file>