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307" r:id="rId6"/>
    <p:sldId id="267" r:id="rId7"/>
    <p:sldId id="280" r:id="rId8"/>
    <p:sldId id="282" r:id="rId9"/>
    <p:sldId id="288" r:id="rId10"/>
    <p:sldId id="289" r:id="rId11"/>
    <p:sldId id="290" r:id="rId12"/>
    <p:sldId id="283" r:id="rId13"/>
    <p:sldId id="292" r:id="rId14"/>
    <p:sldId id="284" r:id="rId15"/>
    <p:sldId id="299" r:id="rId16"/>
    <p:sldId id="300" r:id="rId17"/>
    <p:sldId id="301" r:id="rId18"/>
    <p:sldId id="285" r:id="rId19"/>
    <p:sldId id="302" r:id="rId20"/>
    <p:sldId id="303" r:id="rId21"/>
    <p:sldId id="304" r:id="rId22"/>
    <p:sldId id="268" r:id="rId23"/>
    <p:sldId id="308" r:id="rId24"/>
    <p:sldId id="309" r:id="rId25"/>
    <p:sldId id="269" r:id="rId26"/>
    <p:sldId id="310" r:id="rId27"/>
    <p:sldId id="270" r:id="rId28"/>
    <p:sldId id="311" r:id="rId29"/>
    <p:sldId id="33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3.jpe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23694" y="0"/>
            <a:ext cx="8668512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5000">
                <a:schemeClr val="bg2">
                  <a:alpha val="17000"/>
                </a:schemeClr>
              </a:gs>
              <a:gs pos="66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62400" y="2592000"/>
            <a:ext cx="5436000" cy="1015200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6000" b="0" spc="300" baseline="0">
                <a:solidFill>
                  <a:srgbClr val="428AE2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659999" y="3628800"/>
            <a:ext cx="5436000" cy="583200"/>
          </a:xfrm>
        </p:spPr>
        <p:txBody>
          <a:bodyPr lIns="91440" tIns="45720" rIns="91440" bIns="45720">
            <a:normAutofit/>
          </a:bodyPr>
          <a:lstStyle>
            <a:lvl1pPr marL="0" indent="0" algn="ju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3200" u="none" strike="noStrike" kern="1200" cap="none" spc="300" normalizeH="0" baseline="0">
                <a:solidFill>
                  <a:srgbClr val="428AE2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点击此处编辑文本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62400" y="1368000"/>
            <a:ext cx="5436000" cy="119880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spc="300" baseline="0">
                <a:solidFill>
                  <a:srgbClr val="428AE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202X</a:t>
            </a:r>
            <a:endParaRPr lang="zh-CN" altLang="en-US" dirty="0"/>
          </a:p>
        </p:txBody>
      </p:sp>
      <p:sp>
        <p:nvSpPr>
          <p:cNvPr id="14" name="矩形: 圆角 13"/>
          <p:cNvSpPr/>
          <p:nvPr>
            <p:custDataLst>
              <p:tags r:id="rId11"/>
            </p:custDataLst>
          </p:nvPr>
        </p:nvSpPr>
        <p:spPr>
          <a:xfrm>
            <a:off x="785099" y="4252402"/>
            <a:ext cx="2229558" cy="409722"/>
          </a:xfrm>
          <a:prstGeom prst="roundRect">
            <a:avLst>
              <a:gd name="adj" fmla="val 41860"/>
            </a:avLst>
          </a:prstGeom>
          <a:solidFill>
            <a:srgbClr val="428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56800" y="4294800"/>
            <a:ext cx="2142000" cy="442800"/>
          </a:xfrm>
        </p:spPr>
        <p:txBody>
          <a:bodyPr lIns="91440" tIns="45720" rIns="91440" bIns="4572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pc="3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6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79742" y="4190400"/>
            <a:ext cx="5032800" cy="1015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4800" b="0" i="0" u="none" strike="noStrike" kern="1200" cap="none" spc="300" normalizeH="0" baseline="0" noProof="1" dirty="0">
                <a:solidFill>
                  <a:srgbClr val="428AE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3579742" y="5216400"/>
            <a:ext cx="5032800" cy="583200"/>
          </a:xfrm>
        </p:spPr>
        <p:txBody>
          <a:bodyPr lIns="91440" tIns="45720" rIns="91440" bIns="45720">
            <a:normAutofit/>
          </a:bodyPr>
          <a:lstStyle>
            <a:lvl1pPr marL="0" indent="0" algn="dist">
              <a:lnSpc>
                <a:spcPct val="100000"/>
              </a:lnSpc>
              <a:spcAft>
                <a:spcPts val="0"/>
              </a:spcAft>
              <a:buNone/>
              <a:defRPr sz="1800" spc="300" baseline="0">
                <a:solidFill>
                  <a:srgbClr val="428AE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8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 rot="16200000">
            <a:off x="30141" y="671830"/>
            <a:ext cx="609600" cy="152400"/>
            <a:chOff x="365760" y="386080"/>
            <a:chExt cx="609600" cy="152400"/>
          </a:xfrm>
          <a:solidFill>
            <a:schemeClr val="bg1"/>
          </a:solidFill>
        </p:grpSpPr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3657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5943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8229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rgbClr val="428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1260" y="0"/>
            <a:ext cx="4823460" cy="6858000"/>
          </a:xfrm>
          <a:prstGeom prst="rect">
            <a:avLst/>
          </a:prstGeom>
          <a:solidFill>
            <a:srgbClr val="428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rgbClr val="428AE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583200" y="371684"/>
            <a:ext cx="609600" cy="152400"/>
            <a:chOff x="365760" y="386080"/>
            <a:chExt cx="609600" cy="152400"/>
          </a:xfrm>
          <a:solidFill>
            <a:schemeClr val="bg1"/>
          </a:solidFill>
        </p:grpSpPr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3657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5943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8229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428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rgbClr val="428AE2"/>
              </a:solidFill>
            </a:endParaRPr>
          </a:p>
        </p:txBody>
      </p:sp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 flipH="1">
            <a:off x="10153341" y="248360"/>
            <a:ext cx="1736005" cy="284480"/>
            <a:chOff x="326390" y="333137"/>
            <a:chExt cx="1736005" cy="284480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326390" y="47537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326390" y="33313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326390" y="61761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4"/>
            </p:custDataLst>
          </p:nvPr>
        </p:nvGrpSpPr>
        <p:grpSpPr>
          <a:xfrm>
            <a:off x="191142" y="248360"/>
            <a:ext cx="1736005" cy="284480"/>
            <a:chOff x="326390" y="333137"/>
            <a:chExt cx="1736005" cy="284480"/>
          </a:xfrm>
        </p:grpSpPr>
        <p:cxnSp>
          <p:nvCxnSpPr>
            <p:cNvPr id="16" name="直接连接符 15"/>
            <p:cNvCxnSpPr/>
            <p:nvPr>
              <p:custDataLst>
                <p:tags r:id="rId15"/>
              </p:custDataLst>
            </p:nvPr>
          </p:nvCxnSpPr>
          <p:spPr>
            <a:xfrm>
              <a:off x="326390" y="47537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6"/>
              </p:custDataLst>
            </p:nvPr>
          </p:nvCxnSpPr>
          <p:spPr>
            <a:xfrm>
              <a:off x="326390" y="33313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7"/>
              </p:custDataLst>
            </p:nvPr>
          </p:nvCxnSpPr>
          <p:spPr>
            <a:xfrm>
              <a:off x="326390" y="617617"/>
              <a:ext cx="1736005" cy="0"/>
            </a:xfrm>
            <a:prstGeom prst="line">
              <a:avLst/>
            </a:prstGeom>
            <a:ln w="31750">
              <a:gradFill flip="none" rotWithShape="1">
                <a:gsLst>
                  <a:gs pos="21000">
                    <a:srgbClr val="428AE2"/>
                  </a:gs>
                  <a:gs pos="10000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237" y="5029201"/>
            <a:ext cx="12192000" cy="1828799"/>
          </a:xfrm>
          <a:prstGeom prst="rect">
            <a:avLst/>
          </a:prstGeom>
          <a:solidFill>
            <a:srgbClr val="428AE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302391" y="505096"/>
            <a:ext cx="609600" cy="152400"/>
            <a:chOff x="365760" y="386080"/>
            <a:chExt cx="609600" cy="152400"/>
          </a:xfrm>
          <a:solidFill>
            <a:srgbClr val="428AE2"/>
          </a:solidFill>
        </p:grpSpPr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3657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5943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8229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914412"/>
            <a:ext cx="12192000" cy="5943588"/>
          </a:xfrm>
          <a:prstGeom prst="rect">
            <a:avLst/>
          </a:prstGeom>
          <a:solidFill>
            <a:srgbClr val="428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302391" y="505096"/>
            <a:ext cx="609600" cy="152400"/>
            <a:chOff x="365760" y="386080"/>
            <a:chExt cx="609600" cy="152400"/>
          </a:xfrm>
          <a:solidFill>
            <a:srgbClr val="428AE2"/>
          </a:solidFill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3657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5943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822960" y="386080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>
            <a:off x="11235600" y="6197433"/>
            <a:ext cx="609600" cy="152400"/>
            <a:chOff x="11210290" y="6025477"/>
            <a:chExt cx="609600" cy="152400"/>
          </a:xfrm>
          <a:solidFill>
            <a:srgbClr val="428AE2"/>
          </a:solidFill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1210290" y="6025477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11438890" y="6025477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1667490" y="6025477"/>
              <a:ext cx="1524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67494" y="4611600"/>
            <a:ext cx="2566800" cy="838800"/>
          </a:xfrm>
        </p:spPr>
        <p:txBody>
          <a:bodyPr lIns="91440" tIns="45720" rIns="91440" bIns="45720" anchor="ctr" anchorCtr="0">
            <a:noAutofit/>
          </a:bodyPr>
          <a:lstStyle>
            <a:lvl1pPr algn="ctr">
              <a:defRPr sz="4400" u="none" strike="noStrike" kern="1200" cap="none" spc="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272400" y="5518800"/>
            <a:ext cx="5648400" cy="338400"/>
          </a:xfrm>
        </p:spPr>
        <p:txBody>
          <a:bodyPr lIns="91440" tIns="45720" rIns="91440" bIns="4572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400" b="0" i="0" u="none" strike="noStrike" kern="1200" cap="none" spc="3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7" b="35928"/>
          <a:stretch>
            <a:fillRect/>
          </a:stretch>
        </p:blipFill>
        <p:spPr>
          <a:xfrm>
            <a:off x="0" y="0"/>
            <a:ext cx="12195215" cy="3367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r="40401"/>
          <a:stretch>
            <a:fillRect/>
          </a:stretch>
        </p:blipFill>
        <p:spPr>
          <a:xfrm>
            <a:off x="0" y="-9144"/>
            <a:ext cx="4596882" cy="6876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52.xml"/><Relationship Id="rId6" Type="http://schemas.openxmlformats.org/officeDocument/2006/relationships/image" Target="../media/image6.png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image" Target="../media/image5.jpeg"/><Relationship Id="rId1" Type="http://schemas.openxmlformats.org/officeDocument/2006/relationships/tags" Target="../tags/tag1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4.xml"/><Relationship Id="rId10" Type="http://schemas.openxmlformats.org/officeDocument/2006/relationships/image" Target="../media/image19.png"/><Relationship Id="rId1" Type="http://schemas.openxmlformats.org/officeDocument/2006/relationships/tags" Target="../tags/tag22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1.xml"/><Relationship Id="rId10" Type="http://schemas.openxmlformats.org/officeDocument/2006/relationships/image" Target="../media/image20.png"/><Relationship Id="rId1" Type="http://schemas.openxmlformats.org/officeDocument/2006/relationships/tags" Target="../tags/tag23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5.xml"/><Relationship Id="rId1" Type="http://schemas.openxmlformats.org/officeDocument/2006/relationships/tags" Target="../tags/tag2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5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3.xml"/><Relationship Id="rId1" Type="http://schemas.openxmlformats.org/officeDocument/2006/relationships/tags" Target="../tags/tag27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0.xml"/><Relationship Id="rId7" Type="http://schemas.openxmlformats.org/officeDocument/2006/relationships/image" Target="../media/image35.png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9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7.xml"/><Relationship Id="rId5" Type="http://schemas.openxmlformats.org/officeDocument/2006/relationships/image" Target="../media/image38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1.xml"/><Relationship Id="rId5" Type="http://schemas.openxmlformats.org/officeDocument/2006/relationships/image" Target="../media/image41.png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image" Target="../media/image7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tags" Target="../tags/tag18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6.xml"/><Relationship Id="rId7" Type="http://schemas.openxmlformats.org/officeDocument/2006/relationships/image" Target="../media/image8.png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0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5" t="686" b="15441"/>
          <a:stretch>
            <a:fillRect/>
          </a:stretch>
        </p:blipFill>
        <p:spPr>
          <a:xfrm flipH="1">
            <a:off x="3524238" y="-1"/>
            <a:ext cx="8667762" cy="6858001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-1" y="-2"/>
            <a:ext cx="12192000" cy="6858001"/>
          </a:xfrm>
          <a:prstGeom prst="rect">
            <a:avLst/>
          </a:prstGeom>
          <a:gradFill>
            <a:gsLst>
              <a:gs pos="15000">
                <a:schemeClr val="bg2">
                  <a:alpha val="17000"/>
                </a:schemeClr>
              </a:gs>
              <a:gs pos="66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912495" y="3298190"/>
            <a:ext cx="5186045" cy="102679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REPORT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4860" y="4820285"/>
            <a:ext cx="481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STUDENT NAME:        TIANXIA SONG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STUDENT NUMBER:   20211716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9080" y="279400"/>
            <a:ext cx="5341620" cy="26892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7217355" y="836"/>
            <a:ext cx="2142764" cy="2165661"/>
            <a:chOff x="2584662" y="3671064"/>
            <a:chExt cx="1557032" cy="1573670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2584662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Trend Clustering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3109132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-21474826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0" y="1358900"/>
            <a:ext cx="5924550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9255" y="2795270"/>
            <a:ext cx="6732270" cy="34690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7318901" y="173556"/>
            <a:ext cx="2142764" cy="2165661"/>
            <a:chOff x="4472756" y="3671064"/>
            <a:chExt cx="1557032" cy="1573670"/>
          </a:xfrm>
        </p:grpSpPr>
        <p:sp>
          <p:nvSpPr>
            <p:cNvPr id="3" name="任意多边形 2"/>
            <p:cNvSpPr/>
            <p:nvPr>
              <p:custDataLst>
                <p:tags r:id="rId5"/>
              </p:custDataLst>
            </p:nvPr>
          </p:nvSpPr>
          <p:spPr>
            <a:xfrm>
              <a:off x="4472756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Understood the significance of statistical values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4997226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B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90" y="1829435"/>
            <a:ext cx="3248025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035" y="4399915"/>
            <a:ext cx="2516505" cy="1062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3015" y="2605405"/>
            <a:ext cx="2676525" cy="1323975"/>
          </a:xfrm>
          <a:prstGeom prst="rect">
            <a:avLst/>
          </a:prstGeom>
        </p:spPr>
      </p:pic>
      <p:sp>
        <p:nvSpPr>
          <p:cNvPr id="12" name="文本框 11" descr="7b0a2020202022776f7264617274223a20227b5c2269645c223a343532343831352c5c227469645c223a31333437377d220a7d0a"/>
          <p:cNvSpPr txBox="1"/>
          <p:nvPr/>
        </p:nvSpPr>
        <p:spPr>
          <a:xfrm>
            <a:off x="5654040" y="4886960"/>
            <a:ext cx="43319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综艺体简" charset="0"/>
                <a:ea typeface="宋体" panose="02010600030101010101" pitchFamily="2" charset="-122"/>
                <a:cs typeface="汉仪综艺体简" charset="0"/>
                <a:sym typeface="+mn-ea"/>
              </a:rPr>
              <a:t>Fold change</a:t>
            </a:r>
            <a:endParaRPr lang="en-US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综艺体简" charset="0"/>
              <a:ea typeface="宋体" panose="02010600030101010101" pitchFamily="2" charset="-122"/>
              <a:cs typeface="汉仪综艺体简" charset="0"/>
              <a:sym typeface="+mn-ea"/>
            </a:endParaRPr>
          </a:p>
        </p:txBody>
      </p:sp>
      <p:sp>
        <p:nvSpPr>
          <p:cNvPr id="15" name="文本框 14" descr="7b0a2020202022776f7264617274223a20227b5c2269645c223a32303137363636342c5c227469645c223a31333437377d220a7d0a"/>
          <p:cNvSpPr txBox="1"/>
          <p:nvPr/>
        </p:nvSpPr>
        <p:spPr>
          <a:xfrm>
            <a:off x="5280025" y="2112645"/>
            <a:ext cx="19634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汉仪粗仿宋简" panose="02010600000101010101" charset="-122"/>
                <a:ea typeface="汉仪粗仿宋简" panose="02010600000101010101" charset="-122"/>
                <a:sym typeface="+mn-ea"/>
              </a:rPr>
              <a:t>LogFC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汉仪粗仿宋简" panose="02010600000101010101" charset="-122"/>
              <a:ea typeface="汉仪粗仿宋简" panose="02010600000101010101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6585" y="3361055"/>
            <a:ext cx="1343660" cy="16948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2395" y="4018915"/>
            <a:ext cx="509905" cy="6438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7318901" y="173556"/>
            <a:ext cx="2142764" cy="2165661"/>
            <a:chOff x="4472756" y="3671064"/>
            <a:chExt cx="1557032" cy="1573670"/>
          </a:xfrm>
        </p:grpSpPr>
        <p:sp>
          <p:nvSpPr>
            <p:cNvPr id="3" name="任意多边形 2"/>
            <p:cNvSpPr/>
            <p:nvPr>
              <p:custDataLst>
                <p:tags r:id="rId5"/>
              </p:custDataLst>
            </p:nvPr>
          </p:nvSpPr>
          <p:spPr>
            <a:xfrm>
              <a:off x="4472756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Understood the significance of statistical values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4997226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B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495" y="1845945"/>
            <a:ext cx="2516505" cy="1062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415" y="3016885"/>
            <a:ext cx="2272665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6370" y="2545715"/>
            <a:ext cx="3248025" cy="1095375"/>
          </a:xfrm>
          <a:prstGeom prst="rect">
            <a:avLst/>
          </a:prstGeom>
        </p:spPr>
      </p:pic>
      <p:sp>
        <p:nvSpPr>
          <p:cNvPr id="12" name="文本框 11" descr="7b0a2020202022776f7264617274223a20227b5c2269645c223a343532343831352c5c227469645c223a31333437377d220a7d0a"/>
          <p:cNvSpPr txBox="1"/>
          <p:nvPr/>
        </p:nvSpPr>
        <p:spPr>
          <a:xfrm>
            <a:off x="4116705" y="4639310"/>
            <a:ext cx="4285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综艺体简" charset="0"/>
                <a:ea typeface="宋体" panose="02010600030101010101" pitchFamily="2" charset="-122"/>
                <a:cs typeface="汉仪综艺体简" charset="0"/>
                <a:sym typeface="+mn-ea"/>
              </a:rPr>
              <a:t>Fold change</a:t>
            </a:r>
            <a:endParaRPr lang="en-US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综艺体简" charset="0"/>
              <a:ea typeface="宋体" panose="02010600030101010101" pitchFamily="2" charset="-122"/>
              <a:cs typeface="汉仪综艺体简" charset="0"/>
              <a:sym typeface="+mn-ea"/>
            </a:endParaRPr>
          </a:p>
        </p:txBody>
      </p:sp>
      <p:sp>
        <p:nvSpPr>
          <p:cNvPr id="15" name="文本框 14" descr="7b0a2020202022776f7264617274223a20227b5c2269645c223a32303137363636342c5c227469645c223a31333437377d220a7d0a"/>
          <p:cNvSpPr txBox="1"/>
          <p:nvPr/>
        </p:nvSpPr>
        <p:spPr>
          <a:xfrm>
            <a:off x="4274820" y="5469255"/>
            <a:ext cx="19634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粗仿宋简" panose="02010600000101010101" charset="-122"/>
                <a:ea typeface="汉仪粗仿宋简" panose="02010600000101010101" charset="-122"/>
                <a:sym typeface="+mn-ea"/>
              </a:rPr>
              <a:t>LogFC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汉仪粗仿宋简" panose="02010600000101010101" charset="-122"/>
              <a:ea typeface="汉仪粗仿宋简" panose="02010600000101010101" charset="-122"/>
              <a:sym typeface="+mn-ea"/>
            </a:endParaRPr>
          </a:p>
        </p:txBody>
      </p:sp>
      <p:pic>
        <p:nvPicPr>
          <p:cNvPr id="6" name="图片 -21474826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3275" y="1142365"/>
            <a:ext cx="1992630" cy="5329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767792" y="196416"/>
            <a:ext cx="2142764" cy="2165661"/>
            <a:chOff x="6360850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6360850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ANOVA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6885320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-21474826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1142365"/>
            <a:ext cx="6962140" cy="2363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405" y="3710940"/>
            <a:ext cx="7273290" cy="2800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767792" y="196416"/>
            <a:ext cx="2142764" cy="2165661"/>
            <a:chOff x="6360850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6360850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ANOVA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6885320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-21474826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995" y="1316990"/>
            <a:ext cx="5767705" cy="888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950" y="4749800"/>
            <a:ext cx="6773545" cy="1194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8105" y="2499360"/>
            <a:ext cx="4730115" cy="1895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8854277" y="329131"/>
            <a:ext cx="2142764" cy="2165661"/>
            <a:chOff x="6360850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6360850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ANOVA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6885320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-21474826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70" y="1315720"/>
            <a:ext cx="8227695" cy="2029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335" y="3267710"/>
            <a:ext cx="6738620" cy="3217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8114502" y="92276"/>
            <a:ext cx="2142764" cy="2165661"/>
            <a:chOff x="6360850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6360850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ANOVA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6885320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-21474826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95" y="1727835"/>
            <a:ext cx="7768590" cy="397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770" y="2410460"/>
            <a:ext cx="9754235" cy="4054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639467" y="196416"/>
            <a:ext cx="2142764" cy="2165661"/>
            <a:chOff x="8248943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8248943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Limma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8773413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-21474826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30" y="1334135"/>
            <a:ext cx="6793865" cy="335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620" y="2952115"/>
            <a:ext cx="6798945" cy="34874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639467" y="196416"/>
            <a:ext cx="2142764" cy="2165661"/>
            <a:chOff x="8248943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8248943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Limma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8773413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-21474826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25" y="1217930"/>
            <a:ext cx="5918200" cy="231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375" y="2415540"/>
            <a:ext cx="8152765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20" y="4914900"/>
            <a:ext cx="4669155" cy="13633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639467" y="196416"/>
            <a:ext cx="2142764" cy="2165661"/>
            <a:chOff x="8248943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8248943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Limma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8773413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-21474826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25" y="2362200"/>
            <a:ext cx="8475345" cy="36569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r="40401"/>
          <a:stretch>
            <a:fillRect/>
          </a:stretch>
        </p:blipFill>
        <p:spPr>
          <a:xfrm>
            <a:off x="0" y="-9144"/>
            <a:ext cx="4596882" cy="6876288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1544216"/>
            <a:ext cx="4596882" cy="3769568"/>
          </a:xfrm>
          <a:prstGeom prst="rect">
            <a:avLst/>
          </a:prstGeom>
          <a:solidFill>
            <a:srgbClr val="428AE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64066" y="2901855"/>
            <a:ext cx="3523250" cy="653081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altLang="zh-CN" sz="4400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44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7080250" y="966470"/>
            <a:ext cx="3841115" cy="53086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Main aim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094329" y="886298"/>
            <a:ext cx="1082535" cy="7535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7"/>
            </p:custDataLst>
          </p:nvPr>
        </p:nvSpPr>
        <p:spPr>
          <a:xfrm>
            <a:off x="6094329" y="2027971"/>
            <a:ext cx="1082535" cy="7535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7080250" y="2108200"/>
            <a:ext cx="3841115" cy="530860"/>
          </a:xfrm>
          <a:prstGeom prst="rect">
            <a:avLst/>
          </a:prstGeom>
          <a:noFill/>
        </p:spPr>
        <p:txBody>
          <a:bodyPr wrap="square" rtlCol="0" anchor="b">
            <a:normAutofit lnSpcReduction="10000"/>
          </a:bodyPr>
          <a:lstStyle/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Work completed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>
            <a:off x="6094329" y="3169644"/>
            <a:ext cx="1082535" cy="7535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7080250" y="3165475"/>
            <a:ext cx="3841115" cy="765175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Weaknesses and Improvements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11"/>
            </p:custDataLst>
          </p:nvPr>
        </p:nvSpPr>
        <p:spPr>
          <a:xfrm>
            <a:off x="6094329" y="4311318"/>
            <a:ext cx="1082535" cy="7535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2"/>
            </p:custDataLst>
          </p:nvPr>
        </p:nvSpPr>
        <p:spPr>
          <a:xfrm>
            <a:off x="7080250" y="4391660"/>
            <a:ext cx="3841115" cy="62611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Discussion and 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Future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>
            <a:off x="316600" y="2317945"/>
            <a:ext cx="368971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339633" y="4437989"/>
            <a:ext cx="228605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5"/>
            </p:custDataLst>
          </p:nvPr>
        </p:nvCxnSpPr>
        <p:spPr>
          <a:xfrm>
            <a:off x="345627" y="2341391"/>
            <a:ext cx="0" cy="21200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16"/>
            </p:custDataLst>
          </p:nvPr>
        </p:nvCxnSpPr>
        <p:spPr>
          <a:xfrm>
            <a:off x="4006318" y="2294499"/>
            <a:ext cx="0" cy="5114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6094328" y="5453201"/>
            <a:ext cx="1082535" cy="7535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7080250" y="5478780"/>
            <a:ext cx="3841115" cy="602615"/>
          </a:xfrm>
          <a:prstGeom prst="rect">
            <a:avLst/>
          </a:prstGeom>
          <a:noFill/>
        </p:spPr>
        <p:txBody>
          <a:bodyPr wrap="square" rtlCol="0" anchor="b">
            <a:normAutofit lnSpcReduction="10000"/>
          </a:bodyPr>
          <a:lstStyle/>
          <a:p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References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639467" y="196416"/>
            <a:ext cx="2142764" cy="2165661"/>
            <a:chOff x="8248943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8248943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Limma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8773413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-21474826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5" y="1454785"/>
            <a:ext cx="5969635" cy="311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315" y="2844165"/>
            <a:ext cx="6521450" cy="33667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443440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35452" y="3685656"/>
            <a:ext cx="830819" cy="8393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691246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30935" y="4980940"/>
            <a:ext cx="10367645" cy="469265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Weaknesses and Improvements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625" y="571500"/>
            <a:ext cx="9284970" cy="64643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</a:t>
            </a:r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Weaknesses and Improvements</a:t>
            </a:r>
            <a:endParaRPr lang="zh-CN" altLang="en-US" sz="3600" dirty="0"/>
          </a:p>
          <a:p>
            <a:pPr fontAlgn="auto"/>
            <a:endParaRPr lang="zh-CN" altLang="en-US" sz="36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525270" y="3041650"/>
            <a:ext cx="10057130" cy="32232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 of DE: 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1.ANOVA F-statistic (defined as the ratio of between-group variance to within-group variance)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ANOVA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Pvalue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3.Benjamini- hochberg (BH) method Correction Test p-value (p&lt;0.1)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4.&gt; 1.5 fold change (Fold change is the difference between two groups, so it needs to be compared between two groups)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5" y="1302385"/>
            <a:ext cx="9620885" cy="16548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625" y="571500"/>
            <a:ext cx="9284970" cy="64643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3.Weaknesses and Improvements</a:t>
            </a:r>
            <a:endParaRPr lang="zh-CN" altLang="en-US" sz="3600" dirty="0"/>
          </a:p>
          <a:p>
            <a:pPr fontAlgn="auto"/>
            <a:endParaRPr lang="zh-CN" altLang="en-US" sz="36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" y="1967865"/>
            <a:ext cx="5399405" cy="3167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25" y="1647825"/>
            <a:ext cx="5737860" cy="34874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443440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35452" y="3685656"/>
            <a:ext cx="830819" cy="8393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691246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89355" y="4980940"/>
            <a:ext cx="10412095" cy="469265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Discussion and Future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625" y="571500"/>
            <a:ext cx="9284970" cy="64643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</a:t>
            </a:r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Discussion and Future</a:t>
            </a:r>
            <a:endParaRPr lang="zh-CN" altLang="en-US" sz="3600" dirty="0"/>
          </a:p>
          <a:p>
            <a:pPr fontAlgn="auto"/>
            <a:endParaRPr lang="zh-CN" altLang="en-US" sz="3600" dirty="0"/>
          </a:p>
          <a:p>
            <a:pPr fontAlgn="auto"/>
            <a:endParaRPr lang="zh-CN" altLang="en-US" sz="36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236345" y="1068705"/>
            <a:ext cx="9201150" cy="51962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0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 the knowledge level</a:t>
            </a:r>
            <a:endParaRPr lang="zh-CN" altLang="en-US" sz="20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earned some statistics  and understood more deeply the analysis of variance of two groups and more than two groups.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deeper understanding of limma and ANOVA.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 the technical level</a:t>
            </a:r>
            <a:endParaRPr lang="zh-CN" altLang="en-US" sz="20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learned more about R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FUTURE</a:t>
            </a:r>
            <a:endParaRPr lang="zh-CN" altLang="en-US" sz="20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WGCNA and IKAP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630" y="3342640"/>
            <a:ext cx="4283075" cy="29222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443440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35452" y="3685656"/>
            <a:ext cx="830819" cy="8393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691246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9110" y="4980940"/>
            <a:ext cx="4000500" cy="469265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Reference</a:t>
            </a:r>
            <a:b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</a:b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625" y="571500"/>
            <a:ext cx="9284970" cy="646430"/>
          </a:xfrm>
          <a:prstGeom prst="rect">
            <a:avLst/>
          </a:prstGeom>
          <a:noFill/>
        </p:spPr>
        <p:txBody>
          <a:bodyPr wrap="square" lIns="91440" tIns="45720" rIns="91440" bIns="45720" rtlCol="0"/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5.</a:t>
            </a:r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Reference</a:t>
            </a:r>
            <a:endParaRPr lang="zh-CN" altLang="en-US" sz="3600" dirty="0"/>
          </a:p>
          <a:p>
            <a:pPr fontAlgn="auto"/>
            <a:endParaRPr lang="zh-CN" altLang="en-US" sz="3600" dirty="0"/>
          </a:p>
          <a:p>
            <a:pPr fontAlgn="auto"/>
            <a:endParaRPr lang="zh-CN" altLang="en-US" sz="36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555625" y="1217295"/>
            <a:ext cx="11026775" cy="50476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Tan, H., Yang, K., Li, Y., Shaw, T.I., Wang, Y., Blanco, D.B., Wang, X., Cho, J., Wang, H., Rankin, S., Guy, C., Peng, J. &amp; Chi, H. 2017, "Integrative Proteomics and Phosphoproteomics Profiling Reveals Dynamic Signaling Networks and Bioenergetics Pathways Underlying T Cell Activation", Immunity (Cambridge, Mass.), vol. 46, no. 3, pp. 488-503.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2997835" y="3695065"/>
            <a:ext cx="6282055" cy="1834515"/>
          </a:xfrm>
        </p:spPr>
        <p:txBody>
          <a:bodyPr>
            <a:noAutofit/>
          </a:bodyPr>
          <a:p>
            <a:r>
              <a:rPr lang="en-US" altLang="zh-CN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altLang="zh-CN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443440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35452" y="3685656"/>
            <a:ext cx="830819" cy="8393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691246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9110" y="4980940"/>
            <a:ext cx="3399155" cy="469265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Main aim</a:t>
            </a:r>
            <a:b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</a:b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</a:t>
            </a:r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Main aim</a:t>
            </a:r>
            <a:endParaRPr lang="zh-CN" altLang="zh-CN" sz="36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65" y="1831340"/>
            <a:ext cx="3952875" cy="3495675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5451475" y="2667000"/>
            <a:ext cx="5943600" cy="1524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goal  is to understand, recapitulate and provide a critical analysis of the pipeline.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443440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35452" y="3685656"/>
            <a:ext cx="830819" cy="8393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691246" y="4092916"/>
            <a:ext cx="7670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76195" y="4525010"/>
            <a:ext cx="6610985" cy="925195"/>
          </a:xfrm>
        </p:spPr>
        <p:txBody>
          <a:bodyPr/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Work completed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127070" y="2981526"/>
            <a:ext cx="2142764" cy="2165661"/>
            <a:chOff x="2584662" y="3671064"/>
            <a:chExt cx="1557032" cy="1573670"/>
          </a:xfrm>
        </p:grpSpPr>
        <p:sp>
          <p:nvSpPr>
            <p:cNvPr id="2" name="任意多边形 1"/>
            <p:cNvSpPr/>
            <p:nvPr>
              <p:custDataLst>
                <p:tags r:id="rId2"/>
              </p:custDataLst>
            </p:nvPr>
          </p:nvSpPr>
          <p:spPr>
            <a:xfrm>
              <a:off x="2584662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Trend Clustering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3"/>
              </p:custDataLst>
            </p:nvPr>
          </p:nvSpPr>
          <p:spPr>
            <a:xfrm>
              <a:off x="3109132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3725436" y="2981526"/>
            <a:ext cx="2142764" cy="2165661"/>
            <a:chOff x="4472756" y="3671064"/>
            <a:chExt cx="1557032" cy="1573670"/>
          </a:xfrm>
        </p:grpSpPr>
        <p:sp>
          <p:nvSpPr>
            <p:cNvPr id="8" name="任意多边形 7"/>
            <p:cNvSpPr/>
            <p:nvPr>
              <p:custDataLst>
                <p:tags r:id="rId5"/>
              </p:custDataLst>
            </p:nvPr>
          </p:nvSpPr>
          <p:spPr>
            <a:xfrm>
              <a:off x="4472756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Understood the significance of statistical values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4997226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B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6323802" y="2981526"/>
            <a:ext cx="2142764" cy="2165661"/>
            <a:chOff x="6360850" y="3671064"/>
            <a:chExt cx="1557032" cy="1573670"/>
          </a:xfrm>
        </p:grpSpPr>
        <p:sp>
          <p:nvSpPr>
            <p:cNvPr id="11" name="任意多边形 10"/>
            <p:cNvSpPr/>
            <p:nvPr>
              <p:custDataLst>
                <p:tags r:id="rId8"/>
              </p:custDataLst>
            </p:nvPr>
          </p:nvSpPr>
          <p:spPr>
            <a:xfrm>
              <a:off x="6360850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ANOVA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9"/>
              </p:custDataLst>
            </p:nvPr>
          </p:nvSpPr>
          <p:spPr>
            <a:xfrm>
              <a:off x="6885320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8922167" y="2981526"/>
            <a:ext cx="2142764" cy="2165661"/>
            <a:chOff x="8248943" y="3671064"/>
            <a:chExt cx="1557032" cy="1573670"/>
          </a:xfrm>
        </p:grpSpPr>
        <p:sp>
          <p:nvSpPr>
            <p:cNvPr id="14" name="任意多边形 13"/>
            <p:cNvSpPr/>
            <p:nvPr>
              <p:custDataLst>
                <p:tags r:id="rId11"/>
              </p:custDataLst>
            </p:nvPr>
          </p:nvSpPr>
          <p:spPr>
            <a:xfrm>
              <a:off x="8248943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Limma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2"/>
              </p:custDataLst>
            </p:nvPr>
          </p:nvSpPr>
          <p:spPr>
            <a:xfrm>
              <a:off x="8773413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2759377" y="1133803"/>
            <a:ext cx="6673251" cy="7952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24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Work completed</a:t>
            </a:r>
            <a:endParaRPr lang="en-US" altLang="zh-CN" sz="24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7217355" y="836"/>
            <a:ext cx="2142764" cy="2165661"/>
            <a:chOff x="2584662" y="3671064"/>
            <a:chExt cx="1557032" cy="1573670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2584662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Trend Clustering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3109132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-21474826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30" y="2166620"/>
            <a:ext cx="11864340" cy="41414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7217355" y="836"/>
            <a:ext cx="2142764" cy="2165661"/>
            <a:chOff x="2584662" y="3671064"/>
            <a:chExt cx="1557032" cy="1573670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2584662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Trend Clustering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3109132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-21474826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120" y="2485390"/>
            <a:ext cx="9293225" cy="3604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0990" y="1647825"/>
            <a:ext cx="5646420" cy="8007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0" y="950"/>
            <a:ext cx="12192000" cy="1646756"/>
          </a:xfrm>
          <a:custGeom>
            <a:avLst/>
            <a:gdLst>
              <a:gd name="connsiteX0" fmla="*/ 0 w 12192000"/>
              <a:gd name="connsiteY0" fmla="*/ 0 h 1646756"/>
              <a:gd name="connsiteX1" fmla="*/ 12192000 w 12192000"/>
              <a:gd name="connsiteY1" fmla="*/ 0 h 1646756"/>
              <a:gd name="connsiteX2" fmla="*/ 12192000 w 12192000"/>
              <a:gd name="connsiteY2" fmla="*/ 984371 h 1646756"/>
              <a:gd name="connsiteX3" fmla="*/ 0 w 12192000"/>
              <a:gd name="connsiteY3" fmla="*/ 1456003 h 164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46756">
                <a:moveTo>
                  <a:pt x="0" y="0"/>
                </a:moveTo>
                <a:lnTo>
                  <a:pt x="12192000" y="0"/>
                </a:lnTo>
                <a:lnTo>
                  <a:pt x="12192000" y="984371"/>
                </a:lnTo>
                <a:cubicBezTo>
                  <a:pt x="6096000" y="984371"/>
                  <a:pt x="6096000" y="2076571"/>
                  <a:pt x="0" y="1456003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0" y="1142337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82851" y="571339"/>
            <a:ext cx="6060849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fontAlgn="auto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2.Work completed</a:t>
            </a:r>
            <a:endParaRPr lang="zh-CN" altLang="en-US" sz="3600" dirty="0"/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7217355" y="836"/>
            <a:ext cx="2142764" cy="2165661"/>
            <a:chOff x="2584662" y="3671064"/>
            <a:chExt cx="1557032" cy="1573670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2584662" y="367106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  <a:effectLst/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wrap="square" tIns="504000" rtlCol="0" anchor="ctr">
              <a:normAutofit/>
            </a:bodyPr>
            <a:p>
              <a:pPr algn="ctr"/>
              <a:r>
                <a:rPr lang="en-US" altLang="zh-CN" smtClean="0">
                  <a:solidFill>
                    <a:srgbClr val="FFFFFF"/>
                  </a:solidFill>
                  <a:sym typeface="Arial" panose="020B0604020202020204" pitchFamily="34" charset="0"/>
                </a:rPr>
                <a:t>Trend Clustering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3109132" y="3733817"/>
              <a:ext cx="508092" cy="457200"/>
            </a:xfrm>
            <a:custGeom>
              <a:avLst/>
              <a:gdLst>
                <a:gd name="connsiteX0" fmla="*/ 254046 w 508092"/>
                <a:gd name="connsiteY0" fmla="*/ 0 h 457200"/>
                <a:gd name="connsiteX1" fmla="*/ 410945 w 508092"/>
                <a:gd name="connsiteY1" fmla="*/ 15835 h 457200"/>
                <a:gd name="connsiteX2" fmla="*/ 508092 w 508092"/>
                <a:gd name="connsiteY2" fmla="*/ 46025 h 457200"/>
                <a:gd name="connsiteX3" fmla="*/ 508092 w 508092"/>
                <a:gd name="connsiteY3" fmla="*/ 203154 h 457200"/>
                <a:gd name="connsiteX4" fmla="*/ 254046 w 508092"/>
                <a:gd name="connsiteY4" fmla="*/ 457200 h 457200"/>
                <a:gd name="connsiteX5" fmla="*/ 0 w 508092"/>
                <a:gd name="connsiteY5" fmla="*/ 203154 h 457200"/>
                <a:gd name="connsiteX6" fmla="*/ 0 w 508092"/>
                <a:gd name="connsiteY6" fmla="*/ 46025 h 457200"/>
                <a:gd name="connsiteX7" fmla="*/ 97148 w 508092"/>
                <a:gd name="connsiteY7" fmla="*/ 15835 h 457200"/>
                <a:gd name="connsiteX8" fmla="*/ 254046 w 508092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8092" h="457200">
                  <a:moveTo>
                    <a:pt x="254046" y="0"/>
                  </a:moveTo>
                  <a:cubicBezTo>
                    <a:pt x="307792" y="0"/>
                    <a:pt x="360265" y="5452"/>
                    <a:pt x="410945" y="15835"/>
                  </a:cubicBezTo>
                  <a:lnTo>
                    <a:pt x="508092" y="46025"/>
                  </a:lnTo>
                  <a:lnTo>
                    <a:pt x="508092" y="203154"/>
                  </a:lnTo>
                  <a:cubicBezTo>
                    <a:pt x="508092" y="343460"/>
                    <a:pt x="394352" y="457200"/>
                    <a:pt x="254046" y="457200"/>
                  </a:cubicBezTo>
                  <a:cubicBezTo>
                    <a:pt x="113740" y="457200"/>
                    <a:pt x="0" y="343460"/>
                    <a:pt x="0" y="203154"/>
                  </a:cubicBezTo>
                  <a:lnTo>
                    <a:pt x="0" y="46025"/>
                  </a:lnTo>
                  <a:lnTo>
                    <a:pt x="97148" y="15835"/>
                  </a:lnTo>
                  <a:cubicBezTo>
                    <a:pt x="147828" y="5452"/>
                    <a:pt x="200301" y="0"/>
                    <a:pt x="254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28EE3">
                <a:shade val="50000"/>
              </a:srgbClr>
            </a:lnRef>
            <a:fillRef idx="1">
              <a:srgbClr val="628EE3"/>
            </a:fillRef>
            <a:effectRef idx="0">
              <a:srgbClr val="628EE3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dirty="0">
                  <a:solidFill>
                    <a:srgbClr val="628EE3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-21474826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170" y="2125345"/>
            <a:ext cx="9432290" cy="778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" y="3230880"/>
            <a:ext cx="9091295" cy="805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" y="4363720"/>
            <a:ext cx="8710930" cy="8489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864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86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864"/>
  <p:tag name="KSO_WM_TEMPLATE_THUMBS_INDEX" val="1、3、5、6、8、9、11、12、13、15、19、2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1*d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VALUE" val="1904*2406"/>
  <p:tag name="KSO_WM_UNIT_TYPE" val="d"/>
  <p:tag name="KSO_WM_UNIT_INDEX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1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1*a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部门工作总结"/>
  <p:tag name="KSO_WM_UNIT_NOCLEAR" val="0"/>
  <p:tag name="KSO_WM_UNIT_VALUE" val="7"/>
  <p:tag name="KSO_WM_UNIT_TYPE" val="a"/>
  <p:tag name="KSO_WM_UNIT_INDEX" val="1"/>
</p:tagLst>
</file>

<file path=ppt/tags/tag151.xml><?xml version="1.0" encoding="utf-8"?>
<p:tagLst xmlns:p="http://schemas.openxmlformats.org/presentationml/2006/main">
  <p:tag name="KSO_WM_UNIT_PLACING_PICTURE_USER_VIEWPORT" val="{&quot;height&quot;:4320,&quot;width&quot;:8581}"/>
</p:tagLst>
</file>

<file path=ppt/tags/tag152.xml><?xml version="1.0" encoding="utf-8"?>
<p:tagLst xmlns:p="http://schemas.openxmlformats.org/presentationml/2006/main">
  <p:tag name="KSO_WM_SLIDE_ID" val="custom20218864_1"/>
  <p:tag name="KSO_WM_TEMPLATE_SUBCATEGORY" val="0"/>
  <p:tag name="KSO_WM_TEMPLATE_MASTER_TYPE" val="1"/>
  <p:tag name="KSO_WM_TEMPLATE_COLOR_TYPE" val="0"/>
  <p:tag name="KSO_WM_SLIDE_TYPE" val="title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864"/>
  <p:tag name="KSO_WM_SLIDE_LAYOUT" val="a_b_d_f"/>
  <p:tag name="KSO_WM_SLIDE_LAYOUT_CNT" val="1_1_1_1"/>
  <p:tag name="KSO_WM_TEMPLATE_THUMBS_INDEX" val="1、3、5、6、8、9、11、12、13、15、19、2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  <p:tag name="KSO_WM_DIAGRAM_GROUP_CODE" val="l1-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4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4"/>
  <p:tag name="KSO_WM_DIAGRAM_GROUP_CODE" val="l1-1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b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TYPE" val="b"/>
  <p:tag name="KSO_WM_UNIT_INDEX" val="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a*1_1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工作概述"/>
  <p:tag name="KSO_WM_UNIT_NOCLEAR" val="0"/>
  <p:tag name="KSO_WM_UNIT_TYPE" val="l_h_a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i*1_1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i*1_2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a*1_2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工作完成情况"/>
  <p:tag name="KSO_WM_UNIT_NOCLEAR" val="0"/>
  <p:tag name="KSO_WM_UNIT_TYPE" val="l_h_a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i*1_3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3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a*1_3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不足与改进"/>
  <p:tag name="KSO_WM_UNIT_NOCLEAR" val="0"/>
  <p:tag name="KSO_WM_UNIT_TYPE" val="l_h_a"/>
  <p:tag name="KSO_WM_UNIT_INDEX" val="1_3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i*1_4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4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a*1_4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明年工作计划"/>
  <p:tag name="KSO_WM_UNIT_NOCLEAR" val="0"/>
  <p:tag name="KSO_WM_UNIT_TYPE" val="l_h_a"/>
  <p:tag name="KSO_WM_UNIT_INDEX" val="1_4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5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5"/>
  <p:tag name="KSO_WM_DIAGRAM_GROUP_CODE" val="l1-1"/>
  <p:tag name="KSO_WM_UNIT_LINE_FORE_SCHEMECOLOR_INDEX" val="14"/>
  <p:tag name="KSO_WM_UNI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6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6"/>
  <p:tag name="KSO_WM_DIAGRAM_GROUP_CODE" val="l1-1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  <p:tag name="KSO_WM_DIAGRAM_GROUP_CODE" val="l1-1"/>
  <p:tag name="KSO_WM_UNIT_LINE_FORE_SCHEMECOLOR_INDEX" val="14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i*3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3"/>
  <p:tag name="KSO_WM_DIAGRAM_GROUP_CODE" val="l1-1"/>
  <p:tag name="KSO_WM_UNIT_LINE_FORE_SCHEMECOLOR_INDEX" val="14"/>
  <p:tag name="KSO_WM_UNI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i*1_5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5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5*l_h_a*1_5_1"/>
  <p:tag name="KSO_WM_TEMPLATE_CATEGORY" val="custom"/>
  <p:tag name="KSO_WM_TEMPLATE_INDEX" val="2021886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明年工作计划"/>
  <p:tag name="KSO_WM_UNIT_NOCLEAR" val="0"/>
  <p:tag name="KSO_WM_UNIT_TYPE" val="l_h_a"/>
  <p:tag name="KSO_WM_UNIT_INDEX" val="1_5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18864_5"/>
  <p:tag name="KSO_WM_TEMPLATE_SUBCATEGORY" val="0"/>
  <p:tag name="KSO_WM_TEMPLATE_MASTER_TYPE" val="1"/>
  <p:tag name="KSO_WM_TEMPLATE_COLOR_TYPE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1886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18864_6*e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e"/>
  <p:tag name="KSO_WM_UNIT_INDEX" val="2"/>
  <p:tag name="KSO_WM_UNIT_PRESET_TEXT" val="01"/>
  <p:tag name="KSO_WM_UNIT_NOCLEAR" val="0"/>
  <p:tag name="KSO_WM_UNIT_VALU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概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64_6*a*1"/>
  <p:tag name="KSO_WM_TEMPLATE_CATEGORY" val="custom"/>
  <p:tag name="KSO_WM_TEMPLATE_INDEX" val="20218864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ID" val="custom20218864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18864"/>
  <p:tag name="KSO_WM_SLIDE_TYPE" val="sectionTitle"/>
  <p:tag name="KSO_WM_SLIDE_SUBTYPE" val="pureTxt"/>
  <p:tag name="KSO_WM_SLIDE_LAYOUT" val="a_e_f"/>
  <p:tag name="KSO_WM_SLIDE_LAYOUT_CNT" val="1_1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1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864_15*f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CHIP_GROUPID" val="5e6b05596848fb12bee65ac8"/>
  <p:tag name="KSO_WM_CHIP_XID" val="5e6b05596848fb12bee65aca"/>
  <p:tag name="KSO_WM_UNIT_DEC_AREA_ID" val="03617a01bcf742f9aaaa127be3a080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9fc50cb4ef546f5b51be9d363fe38be"/>
  <p:tag name="KSO_WM_UNIT_TEXT_FILL_FORE_SCHEMECOLOR_INDEX_BRIGHTNESS" val="0.25"/>
  <p:tag name="KSO_WM_UNIT_TEXT_FILL_FORE_SCHEMECOLOR_INDEX" val="13"/>
  <p:tag name="KSO_WM_UNIT_TEXT_FILL_TYPE" val="1"/>
  <p:tag name="KSO_WM_TEMPLATE_ASSEMBLE_XID" val="5fd0f7381fa9d42129ddca14"/>
  <p:tag name="KSO_WM_TEMPLATE_ASSEMBLE_GROUPID" val="5fd0f7381fa9d42129ddca1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18864_6*e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e"/>
  <p:tag name="KSO_WM_UNIT_INDEX" val="2"/>
  <p:tag name="KSO_WM_UNIT_PRESET_TEXT" val="01"/>
  <p:tag name="KSO_WM_UNIT_NOCLEAR" val="0"/>
  <p:tag name="KSO_WM_UNIT_VALU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概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64_6*a*1"/>
  <p:tag name="KSO_WM_TEMPLATE_CATEGORY" val="custom"/>
  <p:tag name="KSO_WM_TEMPLATE_INDEX" val="20218864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ID" val="custom20218864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18864"/>
  <p:tag name="KSO_WM_SLIDE_TYPE" val="sectionTitle"/>
  <p:tag name="KSO_WM_SLIDE_SUBTYPE" val="pureTxt"/>
  <p:tag name="KSO_WM_SLIDE_LAYOUT" val="a_e_f"/>
  <p:tag name="KSO_WM_SLIDE_LAYOUT_CNT" val="1_1_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0"/>
  <p:tag name="KSO_WM_TEMPLATE_CATEGORY" val="diagram"/>
  <p:tag name="KSO_WM_TEMPLATE_INDEX" val="160411"/>
  <p:tag name="KSO_WM_UNIT_INDEX" val="0"/>
</p:tagLst>
</file>

<file path=ppt/tags/tag187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1_1"/>
  <p:tag name="KSO_WM_UNIT_ID" val="diagram160411_4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1"/>
  <p:tag name="KSO_WM_UNIT_ID" val="diagram160411_4*l_i*1_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5"/>
  <p:tag name="KSO_WM_TEMPLATE_CATEGORY" val="diagram"/>
  <p:tag name="KSO_WM_TEMPLATE_INDEX" val="160411"/>
  <p:tag name="KSO_WM_UNIT_INDEX" val="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2_1"/>
  <p:tag name="KSO_WM_UNIT_ID" val="diagram160411_4*l_h_f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2"/>
  <p:tag name="KSO_WM_UNIT_ID" val="diagram160411_4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0"/>
  <p:tag name="KSO_WM_TEMPLATE_CATEGORY" val="diagram"/>
  <p:tag name="KSO_WM_TEMPLATE_INDEX" val="160411"/>
  <p:tag name="KSO_WM_UNIT_INDEX" val="10"/>
</p:tagLst>
</file>

<file path=ppt/tags/tag193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3_1"/>
  <p:tag name="KSO_WM_UNIT_ID" val="diagram160411_4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3"/>
  <p:tag name="KSO_WM_UNIT_ID" val="diagram160411_4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5"/>
  <p:tag name="KSO_WM_TEMPLATE_CATEGORY" val="diagram"/>
  <p:tag name="KSO_WM_TEMPLATE_INDEX" val="160411"/>
  <p:tag name="KSO_WM_UNIT_INDEX" val="15"/>
</p:tagLst>
</file>

<file path=ppt/tags/tag196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4_1"/>
  <p:tag name="KSO_WM_UNIT_ID" val="diagram160411_4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4"/>
  <p:tag name="KSO_WM_UNIT_ID" val="diagram160411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UNIT_RELATE_UNITID" val="259*l*1"/>
  <p:tag name="KSO_WM_TEMPLATE_CATEGORY" val="diagram"/>
  <p:tag name="KSO_WM_TEMPLATE_INDEX" val="160411"/>
  <p:tag name="KSO_WM_UNIT_TYPE" val="a"/>
  <p:tag name="KSO_WM_UNIT_INDEX" val="1"/>
  <p:tag name="KSO_WM_UNIT_ID" val="diagram160411_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199.xml><?xml version="1.0" encoding="utf-8"?>
<p:tagLst xmlns:p="http://schemas.openxmlformats.org/presentationml/2006/main">
  <p:tag name="KSO_WM_SLIDE_ID" val="diagram160411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89*235"/>
  <p:tag name="KSO_WM_SLIDE_SIZE" val="783*171"/>
  <p:tag name="KSO_WM_TEMPLATE_CATEGORY" val="diagram"/>
  <p:tag name="KSO_WM_TEMPLATE_INDEX" val="160411"/>
  <p:tag name="KSO_WM_TAG_VERSION" val="1.0"/>
  <p:tag name="KSO_WM_DIAGRAM_GROUP_CODE" val="l1-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0"/>
  <p:tag name="KSO_WM_TEMPLATE_CATEGORY" val="diagram"/>
  <p:tag name="KSO_WM_TEMPLATE_INDEX" val="160411"/>
  <p:tag name="KSO_WM_UNIT_INDEX" val="0"/>
</p:tagLst>
</file>

<file path=ppt/tags/tag204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1_1"/>
  <p:tag name="KSO_WM_UNIT_ID" val="diagram160411_4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1"/>
  <p:tag name="KSO_WM_UNIT_ID" val="diagram160411_4*l_i*1_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d*1"/>
  <p:tag name="KSO_WM_UNIT_LAYERLEVEL" val="1"/>
  <p:tag name="KSO_WM_TAG_VERSION" val="1.0"/>
  <p:tag name="KSO_WM_BEAUTIFY_FLAG" val="#wm#"/>
  <p:tag name="KSO_WM_UNIT_VALUE" val="935*3385"/>
  <p:tag name="KSO_WM_UNIT_TYPE" val="d"/>
  <p:tag name="KSO_WM_UNIT_INDEX" val="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0"/>
  <p:tag name="KSO_WM_TEMPLATE_CATEGORY" val="diagram"/>
  <p:tag name="KSO_WM_TEMPLATE_INDEX" val="160411"/>
  <p:tag name="KSO_WM_UNIT_INDEX" val="0"/>
</p:tagLst>
</file>

<file path=ppt/tags/tag211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1_1"/>
  <p:tag name="KSO_WM_UNIT_ID" val="diagram160411_4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1"/>
  <p:tag name="KSO_WM_UNIT_ID" val="diagram160411_4*l_i*1_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0"/>
  <p:tag name="KSO_WM_TEMPLATE_CATEGORY" val="diagram"/>
  <p:tag name="KSO_WM_TEMPLATE_INDEX" val="160411"/>
  <p:tag name="KSO_WM_UNIT_INDEX" val="0"/>
</p:tagLst>
</file>

<file path=ppt/tags/tag218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1_1"/>
  <p:tag name="KSO_WM_UNIT_ID" val="diagram160411_4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1"/>
  <p:tag name="KSO_WM_UNIT_ID" val="diagram160411_4*l_i*1_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0"/>
  <p:tag name="KSO_WM_TEMPLATE_CATEGORY" val="diagram"/>
  <p:tag name="KSO_WM_TEMPLATE_INDEX" val="160411"/>
  <p:tag name="KSO_WM_UNIT_INDEX" val="0"/>
</p:tagLst>
</file>

<file path=ppt/tags/tag225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1_1"/>
  <p:tag name="KSO_WM_UNIT_ID" val="diagram160411_4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1"/>
  <p:tag name="KSO_WM_UNIT_ID" val="diagram160411_4*l_i*1_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5"/>
  <p:tag name="KSO_WM_TEMPLATE_CATEGORY" val="diagram"/>
  <p:tag name="KSO_WM_TEMPLATE_INDEX" val="160411"/>
  <p:tag name="KSO_WM_UNIT_INDEX" val="5"/>
</p:tagLst>
</file>

<file path=ppt/tags/tag232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2_1"/>
  <p:tag name="KSO_WM_UNIT_ID" val="diagram160411_4*l_h_f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2"/>
  <p:tag name="KSO_WM_UNIT_ID" val="diagram160411_4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5"/>
  <p:tag name="KSO_WM_TEMPLATE_CATEGORY" val="diagram"/>
  <p:tag name="KSO_WM_TEMPLATE_INDEX" val="160411"/>
  <p:tag name="KSO_WM_UNIT_INDEX" val="5"/>
</p:tagLst>
</file>

<file path=ppt/tags/tag239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2_1"/>
  <p:tag name="KSO_WM_UNIT_ID" val="diagram160411_4*l_h_f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2"/>
  <p:tag name="KSO_WM_UNIT_ID" val="diagram160411_4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0"/>
  <p:tag name="KSO_WM_TEMPLATE_CATEGORY" val="diagram"/>
  <p:tag name="KSO_WM_TEMPLATE_INDEX" val="160411"/>
  <p:tag name="KSO_WM_UNIT_INDEX" val="10"/>
</p:tagLst>
</file>

<file path=ppt/tags/tag246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3_1"/>
  <p:tag name="KSO_WM_UNIT_ID" val="diagram160411_4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3"/>
  <p:tag name="KSO_WM_UNIT_ID" val="diagram160411_4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0"/>
  <p:tag name="KSO_WM_TEMPLATE_CATEGORY" val="diagram"/>
  <p:tag name="KSO_WM_TEMPLATE_INDEX" val="160411"/>
  <p:tag name="KSO_WM_UNIT_INDEX" val="10"/>
</p:tagLst>
</file>

<file path=ppt/tags/tag253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3_1"/>
  <p:tag name="KSO_WM_UNIT_ID" val="diagram160411_4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3"/>
  <p:tag name="KSO_WM_UNIT_ID" val="diagram160411_4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0"/>
  <p:tag name="KSO_WM_TEMPLATE_CATEGORY" val="diagram"/>
  <p:tag name="KSO_WM_TEMPLATE_INDEX" val="160411"/>
  <p:tag name="KSO_WM_UNIT_INDEX" val="1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3_1"/>
  <p:tag name="KSO_WM_UNIT_ID" val="diagram160411_4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3"/>
  <p:tag name="KSO_WM_UNIT_ID" val="diagram160411_4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0"/>
  <p:tag name="KSO_WM_TEMPLATE_CATEGORY" val="diagram"/>
  <p:tag name="KSO_WM_TEMPLATE_INDEX" val="160411"/>
  <p:tag name="KSO_WM_UNIT_INDEX" val="10"/>
</p:tagLst>
</file>

<file path=ppt/tags/tag267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3_1"/>
  <p:tag name="KSO_WM_UNIT_ID" val="diagram160411_4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3"/>
  <p:tag name="KSO_WM_UNIT_ID" val="diagram160411_4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5"/>
  <p:tag name="KSO_WM_TEMPLATE_CATEGORY" val="diagram"/>
  <p:tag name="KSO_WM_TEMPLATE_INDEX" val="160411"/>
  <p:tag name="KSO_WM_UNIT_INDEX" val="15"/>
</p:tagLst>
</file>

<file path=ppt/tags/tag274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4_1"/>
  <p:tag name="KSO_WM_UNIT_ID" val="diagram160411_4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4"/>
  <p:tag name="KSO_WM_UNIT_ID" val="diagram160411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5"/>
  <p:tag name="KSO_WM_TEMPLATE_CATEGORY" val="diagram"/>
  <p:tag name="KSO_WM_TEMPLATE_INDEX" val="160411"/>
  <p:tag name="KSO_WM_UNIT_INDEX" val="15"/>
</p:tagLst>
</file>

<file path=ppt/tags/tag281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4_1"/>
  <p:tag name="KSO_WM_UNIT_ID" val="diagram160411_4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4"/>
  <p:tag name="KSO_WM_UNIT_ID" val="diagram160411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5"/>
  <p:tag name="KSO_WM_TEMPLATE_CATEGORY" val="diagram"/>
  <p:tag name="KSO_WM_TEMPLATE_INDEX" val="160411"/>
  <p:tag name="KSO_WM_UNIT_INDEX" val="15"/>
</p:tagLst>
</file>

<file path=ppt/tags/tag288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4_1"/>
  <p:tag name="KSO_WM_UNIT_ID" val="diagram160411_4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4"/>
  <p:tag name="KSO_WM_UNIT_ID" val="diagram160411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11_4*i*15"/>
  <p:tag name="KSO_WM_TEMPLATE_CATEGORY" val="diagram"/>
  <p:tag name="KSO_WM_TEMPLATE_INDEX" val="160411"/>
  <p:tag name="KSO_WM_UNIT_INDEX" val="15"/>
</p:tagLst>
</file>

<file path=ppt/tags/tag295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h_f"/>
  <p:tag name="KSO_WM_UNIT_INDEX" val="1_4_1"/>
  <p:tag name="KSO_WM_UNIT_ID" val="diagram160411_4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TAG_VERSION" val="1.0"/>
  <p:tag name="KSO_WM_TEMPLATE_CATEGORY" val="diagram"/>
  <p:tag name="KSO_WM_TEMPLATE_INDEX" val="160411"/>
  <p:tag name="KSO_WM_UNIT_TYPE" val="l_i"/>
  <p:tag name="KSO_WM_UNIT_INDEX" val="1_4"/>
  <p:tag name="KSO_WM_UNIT_ID" val="diagram160411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18864_6*e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e"/>
  <p:tag name="KSO_WM_UNIT_INDEX" val="2"/>
  <p:tag name="KSO_WM_UNIT_PRESET_TEXT" val="01"/>
  <p:tag name="KSO_WM_UNIT_NOCLEAR" val="0"/>
  <p:tag name="KSO_WM_UNIT_VALU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概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64_6*a*1"/>
  <p:tag name="KSO_WM_TEMPLATE_CATEGORY" val="custom"/>
  <p:tag name="KSO_WM_TEMPLATE_INDEX" val="20218864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ID" val="custom20218864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18864"/>
  <p:tag name="KSO_WM_SLIDE_TYPE" val="sectionTitle"/>
  <p:tag name="KSO_WM_SLIDE_SUBTYPE" val="pureTxt"/>
  <p:tag name="KSO_WM_SLIDE_LAYOUT" val="a_e_f"/>
  <p:tag name="KSO_WM_SLIDE_LAYOUT_CNT" val="1_1_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3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864_15*f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CHIP_GROUPID" val="5e6b05596848fb12bee65ac8"/>
  <p:tag name="KSO_WM_CHIP_XID" val="5e6b05596848fb12bee65aca"/>
  <p:tag name="KSO_WM_UNIT_DEC_AREA_ID" val="03617a01bcf742f9aaaa127be3a080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9fc50cb4ef546f5b51be9d363fe38be"/>
  <p:tag name="KSO_WM_UNIT_TEXT_FILL_FORE_SCHEMECOLOR_INDEX_BRIGHTNESS" val="0.25"/>
  <p:tag name="KSO_WM_UNIT_TEXT_FILL_FORE_SCHEMECOLOR_INDEX" val="13"/>
  <p:tag name="KSO_WM_UNIT_TEXT_FILL_TYPE" val="1"/>
  <p:tag name="KSO_WM_TEMPLATE_ASSEMBLE_XID" val="5fd0f7381fa9d42129ddca14"/>
  <p:tag name="KSO_WM_TEMPLATE_ASSEMBLE_GROUPID" val="5fd0f7381fa9d42129ddca14"/>
</p:tagLst>
</file>

<file path=ppt/tags/tag307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311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18864_6*e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e"/>
  <p:tag name="KSO_WM_UNIT_INDEX" val="2"/>
  <p:tag name="KSO_WM_UNIT_PRESET_TEXT" val="01"/>
  <p:tag name="KSO_WM_UNIT_NOCLEAR" val="0"/>
  <p:tag name="KSO_WM_UNIT_VALU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概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64_6*a*1"/>
  <p:tag name="KSO_WM_TEMPLATE_CATEGORY" val="custom"/>
  <p:tag name="KSO_WM_TEMPLATE_INDEX" val="20218864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ID" val="custom20218864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18864"/>
  <p:tag name="KSO_WM_SLIDE_TYPE" val="sectionTitle"/>
  <p:tag name="KSO_WM_SLIDE_SUBTYPE" val="pureTxt"/>
  <p:tag name="KSO_WM_SLIDE_LAYOUT" val="a_e_f"/>
  <p:tag name="KSO_WM_SLIDE_LAYOUT_CNT" val="1_1_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864_15*f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CHIP_GROUPID" val="5e6b05596848fb12bee65ac8"/>
  <p:tag name="KSO_WM_CHIP_XID" val="5e6b05596848fb12bee65aca"/>
  <p:tag name="KSO_WM_UNIT_DEC_AREA_ID" val="03617a01bcf742f9aaaa127be3a080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9fc50cb4ef546f5b51be9d363fe38be"/>
  <p:tag name="KSO_WM_UNIT_TEXT_FILL_FORE_SCHEMECOLOR_INDEX_BRIGHTNESS" val="0.25"/>
  <p:tag name="KSO_WM_UNIT_TEXT_FILL_FORE_SCHEMECOLOR_INDEX" val="13"/>
  <p:tag name="KSO_WM_UNIT_TEXT_FILL_TYPE" val="1"/>
  <p:tag name="KSO_WM_TEMPLATE_ASSEMBLE_XID" val="5fd0f7381fa9d42129ddca14"/>
  <p:tag name="KSO_WM_TEMPLATE_ASSEMBLE_GROUPID" val="5fd0f7381fa9d42129ddca14"/>
</p:tagLst>
</file>

<file path=ppt/tags/tag321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18864_6*e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e"/>
  <p:tag name="KSO_WM_UNIT_INDEX" val="2"/>
  <p:tag name="KSO_WM_UNIT_PRESET_TEXT" val="01"/>
  <p:tag name="KSO_WM_UNIT_NOCLEAR" val="0"/>
  <p:tag name="KSO_WM_UNIT_VALU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864_6*i*2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概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864_6*a*1"/>
  <p:tag name="KSO_WM_TEMPLATE_CATEGORY" val="custom"/>
  <p:tag name="KSO_WM_TEMPLATE_INDEX" val="20218864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ID" val="custom20218864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18864"/>
  <p:tag name="KSO_WM_SLIDE_TYPE" val="sectionTitle"/>
  <p:tag name="KSO_WM_SLIDE_SUBTYPE" val="pureTxt"/>
  <p:tag name="KSO_WM_SLIDE_LAYOUT" val="a_e_f"/>
  <p:tag name="KSO_WM_SLIDE_LAYOUT_CNT" val="1_1_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0_1*i*1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0_1*i*2"/>
  <p:tag name="KSO_WM_TEMPLATE_CATEGORY" val="diagram"/>
  <p:tag name="KSO_WM_TEMPLATE_INDEX" val="20202570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0_1*a*1"/>
  <p:tag name="KSO_WM_TEMPLATE_CATEGORY" val="diagram"/>
  <p:tag name="KSO_WM_TEMPLATE_INDEX" val="20202570"/>
  <p:tag name="KSO_WM_UNIT_LAYERLEVEL" val="1"/>
  <p:tag name="KSO_WM_TAG_VERSION" val="1.0"/>
  <p:tag name="KSO_WM_BEAUTIFY_FLAG" val="#wm#"/>
  <p:tag name="KSO_WM_UNIT_PRESET_TEXT" val="单击此处添加大标题内容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864_15*f*1"/>
  <p:tag name="KSO_WM_TEMPLATE_CATEGORY" val="custom"/>
  <p:tag name="KSO_WM_TEMPLATE_INDEX" val="202188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CHIP_GROUPID" val="5e6b05596848fb12bee65ac8"/>
  <p:tag name="KSO_WM_CHIP_XID" val="5e6b05596848fb12bee65aca"/>
  <p:tag name="KSO_WM_UNIT_DEC_AREA_ID" val="03617a01bcf742f9aaaa127be3a080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9fc50cb4ef546f5b51be9d363fe38be"/>
  <p:tag name="KSO_WM_UNIT_TEXT_FILL_FORE_SCHEMECOLOR_INDEX_BRIGHTNESS" val="0.25"/>
  <p:tag name="KSO_WM_UNIT_TEXT_FILL_FORE_SCHEMECOLOR_INDEX" val="13"/>
  <p:tag name="KSO_WM_UNIT_TEXT_FILL_TYPE" val="1"/>
  <p:tag name="KSO_WM_TEMPLATE_ASSEMBLE_XID" val="5fd0f7381fa9d42129ddca14"/>
  <p:tag name="KSO_WM_TEMPLATE_ASSEMBLE_GROUPID" val="5fd0f7381fa9d42129ddca14"/>
</p:tagLst>
</file>

<file path=ppt/tags/tag331.xml><?xml version="1.0" encoding="utf-8"?>
<p:tagLst xmlns:p="http://schemas.openxmlformats.org/presentationml/2006/main">
  <p:tag name="KSO_WM_SLIDE_ID" val="diagram2020257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9"/>
  <p:tag name="KSO_WM_SLIDE_POSITION" val="0*0"/>
  <p:tag name="KSO_WM_TAG_VERSION" val="1.0"/>
  <p:tag name="KSO_WM_BEAUTIFY_FLAG" val="#wm#"/>
  <p:tag name="KSO_WM_TEMPLATE_CATEGORY" val="diagram"/>
  <p:tag name="KSO_WM_TEMPLATE_INDEX" val="20202570"/>
  <p:tag name="KSO_WM_SLIDE_LAYOUT" val="a_f"/>
  <p:tag name="KSO_WM_SLIDE_LAYOUT_CNT" val="1_2"/>
</p:tagLst>
</file>

<file path=ppt/tags/tag332.xml><?xml version="1.0" encoding="utf-8"?>
<p:tagLst xmlns:p="http://schemas.openxmlformats.org/presentationml/2006/main">
  <p:tag name="KSO_WM_BEAUTIFY_FLAG" val="#wm#"/>
  <p:tag name="KSO_WM_TEMPLATE_CATEGORY" val="custom"/>
  <p:tag name="KSO_WM_TEMPLATE_INDEX" val="2021886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d*1"/>
  <p:tag name="KSO_WM_UNIT_LAYERLEVEL" val="1"/>
  <p:tag name="KSO_WM_TAG_VERSION" val="1.0"/>
  <p:tag name="KSO_WM_BEAUTIFY_FLAG" val="#wm#"/>
  <p:tag name="KSO_WM_UNIT_VALUE" val="1909*1276"/>
  <p:tag name="KSO_WM_UNIT_TYPE" val="d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2021年终总结汇报">
      <a:dk1>
        <a:sysClr val="windowText" lastClr="000000"/>
      </a:dk1>
      <a:lt1>
        <a:sysClr val="window" lastClr="FFFFFF"/>
      </a:lt1>
      <a:dk2>
        <a:srgbClr val="FAFAFA"/>
      </a:dk2>
      <a:lt2>
        <a:srgbClr val="FFFFFF"/>
      </a:lt2>
      <a:accent1>
        <a:srgbClr val="428AE2"/>
      </a:accent1>
      <a:accent2>
        <a:srgbClr val="5095D0"/>
      </a:accent2>
      <a:accent3>
        <a:srgbClr val="5DA0BE"/>
      </a:accent3>
      <a:accent4>
        <a:srgbClr val="6BABAD"/>
      </a:accent4>
      <a:accent5>
        <a:srgbClr val="78B69B"/>
      </a:accent5>
      <a:accent6>
        <a:srgbClr val="86C189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宽屏</PresentationFormat>
  <Paragraphs>212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Segoe UI</vt:lpstr>
      <vt:lpstr>Calibri Light</vt:lpstr>
      <vt:lpstr>Arial Unicode MS</vt:lpstr>
      <vt:lpstr>Calibri</vt:lpstr>
      <vt:lpstr>汉仪综艺体简</vt:lpstr>
      <vt:lpstr>Segoe Print</vt:lpstr>
      <vt:lpstr>汉仪粗仿宋简</vt:lpstr>
      <vt:lpstr>2_Office 主题​​</vt:lpstr>
      <vt:lpstr>REPORT </vt:lpstr>
      <vt:lpstr>PowerPoint 演示文稿</vt:lpstr>
      <vt:lpstr>Main aim </vt:lpstr>
      <vt:lpstr>PowerPoint 演示文稿</vt:lpstr>
      <vt:lpstr>Work completed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Weaknesses and Improvements</vt:lpstr>
      <vt:lpstr>PowerPoint 演示文稿</vt:lpstr>
      <vt:lpstr>PowerPoint 演示文稿</vt:lpstr>
      <vt:lpstr>Discussion and Future</vt:lpstr>
      <vt:lpstr>PowerPoint 演示文稿</vt:lpstr>
      <vt:lpstr>Reference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txsong</dc:creator>
  <cp:lastModifiedBy>爰夏</cp:lastModifiedBy>
  <cp:revision>46</cp:revision>
  <dcterms:created xsi:type="dcterms:W3CDTF">2022-08-30T22:46:00Z</dcterms:created>
  <dcterms:modified xsi:type="dcterms:W3CDTF">2022-08-31T08:22:27Z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3197452A750546F989578B563DB7C041</vt:lpwstr>
  </property>
  <property fmtid="{D5CDD505-2E9C-101B-9397-08002B2CF9AE}" pid="3" name="KSOProductBuildVer">
    <vt:lpwstr>2052-11.1.0.11579</vt:lpwstr>
  </property>
</Properties>
</file>