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1334" r:id="rId4"/>
    <p:sldId id="260" r:id="rId5"/>
    <p:sldId id="259" r:id="rId6"/>
    <p:sldId id="263" r:id="rId7"/>
    <p:sldId id="1226" r:id="rId8"/>
    <p:sldId id="1246" r:id="rId9"/>
    <p:sldId id="1326" r:id="rId10"/>
    <p:sldId id="1331" r:id="rId11"/>
    <p:sldId id="1335" r:id="rId12"/>
    <p:sldId id="13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3" d="100"/>
          <a:sy n="83" d="100"/>
        </p:scale>
        <p:origin x="12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21013672\Documents\HR%20&amp;%20RM\Marianthy\Engagement%20&amp;%20Initiatives\WOL\WOL%20Creation\Participants%20Distribu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#WOL Participants</a:t>
            </a:r>
            <a:r>
              <a:rPr lang="en-US" sz="2400" baseline="0"/>
              <a:t> around GE</a:t>
            </a:r>
            <a:endParaRPr lang="en-US" sz="2400"/>
          </a:p>
        </c:rich>
      </c:tx>
      <c:layout>
        <c:manualLayout>
          <c:xMode val="edge"/>
          <c:yMode val="edge"/>
          <c:x val="4.8786482334869435E-3"/>
          <c:y val="6.0514372163388806E-3"/>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759734871850702"/>
          <c:y val="0.1187156976028526"/>
          <c:w val="0.52951974551568148"/>
          <c:h val="0.86918142796446962"/>
        </c:manualLayout>
      </c:layout>
      <c:doughnutChart>
        <c:varyColors val="1"/>
        <c:ser>
          <c:idx val="0"/>
          <c:order val="0"/>
          <c:tx>
            <c:strRef>
              <c:f>'GE Business'!$B$1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1F-4C5E-8730-CCF8571076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1F-4C5E-8730-CCF8571076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1F-4C5E-8730-CCF8571076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1F-4C5E-8730-CCF8571076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1F-4C5E-8730-CCF8571076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1F-4C5E-8730-CCF8571076E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01F-4C5E-8730-CCF8571076E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01F-4C5E-8730-CCF8571076E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01F-4C5E-8730-CCF8571076E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01F-4C5E-8730-CCF8571076E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201F-4C5E-8730-CCF8571076E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201F-4C5E-8730-CCF8571076E4}"/>
              </c:ext>
            </c:extLst>
          </c:dPt>
          <c:dLbls>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201F-4C5E-8730-CCF8571076E4}"/>
                </c:ext>
              </c:extLst>
            </c:dLbl>
            <c:dLbl>
              <c:idx val="1"/>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201F-4C5E-8730-CCF8571076E4}"/>
                </c:ext>
              </c:extLst>
            </c:dLbl>
            <c:dLbl>
              <c:idx val="2"/>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201F-4C5E-8730-CCF8571076E4}"/>
                </c:ext>
              </c:extLst>
            </c:dLbl>
            <c:dLbl>
              <c:idx val="3"/>
              <c:layout>
                <c:manualLayout>
                  <c:x val="-4.5058363250503941E-17"/>
                  <c:y val="-4.034291477559327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201F-4C5E-8730-CCF8571076E4}"/>
                </c:ext>
              </c:extLst>
            </c:dLbl>
            <c:dLbl>
              <c:idx val="4"/>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201F-4C5E-8730-CCF8571076E4}"/>
                </c:ext>
              </c:extLst>
            </c:dLbl>
            <c:dLbl>
              <c:idx val="5"/>
              <c:layout>
                <c:manualLayout>
                  <c:x val="4.3010752688172046E-2"/>
                  <c:y val="6.656580937972772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01F-4C5E-8730-CCF8571076E4}"/>
                </c:ext>
              </c:extLst>
            </c:dLbl>
            <c:dLbl>
              <c:idx val="6"/>
              <c:layout>
                <c:manualLayout>
                  <c:x val="-2.9493087557603732E-2"/>
                  <c:y val="-5.64800806858295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01F-4C5E-8730-CCF8571076E4}"/>
                </c:ext>
              </c:extLst>
            </c:dLbl>
            <c:dLbl>
              <c:idx val="7"/>
              <c:layout>
                <c:manualLayout>
                  <c:x val="2.5851126782474844E-2"/>
                  <c:y val="6.897426419730920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01F-4C5E-8730-CCF8571076E4}"/>
                </c:ext>
              </c:extLst>
            </c:dLbl>
            <c:dLbl>
              <c:idx val="8"/>
              <c:layout>
                <c:manualLayout>
                  <c:x val="-5.0471247527689153E-2"/>
                  <c:y val="-0.1095473607839616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201F-4C5E-8730-CCF8571076E4}"/>
                </c:ext>
              </c:extLst>
            </c:dLbl>
            <c:dLbl>
              <c:idx val="9"/>
              <c:layout>
                <c:manualLayout>
                  <c:x val="2.4004569261779206E-2"/>
                  <c:y val="0.1054899712569960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8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5.9407769780546509E-2"/>
                      <c:h val="7.9551382951568175E-2"/>
                    </c:manualLayout>
                  </c15:layout>
                </c:ext>
                <c:ext xmlns:c16="http://schemas.microsoft.com/office/drawing/2014/chart" uri="{C3380CC4-5D6E-409C-BE32-E72D297353CC}">
                  <c16:uniqueId val="{00000013-201F-4C5E-8730-CCF8571076E4}"/>
                </c:ext>
              </c:extLst>
            </c:dLbl>
            <c:dLbl>
              <c:idx val="10"/>
              <c:layout>
                <c:manualLayout>
                  <c:x val="-2.4620120745214177E-2"/>
                  <c:y val="-0.12374794458929005"/>
                </c:manualLayout>
              </c:layout>
              <c:spPr>
                <a:no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5-201F-4C5E-8730-CCF8571076E4}"/>
                </c:ext>
              </c:extLst>
            </c:dLbl>
            <c:dLbl>
              <c:idx val="11"/>
              <c:layout>
                <c:manualLayout>
                  <c:x val="3.5665154758880949E-2"/>
                  <c:y val="-8.533002966157218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201F-4C5E-8730-CCF8571076E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8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'GE Business'!$A$2:$A$13</c:f>
              <c:strCache>
                <c:ptCount val="12"/>
                <c:pt idx="0">
                  <c:v>GE Healthcare</c:v>
                </c:pt>
                <c:pt idx="1">
                  <c:v>GE Power Portfolio</c:v>
                </c:pt>
                <c:pt idx="2">
                  <c:v>GE Gas Power</c:v>
                </c:pt>
                <c:pt idx="3">
                  <c:v>GE Aviation</c:v>
                </c:pt>
                <c:pt idx="4">
                  <c:v>GE Renewable Energy</c:v>
                </c:pt>
                <c:pt idx="5">
                  <c:v>GE Digital</c:v>
                </c:pt>
                <c:pt idx="6">
                  <c:v>FieldCore</c:v>
                </c:pt>
                <c:pt idx="7">
                  <c:v>BHGE</c:v>
                </c:pt>
                <c:pt idx="8">
                  <c:v>GE Corporate</c:v>
                </c:pt>
                <c:pt idx="9">
                  <c:v>GE Global Operations</c:v>
                </c:pt>
                <c:pt idx="10">
                  <c:v>GE Capital</c:v>
                </c:pt>
                <c:pt idx="11">
                  <c:v>APM</c:v>
                </c:pt>
              </c:strCache>
            </c:strRef>
          </c:cat>
          <c:val>
            <c:numRef>
              <c:f>'GE Business'!$B$2:$B$13</c:f>
              <c:numCache>
                <c:formatCode>General</c:formatCode>
                <c:ptCount val="12"/>
                <c:pt idx="0">
                  <c:v>136</c:v>
                </c:pt>
                <c:pt idx="1">
                  <c:v>57</c:v>
                </c:pt>
                <c:pt idx="2">
                  <c:v>56</c:v>
                </c:pt>
                <c:pt idx="3">
                  <c:v>31</c:v>
                </c:pt>
                <c:pt idx="4">
                  <c:v>29</c:v>
                </c:pt>
                <c:pt idx="5">
                  <c:v>9</c:v>
                </c:pt>
                <c:pt idx="6">
                  <c:v>8</c:v>
                </c:pt>
                <c:pt idx="7">
                  <c:v>7</c:v>
                </c:pt>
                <c:pt idx="8">
                  <c:v>7</c:v>
                </c:pt>
                <c:pt idx="9">
                  <c:v>7</c:v>
                </c:pt>
                <c:pt idx="10">
                  <c:v>3</c:v>
                </c:pt>
                <c:pt idx="11">
                  <c:v>2</c:v>
                </c:pt>
              </c:numCache>
            </c:numRef>
          </c:val>
          <c:extLst>
            <c:ext xmlns:c16="http://schemas.microsoft.com/office/drawing/2014/chart" uri="{C3380CC4-5D6E-409C-BE32-E72D297353CC}">
              <c16:uniqueId val="{00000018-201F-4C5E-8730-CCF8571076E4}"/>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6C2AF-4BED-47B0-89D2-BABBCC9A74C3}" type="doc">
      <dgm:prSet loTypeId="urn:microsoft.com/office/officeart/2005/8/layout/cycle3" loCatId="cycle" qsTypeId="urn:microsoft.com/office/officeart/2005/8/quickstyle/simple4" qsCatId="simple" csTypeId="urn:microsoft.com/office/officeart/2005/8/colors/accent0_2" csCatId="mainScheme" phldr="1"/>
      <dgm:spPr/>
      <dgm:t>
        <a:bodyPr/>
        <a:lstStyle/>
        <a:p>
          <a:endParaRPr lang="en-GB"/>
        </a:p>
      </dgm:t>
    </dgm:pt>
    <dgm:pt modelId="{2219F00B-28E5-4319-A20B-DE543B769E74}">
      <dgm:prSet phldrT="[Text]">
        <dgm:style>
          <a:lnRef idx="0">
            <a:schemeClr val="accent3"/>
          </a:lnRef>
          <a:fillRef idx="3">
            <a:schemeClr val="accent3"/>
          </a:fillRef>
          <a:effectRef idx="3">
            <a:schemeClr val="accent3"/>
          </a:effectRef>
          <a:fontRef idx="minor">
            <a:schemeClr val="lt1"/>
          </a:fontRef>
        </dgm:style>
      </dgm:prSet>
      <dgm:spPr/>
      <dgm:t>
        <a:bodyPr/>
        <a:lstStyle/>
        <a:p>
          <a:r>
            <a:rPr lang="en-GB" dirty="0">
              <a:solidFill>
                <a:schemeClr val="bg1"/>
              </a:solidFill>
            </a:rPr>
            <a:t>Method</a:t>
          </a:r>
        </a:p>
      </dgm:t>
    </dgm:pt>
    <dgm:pt modelId="{A6C42488-2D8A-4713-A6E3-86EB96EF9ED8}" type="parTrans" cxnId="{826D5007-0D02-433E-9CAF-7FE5FBECA169}">
      <dgm:prSet/>
      <dgm:spPr/>
      <dgm:t>
        <a:bodyPr/>
        <a:lstStyle/>
        <a:p>
          <a:endParaRPr lang="en-GB"/>
        </a:p>
      </dgm:t>
    </dgm:pt>
    <dgm:pt modelId="{E6A6515B-E9C7-452F-9320-A80C5C3410E8}" type="sibTrans" cxnId="{826D5007-0D02-433E-9CAF-7FE5FBECA169}">
      <dgm:prSet/>
      <dgm:spPr/>
      <dgm:t>
        <a:bodyPr/>
        <a:lstStyle/>
        <a:p>
          <a:endParaRPr lang="en-GB"/>
        </a:p>
      </dgm:t>
    </dgm:pt>
    <dgm:pt modelId="{29F505EA-B947-4303-888F-AD186137BA06}">
      <dgm:prSet phldrT="[Text]"/>
      <dgm:spPr/>
      <dgm:t>
        <a:bodyPr/>
        <a:lstStyle/>
        <a:p>
          <a:r>
            <a:rPr lang="en-GB" dirty="0"/>
            <a:t>Peer support group</a:t>
          </a:r>
        </a:p>
      </dgm:t>
    </dgm:pt>
    <dgm:pt modelId="{F53F511D-3CDC-45CF-98C6-9DE7BA44B010}" type="parTrans" cxnId="{67E4CDD9-BA7B-4C00-A08E-CBF887BC21A2}">
      <dgm:prSet/>
      <dgm:spPr/>
      <dgm:t>
        <a:bodyPr/>
        <a:lstStyle/>
        <a:p>
          <a:endParaRPr lang="en-GB"/>
        </a:p>
      </dgm:t>
    </dgm:pt>
    <dgm:pt modelId="{694666E4-5797-4937-9805-B5C586C5488E}" type="sibTrans" cxnId="{67E4CDD9-BA7B-4C00-A08E-CBF887BC21A2}">
      <dgm:prSet/>
      <dgm:spPr/>
      <dgm:t>
        <a:bodyPr/>
        <a:lstStyle/>
        <a:p>
          <a:endParaRPr lang="en-GB"/>
        </a:p>
      </dgm:t>
    </dgm:pt>
    <dgm:pt modelId="{A3F7A1ED-8C97-41DF-9742-C4481B9E0362}">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GB" dirty="0">
              <a:solidFill>
                <a:schemeClr val="bg1"/>
              </a:solidFill>
            </a:rPr>
            <a:t>Answer 3 questions</a:t>
          </a:r>
        </a:p>
      </dgm:t>
    </dgm:pt>
    <dgm:pt modelId="{6691A2CA-4FD9-4F52-B12F-7308BFF06C13}" type="parTrans" cxnId="{3E575A16-2E2F-46CA-A290-397FA9AF8636}">
      <dgm:prSet/>
      <dgm:spPr/>
      <dgm:t>
        <a:bodyPr/>
        <a:lstStyle/>
        <a:p>
          <a:endParaRPr lang="en-GB"/>
        </a:p>
      </dgm:t>
    </dgm:pt>
    <dgm:pt modelId="{C451D315-41E7-4BE1-86DE-F18736BE79CE}" type="sibTrans" cxnId="{3E575A16-2E2F-46CA-A290-397FA9AF8636}">
      <dgm:prSet/>
      <dgm:spPr/>
      <dgm:t>
        <a:bodyPr/>
        <a:lstStyle/>
        <a:p>
          <a:endParaRPr lang="en-GB"/>
        </a:p>
      </dgm:t>
    </dgm:pt>
    <dgm:pt modelId="{785BFBA8-C228-4E18-887C-FD8AFC7FCD7C}">
      <dgm:prSet phldrT="[Text]">
        <dgm:style>
          <a:lnRef idx="0">
            <a:schemeClr val="accent4"/>
          </a:lnRef>
          <a:fillRef idx="3">
            <a:schemeClr val="accent4"/>
          </a:fillRef>
          <a:effectRef idx="3">
            <a:schemeClr val="accent4"/>
          </a:effectRef>
          <a:fontRef idx="minor">
            <a:schemeClr val="lt1"/>
          </a:fontRef>
        </dgm:style>
      </dgm:prSet>
      <dgm:spPr/>
      <dgm:t>
        <a:bodyPr/>
        <a:lstStyle/>
        <a:p>
          <a:r>
            <a:rPr lang="en-GB" dirty="0"/>
            <a:t>Habits &amp; Mindset</a:t>
          </a:r>
        </a:p>
      </dgm:t>
    </dgm:pt>
    <dgm:pt modelId="{E3C5FCE1-8E1F-4D22-8D37-D23884FC5B4A}" type="parTrans" cxnId="{F94D783E-30B8-475C-9581-6B475A0AB673}">
      <dgm:prSet/>
      <dgm:spPr/>
      <dgm:t>
        <a:bodyPr/>
        <a:lstStyle/>
        <a:p>
          <a:endParaRPr lang="en-GB"/>
        </a:p>
      </dgm:t>
    </dgm:pt>
    <dgm:pt modelId="{E3C1AB6A-178E-46FB-84E1-616B4868ACB7}" type="sibTrans" cxnId="{F94D783E-30B8-475C-9581-6B475A0AB673}">
      <dgm:prSet/>
      <dgm:spPr/>
      <dgm:t>
        <a:bodyPr/>
        <a:lstStyle/>
        <a:p>
          <a:endParaRPr lang="en-GB"/>
        </a:p>
      </dgm:t>
    </dgm:pt>
    <dgm:pt modelId="{C997CE03-8FEE-4F7E-B375-B1B119F2253C}">
      <dgm:prSet phldrT="[Text]">
        <dgm:style>
          <a:lnRef idx="0">
            <a:schemeClr val="accent6"/>
          </a:lnRef>
          <a:fillRef idx="3">
            <a:schemeClr val="accent6"/>
          </a:fillRef>
          <a:effectRef idx="3">
            <a:schemeClr val="accent6"/>
          </a:effectRef>
          <a:fontRef idx="minor">
            <a:schemeClr val="lt1"/>
          </a:fontRef>
        </dgm:style>
      </dgm:prSet>
      <dgm:spPr/>
      <dgm:t>
        <a:bodyPr/>
        <a:lstStyle/>
        <a:p>
          <a:r>
            <a:rPr lang="en-GB" dirty="0">
              <a:solidFill>
                <a:schemeClr val="bg1"/>
              </a:solidFill>
            </a:rPr>
            <a:t>Safe Space</a:t>
          </a:r>
        </a:p>
      </dgm:t>
    </dgm:pt>
    <dgm:pt modelId="{C9DD83B8-21CD-46AB-BB31-68142232EB10}" type="parTrans" cxnId="{9DAD4120-046F-4C7A-A6D8-396D5DE2D897}">
      <dgm:prSet/>
      <dgm:spPr/>
      <dgm:t>
        <a:bodyPr/>
        <a:lstStyle/>
        <a:p>
          <a:endParaRPr lang="en-GB"/>
        </a:p>
      </dgm:t>
    </dgm:pt>
    <dgm:pt modelId="{CE6C1A68-A5AB-4F35-BF7D-5DDF3CA83EE7}" type="sibTrans" cxnId="{9DAD4120-046F-4C7A-A6D8-396D5DE2D897}">
      <dgm:prSet/>
      <dgm:spPr/>
      <dgm:t>
        <a:bodyPr/>
        <a:lstStyle/>
        <a:p>
          <a:endParaRPr lang="en-GB"/>
        </a:p>
      </dgm:t>
    </dgm:pt>
    <dgm:pt modelId="{880BA835-281B-4E63-8EDE-ED5C2E4D94E1}">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n-GB" dirty="0">
              <a:solidFill>
                <a:schemeClr val="bg1"/>
              </a:solidFill>
            </a:rPr>
            <a:t>Practice &amp; dedicate time</a:t>
          </a:r>
        </a:p>
      </dgm:t>
    </dgm:pt>
    <dgm:pt modelId="{95D44532-F5ED-4134-9B97-5F8D9D1A9667}" type="parTrans" cxnId="{2F1EBB9A-F07E-40BD-A442-07FB4DF4DC85}">
      <dgm:prSet/>
      <dgm:spPr/>
      <dgm:t>
        <a:bodyPr/>
        <a:lstStyle/>
        <a:p>
          <a:endParaRPr lang="en-GB"/>
        </a:p>
      </dgm:t>
    </dgm:pt>
    <dgm:pt modelId="{51520F6D-EE9D-4372-8DE2-B368780313A2}" type="sibTrans" cxnId="{2F1EBB9A-F07E-40BD-A442-07FB4DF4DC85}">
      <dgm:prSet/>
      <dgm:spPr/>
      <dgm:t>
        <a:bodyPr/>
        <a:lstStyle/>
        <a:p>
          <a:endParaRPr lang="en-GB"/>
        </a:p>
      </dgm:t>
    </dgm:pt>
    <dgm:pt modelId="{C655F042-08FB-45AE-9EF4-4A8CC7DDBEAC}" type="pres">
      <dgm:prSet presAssocID="{B996C2AF-4BED-47B0-89D2-BABBCC9A74C3}" presName="Name0" presStyleCnt="0">
        <dgm:presLayoutVars>
          <dgm:dir/>
          <dgm:resizeHandles val="exact"/>
        </dgm:presLayoutVars>
      </dgm:prSet>
      <dgm:spPr/>
    </dgm:pt>
    <dgm:pt modelId="{BAE383E1-BB10-477F-B73A-E26FB7A6D0EA}" type="pres">
      <dgm:prSet presAssocID="{B996C2AF-4BED-47B0-89D2-BABBCC9A74C3}" presName="cycle" presStyleCnt="0"/>
      <dgm:spPr/>
    </dgm:pt>
    <dgm:pt modelId="{0E46D05F-5C74-4609-A235-53AA1269154B}" type="pres">
      <dgm:prSet presAssocID="{2219F00B-28E5-4319-A20B-DE543B769E74}" presName="nodeFirstNode" presStyleLbl="node1" presStyleIdx="0" presStyleCnt="6">
        <dgm:presLayoutVars>
          <dgm:bulletEnabled val="1"/>
        </dgm:presLayoutVars>
      </dgm:prSet>
      <dgm:spPr/>
    </dgm:pt>
    <dgm:pt modelId="{587CFACC-C35E-4731-B79A-E1664300FFF1}" type="pres">
      <dgm:prSet presAssocID="{E6A6515B-E9C7-452F-9320-A80C5C3410E8}" presName="sibTransFirstNode" presStyleLbl="bgShp" presStyleIdx="0" presStyleCnt="1"/>
      <dgm:spPr/>
    </dgm:pt>
    <dgm:pt modelId="{43D84E96-3E1F-4A69-B5E9-DA9A3F80427F}" type="pres">
      <dgm:prSet presAssocID="{29F505EA-B947-4303-888F-AD186137BA06}" presName="nodeFollowingNodes" presStyleLbl="node1" presStyleIdx="1" presStyleCnt="6">
        <dgm:presLayoutVars>
          <dgm:bulletEnabled val="1"/>
        </dgm:presLayoutVars>
      </dgm:prSet>
      <dgm:spPr/>
    </dgm:pt>
    <dgm:pt modelId="{296593CE-E7B1-43A5-A4BC-EF524AC6BF77}" type="pres">
      <dgm:prSet presAssocID="{A3F7A1ED-8C97-41DF-9742-C4481B9E0362}" presName="nodeFollowingNodes" presStyleLbl="node1" presStyleIdx="2" presStyleCnt="6">
        <dgm:presLayoutVars>
          <dgm:bulletEnabled val="1"/>
        </dgm:presLayoutVars>
      </dgm:prSet>
      <dgm:spPr/>
    </dgm:pt>
    <dgm:pt modelId="{E6B60DBB-8027-484C-804E-B86F42DA537D}" type="pres">
      <dgm:prSet presAssocID="{880BA835-281B-4E63-8EDE-ED5C2E4D94E1}" presName="nodeFollowingNodes" presStyleLbl="node1" presStyleIdx="3" presStyleCnt="6">
        <dgm:presLayoutVars>
          <dgm:bulletEnabled val="1"/>
        </dgm:presLayoutVars>
      </dgm:prSet>
      <dgm:spPr/>
    </dgm:pt>
    <dgm:pt modelId="{B30EF383-9705-4B61-B03B-50423F4C2D57}" type="pres">
      <dgm:prSet presAssocID="{C997CE03-8FEE-4F7E-B375-B1B119F2253C}" presName="nodeFollowingNodes" presStyleLbl="node1" presStyleIdx="4" presStyleCnt="6">
        <dgm:presLayoutVars>
          <dgm:bulletEnabled val="1"/>
        </dgm:presLayoutVars>
      </dgm:prSet>
      <dgm:spPr/>
    </dgm:pt>
    <dgm:pt modelId="{00DDE3C7-E786-465B-AA69-167B0C351D4C}" type="pres">
      <dgm:prSet presAssocID="{785BFBA8-C228-4E18-887C-FD8AFC7FCD7C}" presName="nodeFollowingNodes" presStyleLbl="node1" presStyleIdx="5" presStyleCnt="6">
        <dgm:presLayoutVars>
          <dgm:bulletEnabled val="1"/>
        </dgm:presLayoutVars>
      </dgm:prSet>
      <dgm:spPr/>
    </dgm:pt>
  </dgm:ptLst>
  <dgm:cxnLst>
    <dgm:cxn modelId="{826D5007-0D02-433E-9CAF-7FE5FBECA169}" srcId="{B996C2AF-4BED-47B0-89D2-BABBCC9A74C3}" destId="{2219F00B-28E5-4319-A20B-DE543B769E74}" srcOrd="0" destOrd="0" parTransId="{A6C42488-2D8A-4713-A6E3-86EB96EF9ED8}" sibTransId="{E6A6515B-E9C7-452F-9320-A80C5C3410E8}"/>
    <dgm:cxn modelId="{3E575A16-2E2F-46CA-A290-397FA9AF8636}" srcId="{B996C2AF-4BED-47B0-89D2-BABBCC9A74C3}" destId="{A3F7A1ED-8C97-41DF-9742-C4481B9E0362}" srcOrd="2" destOrd="0" parTransId="{6691A2CA-4FD9-4F52-B12F-7308BFF06C13}" sibTransId="{C451D315-41E7-4BE1-86DE-F18736BE79CE}"/>
    <dgm:cxn modelId="{9DAD4120-046F-4C7A-A6D8-396D5DE2D897}" srcId="{B996C2AF-4BED-47B0-89D2-BABBCC9A74C3}" destId="{C997CE03-8FEE-4F7E-B375-B1B119F2253C}" srcOrd="4" destOrd="0" parTransId="{C9DD83B8-21CD-46AB-BB31-68142232EB10}" sibTransId="{CE6C1A68-A5AB-4F35-BF7D-5DDF3CA83EE7}"/>
    <dgm:cxn modelId="{5404992D-A095-42E7-AE5F-B096769B9258}" type="presOf" srcId="{880BA835-281B-4E63-8EDE-ED5C2E4D94E1}" destId="{E6B60DBB-8027-484C-804E-B86F42DA537D}" srcOrd="0" destOrd="0" presId="urn:microsoft.com/office/officeart/2005/8/layout/cycle3"/>
    <dgm:cxn modelId="{F94D783E-30B8-475C-9581-6B475A0AB673}" srcId="{B996C2AF-4BED-47B0-89D2-BABBCC9A74C3}" destId="{785BFBA8-C228-4E18-887C-FD8AFC7FCD7C}" srcOrd="5" destOrd="0" parTransId="{E3C5FCE1-8E1F-4D22-8D37-D23884FC5B4A}" sibTransId="{E3C1AB6A-178E-46FB-84E1-616B4868ACB7}"/>
    <dgm:cxn modelId="{3A876B5F-615A-4A71-864B-B3258DDA4181}" type="presOf" srcId="{E6A6515B-E9C7-452F-9320-A80C5C3410E8}" destId="{587CFACC-C35E-4731-B79A-E1664300FFF1}" srcOrd="0" destOrd="0" presId="urn:microsoft.com/office/officeart/2005/8/layout/cycle3"/>
    <dgm:cxn modelId="{B7875752-D3B9-4537-A7D3-48C4BA3A417F}" type="presOf" srcId="{C997CE03-8FEE-4F7E-B375-B1B119F2253C}" destId="{B30EF383-9705-4B61-B03B-50423F4C2D57}" srcOrd="0" destOrd="0" presId="urn:microsoft.com/office/officeart/2005/8/layout/cycle3"/>
    <dgm:cxn modelId="{15105952-3226-43BA-933F-EB72409F020C}" type="presOf" srcId="{785BFBA8-C228-4E18-887C-FD8AFC7FCD7C}" destId="{00DDE3C7-E786-465B-AA69-167B0C351D4C}" srcOrd="0" destOrd="0" presId="urn:microsoft.com/office/officeart/2005/8/layout/cycle3"/>
    <dgm:cxn modelId="{0130D774-9DC0-4612-9894-F8CBBB11AF05}" type="presOf" srcId="{2219F00B-28E5-4319-A20B-DE543B769E74}" destId="{0E46D05F-5C74-4609-A235-53AA1269154B}" srcOrd="0" destOrd="0" presId="urn:microsoft.com/office/officeart/2005/8/layout/cycle3"/>
    <dgm:cxn modelId="{11A9E37A-B788-4C7B-860D-6AD7F033B546}" type="presOf" srcId="{A3F7A1ED-8C97-41DF-9742-C4481B9E0362}" destId="{296593CE-E7B1-43A5-A4BC-EF524AC6BF77}" srcOrd="0" destOrd="0" presId="urn:microsoft.com/office/officeart/2005/8/layout/cycle3"/>
    <dgm:cxn modelId="{2E5B1792-4F53-46B0-94E6-F562C9E1E170}" type="presOf" srcId="{B996C2AF-4BED-47B0-89D2-BABBCC9A74C3}" destId="{C655F042-08FB-45AE-9EF4-4A8CC7DDBEAC}" srcOrd="0" destOrd="0" presId="urn:microsoft.com/office/officeart/2005/8/layout/cycle3"/>
    <dgm:cxn modelId="{2F1EBB9A-F07E-40BD-A442-07FB4DF4DC85}" srcId="{B996C2AF-4BED-47B0-89D2-BABBCC9A74C3}" destId="{880BA835-281B-4E63-8EDE-ED5C2E4D94E1}" srcOrd="3" destOrd="0" parTransId="{95D44532-F5ED-4134-9B97-5F8D9D1A9667}" sibTransId="{51520F6D-EE9D-4372-8DE2-B368780313A2}"/>
    <dgm:cxn modelId="{67E4CDD9-BA7B-4C00-A08E-CBF887BC21A2}" srcId="{B996C2AF-4BED-47B0-89D2-BABBCC9A74C3}" destId="{29F505EA-B947-4303-888F-AD186137BA06}" srcOrd="1" destOrd="0" parTransId="{F53F511D-3CDC-45CF-98C6-9DE7BA44B010}" sibTransId="{694666E4-5797-4937-9805-B5C586C5488E}"/>
    <dgm:cxn modelId="{B7A601FC-04AC-4418-AB70-191BDD9237DF}" type="presOf" srcId="{29F505EA-B947-4303-888F-AD186137BA06}" destId="{43D84E96-3E1F-4A69-B5E9-DA9A3F80427F}" srcOrd="0" destOrd="0" presId="urn:microsoft.com/office/officeart/2005/8/layout/cycle3"/>
    <dgm:cxn modelId="{9DD532C2-51F9-48D3-860D-1DB608AEF042}" type="presParOf" srcId="{C655F042-08FB-45AE-9EF4-4A8CC7DDBEAC}" destId="{BAE383E1-BB10-477F-B73A-E26FB7A6D0EA}" srcOrd="0" destOrd="0" presId="urn:microsoft.com/office/officeart/2005/8/layout/cycle3"/>
    <dgm:cxn modelId="{56F2F2DA-8BF2-424A-90CD-EF4EAE120305}" type="presParOf" srcId="{BAE383E1-BB10-477F-B73A-E26FB7A6D0EA}" destId="{0E46D05F-5C74-4609-A235-53AA1269154B}" srcOrd="0" destOrd="0" presId="urn:microsoft.com/office/officeart/2005/8/layout/cycle3"/>
    <dgm:cxn modelId="{E0FA6BCA-A6B7-451C-A6CD-5CBAA100ED9E}" type="presParOf" srcId="{BAE383E1-BB10-477F-B73A-E26FB7A6D0EA}" destId="{587CFACC-C35E-4731-B79A-E1664300FFF1}" srcOrd="1" destOrd="0" presId="urn:microsoft.com/office/officeart/2005/8/layout/cycle3"/>
    <dgm:cxn modelId="{C1EC8F3A-0766-4F7C-899A-419970B07290}" type="presParOf" srcId="{BAE383E1-BB10-477F-B73A-E26FB7A6D0EA}" destId="{43D84E96-3E1F-4A69-B5E9-DA9A3F80427F}" srcOrd="2" destOrd="0" presId="urn:microsoft.com/office/officeart/2005/8/layout/cycle3"/>
    <dgm:cxn modelId="{F4588853-D4FE-4532-98FA-01867C43013A}" type="presParOf" srcId="{BAE383E1-BB10-477F-B73A-E26FB7A6D0EA}" destId="{296593CE-E7B1-43A5-A4BC-EF524AC6BF77}" srcOrd="3" destOrd="0" presId="urn:microsoft.com/office/officeart/2005/8/layout/cycle3"/>
    <dgm:cxn modelId="{BD849747-76D1-4110-87C8-3920406BD204}" type="presParOf" srcId="{BAE383E1-BB10-477F-B73A-E26FB7A6D0EA}" destId="{E6B60DBB-8027-484C-804E-B86F42DA537D}" srcOrd="4" destOrd="0" presId="urn:microsoft.com/office/officeart/2005/8/layout/cycle3"/>
    <dgm:cxn modelId="{F7A6A8E7-04D1-44E6-8440-446BA4C591B2}" type="presParOf" srcId="{BAE383E1-BB10-477F-B73A-E26FB7A6D0EA}" destId="{B30EF383-9705-4B61-B03B-50423F4C2D57}" srcOrd="5" destOrd="0" presId="urn:microsoft.com/office/officeart/2005/8/layout/cycle3"/>
    <dgm:cxn modelId="{D082D3CE-D347-47BA-AD99-594152167BC1}" type="presParOf" srcId="{BAE383E1-BB10-477F-B73A-E26FB7A6D0EA}" destId="{00DDE3C7-E786-465B-AA69-167B0C351D4C}"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3C730-F52C-4963-A601-585EE907128C}" type="doc">
      <dgm:prSet loTypeId="urn:microsoft.com/office/officeart/2009/layout/CircleArrowProcess" loCatId="cycle" qsTypeId="urn:microsoft.com/office/officeart/2005/8/quickstyle/simple1" qsCatId="simple" csTypeId="urn:microsoft.com/office/officeart/2005/8/colors/colorful5" csCatId="colorful" phldr="1"/>
      <dgm:spPr/>
      <dgm:t>
        <a:bodyPr/>
        <a:lstStyle/>
        <a:p>
          <a:endParaRPr lang="en-GB"/>
        </a:p>
      </dgm:t>
    </dgm:pt>
    <dgm:pt modelId="{FD280931-37B1-4DED-BCA6-D72242C4743B}">
      <dgm:prSet phldrT="[Text]"/>
      <dgm:spPr/>
      <dgm:t>
        <a:bodyPr/>
        <a:lstStyle/>
        <a:p>
          <a:r>
            <a:rPr lang="en-GB" b="1" dirty="0"/>
            <a:t>What is my objective?</a:t>
          </a:r>
        </a:p>
      </dgm:t>
    </dgm:pt>
    <dgm:pt modelId="{84E2BF9C-8342-43A4-AEFC-289A4AEFC573}" type="parTrans" cxnId="{AF5C1C4F-8567-4C42-9C40-7E15BCEFB1E2}">
      <dgm:prSet/>
      <dgm:spPr/>
      <dgm:t>
        <a:bodyPr/>
        <a:lstStyle/>
        <a:p>
          <a:endParaRPr lang="en-GB"/>
        </a:p>
      </dgm:t>
    </dgm:pt>
    <dgm:pt modelId="{C3893577-9056-4CBF-A480-102BFA3B2101}" type="sibTrans" cxnId="{AF5C1C4F-8567-4C42-9C40-7E15BCEFB1E2}">
      <dgm:prSet/>
      <dgm:spPr/>
      <dgm:t>
        <a:bodyPr/>
        <a:lstStyle/>
        <a:p>
          <a:endParaRPr lang="en-GB"/>
        </a:p>
      </dgm:t>
    </dgm:pt>
    <dgm:pt modelId="{8A8004A6-AF55-4B4F-B72E-03868815152E}">
      <dgm:prSet phldrT="[Text]"/>
      <dgm:spPr/>
      <dgm:t>
        <a:bodyPr/>
        <a:lstStyle/>
        <a:p>
          <a:r>
            <a:rPr lang="en-GB" b="1" dirty="0"/>
            <a:t>Who is related?</a:t>
          </a:r>
        </a:p>
      </dgm:t>
    </dgm:pt>
    <dgm:pt modelId="{DB956DE3-C417-4B83-AF0E-7A62485E9928}" type="parTrans" cxnId="{7F3A6EC9-E5FD-4A5C-A0F8-425C8BF8B01C}">
      <dgm:prSet/>
      <dgm:spPr/>
      <dgm:t>
        <a:bodyPr/>
        <a:lstStyle/>
        <a:p>
          <a:endParaRPr lang="en-GB"/>
        </a:p>
      </dgm:t>
    </dgm:pt>
    <dgm:pt modelId="{5207EB0E-27F5-4907-8192-755EE5C6E525}" type="sibTrans" cxnId="{7F3A6EC9-E5FD-4A5C-A0F8-425C8BF8B01C}">
      <dgm:prSet/>
      <dgm:spPr/>
      <dgm:t>
        <a:bodyPr/>
        <a:lstStyle/>
        <a:p>
          <a:endParaRPr lang="en-GB"/>
        </a:p>
      </dgm:t>
    </dgm:pt>
    <dgm:pt modelId="{5337B1D8-6D85-4BE9-AD46-7081015F8746}">
      <dgm:prSet phldrT="[Text]"/>
      <dgm:spPr/>
      <dgm:t>
        <a:bodyPr/>
        <a:lstStyle/>
        <a:p>
          <a:r>
            <a:rPr lang="en-GB" b="1" dirty="0"/>
            <a:t>How do I contribute?</a:t>
          </a:r>
        </a:p>
      </dgm:t>
    </dgm:pt>
    <dgm:pt modelId="{E9ABD13D-B5A4-4AD4-A7C5-FC084D8FFE5C}" type="parTrans" cxnId="{B8A09BF3-ECE5-4737-9D97-75A56A0EDF15}">
      <dgm:prSet/>
      <dgm:spPr/>
      <dgm:t>
        <a:bodyPr/>
        <a:lstStyle/>
        <a:p>
          <a:endParaRPr lang="en-GB"/>
        </a:p>
      </dgm:t>
    </dgm:pt>
    <dgm:pt modelId="{22D38C1E-9128-47F7-A165-5000544166E0}" type="sibTrans" cxnId="{B8A09BF3-ECE5-4737-9D97-75A56A0EDF15}">
      <dgm:prSet/>
      <dgm:spPr/>
      <dgm:t>
        <a:bodyPr/>
        <a:lstStyle/>
        <a:p>
          <a:endParaRPr lang="en-GB"/>
        </a:p>
      </dgm:t>
    </dgm:pt>
    <dgm:pt modelId="{8DD67B45-05D1-435D-8293-DFA2A5E6F936}" type="pres">
      <dgm:prSet presAssocID="{60C3C730-F52C-4963-A601-585EE907128C}" presName="Name0" presStyleCnt="0">
        <dgm:presLayoutVars>
          <dgm:chMax val="7"/>
          <dgm:chPref val="7"/>
          <dgm:dir/>
          <dgm:animLvl val="lvl"/>
        </dgm:presLayoutVars>
      </dgm:prSet>
      <dgm:spPr/>
    </dgm:pt>
    <dgm:pt modelId="{B488777E-C10B-4E10-8126-7E8CBB6CDA37}" type="pres">
      <dgm:prSet presAssocID="{FD280931-37B1-4DED-BCA6-D72242C4743B}" presName="Accent1" presStyleCnt="0"/>
      <dgm:spPr/>
    </dgm:pt>
    <dgm:pt modelId="{CA22A8BD-3F04-4B09-88BE-5E43AE6BD4CC}" type="pres">
      <dgm:prSet presAssocID="{FD280931-37B1-4DED-BCA6-D72242C4743B}" presName="Accent" presStyleLbl="node1" presStyleIdx="0" presStyleCnt="3"/>
      <dgm:spPr/>
    </dgm:pt>
    <dgm:pt modelId="{89ADDBC1-E59B-4A76-9650-64FA39923D0B}" type="pres">
      <dgm:prSet presAssocID="{FD280931-37B1-4DED-BCA6-D72242C4743B}" presName="Parent1" presStyleLbl="revTx" presStyleIdx="0" presStyleCnt="3">
        <dgm:presLayoutVars>
          <dgm:chMax val="1"/>
          <dgm:chPref val="1"/>
          <dgm:bulletEnabled val="1"/>
        </dgm:presLayoutVars>
      </dgm:prSet>
      <dgm:spPr/>
    </dgm:pt>
    <dgm:pt modelId="{EDAEC2AB-84DC-4A7F-AF82-1492AB7E7A42}" type="pres">
      <dgm:prSet presAssocID="{8A8004A6-AF55-4B4F-B72E-03868815152E}" presName="Accent2" presStyleCnt="0"/>
      <dgm:spPr/>
    </dgm:pt>
    <dgm:pt modelId="{1EB6FBC9-E89D-4625-B0AA-8AF47338D97A}" type="pres">
      <dgm:prSet presAssocID="{8A8004A6-AF55-4B4F-B72E-03868815152E}" presName="Accent" presStyleLbl="node1" presStyleIdx="1" presStyleCnt="3"/>
      <dgm:spPr/>
    </dgm:pt>
    <dgm:pt modelId="{3A3F1CA1-5B21-4E86-A391-827F479609D7}" type="pres">
      <dgm:prSet presAssocID="{8A8004A6-AF55-4B4F-B72E-03868815152E}" presName="Parent2" presStyleLbl="revTx" presStyleIdx="1" presStyleCnt="3">
        <dgm:presLayoutVars>
          <dgm:chMax val="1"/>
          <dgm:chPref val="1"/>
          <dgm:bulletEnabled val="1"/>
        </dgm:presLayoutVars>
      </dgm:prSet>
      <dgm:spPr/>
    </dgm:pt>
    <dgm:pt modelId="{B587F4BC-3EBD-40C8-8253-1AB19A6CF091}" type="pres">
      <dgm:prSet presAssocID="{5337B1D8-6D85-4BE9-AD46-7081015F8746}" presName="Accent3" presStyleCnt="0"/>
      <dgm:spPr/>
    </dgm:pt>
    <dgm:pt modelId="{FA99C99A-C7AD-4FE9-A267-6CA912D68E5A}" type="pres">
      <dgm:prSet presAssocID="{5337B1D8-6D85-4BE9-AD46-7081015F8746}" presName="Accent" presStyleLbl="node1" presStyleIdx="2" presStyleCnt="3"/>
      <dgm:spPr/>
    </dgm:pt>
    <dgm:pt modelId="{43BE4675-D284-4D1A-954E-AB748F506C4B}" type="pres">
      <dgm:prSet presAssocID="{5337B1D8-6D85-4BE9-AD46-7081015F8746}" presName="Parent3" presStyleLbl="revTx" presStyleIdx="2" presStyleCnt="3">
        <dgm:presLayoutVars>
          <dgm:chMax val="1"/>
          <dgm:chPref val="1"/>
          <dgm:bulletEnabled val="1"/>
        </dgm:presLayoutVars>
      </dgm:prSet>
      <dgm:spPr/>
    </dgm:pt>
  </dgm:ptLst>
  <dgm:cxnLst>
    <dgm:cxn modelId="{C23DA202-4165-460D-A0D9-FBB553C1A8BB}" type="presOf" srcId="{8A8004A6-AF55-4B4F-B72E-03868815152E}" destId="{3A3F1CA1-5B21-4E86-A391-827F479609D7}" srcOrd="0" destOrd="0" presId="urn:microsoft.com/office/officeart/2009/layout/CircleArrowProcess"/>
    <dgm:cxn modelId="{A9215515-124C-4E86-8F5D-37645582AD03}" type="presOf" srcId="{5337B1D8-6D85-4BE9-AD46-7081015F8746}" destId="{43BE4675-D284-4D1A-954E-AB748F506C4B}" srcOrd="0" destOrd="0" presId="urn:microsoft.com/office/officeart/2009/layout/CircleArrowProcess"/>
    <dgm:cxn modelId="{AF5C1C4F-8567-4C42-9C40-7E15BCEFB1E2}" srcId="{60C3C730-F52C-4963-A601-585EE907128C}" destId="{FD280931-37B1-4DED-BCA6-D72242C4743B}" srcOrd="0" destOrd="0" parTransId="{84E2BF9C-8342-43A4-AEFC-289A4AEFC573}" sibTransId="{C3893577-9056-4CBF-A480-102BFA3B2101}"/>
    <dgm:cxn modelId="{09473A57-B5FD-46A2-B2AC-FBCFEE38CA96}" type="presOf" srcId="{FD280931-37B1-4DED-BCA6-D72242C4743B}" destId="{89ADDBC1-E59B-4A76-9650-64FA39923D0B}" srcOrd="0" destOrd="0" presId="urn:microsoft.com/office/officeart/2009/layout/CircleArrowProcess"/>
    <dgm:cxn modelId="{91EC94B1-9A26-45BB-9648-EBAABBEEFC39}" type="presOf" srcId="{60C3C730-F52C-4963-A601-585EE907128C}" destId="{8DD67B45-05D1-435D-8293-DFA2A5E6F936}" srcOrd="0" destOrd="0" presId="urn:microsoft.com/office/officeart/2009/layout/CircleArrowProcess"/>
    <dgm:cxn modelId="{7F3A6EC9-E5FD-4A5C-A0F8-425C8BF8B01C}" srcId="{60C3C730-F52C-4963-A601-585EE907128C}" destId="{8A8004A6-AF55-4B4F-B72E-03868815152E}" srcOrd="1" destOrd="0" parTransId="{DB956DE3-C417-4B83-AF0E-7A62485E9928}" sibTransId="{5207EB0E-27F5-4907-8192-755EE5C6E525}"/>
    <dgm:cxn modelId="{B8A09BF3-ECE5-4737-9D97-75A56A0EDF15}" srcId="{60C3C730-F52C-4963-A601-585EE907128C}" destId="{5337B1D8-6D85-4BE9-AD46-7081015F8746}" srcOrd="2" destOrd="0" parTransId="{E9ABD13D-B5A4-4AD4-A7C5-FC084D8FFE5C}" sibTransId="{22D38C1E-9128-47F7-A165-5000544166E0}"/>
    <dgm:cxn modelId="{EDAC8264-56B6-4010-A4E9-FAB4CFAFBB6E}" type="presParOf" srcId="{8DD67B45-05D1-435D-8293-DFA2A5E6F936}" destId="{B488777E-C10B-4E10-8126-7E8CBB6CDA37}" srcOrd="0" destOrd="0" presId="urn:microsoft.com/office/officeart/2009/layout/CircleArrowProcess"/>
    <dgm:cxn modelId="{DE92992C-45F2-4F9D-8BDF-EDE6E5226049}" type="presParOf" srcId="{B488777E-C10B-4E10-8126-7E8CBB6CDA37}" destId="{CA22A8BD-3F04-4B09-88BE-5E43AE6BD4CC}" srcOrd="0" destOrd="0" presId="urn:microsoft.com/office/officeart/2009/layout/CircleArrowProcess"/>
    <dgm:cxn modelId="{B085FC74-EE8B-4250-A9A2-D057A02C1CD3}" type="presParOf" srcId="{8DD67B45-05D1-435D-8293-DFA2A5E6F936}" destId="{89ADDBC1-E59B-4A76-9650-64FA39923D0B}" srcOrd="1" destOrd="0" presId="urn:microsoft.com/office/officeart/2009/layout/CircleArrowProcess"/>
    <dgm:cxn modelId="{7CB631DA-5B5E-45C0-8FFC-B309F8B8F303}" type="presParOf" srcId="{8DD67B45-05D1-435D-8293-DFA2A5E6F936}" destId="{EDAEC2AB-84DC-4A7F-AF82-1492AB7E7A42}" srcOrd="2" destOrd="0" presId="urn:microsoft.com/office/officeart/2009/layout/CircleArrowProcess"/>
    <dgm:cxn modelId="{85D09855-CC5D-4DE7-8215-3BD63E779250}" type="presParOf" srcId="{EDAEC2AB-84DC-4A7F-AF82-1492AB7E7A42}" destId="{1EB6FBC9-E89D-4625-B0AA-8AF47338D97A}" srcOrd="0" destOrd="0" presId="urn:microsoft.com/office/officeart/2009/layout/CircleArrowProcess"/>
    <dgm:cxn modelId="{B46C2473-2BF5-4FC5-A871-AF0F7C39ED1F}" type="presParOf" srcId="{8DD67B45-05D1-435D-8293-DFA2A5E6F936}" destId="{3A3F1CA1-5B21-4E86-A391-827F479609D7}" srcOrd="3" destOrd="0" presId="urn:microsoft.com/office/officeart/2009/layout/CircleArrowProcess"/>
    <dgm:cxn modelId="{97F9DC1C-39EE-4FF2-A7DB-4BAC7C4E99D1}" type="presParOf" srcId="{8DD67B45-05D1-435D-8293-DFA2A5E6F936}" destId="{B587F4BC-3EBD-40C8-8253-1AB19A6CF091}" srcOrd="4" destOrd="0" presId="urn:microsoft.com/office/officeart/2009/layout/CircleArrowProcess"/>
    <dgm:cxn modelId="{31E36E26-96D2-491B-B2AE-6F5683FFE438}" type="presParOf" srcId="{B587F4BC-3EBD-40C8-8253-1AB19A6CF091}" destId="{FA99C99A-C7AD-4FE9-A267-6CA912D68E5A}" srcOrd="0" destOrd="0" presId="urn:microsoft.com/office/officeart/2009/layout/CircleArrowProcess"/>
    <dgm:cxn modelId="{9BFFE793-D59C-4977-AF5D-0503EE9BF80C}" type="presParOf" srcId="{8DD67B45-05D1-435D-8293-DFA2A5E6F936}" destId="{43BE4675-D284-4D1A-954E-AB748F506C4B}" srcOrd="5"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CFACC-C35E-4731-B79A-E1664300FFF1}">
      <dsp:nvSpPr>
        <dsp:cNvPr id="0" name=""/>
        <dsp:cNvSpPr/>
      </dsp:nvSpPr>
      <dsp:spPr>
        <a:xfrm>
          <a:off x="1358799" y="-6120"/>
          <a:ext cx="5410400" cy="5410400"/>
        </a:xfrm>
        <a:prstGeom prst="circularArrow">
          <a:avLst>
            <a:gd name="adj1" fmla="val 5274"/>
            <a:gd name="adj2" fmla="val 312630"/>
            <a:gd name="adj3" fmla="val 14229145"/>
            <a:gd name="adj4" fmla="val 17126425"/>
            <a:gd name="adj5" fmla="val 5477"/>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E46D05F-5C74-4609-A235-53AA1269154B}">
      <dsp:nvSpPr>
        <dsp:cNvPr id="0" name=""/>
        <dsp:cNvSpPr/>
      </dsp:nvSpPr>
      <dsp:spPr>
        <a:xfrm>
          <a:off x="3036093" y="491"/>
          <a:ext cx="2055812" cy="1027906"/>
        </a:xfrm>
        <a:prstGeom prst="round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1"/>
              </a:solidFill>
            </a:rPr>
            <a:t>Method</a:t>
          </a:r>
        </a:p>
      </dsp:txBody>
      <dsp:txXfrm>
        <a:off x="3086271" y="50669"/>
        <a:ext cx="1955456" cy="927550"/>
      </dsp:txXfrm>
    </dsp:sp>
    <dsp:sp modelId="{43D84E96-3E1F-4A69-B5E9-DA9A3F80427F}">
      <dsp:nvSpPr>
        <dsp:cNvPr id="0" name=""/>
        <dsp:cNvSpPr/>
      </dsp:nvSpPr>
      <dsp:spPr>
        <a:xfrm>
          <a:off x="4936922" y="1097936"/>
          <a:ext cx="2055812" cy="102790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Peer support group</a:t>
          </a:r>
        </a:p>
      </dsp:txBody>
      <dsp:txXfrm>
        <a:off x="4987100" y="1148114"/>
        <a:ext cx="1955456" cy="927550"/>
      </dsp:txXfrm>
    </dsp:sp>
    <dsp:sp modelId="{296593CE-E7B1-43A5-A4BC-EF524AC6BF77}">
      <dsp:nvSpPr>
        <dsp:cNvPr id="0" name=""/>
        <dsp:cNvSpPr/>
      </dsp:nvSpPr>
      <dsp:spPr>
        <a:xfrm>
          <a:off x="4936922" y="3292824"/>
          <a:ext cx="2055812" cy="1027906"/>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1"/>
              </a:solidFill>
            </a:rPr>
            <a:t>Answer 3 questions</a:t>
          </a:r>
        </a:p>
      </dsp:txBody>
      <dsp:txXfrm>
        <a:off x="4987100" y="3343002"/>
        <a:ext cx="1955456" cy="927550"/>
      </dsp:txXfrm>
    </dsp:sp>
    <dsp:sp modelId="{E6B60DBB-8027-484C-804E-B86F42DA537D}">
      <dsp:nvSpPr>
        <dsp:cNvPr id="0" name=""/>
        <dsp:cNvSpPr/>
      </dsp:nvSpPr>
      <dsp:spPr>
        <a:xfrm>
          <a:off x="3036093" y="4390268"/>
          <a:ext cx="2055812" cy="1027906"/>
        </a:xfrm>
        <a:prstGeom prst="round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1"/>
              </a:solidFill>
            </a:rPr>
            <a:t>Practice &amp; dedicate time</a:t>
          </a:r>
        </a:p>
      </dsp:txBody>
      <dsp:txXfrm>
        <a:off x="3086271" y="4440446"/>
        <a:ext cx="1955456" cy="927550"/>
      </dsp:txXfrm>
    </dsp:sp>
    <dsp:sp modelId="{B30EF383-9705-4B61-B03B-50423F4C2D57}">
      <dsp:nvSpPr>
        <dsp:cNvPr id="0" name=""/>
        <dsp:cNvSpPr/>
      </dsp:nvSpPr>
      <dsp:spPr>
        <a:xfrm>
          <a:off x="1135264" y="3292824"/>
          <a:ext cx="2055812" cy="1027906"/>
        </a:xfrm>
        <a:prstGeom prst="round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1"/>
              </a:solidFill>
            </a:rPr>
            <a:t>Safe Space</a:t>
          </a:r>
        </a:p>
      </dsp:txBody>
      <dsp:txXfrm>
        <a:off x="1185442" y="3343002"/>
        <a:ext cx="1955456" cy="927550"/>
      </dsp:txXfrm>
    </dsp:sp>
    <dsp:sp modelId="{00DDE3C7-E786-465B-AA69-167B0C351D4C}">
      <dsp:nvSpPr>
        <dsp:cNvPr id="0" name=""/>
        <dsp:cNvSpPr/>
      </dsp:nvSpPr>
      <dsp:spPr>
        <a:xfrm>
          <a:off x="1135264" y="1097936"/>
          <a:ext cx="2055812" cy="1027906"/>
        </a:xfrm>
        <a:prstGeom prst="round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Habits &amp; Mindset</a:t>
          </a:r>
        </a:p>
      </dsp:txBody>
      <dsp:txXfrm>
        <a:off x="1185442" y="1148114"/>
        <a:ext cx="1955456" cy="927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2A8BD-3F04-4B09-88BE-5E43AE6BD4CC}">
      <dsp:nvSpPr>
        <dsp:cNvPr id="0" name=""/>
        <dsp:cNvSpPr/>
      </dsp:nvSpPr>
      <dsp:spPr>
        <a:xfrm>
          <a:off x="1777503" y="0"/>
          <a:ext cx="1537703" cy="1537937"/>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ADDBC1-E59B-4A76-9650-64FA39923D0B}">
      <dsp:nvSpPr>
        <dsp:cNvPr id="0" name=""/>
        <dsp:cNvSpPr/>
      </dsp:nvSpPr>
      <dsp:spPr>
        <a:xfrm>
          <a:off x="2117386" y="555241"/>
          <a:ext cx="854472" cy="42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1" kern="1200" dirty="0"/>
            <a:t>What is my objective?</a:t>
          </a:r>
        </a:p>
      </dsp:txBody>
      <dsp:txXfrm>
        <a:off x="2117386" y="555241"/>
        <a:ext cx="854472" cy="427133"/>
      </dsp:txXfrm>
    </dsp:sp>
    <dsp:sp modelId="{1EB6FBC9-E89D-4625-B0AA-8AF47338D97A}">
      <dsp:nvSpPr>
        <dsp:cNvPr id="0" name=""/>
        <dsp:cNvSpPr/>
      </dsp:nvSpPr>
      <dsp:spPr>
        <a:xfrm>
          <a:off x="1350411" y="883658"/>
          <a:ext cx="1537703" cy="1537937"/>
        </a:xfrm>
        <a:prstGeom prst="leftCircularArrow">
          <a:avLst>
            <a:gd name="adj1" fmla="val 10980"/>
            <a:gd name="adj2" fmla="val 1142322"/>
            <a:gd name="adj3" fmla="val 6300000"/>
            <a:gd name="adj4" fmla="val 18900000"/>
            <a:gd name="adj5" fmla="val 125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F1CA1-5B21-4E86-A391-827F479609D7}">
      <dsp:nvSpPr>
        <dsp:cNvPr id="0" name=""/>
        <dsp:cNvSpPr/>
      </dsp:nvSpPr>
      <dsp:spPr>
        <a:xfrm>
          <a:off x="1692027" y="1444012"/>
          <a:ext cx="854472" cy="42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1" kern="1200" dirty="0"/>
            <a:t>Who is related?</a:t>
          </a:r>
        </a:p>
      </dsp:txBody>
      <dsp:txXfrm>
        <a:off x="1692027" y="1444012"/>
        <a:ext cx="854472" cy="427133"/>
      </dsp:txXfrm>
    </dsp:sp>
    <dsp:sp modelId="{FA99C99A-C7AD-4FE9-A267-6CA912D68E5A}">
      <dsp:nvSpPr>
        <dsp:cNvPr id="0" name=""/>
        <dsp:cNvSpPr/>
      </dsp:nvSpPr>
      <dsp:spPr>
        <a:xfrm>
          <a:off x="1886947" y="1873063"/>
          <a:ext cx="1321125" cy="1321654"/>
        </a:xfrm>
        <a:prstGeom prst="blockArc">
          <a:avLst>
            <a:gd name="adj1" fmla="val 13500000"/>
            <a:gd name="adj2" fmla="val 10800000"/>
            <a:gd name="adj3" fmla="val 1274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E4675-D284-4D1A-954E-AB748F506C4B}">
      <dsp:nvSpPr>
        <dsp:cNvPr id="0" name=""/>
        <dsp:cNvSpPr/>
      </dsp:nvSpPr>
      <dsp:spPr>
        <a:xfrm>
          <a:off x="2119407" y="2334060"/>
          <a:ext cx="854472" cy="427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b="1" kern="1200" dirty="0"/>
            <a:t>How do I contribute?</a:t>
          </a:r>
        </a:p>
      </dsp:txBody>
      <dsp:txXfrm>
        <a:off x="2119407" y="2334060"/>
        <a:ext cx="854472" cy="42713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B2CEC-98C9-4C18-9023-685C102E3A99}" type="datetimeFigureOut">
              <a:rPr lang="en-GB" smtClean="0"/>
              <a:t>19/01/2021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AE532-3A05-4888-AB57-A0F30FB22DAD}" type="slidenum">
              <a:rPr lang="en-GB" smtClean="0"/>
              <a:t>‹#›</a:t>
            </a:fld>
            <a:endParaRPr lang="en-GB"/>
          </a:p>
        </p:txBody>
      </p:sp>
    </p:spTree>
    <p:extLst>
      <p:ext uri="{BB962C8B-B14F-4D97-AF65-F5344CB8AC3E}">
        <p14:creationId xmlns:p14="http://schemas.microsoft.com/office/powerpoint/2010/main" val="164112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WOL? </a:t>
            </a:r>
          </a:p>
          <a:p>
            <a:endParaRPr lang="en-GB" dirty="0"/>
          </a:p>
          <a:p>
            <a:r>
              <a:rPr lang="en-GB" dirty="0"/>
              <a:t>For me: a way to meet people. A joy, a lifeline. Something that gave me purpose in the lockdown!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EE81D-3BC4-472C-8B98-C26A78F480A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689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 mins</a:t>
            </a:r>
          </a:p>
          <a:p>
            <a:r>
              <a:rPr lang="en-US" dirty="0"/>
              <a:t>So… what is WOL?</a:t>
            </a:r>
          </a:p>
          <a:p>
            <a:endParaRPr lang="en-US" dirty="0"/>
          </a:p>
          <a:p>
            <a:r>
              <a:rPr lang="en-US" dirty="0"/>
              <a:t>It’s a lot of things!</a:t>
            </a:r>
          </a:p>
          <a:p>
            <a:endParaRPr lang="en-US" dirty="0"/>
          </a:p>
          <a:p>
            <a:r>
              <a:rPr lang="en-US" dirty="0"/>
              <a:t>You get a Peer support group: 4-5 people. </a:t>
            </a:r>
          </a:p>
          <a:p>
            <a:r>
              <a:rPr lang="en-US" dirty="0"/>
              <a:t>Answer 3 questions for yourself: What, Who, How do I contribute?</a:t>
            </a:r>
          </a:p>
          <a:p>
            <a:r>
              <a:rPr lang="en-US" dirty="0"/>
              <a:t>Practice &amp; Dedicate time: 1 hour/</a:t>
            </a:r>
            <a:r>
              <a:rPr lang="en-US" dirty="0" err="1"/>
              <a:t>wk</a:t>
            </a:r>
            <a:r>
              <a:rPr lang="en-US" dirty="0"/>
              <a:t> for 12 weeks.</a:t>
            </a:r>
          </a:p>
          <a:p>
            <a:r>
              <a:rPr lang="en-US" dirty="0"/>
              <a:t>Safe Space: you get this time to practice your contributions and receive candid feedback.</a:t>
            </a:r>
          </a:p>
          <a:p>
            <a:endParaRPr lang="en-US" dirty="0"/>
          </a:p>
          <a:p>
            <a:endParaRPr lang="en-US" dirty="0"/>
          </a:p>
          <a:p>
            <a:r>
              <a:rPr lang="en-US" dirty="0"/>
              <a:t>Employees develop &amp; practice new skills while working remotely.</a:t>
            </a:r>
          </a:p>
          <a:p>
            <a:r>
              <a:rPr lang="en-US" dirty="0"/>
              <a:t>They create more connections across locations &amp; departments, breaking down silos.</a:t>
            </a:r>
          </a:p>
          <a:p>
            <a:r>
              <a:rPr lang="en-US" dirty="0"/>
              <a:t>Participants get professional support along the way.</a:t>
            </a:r>
          </a:p>
          <a:p>
            <a:endParaRPr lang="en-US" dirty="0"/>
          </a:p>
          <a:p>
            <a:r>
              <a:rPr lang="en-US" dirty="0"/>
              <a:t>WOL has been increasingly popular in hundreds of companies and in over 60 countries worldwide since 2015: Bosch, SAP, Siemens and Deutsche Bank, to name a few. </a:t>
            </a:r>
          </a:p>
          <a:p>
            <a:r>
              <a:rPr lang="en-US" dirty="0"/>
              <a:t>Some great companies like BMW have even implemented it into their company strategy because Working Out Loud is helping their organization effectively developing their employees mindset and is supporting different use cases.</a:t>
            </a:r>
            <a:endParaRPr lang="en-GB" dirty="0"/>
          </a:p>
        </p:txBody>
      </p:sp>
      <p:sp>
        <p:nvSpPr>
          <p:cNvPr id="4" name="Slide Number Placeholder 3"/>
          <p:cNvSpPr>
            <a:spLocks noGrp="1"/>
          </p:cNvSpPr>
          <p:nvPr>
            <p:ph type="sldNum" sz="quarter" idx="5"/>
          </p:nvPr>
        </p:nvSpPr>
        <p:spPr/>
        <p:txBody>
          <a:bodyPr/>
          <a:lstStyle/>
          <a:p>
            <a:fld id="{A9CEE81D-3BC4-472C-8B98-C26A78F480A1}" type="slidenum">
              <a:rPr lang="en-GB" smtClean="0"/>
              <a:t>3</a:t>
            </a:fld>
            <a:endParaRPr lang="en-GB"/>
          </a:p>
        </p:txBody>
      </p:sp>
    </p:spTree>
    <p:extLst>
      <p:ext uri="{BB962C8B-B14F-4D97-AF65-F5344CB8AC3E}">
        <p14:creationId xmlns:p14="http://schemas.microsoft.com/office/powerpoint/2010/main" val="1935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1 min</a:t>
            </a:r>
          </a:p>
          <a:p>
            <a:endParaRPr lang="de-DE" dirty="0"/>
          </a:p>
          <a:p>
            <a:r>
              <a:rPr lang="de-DE" dirty="0"/>
              <a:t>So how does it work now? </a:t>
            </a:r>
          </a:p>
          <a:p>
            <a:r>
              <a:rPr lang="en-US" dirty="0"/>
              <a:t>After you sign up, you are allocated into a circle of 3-5 people. The Circle meets for one hour per week over 12 weeks, via Microsoft Teams. </a:t>
            </a:r>
          </a:p>
          <a:p>
            <a:r>
              <a:rPr lang="en-US" dirty="0"/>
              <a:t>Each person chooses a personal goal where they want to make progress. </a:t>
            </a:r>
          </a:p>
          <a:p>
            <a:r>
              <a:rPr lang="en-US" dirty="0"/>
              <a:t>For every meeting, there is a structured guide with exercises and guided discussions. </a:t>
            </a:r>
          </a:p>
          <a:p>
            <a:r>
              <a:rPr lang="en-US" dirty="0"/>
              <a:t>Over this period employees reach their goals with the support of their colleagues and AT THE SAME TIME train new skills needed at a 21st century workplace and expand their network of </a:t>
            </a:r>
            <a:r>
              <a:rPr lang="en-US" b="1" dirty="0"/>
              <a:t>meaningful</a:t>
            </a:r>
            <a:r>
              <a:rPr lang="en-US" dirty="0"/>
              <a:t> relationships within our company.</a:t>
            </a:r>
          </a:p>
          <a:p>
            <a:endParaRPr lang="en-US" dirty="0"/>
          </a:p>
          <a:p>
            <a:r>
              <a:rPr lang="de-DE" sz="1200" kern="1200" dirty="0">
                <a:solidFill>
                  <a:schemeClr val="tx1"/>
                </a:solidFill>
                <a:effectLst/>
                <a:latin typeface="+mn-lt"/>
                <a:ea typeface="+mn-ea"/>
                <a:cs typeface="+mn-cs"/>
              </a:rPr>
              <a:t>So in total, you get 12 focused hours devoted to self-development and learning, with amazing results.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CDABC8-FD09-47BC-822A-A981D494E0D7}" type="slidenum">
              <a:rPr kumimoji="0" lang="en-CA" sz="1300" b="0" i="0" u="none" strike="noStrike" kern="1200" cap="none" spc="0" normalizeH="0" baseline="0" noProof="0" smtClean="0">
                <a:ln>
                  <a:noFill/>
                </a:ln>
                <a:solidFill>
                  <a:prstClr val="black"/>
                </a:solidFill>
                <a:effectLst/>
                <a:uLnTx/>
                <a:uFillTx/>
                <a:latin typeface="GE Inspira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300" b="0" i="0" u="none" strike="noStrike" kern="1200" cap="none" spc="0" normalizeH="0" baseline="0" noProof="0">
              <a:ln>
                <a:noFill/>
              </a:ln>
              <a:solidFill>
                <a:prstClr val="black"/>
              </a:solidFill>
              <a:effectLst/>
              <a:uLnTx/>
              <a:uFillTx/>
              <a:latin typeface="GE Inspira Sans"/>
              <a:ea typeface="+mn-ea"/>
              <a:cs typeface="+mn-cs"/>
            </a:endParaRPr>
          </a:p>
        </p:txBody>
      </p:sp>
    </p:spTree>
    <p:extLst>
      <p:ext uri="{BB962C8B-B14F-4D97-AF65-F5344CB8AC3E}">
        <p14:creationId xmlns:p14="http://schemas.microsoft.com/office/powerpoint/2010/main" val="41491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a:t>1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de-DE" dirty="0"/>
              <a:t>There are five elements integrated into this learning program which support very well our new purpose </a:t>
            </a:r>
            <a:r>
              <a:rPr lang="de-DE" b="1" dirty="0"/>
              <a:t>and leadership behaviors </a:t>
            </a:r>
            <a:r>
              <a:rPr lang="de-DE" dirty="0"/>
              <a:t>at GE</a:t>
            </a:r>
          </a:p>
          <a:p>
            <a:endParaRPr lang="de-DE" dirty="0"/>
          </a:p>
          <a:p>
            <a:r>
              <a:rPr lang="de-DE" b="1" dirty="0" err="1"/>
              <a:t>Relationships</a:t>
            </a:r>
            <a:r>
              <a:rPr lang="de-DE" dirty="0"/>
              <a:t> </a:t>
            </a:r>
            <a:r>
              <a:rPr lang="de-DE" dirty="0" err="1"/>
              <a:t>are</a:t>
            </a:r>
            <a:r>
              <a:rPr lang="de-DE" dirty="0"/>
              <a:t> at </a:t>
            </a:r>
            <a:r>
              <a:rPr lang="de-DE" dirty="0" err="1"/>
              <a:t>the</a:t>
            </a:r>
            <a:r>
              <a:rPr lang="de-DE" dirty="0"/>
              <a:t> </a:t>
            </a:r>
            <a:r>
              <a:rPr lang="de-DE" dirty="0" err="1"/>
              <a:t>heart</a:t>
            </a:r>
            <a:r>
              <a:rPr lang="de-DE" dirty="0"/>
              <a:t> </a:t>
            </a:r>
            <a:r>
              <a:rPr lang="de-DE" dirty="0" err="1"/>
              <a:t>of</a:t>
            </a:r>
            <a:r>
              <a:rPr lang="de-DE" dirty="0"/>
              <a:t> WOL </a:t>
            </a:r>
            <a:r>
              <a:rPr lang="de-DE" dirty="0" err="1"/>
              <a:t>because</a:t>
            </a:r>
            <a:r>
              <a:rPr lang="de-DE" dirty="0"/>
              <a:t> </a:t>
            </a:r>
            <a:r>
              <a:rPr lang="de-DE" dirty="0" err="1"/>
              <a:t>the</a:t>
            </a:r>
            <a:r>
              <a:rPr lang="de-DE" dirty="0"/>
              <a:t> </a:t>
            </a:r>
            <a:r>
              <a:rPr lang="de-DE" dirty="0" err="1"/>
              <a:t>path</a:t>
            </a:r>
            <a:r>
              <a:rPr lang="de-DE" dirty="0"/>
              <a:t> </a:t>
            </a:r>
            <a:r>
              <a:rPr lang="de-DE" dirty="0" err="1"/>
              <a:t>to</a:t>
            </a:r>
            <a:r>
              <a:rPr lang="de-DE" dirty="0"/>
              <a:t> </a:t>
            </a:r>
            <a:r>
              <a:rPr lang="de-DE" dirty="0" err="1"/>
              <a:t>knowledge</a:t>
            </a:r>
            <a:r>
              <a:rPr lang="de-DE" dirty="0"/>
              <a:t> </a:t>
            </a:r>
            <a:r>
              <a:rPr lang="de-DE" dirty="0" err="1"/>
              <a:t>is</a:t>
            </a:r>
            <a:r>
              <a:rPr lang="de-DE" dirty="0"/>
              <a:t> via </a:t>
            </a:r>
            <a:r>
              <a:rPr lang="de-DE" dirty="0" err="1"/>
              <a:t>others</a:t>
            </a:r>
            <a:r>
              <a:rPr lang="de-DE" dirty="0"/>
              <a:t>.</a:t>
            </a:r>
          </a:p>
          <a:p>
            <a:endParaRPr lang="de-DE" dirty="0"/>
          </a:p>
          <a:p>
            <a:r>
              <a:rPr lang="de-DE" b="1" dirty="0" err="1"/>
              <a:t>Leading</a:t>
            </a:r>
            <a:r>
              <a:rPr lang="de-DE" b="1" dirty="0"/>
              <a:t> </a:t>
            </a:r>
            <a:r>
              <a:rPr lang="de-DE" b="1" dirty="0" err="1"/>
              <a:t>with</a:t>
            </a:r>
            <a:r>
              <a:rPr lang="de-DE" b="1" dirty="0"/>
              <a:t> </a:t>
            </a:r>
            <a:r>
              <a:rPr lang="de-DE" b="1" dirty="0" err="1"/>
              <a:t>Generosity</a:t>
            </a:r>
            <a:r>
              <a:rPr lang="de-DE" b="1" dirty="0"/>
              <a:t> </a:t>
            </a:r>
            <a:r>
              <a:rPr lang="de-DE" dirty="0" err="1"/>
              <a:t>is</a:t>
            </a:r>
            <a:r>
              <a:rPr lang="de-DE" dirty="0"/>
              <a:t> </a:t>
            </a:r>
            <a:r>
              <a:rPr lang="de-DE" dirty="0" err="1"/>
              <a:t>about</a:t>
            </a:r>
            <a:r>
              <a:rPr lang="de-DE" dirty="0"/>
              <a:t> </a:t>
            </a:r>
            <a:r>
              <a:rPr lang="de-DE" dirty="0" err="1"/>
              <a:t>making</a:t>
            </a:r>
            <a:r>
              <a:rPr lang="de-DE" dirty="0"/>
              <a:t> </a:t>
            </a:r>
            <a:r>
              <a:rPr lang="de-DE" dirty="0" err="1"/>
              <a:t>contributions</a:t>
            </a:r>
            <a:r>
              <a:rPr lang="de-DE" dirty="0"/>
              <a:t> and </a:t>
            </a:r>
            <a:r>
              <a:rPr lang="de-DE" dirty="0" err="1"/>
              <a:t>building</a:t>
            </a:r>
            <a:r>
              <a:rPr lang="de-DE" dirty="0"/>
              <a:t> </a:t>
            </a:r>
            <a:r>
              <a:rPr lang="de-DE" dirty="0" err="1"/>
              <a:t>trust</a:t>
            </a:r>
            <a:r>
              <a:rPr lang="de-DE" dirty="0"/>
              <a:t> </a:t>
            </a:r>
            <a:r>
              <a:rPr lang="de-DE" dirty="0" err="1"/>
              <a:t>over</a:t>
            </a:r>
            <a:r>
              <a:rPr lang="de-DE" dirty="0"/>
              <a:t> time, </a:t>
            </a:r>
            <a:r>
              <a:rPr lang="de-DE" dirty="0" err="1"/>
              <a:t>increasing</a:t>
            </a:r>
            <a:r>
              <a:rPr lang="de-DE" dirty="0"/>
              <a:t> </a:t>
            </a:r>
            <a:r>
              <a:rPr lang="de-DE" dirty="0" err="1"/>
              <a:t>the</a:t>
            </a:r>
            <a:r>
              <a:rPr lang="de-DE" dirty="0"/>
              <a:t> </a:t>
            </a:r>
            <a:r>
              <a:rPr lang="de-DE" dirty="0" err="1"/>
              <a:t>chances</a:t>
            </a:r>
            <a:r>
              <a:rPr lang="de-DE" dirty="0"/>
              <a:t> </a:t>
            </a:r>
            <a:r>
              <a:rPr lang="de-DE" dirty="0" err="1"/>
              <a:t>of</a:t>
            </a:r>
            <a:r>
              <a:rPr lang="de-DE" dirty="0"/>
              <a:t> </a:t>
            </a:r>
            <a:r>
              <a:rPr lang="de-DE" dirty="0" err="1"/>
              <a:t>cooperation</a:t>
            </a:r>
            <a:r>
              <a:rPr lang="de-DE" dirty="0"/>
              <a:t> and </a:t>
            </a:r>
            <a:r>
              <a:rPr lang="de-DE" dirty="0" err="1"/>
              <a:t>collaboration</a:t>
            </a:r>
            <a:r>
              <a:rPr lang="de-DE" dirty="0"/>
              <a:t>.</a:t>
            </a:r>
          </a:p>
          <a:p>
            <a:endParaRPr lang="de-DE" dirty="0"/>
          </a:p>
          <a:p>
            <a:r>
              <a:rPr lang="de-DE" b="1" dirty="0"/>
              <a:t>Purposeful Discovery </a:t>
            </a:r>
            <a:r>
              <a:rPr lang="de-DE" dirty="0"/>
              <a:t>means delivering with focus, because having a learning goal in mind serves to orient your activities.</a:t>
            </a:r>
          </a:p>
          <a:p>
            <a:endParaRPr lang="de-DE" dirty="0"/>
          </a:p>
          <a:p>
            <a:r>
              <a:rPr lang="en-US" sz="1200" b="1" i="0" kern="1200" dirty="0">
                <a:solidFill>
                  <a:schemeClr val="tx1"/>
                </a:solidFill>
                <a:effectLst/>
                <a:latin typeface="+mn-lt"/>
                <a:ea typeface="+mn-ea"/>
                <a:cs typeface="+mn-cs"/>
              </a:rPr>
              <a:t>Making you &amp; your work visible: </a:t>
            </a:r>
            <a:r>
              <a:rPr lang="en-US" sz="1200" b="0" i="0" kern="1200" dirty="0">
                <a:solidFill>
                  <a:schemeClr val="tx1"/>
                </a:solidFill>
                <a:effectLst/>
                <a:latin typeface="+mn-lt"/>
                <a:ea typeface="+mn-ea"/>
                <a:cs typeface="+mn-cs"/>
              </a:rPr>
              <a:t>This isn’t about promoting yourself or trying to be popular. It’s about making it easier to come into contact with people related to your work, your goals, and your interests.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this is really about</a:t>
            </a:r>
          </a:p>
          <a:p>
            <a:r>
              <a:rPr lang="en-US" sz="1200" b="1" i="0" kern="1200" dirty="0">
                <a:solidFill>
                  <a:schemeClr val="tx1"/>
                </a:solidFill>
                <a:effectLst/>
                <a:latin typeface="+mn-lt"/>
                <a:ea typeface="+mn-ea"/>
                <a:cs typeface="+mn-cs"/>
              </a:rPr>
              <a:t>Growth Mindset</a:t>
            </a:r>
            <a:r>
              <a:rPr lang="en-US" sz="1200" b="0" i="0" kern="1200" dirty="0">
                <a:solidFill>
                  <a:schemeClr val="tx1"/>
                </a:solidFill>
                <a:effectLst/>
                <a:latin typeface="+mn-lt"/>
                <a:ea typeface="+mn-ea"/>
                <a:cs typeface="+mn-cs"/>
              </a:rPr>
              <a:t>: Develop an open, curious approach to work &amp; life and strive for continuous improvement.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you graduate, you can also </a:t>
            </a:r>
            <a:r>
              <a:rPr lang="en-GB" dirty="0"/>
              <a:t>leverage a blossoming network of #WOL Alumni in GE with their own channel in Teams!</a:t>
            </a:r>
          </a:p>
          <a:p>
            <a:endParaRPr lang="de-DE"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CDABC8-FD09-47BC-822A-A981D494E0D7}" type="slidenum">
              <a:rPr kumimoji="0" lang="en-CA" sz="1300" b="0" i="0" u="none" strike="noStrike" kern="1200" cap="none" spc="0" normalizeH="0" baseline="0" noProof="0" smtClean="0">
                <a:ln>
                  <a:noFill/>
                </a:ln>
                <a:solidFill>
                  <a:prstClr val="black"/>
                </a:solidFill>
                <a:effectLst/>
                <a:uLnTx/>
                <a:uFillTx/>
                <a:latin typeface="GE Inspira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300" b="0" i="0" u="none" strike="noStrike" kern="1200" cap="none" spc="0" normalizeH="0" baseline="0" noProof="0">
              <a:ln>
                <a:noFill/>
              </a:ln>
              <a:solidFill>
                <a:prstClr val="black"/>
              </a:solidFill>
              <a:effectLst/>
              <a:uLnTx/>
              <a:uFillTx/>
              <a:latin typeface="GE Inspira Sans"/>
              <a:ea typeface="+mn-ea"/>
              <a:cs typeface="+mn-cs"/>
            </a:endParaRPr>
          </a:p>
        </p:txBody>
      </p:sp>
    </p:spTree>
    <p:extLst>
      <p:ext uri="{BB962C8B-B14F-4D97-AF65-F5344CB8AC3E}">
        <p14:creationId xmlns:p14="http://schemas.microsoft.com/office/powerpoint/2010/main" val="359560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CDABC8-FD09-47BC-822A-A981D494E0D7}" type="slidenum">
              <a:rPr kumimoji="0" lang="en-CA" sz="1300" b="0" i="0" u="none" strike="noStrike" kern="1200" cap="none" spc="0" normalizeH="0" baseline="0" noProof="0" smtClean="0">
                <a:ln>
                  <a:noFill/>
                </a:ln>
                <a:solidFill>
                  <a:prstClr val="black"/>
                </a:solidFill>
                <a:effectLst/>
                <a:uLnTx/>
                <a:uFillTx/>
                <a:latin typeface="GE Inspira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300" b="0" i="0" u="none" strike="noStrike" kern="1200" cap="none" spc="0" normalizeH="0" baseline="0" noProof="0">
              <a:ln>
                <a:noFill/>
              </a:ln>
              <a:solidFill>
                <a:prstClr val="black"/>
              </a:solidFill>
              <a:effectLst/>
              <a:uLnTx/>
              <a:uFillTx/>
              <a:latin typeface="GE Inspira Sans"/>
              <a:ea typeface="+mn-ea"/>
              <a:cs typeface="+mn-cs"/>
            </a:endParaRPr>
          </a:p>
        </p:txBody>
      </p:sp>
    </p:spTree>
    <p:extLst>
      <p:ext uri="{BB962C8B-B14F-4D97-AF65-F5344CB8AC3E}">
        <p14:creationId xmlns:p14="http://schemas.microsoft.com/office/powerpoint/2010/main" val="166350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testimonial I particularly liked!</a:t>
            </a:r>
          </a:p>
        </p:txBody>
      </p:sp>
      <p:sp>
        <p:nvSpPr>
          <p:cNvPr id="4" name="Slide Number Placeholder 3"/>
          <p:cNvSpPr>
            <a:spLocks noGrp="1"/>
          </p:cNvSpPr>
          <p:nvPr>
            <p:ph type="sldNum" sz="quarter" idx="5"/>
          </p:nvPr>
        </p:nvSpPr>
        <p:spPr/>
        <p:txBody>
          <a:bodyPr/>
          <a:lstStyle/>
          <a:p>
            <a:fld id="{A9CEE81D-3BC4-472C-8B98-C26A78F480A1}" type="slidenum">
              <a:rPr lang="en-GB" smtClean="0"/>
              <a:t>10</a:t>
            </a:fld>
            <a:endParaRPr lang="en-GB"/>
          </a:p>
        </p:txBody>
      </p:sp>
    </p:spTree>
    <p:extLst>
      <p:ext uri="{BB962C8B-B14F-4D97-AF65-F5344CB8AC3E}">
        <p14:creationId xmlns:p14="http://schemas.microsoft.com/office/powerpoint/2010/main" val="22637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GE Inspira Sans" panose="020B0503060000000003" pitchFamily="34" charset="0"/>
              </a:rPr>
              <a:t>Question 4 in the form: How did you hear of WOL at GE?</a:t>
            </a:r>
            <a:endParaRPr lang="en-GB" sz="2000" b="1" dirty="0">
              <a:latin typeface="GE Inspira Sans" panose="020B0503060000000003" pitchFamily="34" charset="0"/>
            </a:endParaRPr>
          </a:p>
          <a:p>
            <a:r>
              <a:rPr lang="en-GB" sz="1200" dirty="0">
                <a:latin typeface="GE Inspira Sans" panose="020B0503060000000003" pitchFamily="34" charset="0"/>
              </a:rPr>
              <a:t>Be sure to mention:</a:t>
            </a:r>
          </a:p>
          <a:p>
            <a:r>
              <a:rPr lang="en-GB" sz="1200" b="1" dirty="0">
                <a:solidFill>
                  <a:schemeClr val="accent5"/>
                </a:solidFill>
                <a:latin typeface="GE Inspira Sans" panose="020B0503060000000003" pitchFamily="34" charset="0"/>
              </a:rPr>
              <a:t>Capital WCS Pilot</a:t>
            </a:r>
          </a:p>
          <a:p>
            <a:endParaRPr lang="en-GB" dirty="0"/>
          </a:p>
          <a:p>
            <a:r>
              <a:rPr lang="en-GB" dirty="0"/>
              <a:t>New circles will start in Q1 21. If January is a busy month for you, ask to start in February/March. </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EE81D-3BC4-472C-8B98-C26A78F480A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81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698B-C736-4C14-A369-BCFEC805C2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910AB6-8197-4CDD-9C1E-77C580543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558FC-222E-4EFD-AF8F-7EA7E596C62F}"/>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DCF5B018-FEE3-4BD5-B5A0-CCA1E83038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1C1AD-34A3-4BCD-90FA-D8721F60C683}"/>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134057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0044-C7D7-4E4B-8425-DAE7B4A1F7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E1DA19-A112-42C3-84F0-962D1E5D1E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817C74-A3F5-4B35-963F-801B5438685A}"/>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491EC241-6DE6-4415-A8A9-36B893A4C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9DCBE9-891C-4527-8D51-4531E55183AA}"/>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197097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C831F-6C53-4EAF-A6E6-CFF710336E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F6D5BC-FEE3-4CBD-A635-88F8EE7B6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DEC1B4-EFA9-4BA8-A880-A3ACEDFCAFBB}"/>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4D3A1F5C-4BA5-445F-AF00-B517D276E6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B33630-8BC6-462F-B46A-4FA455DB9E3D}"/>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16718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a:xfrm>
            <a:off x="9537192" y="6472936"/>
            <a:ext cx="1876388" cy="182880"/>
          </a:xfrm>
          <a:prstGeom prst="rect">
            <a:avLst/>
          </a:prstGeom>
        </p:spPr>
        <p:txBody>
          <a:bodyPr/>
          <a:lstStyle/>
          <a:p>
            <a:fld id="{66CA7FD2-EEE1-4653-A3ED-EC06E26685F5}" type="datetime4">
              <a:rPr lang="en-US" smtClean="0"/>
              <a:t>January 19, 2021</a:t>
            </a:fld>
            <a:endParaRPr lang="en-CA"/>
          </a:p>
        </p:txBody>
      </p:sp>
      <p:sp>
        <p:nvSpPr>
          <p:cNvPr id="5" name="Footer Placeholder 4"/>
          <p:cNvSpPr>
            <a:spLocks noGrp="1"/>
          </p:cNvSpPr>
          <p:nvPr>
            <p:ph type="ftr" sz="quarter" idx="11"/>
          </p:nvPr>
        </p:nvSpPr>
        <p:spPr>
          <a:xfrm>
            <a:off x="1627632" y="6472976"/>
            <a:ext cx="2688336" cy="182880"/>
          </a:xfrm>
          <a:prstGeom prst="rect">
            <a:avLst/>
          </a:prstGeom>
        </p:spPr>
        <p:txBody>
          <a:bodyPr/>
          <a:lstStyle>
            <a:lvl1pPr>
              <a:defRPr/>
            </a:lvl1pPr>
          </a:lstStyle>
          <a:p>
            <a:r>
              <a:rPr lang="en-CA" dirty="0"/>
              <a:t>TAMARA WYSZYNSKI</a:t>
            </a:r>
          </a:p>
        </p:txBody>
      </p:sp>
      <p:sp>
        <p:nvSpPr>
          <p:cNvPr id="6" name="Slide Number Placeholder 5"/>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922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062A-20DA-4099-A896-823EE1DCC0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F3AA2C-AB5F-408E-BC08-4266724C66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8D782E-1C0E-40A4-8AB1-5B1A447CF616}"/>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7EAEB4C1-2704-49F5-9EC0-FC61FB4C04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12CF44-AFC1-4084-8400-323550E94AC9}"/>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47644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CBED-C516-4410-A3B2-F2D71862B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149532-3FD5-4194-A7F3-8B2412A79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6BA10-BFD2-41F7-9F0E-733C09B48350}"/>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D74B57E8-40C4-492B-96FE-52C03118B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4A667D-B69F-4BFC-BBE7-3153AD77945A}"/>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231780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D162-99D4-43E7-BFE5-39C052F7A2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EDD44-E6D9-41C2-ADA2-3BC8E7FA9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D24AF-485D-4DED-8BC2-FB46E1715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26E612-9835-4C9D-B31C-5F8D06731FEB}"/>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6" name="Footer Placeholder 5">
            <a:extLst>
              <a:ext uri="{FF2B5EF4-FFF2-40B4-BE49-F238E27FC236}">
                <a16:creationId xmlns:a16="http://schemas.microsoft.com/office/drawing/2014/main" id="{11A682D3-2462-46A9-80F5-0088D60DBF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1ACF09-4D56-490E-BCD8-77E4C95E0AB0}"/>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260123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9C30-D19A-4C60-A1E5-3C29C5015B9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45EA61-5F13-4894-BDB2-F453CEBA5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EACCE6-9141-43C7-BB67-3DB532252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999FA8-3313-4612-81BF-DAF3B060C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4A1C2-84DE-49DF-BC2D-AD1F5AC0D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9416B6-DE3B-49F1-9110-D2DD3221157A}"/>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8" name="Footer Placeholder 7">
            <a:extLst>
              <a:ext uri="{FF2B5EF4-FFF2-40B4-BE49-F238E27FC236}">
                <a16:creationId xmlns:a16="http://schemas.microsoft.com/office/drawing/2014/main" id="{CDE5F7FA-D783-4D4C-98D8-E2686DC68B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9056F4-465D-4964-BB87-7DF8C4C5E0E5}"/>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254288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0D2E-CDFF-4B5B-AAD9-AFEFC9B9E0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4AEE37-6676-4CEE-BE21-84075401936C}"/>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4" name="Footer Placeholder 3">
            <a:extLst>
              <a:ext uri="{FF2B5EF4-FFF2-40B4-BE49-F238E27FC236}">
                <a16:creationId xmlns:a16="http://schemas.microsoft.com/office/drawing/2014/main" id="{B0E45276-48FE-47E4-9860-9587BAD148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2329A3E-269E-404F-94F3-71DCC8CC8130}"/>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274937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313F75-CBD2-4B4C-9A34-06E00972CFB1}"/>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3" name="Footer Placeholder 2">
            <a:extLst>
              <a:ext uri="{FF2B5EF4-FFF2-40B4-BE49-F238E27FC236}">
                <a16:creationId xmlns:a16="http://schemas.microsoft.com/office/drawing/2014/main" id="{7990D8B1-78B9-4B2B-B80E-F33932CAFB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3DA0DB-3E33-49FB-8DF5-197599F9BFD0}"/>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423566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30C0-96D3-4F82-BC75-822B7232C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D731CF-DE37-4B52-AD24-B9064C059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FD7C8B-D539-4CE7-87C4-1B1F98611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2B952-4A7B-485A-AB88-95EE87E71F48}"/>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6" name="Footer Placeholder 5">
            <a:extLst>
              <a:ext uri="{FF2B5EF4-FFF2-40B4-BE49-F238E27FC236}">
                <a16:creationId xmlns:a16="http://schemas.microsoft.com/office/drawing/2014/main" id="{21F975AC-88DA-4761-9707-242AF40A43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D28F4C-0798-4396-938F-15259EBCB5DA}"/>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119693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2D1E-4DE8-4613-B65B-41625A700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FA3E42-0F5A-456C-A2F7-C94FF3C5A5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C08AD3-1CF1-4E98-B0C4-5BEFCC82B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023A5-367C-4EA2-A68C-6C4ECAF46A42}"/>
              </a:ext>
            </a:extLst>
          </p:cNvPr>
          <p:cNvSpPr>
            <a:spLocks noGrp="1"/>
          </p:cNvSpPr>
          <p:nvPr>
            <p:ph type="dt" sz="half" idx="10"/>
          </p:nvPr>
        </p:nvSpPr>
        <p:spPr/>
        <p:txBody>
          <a:bodyPr/>
          <a:lstStyle/>
          <a:p>
            <a:fld id="{7C6C119D-181D-4330-A6AE-3969341749F8}" type="datetimeFigureOut">
              <a:rPr lang="en-GB" smtClean="0"/>
              <a:t>19/01/2021</a:t>
            </a:fld>
            <a:endParaRPr lang="en-GB"/>
          </a:p>
        </p:txBody>
      </p:sp>
      <p:sp>
        <p:nvSpPr>
          <p:cNvPr id="6" name="Footer Placeholder 5">
            <a:extLst>
              <a:ext uri="{FF2B5EF4-FFF2-40B4-BE49-F238E27FC236}">
                <a16:creationId xmlns:a16="http://schemas.microsoft.com/office/drawing/2014/main" id="{B24A67E2-552A-486E-8B92-33AABC1009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4E04AC-1B5E-4CC1-B0AA-006C18C98BB9}"/>
              </a:ext>
            </a:extLst>
          </p:cNvPr>
          <p:cNvSpPr>
            <a:spLocks noGrp="1"/>
          </p:cNvSpPr>
          <p:nvPr>
            <p:ph type="sldNum" sz="quarter" idx="12"/>
          </p:nvPr>
        </p:nvSpPr>
        <p:spPr/>
        <p:txBody>
          <a:bodyPr/>
          <a:lstStyle/>
          <a:p>
            <a:fld id="{8137C489-1BAD-40E7-97D6-FEA922244A4F}" type="slidenum">
              <a:rPr lang="en-GB" smtClean="0"/>
              <a:t>‹#›</a:t>
            </a:fld>
            <a:endParaRPr lang="en-GB"/>
          </a:p>
        </p:txBody>
      </p:sp>
    </p:spTree>
    <p:extLst>
      <p:ext uri="{BB962C8B-B14F-4D97-AF65-F5344CB8AC3E}">
        <p14:creationId xmlns:p14="http://schemas.microsoft.com/office/powerpoint/2010/main" val="259303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B1B43-57BE-49DC-8C89-6655367A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F714B7-F85B-471C-A6DE-58DDA7BA3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4F6D3D-966A-427E-BF51-A0BB8708B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C119D-181D-4330-A6AE-3969341749F8}" type="datetimeFigureOut">
              <a:rPr lang="en-GB" smtClean="0"/>
              <a:t>19/01/2021</a:t>
            </a:fld>
            <a:endParaRPr lang="en-GB"/>
          </a:p>
        </p:txBody>
      </p:sp>
      <p:sp>
        <p:nvSpPr>
          <p:cNvPr id="5" name="Footer Placeholder 4">
            <a:extLst>
              <a:ext uri="{FF2B5EF4-FFF2-40B4-BE49-F238E27FC236}">
                <a16:creationId xmlns:a16="http://schemas.microsoft.com/office/drawing/2014/main" id="{FE079C3D-EE3B-4192-AA71-0DA1FF5A4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6B49BF-102C-4C1C-9027-78E6FF256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7C489-1BAD-40E7-97D6-FEA922244A4F}" type="slidenum">
              <a:rPr lang="en-GB" smtClean="0"/>
              <a:t>‹#›</a:t>
            </a:fld>
            <a:endParaRPr lang="en-GB"/>
          </a:p>
        </p:txBody>
      </p:sp>
    </p:spTree>
    <p:extLst>
      <p:ext uri="{BB962C8B-B14F-4D97-AF65-F5344CB8AC3E}">
        <p14:creationId xmlns:p14="http://schemas.microsoft.com/office/powerpoint/2010/main" val="12719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orkingoutloud.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C5BF0-F0FE-43E3-AE62-C76C98DA1777}"/>
              </a:ext>
            </a:extLst>
          </p:cNvPr>
          <p:cNvPicPr>
            <a:picLocks noChangeAspect="1"/>
          </p:cNvPicPr>
          <p:nvPr/>
        </p:nvPicPr>
        <p:blipFill rotWithShape="1">
          <a:blip r:embed="rId2"/>
          <a:srcRect t="28212" b="25769"/>
          <a:stretch/>
        </p:blipFill>
        <p:spPr>
          <a:xfrm>
            <a:off x="-1" y="1125578"/>
            <a:ext cx="12512233" cy="4960789"/>
          </a:xfrm>
          <a:prstGeom prst="rect">
            <a:avLst/>
          </a:prstGeom>
        </p:spPr>
      </p:pic>
      <p:sp>
        <p:nvSpPr>
          <p:cNvPr id="2" name="Title 1">
            <a:extLst>
              <a:ext uri="{FF2B5EF4-FFF2-40B4-BE49-F238E27FC236}">
                <a16:creationId xmlns:a16="http://schemas.microsoft.com/office/drawing/2014/main" id="{4860FE43-DFCE-477C-BC01-314FB4C9ED81}"/>
              </a:ext>
            </a:extLst>
          </p:cNvPr>
          <p:cNvSpPr>
            <a:spLocks noGrp="1"/>
          </p:cNvSpPr>
          <p:nvPr>
            <p:ph type="ctrTitle"/>
          </p:nvPr>
        </p:nvSpPr>
        <p:spPr>
          <a:xfrm>
            <a:off x="3248627" y="0"/>
            <a:ext cx="9144000" cy="1125578"/>
          </a:xfrm>
        </p:spPr>
        <p:txBody>
          <a:bodyPr>
            <a:normAutofit/>
          </a:bodyPr>
          <a:lstStyle/>
          <a:p>
            <a:r>
              <a:rPr lang="en-GB" dirty="0">
                <a:solidFill>
                  <a:schemeClr val="tx1">
                    <a:lumMod val="50000"/>
                    <a:lumOff val="50000"/>
                  </a:schemeClr>
                </a:solidFill>
              </a:rPr>
              <a:t>Join a New Way of Working</a:t>
            </a:r>
          </a:p>
        </p:txBody>
      </p:sp>
      <p:pic>
        <p:nvPicPr>
          <p:cNvPr id="6" name="Picture 5">
            <a:extLst>
              <a:ext uri="{FF2B5EF4-FFF2-40B4-BE49-F238E27FC236}">
                <a16:creationId xmlns:a16="http://schemas.microsoft.com/office/drawing/2014/main" id="{2C83054F-42D3-405C-A128-5D265F3EA367}"/>
              </a:ext>
            </a:extLst>
          </p:cNvPr>
          <p:cNvPicPr>
            <a:picLocks noChangeAspect="1"/>
          </p:cNvPicPr>
          <p:nvPr/>
        </p:nvPicPr>
        <p:blipFill>
          <a:blip r:embed="rId3"/>
          <a:stretch>
            <a:fillRect/>
          </a:stretch>
        </p:blipFill>
        <p:spPr>
          <a:xfrm>
            <a:off x="2887341" y="6086367"/>
            <a:ext cx="5934903" cy="771633"/>
          </a:xfrm>
          <a:prstGeom prst="rect">
            <a:avLst/>
          </a:prstGeom>
        </p:spPr>
      </p:pic>
    </p:spTree>
    <p:extLst>
      <p:ext uri="{BB962C8B-B14F-4D97-AF65-F5344CB8AC3E}">
        <p14:creationId xmlns:p14="http://schemas.microsoft.com/office/powerpoint/2010/main" val="393474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793C20-C83F-40B9-AD29-09341DCD375A}"/>
              </a:ext>
            </a:extLst>
          </p:cNvPr>
          <p:cNvPicPr>
            <a:picLocks noChangeAspect="1"/>
          </p:cNvPicPr>
          <p:nvPr/>
        </p:nvPicPr>
        <p:blipFill rotWithShape="1">
          <a:blip r:embed="rId3">
            <a:extLst>
              <a:ext uri="{28A0092B-C50C-407E-A947-70E740481C1C}">
                <a14:useLocalDpi xmlns:a14="http://schemas.microsoft.com/office/drawing/2010/main" val="0"/>
              </a:ext>
            </a:extLst>
          </a:blip>
          <a:srcRect t="15746"/>
          <a:stretch/>
        </p:blipFill>
        <p:spPr>
          <a:xfrm>
            <a:off x="20" y="1282"/>
            <a:ext cx="12191980" cy="6856718"/>
          </a:xfrm>
          <a:prstGeom prst="rect">
            <a:avLst/>
          </a:prstGeom>
        </p:spPr>
      </p:pic>
      <p:sp>
        <p:nvSpPr>
          <p:cNvPr id="9" name="Rectangle 8">
            <a:extLst>
              <a:ext uri="{FF2B5EF4-FFF2-40B4-BE49-F238E27FC236}">
                <a16:creationId xmlns:a16="http://schemas.microsoft.com/office/drawing/2014/main" id="{3D96405C-5A7D-4A0C-BD10-59350D04D297}"/>
              </a:ext>
            </a:extLst>
          </p:cNvPr>
          <p:cNvSpPr/>
          <p:nvPr/>
        </p:nvSpPr>
        <p:spPr>
          <a:xfrm>
            <a:off x="333375" y="433685"/>
            <a:ext cx="3048000" cy="246221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63666A"/>
                </a:solidFill>
                <a:effectLst/>
                <a:uLnTx/>
                <a:uFillTx/>
                <a:latin typeface="GE Inspira Sans"/>
                <a:ea typeface="+mn-ea"/>
                <a:cs typeface="+mn-cs"/>
              </a:rPr>
              <a:t>“I looked forward to the weekly session as a </a:t>
            </a:r>
            <a:r>
              <a:rPr kumimoji="0" lang="en-US" sz="2200" b="1" i="0" u="none" strike="noStrike" kern="1200" cap="none" spc="0" normalizeH="0" baseline="0" noProof="0" dirty="0">
                <a:ln>
                  <a:noFill/>
                </a:ln>
                <a:solidFill>
                  <a:srgbClr val="63666A"/>
                </a:solidFill>
                <a:effectLst/>
                <a:uLnTx/>
                <a:uFillTx/>
                <a:latin typeface="GE Inspira Sans"/>
                <a:ea typeface="+mn-ea"/>
                <a:cs typeface="+mn-cs"/>
              </a:rPr>
              <a:t>break</a:t>
            </a:r>
            <a:r>
              <a:rPr kumimoji="0" lang="en-US" sz="2200" b="0" i="0" u="none" strike="noStrike" kern="1200" cap="none" spc="0" normalizeH="0" baseline="0" noProof="0" dirty="0">
                <a:ln>
                  <a:noFill/>
                </a:ln>
                <a:solidFill>
                  <a:srgbClr val="63666A"/>
                </a:solidFill>
                <a:effectLst/>
                <a:uLnTx/>
                <a:uFillTx/>
                <a:latin typeface="GE Inspira Sans"/>
                <a:ea typeface="+mn-ea"/>
                <a:cs typeface="+mn-cs"/>
              </a:rPr>
              <a:t> from my regular tasks. It was </a:t>
            </a:r>
            <a:r>
              <a:rPr kumimoji="0" lang="en-US" sz="2200" b="1" i="0" u="none" strike="noStrike" kern="1200" cap="none" spc="0" normalizeH="0" baseline="0" noProof="0" dirty="0">
                <a:ln>
                  <a:noFill/>
                </a:ln>
                <a:solidFill>
                  <a:srgbClr val="63666A"/>
                </a:solidFill>
                <a:effectLst/>
                <a:uLnTx/>
                <a:uFillTx/>
                <a:latin typeface="GE Inspira Sans"/>
                <a:ea typeface="+mn-ea"/>
                <a:cs typeface="+mn-cs"/>
              </a:rPr>
              <a:t>refreshing</a:t>
            </a:r>
            <a:r>
              <a:rPr kumimoji="0" lang="en-US" sz="2200" b="0" i="0" u="none" strike="noStrike" kern="1200" cap="none" spc="0" normalizeH="0" baseline="0" noProof="0" dirty="0">
                <a:ln>
                  <a:noFill/>
                </a:ln>
                <a:solidFill>
                  <a:srgbClr val="63666A"/>
                </a:solidFill>
                <a:effectLst/>
                <a:uLnTx/>
                <a:uFillTx/>
                <a:latin typeface="GE Inspira Sans"/>
                <a:ea typeface="+mn-ea"/>
                <a:cs typeface="+mn-cs"/>
              </a:rPr>
              <a:t> to spend an hour not talking about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i="1" dirty="0">
                <a:solidFill>
                  <a:srgbClr val="63666A"/>
                </a:solidFill>
                <a:latin typeface="GE Inspira Sans"/>
              </a:rPr>
              <a:t>WOL Alumnus</a:t>
            </a:r>
            <a:endParaRPr kumimoji="0" lang="en-DE" sz="2200" b="0" i="1" u="none" strike="noStrike" kern="1200" cap="none" spc="0" normalizeH="0" baseline="0" noProof="0" dirty="0">
              <a:ln>
                <a:noFill/>
              </a:ln>
              <a:solidFill>
                <a:srgbClr val="63666A"/>
              </a:solidFill>
              <a:effectLst/>
              <a:uLnTx/>
              <a:uFillTx/>
              <a:latin typeface="GE Inspira Sans"/>
              <a:ea typeface="+mn-ea"/>
              <a:cs typeface="+mn-cs"/>
            </a:endParaRPr>
          </a:p>
        </p:txBody>
      </p:sp>
    </p:spTree>
    <p:extLst>
      <p:ext uri="{BB962C8B-B14F-4D97-AF65-F5344CB8AC3E}">
        <p14:creationId xmlns:p14="http://schemas.microsoft.com/office/powerpoint/2010/main" val="22374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ABA6-B425-45F6-8CC3-5EC7C08A6075}"/>
              </a:ext>
            </a:extLst>
          </p:cNvPr>
          <p:cNvSpPr>
            <a:spLocks noGrp="1"/>
          </p:cNvSpPr>
          <p:nvPr>
            <p:ph type="title"/>
          </p:nvPr>
        </p:nvSpPr>
        <p:spPr>
          <a:xfrm>
            <a:off x="465667" y="2103437"/>
            <a:ext cx="10515600" cy="1325563"/>
          </a:xfrm>
        </p:spPr>
        <p:txBody>
          <a:bodyPr/>
          <a:lstStyle/>
          <a:p>
            <a:r>
              <a:rPr lang="en-GB" dirty="0">
                <a:solidFill>
                  <a:schemeClr val="bg1"/>
                </a:solidFill>
                <a:latin typeface="Segoe UI" panose="020B0502040204020203" pitchFamily="34" charset="0"/>
                <a:ea typeface="Times New Roman" panose="02020603050405020304" pitchFamily="18" charset="0"/>
              </a:rPr>
              <a:t>Sounds great! How do I sign up?</a:t>
            </a:r>
            <a:endParaRPr lang="en-US" dirty="0">
              <a:solidFill>
                <a:schemeClr val="bg1"/>
              </a:solidFill>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191949728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9"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0"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5B872662-7D54-45D0-8974-E0D03C1B0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68"/>
          <a:stretch/>
        </p:blipFill>
        <p:spPr bwMode="auto">
          <a:xfrm>
            <a:off x="593862" y="449036"/>
            <a:ext cx="2730138" cy="2695513"/>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2"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EE578744-4DAF-4D24-A3C9-A03F65D568A2}"/>
              </a:ext>
            </a:extLst>
          </p:cNvPr>
          <p:cNvSpPr txBox="1"/>
          <p:nvPr/>
        </p:nvSpPr>
        <p:spPr>
          <a:xfrm>
            <a:off x="3610556" y="1258183"/>
            <a:ext cx="2458421"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GE Inspira Sans" panose="020B0503060000000003" pitchFamily="34" charset="0"/>
                <a:ea typeface="+mn-ea"/>
                <a:cs typeface="+mn-cs"/>
              </a:rPr>
              <a:t>Head to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sng" strike="noStrike" kern="1200" cap="none" spc="0" normalizeH="0" baseline="0" noProof="0" dirty="0">
                <a:ln>
                  <a:noFill/>
                </a:ln>
                <a:solidFill>
                  <a:srgbClr val="00B0F0"/>
                </a:solidFill>
                <a:effectLst/>
                <a:uLnTx/>
                <a:uFillTx/>
                <a:latin typeface="GE Inspira Sans" panose="020B0503060000000003" pitchFamily="34" charset="0"/>
                <a:ea typeface="+mn-ea"/>
                <a:cs typeface="+mn-cs"/>
              </a:rPr>
              <a:t>sign up form</a:t>
            </a:r>
          </a:p>
        </p:txBody>
      </p:sp>
      <p:sp>
        <p:nvSpPr>
          <p:cNvPr id="20" name="TextBox 19">
            <a:extLst>
              <a:ext uri="{FF2B5EF4-FFF2-40B4-BE49-F238E27FC236}">
                <a16:creationId xmlns:a16="http://schemas.microsoft.com/office/drawing/2014/main" id="{5F1D074F-DBB2-43F5-A6EF-866BAF8C6BD4}"/>
              </a:ext>
            </a:extLst>
          </p:cNvPr>
          <p:cNvSpPr txBox="1"/>
          <p:nvPr/>
        </p:nvSpPr>
        <p:spPr>
          <a:xfrm>
            <a:off x="6825881" y="5287705"/>
            <a:ext cx="5366118" cy="156966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white"/>
                </a:solidFill>
                <a:effectLst/>
                <a:uLnTx/>
                <a:uFillTx/>
                <a:latin typeface="GE Inspira Sans" panose="020B0503060000000003" pitchFamily="34" charset="0"/>
                <a:ea typeface="+mn-ea"/>
                <a:cs typeface="+mn-cs"/>
              </a:rPr>
              <a:t>If you want to know more, and listen to testimonials: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sng" strike="noStrike" kern="1200" cap="none" spc="0" normalizeH="0" baseline="0" noProof="0" dirty="0">
                <a:ln>
                  <a:noFill/>
                </a:ln>
                <a:solidFill>
                  <a:srgbClr val="92D050"/>
                </a:solidFill>
                <a:effectLst/>
                <a:uLnTx/>
                <a:uFillTx/>
                <a:latin typeface="GE Inspira Sans" panose="020B0503060000000003" pitchFamily="34" charset="0"/>
                <a:ea typeface="+mn-ea"/>
                <a:cs typeface="+mn-cs"/>
                <a:hlinkClick r:id="rId4">
                  <a:extLst>
                    <a:ext uri="{A12FA001-AC4F-418D-AE19-62706E023703}">
                      <ahyp:hlinkClr xmlns:ahyp="http://schemas.microsoft.com/office/drawing/2018/hyperlinkcolor" val="tx"/>
                    </a:ext>
                  </a:extLst>
                </a:hlinkClick>
              </a:rPr>
              <a:t>Visit the Working Out Loud site</a:t>
            </a:r>
            <a:endParaRPr kumimoji="0" lang="en-GB" sz="3200" b="0" i="0" u="sng" strike="noStrike" kern="1200" cap="none" spc="0" normalizeH="0" baseline="0" noProof="0" dirty="0">
              <a:ln>
                <a:noFill/>
              </a:ln>
              <a:solidFill>
                <a:srgbClr val="92D050"/>
              </a:solidFill>
              <a:effectLst/>
              <a:uLnTx/>
              <a:uFillTx/>
              <a:latin typeface="GE Inspira Sans" panose="020B0503060000000003" pitchFamily="34" charset="0"/>
              <a:ea typeface="+mn-ea"/>
              <a:cs typeface="+mn-cs"/>
            </a:endParaRPr>
          </a:p>
        </p:txBody>
      </p:sp>
      <p:sp>
        <p:nvSpPr>
          <p:cNvPr id="21" name="TextBox 20">
            <a:extLst>
              <a:ext uri="{FF2B5EF4-FFF2-40B4-BE49-F238E27FC236}">
                <a16:creationId xmlns:a16="http://schemas.microsoft.com/office/drawing/2014/main" id="{9D065CF8-CACA-4815-B3E2-09F453B23581}"/>
              </a:ext>
            </a:extLst>
          </p:cNvPr>
          <p:cNvSpPr txBox="1"/>
          <p:nvPr/>
        </p:nvSpPr>
        <p:spPr>
          <a:xfrm>
            <a:off x="436190" y="3991926"/>
            <a:ext cx="6130633"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GE Inspira Sans" panose="020B0503060000000003" pitchFamily="34" charset="0"/>
                <a:ea typeface="+mn-ea"/>
                <a:cs typeface="+mn-cs"/>
              </a:rPr>
              <a:t>How did you hear of WOL?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GE Inspira Sans" panose="020B0503060000000003" pitchFamily="34" charset="0"/>
                <a:ea typeface="+mn-ea"/>
                <a:cs typeface="+mn-cs"/>
              </a:rPr>
              <a:t>Be sure to mention: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B0F0"/>
                </a:solidFill>
                <a:effectLst/>
                <a:uLnTx/>
                <a:uFillTx/>
                <a:latin typeface="GE Inspira Sans" panose="020B0503060000000003" pitchFamily="34" charset="0"/>
                <a:ea typeface="+mn-ea"/>
                <a:cs typeface="+mn-cs"/>
              </a:rPr>
              <a:t>Business Pilot</a:t>
            </a:r>
          </a:p>
        </p:txBody>
      </p:sp>
      <p:sp>
        <p:nvSpPr>
          <p:cNvPr id="22" name="TextBox 21">
            <a:extLst>
              <a:ext uri="{FF2B5EF4-FFF2-40B4-BE49-F238E27FC236}">
                <a16:creationId xmlns:a16="http://schemas.microsoft.com/office/drawing/2014/main" id="{2BCEEAFD-9A4E-4522-99DE-70301E8E5A50}"/>
              </a:ext>
            </a:extLst>
          </p:cNvPr>
          <p:cNvSpPr txBox="1"/>
          <p:nvPr/>
        </p:nvSpPr>
        <p:spPr>
          <a:xfrm>
            <a:off x="7070627" y="765740"/>
            <a:ext cx="4361081"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lumMod val="75000"/>
                    <a:lumOff val="25000"/>
                  </a:prstClr>
                </a:solidFill>
                <a:effectLst/>
                <a:uLnTx/>
                <a:uFillTx/>
                <a:latin typeface="GE Inspira Sans" panose="020B0503060000000003" pitchFamily="34" charset="0"/>
                <a:ea typeface="+mn-ea"/>
                <a:cs typeface="+mn-cs"/>
              </a:rPr>
              <a:t>Your name and availability will be added to the participants list for future allocation in </a:t>
            </a:r>
            <a:r>
              <a:rPr lang="en-GB" sz="3200" dirty="0">
                <a:solidFill>
                  <a:prstClr val="black">
                    <a:lumMod val="75000"/>
                    <a:lumOff val="25000"/>
                  </a:prstClr>
                </a:solidFill>
                <a:latin typeface="GE Inspira Sans" panose="020B0503060000000003" pitchFamily="34" charset="0"/>
              </a:rPr>
              <a:t>2021.</a:t>
            </a:r>
            <a:endParaRPr kumimoji="0" lang="en-GB" sz="3200" b="0" i="0" u="none" strike="noStrike" kern="1200" cap="none" spc="0" normalizeH="0" baseline="0" noProof="0" dirty="0">
              <a:ln>
                <a:noFill/>
              </a:ln>
              <a:solidFill>
                <a:prstClr val="black">
                  <a:lumMod val="75000"/>
                  <a:lumOff val="25000"/>
                </a:prstClr>
              </a:solidFill>
              <a:effectLst/>
              <a:uLnTx/>
              <a:uFillTx/>
              <a:latin typeface="GE Inspira Sans" panose="020B0503060000000003" pitchFamily="34" charset="0"/>
              <a:ea typeface="+mn-ea"/>
              <a:cs typeface="+mn-cs"/>
            </a:endParaRPr>
          </a:p>
        </p:txBody>
      </p:sp>
    </p:spTree>
    <p:extLst>
      <p:ext uri="{BB962C8B-B14F-4D97-AF65-F5344CB8AC3E}">
        <p14:creationId xmlns:p14="http://schemas.microsoft.com/office/powerpoint/2010/main" val="78870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ABA6-B425-45F6-8CC3-5EC7C08A6075}"/>
              </a:ext>
            </a:extLst>
          </p:cNvPr>
          <p:cNvSpPr>
            <a:spLocks noGrp="1"/>
          </p:cNvSpPr>
          <p:nvPr>
            <p:ph type="title"/>
          </p:nvPr>
        </p:nvSpPr>
        <p:spPr>
          <a:xfrm>
            <a:off x="465667" y="2103437"/>
            <a:ext cx="10515600" cy="1325563"/>
          </a:xfrm>
        </p:spPr>
        <p:txBody>
          <a:bodyPr/>
          <a:lstStyle/>
          <a:p>
            <a:r>
              <a:rPr lang="en-GB" dirty="0">
                <a:solidFill>
                  <a:schemeClr val="bg1"/>
                </a:solidFill>
                <a:latin typeface="Segoe UI" panose="020B0502040204020203" pitchFamily="34" charset="0"/>
                <a:ea typeface="Times New Roman" panose="02020603050405020304" pitchFamily="18" charset="0"/>
              </a:rPr>
              <a:t>What is Working Out Loud?</a:t>
            </a:r>
            <a:br>
              <a:rPr lang="en-GB" sz="5400" dirty="0">
                <a:solidFill>
                  <a:schemeClr val="bg1"/>
                </a:solidFill>
                <a:latin typeface="Calibri" panose="020F0502020204030204" pitchFamily="34" charset="0"/>
                <a:ea typeface="Calibri" panose="020F0502020204030204" pitchFamily="34" charset="0"/>
              </a:rPr>
            </a:br>
            <a:endParaRPr lang="en-GB" dirty="0">
              <a:solidFill>
                <a:schemeClr val="bg1"/>
              </a:solidFill>
            </a:endParaRPr>
          </a:p>
        </p:txBody>
      </p:sp>
    </p:spTree>
    <p:extLst>
      <p:ext uri="{BB962C8B-B14F-4D97-AF65-F5344CB8AC3E}">
        <p14:creationId xmlns:p14="http://schemas.microsoft.com/office/powerpoint/2010/main" val="24116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210F-EAE7-42BA-AB9B-F372BFB06F8C}"/>
              </a:ext>
            </a:extLst>
          </p:cNvPr>
          <p:cNvSpPr>
            <a:spLocks noGrp="1"/>
          </p:cNvSpPr>
          <p:nvPr>
            <p:ph type="title"/>
          </p:nvPr>
        </p:nvSpPr>
        <p:spPr>
          <a:xfrm>
            <a:off x="229645" y="-143014"/>
            <a:ext cx="10515600" cy="1325563"/>
          </a:xfrm>
        </p:spPr>
        <p:txBody>
          <a:bodyPr vert="horz" lIns="0" tIns="0" rIns="0" bIns="0" rtlCol="0" anchor="ctr" anchorCtr="0">
            <a:noAutofit/>
          </a:bodyPr>
          <a:lstStyle/>
          <a:p>
            <a:r>
              <a:rPr lang="en-GB" sz="3600" dirty="0">
                <a:solidFill>
                  <a:schemeClr val="bg2">
                    <a:lumMod val="50000"/>
                  </a:schemeClr>
                </a:solidFill>
                <a:latin typeface="GE Inspira Sans" panose="020B0503060000000003" pitchFamily="34" charset="0"/>
              </a:rPr>
              <a:t>Working Out Loud is a…</a:t>
            </a:r>
          </a:p>
        </p:txBody>
      </p:sp>
      <p:graphicFrame>
        <p:nvGraphicFramePr>
          <p:cNvPr id="12" name="Diagram 11">
            <a:extLst>
              <a:ext uri="{FF2B5EF4-FFF2-40B4-BE49-F238E27FC236}">
                <a16:creationId xmlns:a16="http://schemas.microsoft.com/office/drawing/2014/main" id="{5A20DA1D-65DE-4F72-84A3-7ABC69D04BE5}"/>
              </a:ext>
            </a:extLst>
          </p:cNvPr>
          <p:cNvGraphicFramePr/>
          <p:nvPr/>
        </p:nvGraphicFramePr>
        <p:xfrm>
          <a:off x="229645" y="110797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CB600FF6-9F68-4569-9AD5-668BB7168B0A}"/>
              </a:ext>
            </a:extLst>
          </p:cNvPr>
          <p:cNvGraphicFramePr/>
          <p:nvPr/>
        </p:nvGraphicFramePr>
        <p:xfrm>
          <a:off x="7647468" y="3118981"/>
          <a:ext cx="4665618" cy="31947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7" name="Straight Connector 16">
            <a:extLst>
              <a:ext uri="{FF2B5EF4-FFF2-40B4-BE49-F238E27FC236}">
                <a16:creationId xmlns:a16="http://schemas.microsoft.com/office/drawing/2014/main" id="{2C1A88CE-4DC9-4177-B354-EF184D294C31}"/>
              </a:ext>
            </a:extLst>
          </p:cNvPr>
          <p:cNvCxnSpPr>
            <a:cxnSpLocks/>
          </p:cNvCxnSpPr>
          <p:nvPr/>
        </p:nvCxnSpPr>
        <p:spPr>
          <a:xfrm flipV="1">
            <a:off x="7355745" y="3118981"/>
            <a:ext cx="2765285" cy="1240077"/>
          </a:xfrm>
          <a:prstGeom prst="line">
            <a:avLst/>
          </a:prstGeom>
        </p:spPr>
        <p:style>
          <a:lnRef idx="1">
            <a:schemeClr val="accent3"/>
          </a:lnRef>
          <a:fillRef idx="0">
            <a:schemeClr val="accent3"/>
          </a:fillRef>
          <a:effectRef idx="0">
            <a:schemeClr val="accent3"/>
          </a:effectRef>
          <a:fontRef idx="minor">
            <a:schemeClr val="tx1"/>
          </a:fontRef>
        </p:style>
      </p:cxnSp>
      <p:cxnSp>
        <p:nvCxnSpPr>
          <p:cNvPr id="18" name="Straight Connector 17">
            <a:extLst>
              <a:ext uri="{FF2B5EF4-FFF2-40B4-BE49-F238E27FC236}">
                <a16:creationId xmlns:a16="http://schemas.microsoft.com/office/drawing/2014/main" id="{84366948-EB34-454D-8B6C-0B670137E9AC}"/>
              </a:ext>
            </a:extLst>
          </p:cNvPr>
          <p:cNvCxnSpPr>
            <a:cxnSpLocks/>
          </p:cNvCxnSpPr>
          <p:nvPr/>
        </p:nvCxnSpPr>
        <p:spPr>
          <a:xfrm>
            <a:off x="7355745" y="5442850"/>
            <a:ext cx="2624532" cy="885236"/>
          </a:xfrm>
          <a:prstGeom prst="line">
            <a:avLst/>
          </a:prstGeom>
        </p:spPr>
        <p:style>
          <a:lnRef idx="1">
            <a:schemeClr val="accent3"/>
          </a:lnRef>
          <a:fillRef idx="0">
            <a:schemeClr val="accent3"/>
          </a:fillRef>
          <a:effectRef idx="0">
            <a:schemeClr val="accent3"/>
          </a:effectRef>
          <a:fontRef idx="minor">
            <a:schemeClr val="tx1"/>
          </a:fontRef>
        </p:style>
      </p:cxnSp>
      <p:sp>
        <p:nvSpPr>
          <p:cNvPr id="24" name="Star: 10 Points 23">
            <a:extLst>
              <a:ext uri="{FF2B5EF4-FFF2-40B4-BE49-F238E27FC236}">
                <a16:creationId xmlns:a16="http://schemas.microsoft.com/office/drawing/2014/main" id="{A603FF04-E711-42CE-8759-DE7EFCA45C2D}"/>
              </a:ext>
            </a:extLst>
          </p:cNvPr>
          <p:cNvSpPr/>
          <p:nvPr/>
        </p:nvSpPr>
        <p:spPr>
          <a:xfrm>
            <a:off x="9722558" y="297579"/>
            <a:ext cx="1851916" cy="1620787"/>
          </a:xfrm>
          <a:prstGeom prst="star10">
            <a:avLst/>
          </a:prstGeom>
          <a:solidFill>
            <a:srgbClr val="FF0000"/>
          </a:solidFill>
          <a:ln>
            <a:solidFill>
              <a:srgbClr val="FF0000"/>
            </a:solidFill>
          </a:ln>
          <a:effectLst>
            <a:glow rad="2286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n w="0"/>
                <a:solidFill>
                  <a:schemeClr val="bg1"/>
                </a:solidFill>
                <a:effectLst>
                  <a:outerShdw blurRad="38100" dist="38100" dir="2700000" algn="tl">
                    <a:srgbClr val="000000">
                      <a:alpha val="43137"/>
                    </a:srgbClr>
                  </a:outerShdw>
                </a:effectLst>
              </a:rPr>
              <a:t>Virtual Workplace Friendly!</a:t>
            </a:r>
            <a:endParaRPr lang="en-GB" sz="2400" b="1" dirty="0">
              <a:ln w="0"/>
              <a:solidFill>
                <a:schemeClr val="bg1"/>
              </a:solidFill>
            </a:endParaRPr>
          </a:p>
        </p:txBody>
      </p:sp>
    </p:spTree>
    <p:extLst>
      <p:ext uri="{BB962C8B-B14F-4D97-AF65-F5344CB8AC3E}">
        <p14:creationId xmlns:p14="http://schemas.microsoft.com/office/powerpoint/2010/main" val="109649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77BEB3-3382-46A4-9A3E-890B0758B3E6}"/>
              </a:ext>
            </a:extLst>
          </p:cNvPr>
          <p:cNvPicPr>
            <a:picLocks noChangeAspect="1"/>
          </p:cNvPicPr>
          <p:nvPr/>
        </p:nvPicPr>
        <p:blipFill>
          <a:blip r:embed="rId2"/>
          <a:stretch>
            <a:fillRect/>
          </a:stretch>
        </p:blipFill>
        <p:spPr>
          <a:xfrm>
            <a:off x="408459" y="0"/>
            <a:ext cx="11375081" cy="6858000"/>
          </a:xfrm>
          <a:prstGeom prst="rect">
            <a:avLst/>
          </a:prstGeom>
        </p:spPr>
      </p:pic>
      <p:sp>
        <p:nvSpPr>
          <p:cNvPr id="5" name="Rectangle: Rounded Corners 4">
            <a:extLst>
              <a:ext uri="{FF2B5EF4-FFF2-40B4-BE49-F238E27FC236}">
                <a16:creationId xmlns:a16="http://schemas.microsoft.com/office/drawing/2014/main" id="{88ED798A-BAA8-496B-A510-F67A729BAC16}"/>
              </a:ext>
            </a:extLst>
          </p:cNvPr>
          <p:cNvSpPr/>
          <p:nvPr/>
        </p:nvSpPr>
        <p:spPr>
          <a:xfrm>
            <a:off x="182412" y="6572250"/>
            <a:ext cx="2671822"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As of December 1</a:t>
            </a:r>
            <a:r>
              <a:rPr lang="en-GB" baseline="30000" dirty="0">
                <a:solidFill>
                  <a:schemeClr val="bg1"/>
                </a:solidFill>
              </a:rPr>
              <a:t>st</a:t>
            </a:r>
            <a:r>
              <a:rPr lang="en-GB" dirty="0">
                <a:solidFill>
                  <a:schemeClr val="bg1"/>
                </a:solidFill>
              </a:rPr>
              <a:t>, 2020</a:t>
            </a:r>
          </a:p>
        </p:txBody>
      </p:sp>
    </p:spTree>
    <p:extLst>
      <p:ext uri="{BB962C8B-B14F-4D97-AF65-F5344CB8AC3E}">
        <p14:creationId xmlns:p14="http://schemas.microsoft.com/office/powerpoint/2010/main" val="37171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E7A7D2-539D-43CC-A21B-A3A9DA261ED2}"/>
              </a:ext>
            </a:extLst>
          </p:cNvPr>
          <p:cNvGraphicFramePr>
            <a:graphicFrameLocks/>
          </p:cNvGraphicFramePr>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188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ABA6-B425-45F6-8CC3-5EC7C08A6075}"/>
              </a:ext>
            </a:extLst>
          </p:cNvPr>
          <p:cNvSpPr>
            <a:spLocks noGrp="1"/>
          </p:cNvSpPr>
          <p:nvPr>
            <p:ph type="title"/>
          </p:nvPr>
        </p:nvSpPr>
        <p:spPr>
          <a:xfrm>
            <a:off x="465667" y="2103437"/>
            <a:ext cx="10515600" cy="1325563"/>
          </a:xfrm>
        </p:spPr>
        <p:txBody>
          <a:bodyPr/>
          <a:lstStyle/>
          <a:p>
            <a:r>
              <a:rPr lang="en-US" dirty="0">
                <a:solidFill>
                  <a:schemeClr val="bg1"/>
                </a:solidFill>
                <a:latin typeface="Segoe UI" panose="020B0502040204020203" pitchFamily="34" charset="0"/>
                <a:ea typeface="Times New Roman" panose="02020603050405020304" pitchFamily="18" charset="0"/>
              </a:rPr>
              <a:t>How does the program work? </a:t>
            </a:r>
          </a:p>
        </p:txBody>
      </p:sp>
    </p:spTree>
    <p:extLst>
      <p:ext uri="{BB962C8B-B14F-4D97-AF65-F5344CB8AC3E}">
        <p14:creationId xmlns:p14="http://schemas.microsoft.com/office/powerpoint/2010/main" val="348792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hteck 174">
            <a:extLst>
              <a:ext uri="{FF2B5EF4-FFF2-40B4-BE49-F238E27FC236}">
                <a16:creationId xmlns:a16="http://schemas.microsoft.com/office/drawing/2014/main" id="{7BE69EA5-D9BB-42E0-87E9-492AD60BBA70}"/>
              </a:ext>
            </a:extLst>
          </p:cNvPr>
          <p:cNvSpPr/>
          <p:nvPr/>
        </p:nvSpPr>
        <p:spPr>
          <a:xfrm rot="19763535">
            <a:off x="8470632" y="1833159"/>
            <a:ext cx="1112406"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prstClr val="white"/>
              </a:solidFill>
              <a:effectLst/>
              <a:uLnTx/>
              <a:uFillTx/>
              <a:latin typeface="GE Inspira Sans"/>
              <a:ea typeface="+mn-ea"/>
              <a:cs typeface="+mn-cs"/>
            </a:endParaRPr>
          </a:p>
        </p:txBody>
      </p:sp>
      <p:grpSp>
        <p:nvGrpSpPr>
          <p:cNvPr id="27" name="Gruppieren 14">
            <a:extLst>
              <a:ext uri="{FF2B5EF4-FFF2-40B4-BE49-F238E27FC236}">
                <a16:creationId xmlns:a16="http://schemas.microsoft.com/office/drawing/2014/main" id="{DDC09974-F881-48EC-BB61-FE67BD681277}"/>
              </a:ext>
            </a:extLst>
          </p:cNvPr>
          <p:cNvGrpSpPr/>
          <p:nvPr/>
        </p:nvGrpSpPr>
        <p:grpSpPr>
          <a:xfrm>
            <a:off x="8418746" y="1274136"/>
            <a:ext cx="3079876" cy="1802523"/>
            <a:chOff x="8518569" y="1529266"/>
            <a:chExt cx="3079876" cy="1802523"/>
          </a:xfrm>
        </p:grpSpPr>
        <p:grpSp>
          <p:nvGrpSpPr>
            <p:cNvPr id="28" name="Gruppieren 178">
              <a:extLst>
                <a:ext uri="{FF2B5EF4-FFF2-40B4-BE49-F238E27FC236}">
                  <a16:creationId xmlns:a16="http://schemas.microsoft.com/office/drawing/2014/main" id="{4D85DE35-9CCF-48CB-9D22-B5DFD63AE1B9}"/>
                </a:ext>
              </a:extLst>
            </p:cNvPr>
            <p:cNvGrpSpPr/>
            <p:nvPr/>
          </p:nvGrpSpPr>
          <p:grpSpPr>
            <a:xfrm>
              <a:off x="8717630" y="2006225"/>
              <a:ext cx="2880815" cy="1325564"/>
              <a:chOff x="1027767" y="1516267"/>
              <a:chExt cx="2068685" cy="862070"/>
            </a:xfrm>
          </p:grpSpPr>
          <p:sp>
            <p:nvSpPr>
              <p:cNvPr id="30" name="Rechteck 179">
                <a:extLst>
                  <a:ext uri="{FF2B5EF4-FFF2-40B4-BE49-F238E27FC236}">
                    <a16:creationId xmlns:a16="http://schemas.microsoft.com/office/drawing/2014/main" id="{D2541003-5AC9-456A-A126-DA190DD7827C}"/>
                  </a:ext>
                </a:extLst>
              </p:cNvPr>
              <p:cNvSpPr/>
              <p:nvPr/>
            </p:nvSpPr>
            <p:spPr>
              <a:xfrm>
                <a:off x="1027767" y="1516267"/>
                <a:ext cx="2068685" cy="862070"/>
              </a:xfrm>
              <a:prstGeom prst="rect">
                <a:avLst/>
              </a:prstGeom>
              <a:solidFill>
                <a:schemeClr val="bg1"/>
              </a:solidFill>
              <a:ln w="28575">
                <a:solidFill>
                  <a:schemeClr val="accent3"/>
                </a:solidFill>
              </a:ln>
              <a:effectLst>
                <a:outerShdw blurRad="50800" dist="279400" dir="3000000" sx="85000" sy="85000" algn="ctr" rotWithShape="0">
                  <a:schemeClr val="tx2">
                    <a:alpha val="9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srgbClr val="005EB8"/>
                  </a:solidFill>
                  <a:effectLst/>
                  <a:uLnTx/>
                  <a:uFillTx/>
                  <a:latin typeface="GE Inspira Sans"/>
                  <a:ea typeface="+mn-ea"/>
                  <a:cs typeface="+mn-cs"/>
                </a:endParaRPr>
              </a:p>
            </p:txBody>
          </p:sp>
          <p:sp>
            <p:nvSpPr>
              <p:cNvPr id="31" name="Textfeld 180">
                <a:extLst>
                  <a:ext uri="{FF2B5EF4-FFF2-40B4-BE49-F238E27FC236}">
                    <a16:creationId xmlns:a16="http://schemas.microsoft.com/office/drawing/2014/main" id="{B0FFDB79-FE17-4831-9DD5-DF9AFD9062CA}"/>
                  </a:ext>
                </a:extLst>
              </p:cNvPr>
              <p:cNvSpPr txBox="1"/>
              <p:nvPr/>
            </p:nvSpPr>
            <p:spPr>
              <a:xfrm>
                <a:off x="1629310" y="1675981"/>
                <a:ext cx="1342986" cy="333517"/>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You meet with your Circle for 12 weeks, in Teams video calls</a:t>
                </a:r>
              </a:p>
            </p:txBody>
          </p:sp>
        </p:grpSp>
        <p:pic>
          <p:nvPicPr>
            <p:cNvPr id="29" name="Grafik 184" descr="Tageskalender">
              <a:extLst>
                <a:ext uri="{FF2B5EF4-FFF2-40B4-BE49-F238E27FC236}">
                  <a16:creationId xmlns:a16="http://schemas.microsoft.com/office/drawing/2014/main" id="{DE2AC21D-F59E-4082-8F4D-2BCAF8040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969677">
              <a:off x="8518569" y="1529266"/>
              <a:ext cx="1081262" cy="1081262"/>
            </a:xfrm>
            <a:prstGeom prst="rect">
              <a:avLst/>
            </a:prstGeom>
          </p:spPr>
        </p:pic>
      </p:grpSp>
      <p:sp>
        <p:nvSpPr>
          <p:cNvPr id="2" name="Title 1">
            <a:extLst>
              <a:ext uri="{FF2B5EF4-FFF2-40B4-BE49-F238E27FC236}">
                <a16:creationId xmlns:a16="http://schemas.microsoft.com/office/drawing/2014/main" id="{5E2FE307-D02A-470B-9472-D50A8FE5AD20}"/>
              </a:ext>
            </a:extLst>
          </p:cNvPr>
          <p:cNvSpPr>
            <a:spLocks noGrp="1"/>
          </p:cNvSpPr>
          <p:nvPr>
            <p:ph type="title"/>
          </p:nvPr>
        </p:nvSpPr>
        <p:spPr>
          <a:xfrm>
            <a:off x="0" y="6130399"/>
            <a:ext cx="12192000" cy="727566"/>
          </a:xfrm>
          <a:solidFill>
            <a:schemeClr val="tx1">
              <a:lumMod val="65000"/>
              <a:lumOff val="35000"/>
            </a:schemeClr>
          </a:solidFill>
        </p:spPr>
        <p:style>
          <a:lnRef idx="0">
            <a:schemeClr val="dk1"/>
          </a:lnRef>
          <a:fillRef idx="3">
            <a:schemeClr val="dk1"/>
          </a:fillRef>
          <a:effectRef idx="3">
            <a:schemeClr val="dk1"/>
          </a:effectRef>
          <a:fontRef idx="minor">
            <a:schemeClr val="lt1"/>
          </a:fontRef>
        </p:style>
        <p:txBody>
          <a:bodyPr/>
          <a:lstStyle/>
          <a:p>
            <a:pPr algn="ctr"/>
            <a:r>
              <a:rPr lang="de-DE" dirty="0">
                <a:solidFill>
                  <a:schemeClr val="bg1"/>
                </a:solidFill>
              </a:rPr>
              <a:t>WOL is a self-organized learning journey</a:t>
            </a:r>
          </a:p>
        </p:txBody>
      </p:sp>
      <p:grpSp>
        <p:nvGrpSpPr>
          <p:cNvPr id="20" name="Gruppieren 16">
            <a:extLst>
              <a:ext uri="{FF2B5EF4-FFF2-40B4-BE49-F238E27FC236}">
                <a16:creationId xmlns:a16="http://schemas.microsoft.com/office/drawing/2014/main" id="{CCA633CC-32BD-46C3-9E0C-73B0A1DC3547}"/>
              </a:ext>
            </a:extLst>
          </p:cNvPr>
          <p:cNvGrpSpPr/>
          <p:nvPr/>
        </p:nvGrpSpPr>
        <p:grpSpPr>
          <a:xfrm>
            <a:off x="4186442" y="2138800"/>
            <a:ext cx="3525503" cy="1876765"/>
            <a:chOff x="4317006" y="2297768"/>
            <a:chExt cx="3525503" cy="1876765"/>
          </a:xfrm>
        </p:grpSpPr>
        <p:grpSp>
          <p:nvGrpSpPr>
            <p:cNvPr id="21" name="Gruppieren 171">
              <a:extLst>
                <a:ext uri="{FF2B5EF4-FFF2-40B4-BE49-F238E27FC236}">
                  <a16:creationId xmlns:a16="http://schemas.microsoft.com/office/drawing/2014/main" id="{F64DDAFC-243B-4E5F-B346-9980A99248BD}"/>
                </a:ext>
              </a:extLst>
            </p:cNvPr>
            <p:cNvGrpSpPr/>
            <p:nvPr/>
          </p:nvGrpSpPr>
          <p:grpSpPr>
            <a:xfrm>
              <a:off x="4961694" y="2848969"/>
              <a:ext cx="2880815" cy="1325564"/>
              <a:chOff x="1027767" y="1516267"/>
              <a:chExt cx="2068685" cy="862070"/>
            </a:xfrm>
          </p:grpSpPr>
          <p:sp>
            <p:nvSpPr>
              <p:cNvPr id="25" name="Rechteck 172">
                <a:extLst>
                  <a:ext uri="{FF2B5EF4-FFF2-40B4-BE49-F238E27FC236}">
                    <a16:creationId xmlns:a16="http://schemas.microsoft.com/office/drawing/2014/main" id="{690A802B-FB65-4485-88B2-CD38C21C2855}"/>
                  </a:ext>
                </a:extLst>
              </p:cNvPr>
              <p:cNvSpPr/>
              <p:nvPr/>
            </p:nvSpPr>
            <p:spPr>
              <a:xfrm>
                <a:off x="1027767" y="1516267"/>
                <a:ext cx="2068685" cy="862070"/>
              </a:xfrm>
              <a:prstGeom prst="rect">
                <a:avLst/>
              </a:prstGeom>
              <a:solidFill>
                <a:schemeClr val="bg1"/>
              </a:solidFill>
              <a:ln w="28575">
                <a:solidFill>
                  <a:schemeClr val="accent3"/>
                </a:solidFill>
              </a:ln>
              <a:effectLst>
                <a:outerShdw blurRad="50800" dist="279400" dir="3000000" sx="85000" sy="85000" algn="ctr" rotWithShape="0">
                  <a:schemeClr val="tx2">
                    <a:alpha val="9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srgbClr val="005EB8"/>
                  </a:solidFill>
                  <a:effectLst/>
                  <a:uLnTx/>
                  <a:uFillTx/>
                  <a:latin typeface="GE Inspira Sans"/>
                  <a:ea typeface="+mn-ea"/>
                  <a:cs typeface="+mn-cs"/>
                </a:endParaRPr>
              </a:p>
            </p:txBody>
          </p:sp>
          <p:sp>
            <p:nvSpPr>
              <p:cNvPr id="26" name="Textfeld 173">
                <a:extLst>
                  <a:ext uri="{FF2B5EF4-FFF2-40B4-BE49-F238E27FC236}">
                    <a16:creationId xmlns:a16="http://schemas.microsoft.com/office/drawing/2014/main" id="{01DDF64D-3F70-4E9B-B460-5B833A71650B}"/>
                  </a:ext>
                </a:extLst>
              </p:cNvPr>
              <p:cNvSpPr txBox="1"/>
              <p:nvPr/>
            </p:nvSpPr>
            <p:spPr>
              <a:xfrm>
                <a:off x="1689399" y="1649057"/>
                <a:ext cx="1342986" cy="333517"/>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The Circle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meets</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one</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hour a week + individual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reflection</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time</a:t>
                </a:r>
              </a:p>
            </p:txBody>
          </p:sp>
        </p:grpSp>
        <p:sp>
          <p:nvSpPr>
            <p:cNvPr id="22" name="Rechteck 174">
              <a:extLst>
                <a:ext uri="{FF2B5EF4-FFF2-40B4-BE49-F238E27FC236}">
                  <a16:creationId xmlns:a16="http://schemas.microsoft.com/office/drawing/2014/main" id="{5AC21BFC-D198-489D-A122-9AE1A2B6F70B}"/>
                </a:ext>
              </a:extLst>
            </p:cNvPr>
            <p:cNvSpPr/>
            <p:nvPr/>
          </p:nvSpPr>
          <p:spPr>
            <a:xfrm rot="19763535">
              <a:off x="4598561" y="2547743"/>
              <a:ext cx="1112406"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prstClr val="white"/>
                </a:solidFill>
                <a:effectLst/>
                <a:uLnTx/>
                <a:uFillTx/>
                <a:latin typeface="GE Inspira Sans"/>
                <a:ea typeface="+mn-ea"/>
                <a:cs typeface="+mn-cs"/>
              </a:endParaRPr>
            </a:p>
          </p:txBody>
        </p:sp>
        <p:pic>
          <p:nvPicPr>
            <p:cNvPr id="23" name="Grafik 177" descr="Stoppuhr">
              <a:extLst>
                <a:ext uri="{FF2B5EF4-FFF2-40B4-BE49-F238E27FC236}">
                  <a16:creationId xmlns:a16="http://schemas.microsoft.com/office/drawing/2014/main" id="{910D61FB-8031-4B1C-83A2-2BFE587FC8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617704">
              <a:off x="4639401" y="2297768"/>
              <a:ext cx="1255506" cy="1255506"/>
            </a:xfrm>
            <a:prstGeom prst="rect">
              <a:avLst/>
            </a:prstGeom>
          </p:spPr>
        </p:pic>
        <p:sp>
          <p:nvSpPr>
            <p:cNvPr id="24" name="Textfeld 307">
              <a:extLst>
                <a:ext uri="{FF2B5EF4-FFF2-40B4-BE49-F238E27FC236}">
                  <a16:creationId xmlns:a16="http://schemas.microsoft.com/office/drawing/2014/main" id="{034ED63F-A206-4032-A3E5-921AE41BA8C5}"/>
                </a:ext>
              </a:extLst>
            </p:cNvPr>
            <p:cNvSpPr txBox="1"/>
            <p:nvPr/>
          </p:nvSpPr>
          <p:spPr>
            <a:xfrm rot="19582539">
              <a:off x="4317006" y="2698084"/>
              <a:ext cx="1899584" cy="514651"/>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1 hour 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week </a:t>
              </a:r>
            </a:p>
          </p:txBody>
        </p:sp>
      </p:grpSp>
      <p:sp>
        <p:nvSpPr>
          <p:cNvPr id="32" name="Textfeld 218">
            <a:extLst>
              <a:ext uri="{FF2B5EF4-FFF2-40B4-BE49-F238E27FC236}">
                <a16:creationId xmlns:a16="http://schemas.microsoft.com/office/drawing/2014/main" id="{A94906DF-F325-4DEA-8431-D89E0B0B3598}"/>
              </a:ext>
            </a:extLst>
          </p:cNvPr>
          <p:cNvSpPr txBox="1"/>
          <p:nvPr/>
        </p:nvSpPr>
        <p:spPr>
          <a:xfrm rot="20086772">
            <a:off x="8196927" y="1790514"/>
            <a:ext cx="1585054" cy="575797"/>
          </a:xfrm>
          <a:prstGeom prst="rect">
            <a:avLst/>
          </a:prstGeom>
          <a:ln>
            <a:noFill/>
          </a:ln>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12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weeks</a:t>
            </a:r>
          </a:p>
        </p:txBody>
      </p:sp>
      <p:grpSp>
        <p:nvGrpSpPr>
          <p:cNvPr id="33" name="Gruppieren 21">
            <a:extLst>
              <a:ext uri="{FF2B5EF4-FFF2-40B4-BE49-F238E27FC236}">
                <a16:creationId xmlns:a16="http://schemas.microsoft.com/office/drawing/2014/main" id="{BE6A0017-0834-4D06-ADA7-B0FF57122786}"/>
              </a:ext>
            </a:extLst>
          </p:cNvPr>
          <p:cNvGrpSpPr/>
          <p:nvPr/>
        </p:nvGrpSpPr>
        <p:grpSpPr>
          <a:xfrm>
            <a:off x="7900232" y="3848165"/>
            <a:ext cx="3605423" cy="1844615"/>
            <a:chOff x="8000083" y="3917815"/>
            <a:chExt cx="3605423" cy="1844615"/>
          </a:xfrm>
        </p:grpSpPr>
        <p:grpSp>
          <p:nvGrpSpPr>
            <p:cNvPr id="34" name="Gruppieren 15">
              <a:extLst>
                <a:ext uri="{FF2B5EF4-FFF2-40B4-BE49-F238E27FC236}">
                  <a16:creationId xmlns:a16="http://schemas.microsoft.com/office/drawing/2014/main" id="{2FE34666-580F-4E0F-B6DD-CEF5B9806C15}"/>
                </a:ext>
              </a:extLst>
            </p:cNvPr>
            <p:cNvGrpSpPr/>
            <p:nvPr/>
          </p:nvGrpSpPr>
          <p:grpSpPr>
            <a:xfrm>
              <a:off x="8361558" y="3917815"/>
              <a:ext cx="3243948" cy="1844615"/>
              <a:chOff x="8361558" y="3945686"/>
              <a:chExt cx="3243948" cy="1844615"/>
            </a:xfrm>
          </p:grpSpPr>
          <p:grpSp>
            <p:nvGrpSpPr>
              <p:cNvPr id="36" name="Gruppieren 185">
                <a:extLst>
                  <a:ext uri="{FF2B5EF4-FFF2-40B4-BE49-F238E27FC236}">
                    <a16:creationId xmlns:a16="http://schemas.microsoft.com/office/drawing/2014/main" id="{CA85CD9F-1E72-42F2-A6BD-00A86BCA3561}"/>
                  </a:ext>
                </a:extLst>
              </p:cNvPr>
              <p:cNvGrpSpPr/>
              <p:nvPr/>
            </p:nvGrpSpPr>
            <p:grpSpPr>
              <a:xfrm>
                <a:off x="8724691" y="4464737"/>
                <a:ext cx="2880815" cy="1325564"/>
                <a:chOff x="1027767" y="1516267"/>
                <a:chExt cx="2068685" cy="862070"/>
              </a:xfrm>
            </p:grpSpPr>
            <p:sp>
              <p:nvSpPr>
                <p:cNvPr id="39" name="Rechteck 186">
                  <a:extLst>
                    <a:ext uri="{FF2B5EF4-FFF2-40B4-BE49-F238E27FC236}">
                      <a16:creationId xmlns:a16="http://schemas.microsoft.com/office/drawing/2014/main" id="{D0555397-E90C-4EC8-BB9C-3C03FE90D809}"/>
                    </a:ext>
                  </a:extLst>
                </p:cNvPr>
                <p:cNvSpPr/>
                <p:nvPr/>
              </p:nvSpPr>
              <p:spPr>
                <a:xfrm>
                  <a:off x="1027767" y="1516267"/>
                  <a:ext cx="2068685" cy="862070"/>
                </a:xfrm>
                <a:prstGeom prst="rect">
                  <a:avLst/>
                </a:prstGeom>
                <a:solidFill>
                  <a:schemeClr val="bg1"/>
                </a:solidFill>
                <a:ln w="28575">
                  <a:solidFill>
                    <a:schemeClr val="accent3"/>
                  </a:solidFill>
                </a:ln>
                <a:effectLst>
                  <a:outerShdw blurRad="50800" dist="279400" dir="3000000" sx="85000" sy="85000" algn="ctr" rotWithShape="0">
                    <a:schemeClr val="tx2">
                      <a:alpha val="9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srgbClr val="005EB8"/>
                    </a:solidFill>
                    <a:effectLst/>
                    <a:uLnTx/>
                    <a:uFillTx/>
                    <a:latin typeface="GE Inspira Sans"/>
                    <a:ea typeface="+mn-ea"/>
                    <a:cs typeface="+mn-cs"/>
                  </a:endParaRPr>
                </a:p>
              </p:txBody>
            </p:sp>
            <p:sp>
              <p:nvSpPr>
                <p:cNvPr id="40" name="Textfeld 188">
                  <a:extLst>
                    <a:ext uri="{FF2B5EF4-FFF2-40B4-BE49-F238E27FC236}">
                      <a16:creationId xmlns:a16="http://schemas.microsoft.com/office/drawing/2014/main" id="{BC058DBC-60E9-41DD-85DC-2B397C62F544}"/>
                    </a:ext>
                  </a:extLst>
                </p:cNvPr>
                <p:cNvSpPr txBox="1"/>
                <p:nvPr/>
              </p:nvSpPr>
              <p:spPr>
                <a:xfrm>
                  <a:off x="1788041" y="1586947"/>
                  <a:ext cx="1176515" cy="333517"/>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A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short</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simple guide will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help</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you</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take</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small</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steps</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every</a:t>
                  </a:r>
                  <a:r>
                    <a:rPr kumimoji="0" lang="de-DE" sz="1599" b="0" i="0" u="none" strike="noStrike" kern="1200" cap="none" spc="0" normalizeH="0" baseline="0" noProof="0" dirty="0">
                      <a:ln>
                        <a:noFill/>
                      </a:ln>
                      <a:solidFill>
                        <a:srgbClr val="63666A"/>
                      </a:solidFill>
                      <a:effectLst/>
                      <a:uLnTx/>
                      <a:uFillTx/>
                      <a:latin typeface="GE Inspira Sans"/>
                      <a:ea typeface="+mn-ea"/>
                      <a:cs typeface="+mn-cs"/>
                    </a:rPr>
                    <a:t> week</a:t>
                  </a:r>
                </a:p>
              </p:txBody>
            </p:sp>
          </p:grpSp>
          <p:sp>
            <p:nvSpPr>
              <p:cNvPr id="37" name="Rechteck 190">
                <a:extLst>
                  <a:ext uri="{FF2B5EF4-FFF2-40B4-BE49-F238E27FC236}">
                    <a16:creationId xmlns:a16="http://schemas.microsoft.com/office/drawing/2014/main" id="{805E831A-2590-4549-90C0-45FC54FFE8C7}"/>
                  </a:ext>
                </a:extLst>
              </p:cNvPr>
              <p:cNvSpPr/>
              <p:nvPr/>
            </p:nvSpPr>
            <p:spPr>
              <a:xfrm rot="19763535">
                <a:off x="8361558" y="4163511"/>
                <a:ext cx="1112406"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prstClr val="white"/>
                  </a:solidFill>
                  <a:effectLst/>
                  <a:uLnTx/>
                  <a:uFillTx/>
                  <a:latin typeface="GE Inspira Sans"/>
                  <a:ea typeface="+mn-ea"/>
                  <a:cs typeface="+mn-cs"/>
                </a:endParaRPr>
              </a:p>
            </p:txBody>
          </p:sp>
          <p:pic>
            <p:nvPicPr>
              <p:cNvPr id="38" name="Grafik 213" descr="Klassenzimmer">
                <a:extLst>
                  <a:ext uri="{FF2B5EF4-FFF2-40B4-BE49-F238E27FC236}">
                    <a16:creationId xmlns:a16="http://schemas.microsoft.com/office/drawing/2014/main" id="{C81D3D99-9B8A-4F7B-ACE0-B859926514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9992731">
                <a:off x="8444970" y="3945686"/>
                <a:ext cx="1101532" cy="1101532"/>
              </a:xfrm>
              <a:prstGeom prst="rect">
                <a:avLst/>
              </a:prstGeom>
            </p:spPr>
          </p:pic>
        </p:grpSp>
        <p:sp>
          <p:nvSpPr>
            <p:cNvPr id="35" name="Textfeld 249">
              <a:extLst>
                <a:ext uri="{FF2B5EF4-FFF2-40B4-BE49-F238E27FC236}">
                  <a16:creationId xmlns:a16="http://schemas.microsoft.com/office/drawing/2014/main" id="{EFB7536B-3B1F-461A-A0CC-8A930BD35C17}"/>
                </a:ext>
              </a:extLst>
            </p:cNvPr>
            <p:cNvSpPr txBox="1"/>
            <p:nvPr/>
          </p:nvSpPr>
          <p:spPr>
            <a:xfrm rot="19977379">
              <a:off x="8000083" y="4063783"/>
              <a:ext cx="1873910" cy="464635"/>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1 guide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for </a:t>
              </a:r>
              <a:r>
                <a:rPr kumimoji="0" lang="de-DE" sz="1865" b="1" i="0" u="none" strike="noStrike" kern="1200" cap="none" spc="0" normalizeH="0" baseline="0" noProof="0" dirty="0" err="1">
                  <a:ln>
                    <a:noFill/>
                  </a:ln>
                  <a:solidFill>
                    <a:srgbClr val="63666A"/>
                  </a:solidFill>
                  <a:effectLst/>
                  <a:uLnTx/>
                  <a:uFillTx/>
                  <a:latin typeface="GE Inspira Sans"/>
                  <a:ea typeface="+mn-ea"/>
                  <a:cs typeface="+mn-cs"/>
                </a:rPr>
                <a:t>every</a:t>
              </a:r>
              <a:endParaRPr kumimoji="0" lang="de-DE" sz="1865" b="1" i="0" u="none" strike="noStrike" kern="1200" cap="none" spc="0" normalizeH="0" baseline="0" noProof="0" dirty="0">
                <a:ln>
                  <a:noFill/>
                </a:ln>
                <a:solidFill>
                  <a:srgbClr val="63666A"/>
                </a:solidFill>
                <a:effectLst/>
                <a:uLnTx/>
                <a:uFillTx/>
                <a:latin typeface="GE Inspira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week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 </a:t>
              </a:r>
            </a:p>
          </p:txBody>
        </p:sp>
      </p:grpSp>
      <p:grpSp>
        <p:nvGrpSpPr>
          <p:cNvPr id="43" name="Gruppieren 6">
            <a:extLst>
              <a:ext uri="{FF2B5EF4-FFF2-40B4-BE49-F238E27FC236}">
                <a16:creationId xmlns:a16="http://schemas.microsoft.com/office/drawing/2014/main" id="{A3FD1DCC-BA39-46F5-BDBA-2731B176D143}"/>
              </a:ext>
            </a:extLst>
          </p:cNvPr>
          <p:cNvGrpSpPr/>
          <p:nvPr/>
        </p:nvGrpSpPr>
        <p:grpSpPr>
          <a:xfrm>
            <a:off x="102101" y="1108788"/>
            <a:ext cx="3828032" cy="2038162"/>
            <a:chOff x="153124" y="1717157"/>
            <a:chExt cx="3542722" cy="1730381"/>
          </a:xfrm>
        </p:grpSpPr>
        <p:grpSp>
          <p:nvGrpSpPr>
            <p:cNvPr id="44" name="Gruppieren 194">
              <a:extLst>
                <a:ext uri="{FF2B5EF4-FFF2-40B4-BE49-F238E27FC236}">
                  <a16:creationId xmlns:a16="http://schemas.microsoft.com/office/drawing/2014/main" id="{763C34C1-01BF-482A-85D4-D9E829C60CA8}"/>
                </a:ext>
              </a:extLst>
            </p:cNvPr>
            <p:cNvGrpSpPr/>
            <p:nvPr/>
          </p:nvGrpSpPr>
          <p:grpSpPr>
            <a:xfrm>
              <a:off x="815031" y="2121974"/>
              <a:ext cx="2880815" cy="1325564"/>
              <a:chOff x="1027767" y="1516267"/>
              <a:chExt cx="2068685" cy="862070"/>
            </a:xfrm>
          </p:grpSpPr>
          <p:sp>
            <p:nvSpPr>
              <p:cNvPr id="48" name="Rechteck 209">
                <a:extLst>
                  <a:ext uri="{FF2B5EF4-FFF2-40B4-BE49-F238E27FC236}">
                    <a16:creationId xmlns:a16="http://schemas.microsoft.com/office/drawing/2014/main" id="{61965191-D7FA-40DE-82CB-C07B5357FAF0}"/>
                  </a:ext>
                </a:extLst>
              </p:cNvPr>
              <p:cNvSpPr/>
              <p:nvPr/>
            </p:nvSpPr>
            <p:spPr>
              <a:xfrm>
                <a:off x="1027767" y="1516267"/>
                <a:ext cx="2068685" cy="862070"/>
              </a:xfrm>
              <a:prstGeom prst="rect">
                <a:avLst/>
              </a:prstGeom>
              <a:solidFill>
                <a:schemeClr val="bg1"/>
              </a:solidFill>
              <a:ln w="28575">
                <a:solidFill>
                  <a:schemeClr val="accent3"/>
                </a:solidFill>
              </a:ln>
              <a:effectLst>
                <a:outerShdw blurRad="50800" dist="279400" dir="3000000" sx="85000" sy="85000" algn="ctr" rotWithShape="0">
                  <a:schemeClr val="tx2">
                    <a:alpha val="9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srgbClr val="005EB8"/>
                  </a:solidFill>
                  <a:effectLst/>
                  <a:uLnTx/>
                  <a:uFillTx/>
                  <a:latin typeface="GE Inspira Sans"/>
                  <a:ea typeface="+mn-ea"/>
                  <a:cs typeface="+mn-cs"/>
                </a:endParaRPr>
              </a:p>
            </p:txBody>
          </p:sp>
          <p:sp>
            <p:nvSpPr>
              <p:cNvPr id="49" name="Textfeld 210">
                <a:extLst>
                  <a:ext uri="{FF2B5EF4-FFF2-40B4-BE49-F238E27FC236}">
                    <a16:creationId xmlns:a16="http://schemas.microsoft.com/office/drawing/2014/main" id="{9CB3D728-A5C3-4ABA-ACC5-7F7C017DAEC2}"/>
                  </a:ext>
                </a:extLst>
              </p:cNvPr>
              <p:cNvSpPr txBox="1"/>
              <p:nvPr/>
            </p:nvSpPr>
            <p:spPr>
              <a:xfrm>
                <a:off x="1397085" y="1775738"/>
                <a:ext cx="1445448" cy="333517"/>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A self-organized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Peer Coaching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Circle</a:t>
                </a:r>
              </a:p>
            </p:txBody>
          </p:sp>
        </p:grpSp>
        <p:sp>
          <p:nvSpPr>
            <p:cNvPr id="45" name="Rechteck 195">
              <a:extLst>
                <a:ext uri="{FF2B5EF4-FFF2-40B4-BE49-F238E27FC236}">
                  <a16:creationId xmlns:a16="http://schemas.microsoft.com/office/drawing/2014/main" id="{6E0F0A36-BC50-4728-BA61-C218D94F22EE}"/>
                </a:ext>
              </a:extLst>
            </p:cNvPr>
            <p:cNvSpPr/>
            <p:nvPr/>
          </p:nvSpPr>
          <p:spPr>
            <a:xfrm rot="19763535">
              <a:off x="451898" y="1820748"/>
              <a:ext cx="1112406"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prstClr val="white"/>
                </a:solidFill>
                <a:effectLst/>
                <a:uLnTx/>
                <a:uFillTx/>
                <a:latin typeface="GE Inspira Sans"/>
                <a:ea typeface="+mn-ea"/>
                <a:cs typeface="+mn-cs"/>
              </a:endParaRPr>
            </a:p>
          </p:txBody>
        </p:sp>
        <p:pic>
          <p:nvPicPr>
            <p:cNvPr id="46" name="Grafik 149" descr="Benutzer">
              <a:extLst>
                <a:ext uri="{FF2B5EF4-FFF2-40B4-BE49-F238E27FC236}">
                  <a16:creationId xmlns:a16="http://schemas.microsoft.com/office/drawing/2014/main" id="{70467B14-E9F7-49D1-8732-48BF043D90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9876228">
              <a:off x="617449" y="1717157"/>
              <a:ext cx="914400" cy="914400"/>
            </a:xfrm>
            <a:prstGeom prst="rect">
              <a:avLst/>
            </a:prstGeom>
          </p:spPr>
        </p:pic>
        <p:sp>
          <p:nvSpPr>
            <p:cNvPr id="47" name="Textfeld 198">
              <a:extLst>
                <a:ext uri="{FF2B5EF4-FFF2-40B4-BE49-F238E27FC236}">
                  <a16:creationId xmlns:a16="http://schemas.microsoft.com/office/drawing/2014/main" id="{527396E5-0815-45A9-A4CB-FB70872AE458}"/>
                </a:ext>
              </a:extLst>
            </p:cNvPr>
            <p:cNvSpPr txBox="1"/>
            <p:nvPr/>
          </p:nvSpPr>
          <p:spPr>
            <a:xfrm rot="19728064">
              <a:off x="153124" y="1767004"/>
              <a:ext cx="1729656" cy="498456"/>
            </a:xfrm>
            <a:prstGeom prst="rect">
              <a:avLst/>
            </a:prstGeom>
            <a:ln>
              <a:solidFill>
                <a:schemeClr val="bg1"/>
              </a:solidFill>
            </a:ln>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3 – 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employees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65" b="1" i="0" u="none" strike="noStrike" kern="1200" cap="none" spc="0" normalizeH="0" baseline="0" noProof="0" dirty="0">
                  <a:ln>
                    <a:noFill/>
                  </a:ln>
                  <a:solidFill>
                    <a:srgbClr val="63666A"/>
                  </a:solidFill>
                  <a:effectLst/>
                  <a:uLnTx/>
                  <a:uFillTx/>
                  <a:latin typeface="GE Inspira Sans"/>
                  <a:ea typeface="+mn-ea"/>
                  <a:cs typeface="+mn-cs"/>
                </a:rPr>
                <a:t>(1 Circle)</a:t>
              </a:r>
            </a:p>
          </p:txBody>
        </p:sp>
      </p:grpSp>
      <p:grpSp>
        <p:nvGrpSpPr>
          <p:cNvPr id="50" name="Gruppieren 17">
            <a:extLst>
              <a:ext uri="{FF2B5EF4-FFF2-40B4-BE49-F238E27FC236}">
                <a16:creationId xmlns:a16="http://schemas.microsoft.com/office/drawing/2014/main" id="{F6419E60-AF6E-442B-BE07-D3BB3B5E8905}"/>
              </a:ext>
            </a:extLst>
          </p:cNvPr>
          <p:cNvGrpSpPr/>
          <p:nvPr/>
        </p:nvGrpSpPr>
        <p:grpSpPr>
          <a:xfrm>
            <a:off x="533283" y="3848985"/>
            <a:ext cx="3391985" cy="1869408"/>
            <a:chOff x="834833" y="3850755"/>
            <a:chExt cx="3391985" cy="1869408"/>
          </a:xfrm>
        </p:grpSpPr>
        <p:grpSp>
          <p:nvGrpSpPr>
            <p:cNvPr id="51" name="Gruppieren 151">
              <a:extLst>
                <a:ext uri="{FF2B5EF4-FFF2-40B4-BE49-F238E27FC236}">
                  <a16:creationId xmlns:a16="http://schemas.microsoft.com/office/drawing/2014/main" id="{4D7B65AA-C4BA-41A5-8438-14963FBA2ACC}"/>
                </a:ext>
              </a:extLst>
            </p:cNvPr>
            <p:cNvGrpSpPr/>
            <p:nvPr/>
          </p:nvGrpSpPr>
          <p:grpSpPr>
            <a:xfrm>
              <a:off x="1346003" y="4394599"/>
              <a:ext cx="2880815" cy="1325564"/>
              <a:chOff x="1027767" y="1516267"/>
              <a:chExt cx="2068685" cy="862070"/>
            </a:xfrm>
          </p:grpSpPr>
          <p:sp>
            <p:nvSpPr>
              <p:cNvPr id="55" name="Rechteck 152">
                <a:extLst>
                  <a:ext uri="{FF2B5EF4-FFF2-40B4-BE49-F238E27FC236}">
                    <a16:creationId xmlns:a16="http://schemas.microsoft.com/office/drawing/2014/main" id="{BFC287A3-F095-463A-8AF2-F6AFD82A2F86}"/>
                  </a:ext>
                </a:extLst>
              </p:cNvPr>
              <p:cNvSpPr/>
              <p:nvPr/>
            </p:nvSpPr>
            <p:spPr>
              <a:xfrm>
                <a:off x="1027767" y="1516267"/>
                <a:ext cx="2068685" cy="862070"/>
              </a:xfrm>
              <a:prstGeom prst="rect">
                <a:avLst/>
              </a:prstGeom>
              <a:solidFill>
                <a:schemeClr val="bg1"/>
              </a:solidFill>
              <a:ln w="28575">
                <a:solidFill>
                  <a:schemeClr val="accent3"/>
                </a:solidFill>
              </a:ln>
              <a:effectLst>
                <a:outerShdw blurRad="50800" dist="279400" dir="3000000" sx="85000" sy="85000" algn="ctr" rotWithShape="0">
                  <a:schemeClr val="tx2">
                    <a:alpha val="9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srgbClr val="005EB8"/>
                  </a:solidFill>
                  <a:effectLst/>
                  <a:uLnTx/>
                  <a:uFillTx/>
                  <a:latin typeface="GE Inspira Sans"/>
                  <a:ea typeface="+mn-ea"/>
                  <a:cs typeface="+mn-cs"/>
                </a:endParaRPr>
              </a:p>
            </p:txBody>
          </p:sp>
          <p:sp>
            <p:nvSpPr>
              <p:cNvPr id="56" name="Textfeld 153">
                <a:extLst>
                  <a:ext uri="{FF2B5EF4-FFF2-40B4-BE49-F238E27FC236}">
                    <a16:creationId xmlns:a16="http://schemas.microsoft.com/office/drawing/2014/main" id="{2E18A6B4-90BA-43D9-8B95-82C92C95C63C}"/>
                  </a:ext>
                </a:extLst>
              </p:cNvPr>
              <p:cNvSpPr txBox="1"/>
              <p:nvPr/>
            </p:nvSpPr>
            <p:spPr>
              <a:xfrm>
                <a:off x="1609943" y="1529953"/>
                <a:ext cx="1445448" cy="333517"/>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Everyone </a:t>
                </a:r>
                <a:r>
                  <a:rPr kumimoji="0" lang="de-DE" sz="1599" b="0" i="0" u="none" strike="noStrike" kern="1200" cap="none" spc="0" normalizeH="0" baseline="0" noProof="0" dirty="0" err="1">
                    <a:ln>
                      <a:noFill/>
                    </a:ln>
                    <a:solidFill>
                      <a:srgbClr val="63666A"/>
                    </a:solidFill>
                    <a:effectLst/>
                    <a:uLnTx/>
                    <a:uFillTx/>
                    <a:latin typeface="GE Inspira Sans"/>
                    <a:ea typeface="+mn-ea"/>
                    <a:cs typeface="+mn-cs"/>
                  </a:rPr>
                  <a:t>pursues</a:t>
                </a:r>
                <a:endParaRPr kumimoji="0" lang="de-DE" sz="1599" b="0" i="0" u="none" strike="noStrike" kern="1200" cap="none" spc="0" normalizeH="0" baseline="0" noProof="0" dirty="0">
                  <a:ln>
                    <a:noFill/>
                  </a:ln>
                  <a:solidFill>
                    <a:srgbClr val="63666A"/>
                  </a:solidFill>
                  <a:effectLst/>
                  <a:uLnTx/>
                  <a:uFillTx/>
                  <a:latin typeface="GE Inspira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99" b="0" i="0" u="none" strike="noStrike" kern="1200" cap="none" spc="0" normalizeH="0" baseline="0" noProof="0" dirty="0">
                    <a:ln>
                      <a:noFill/>
                    </a:ln>
                    <a:solidFill>
                      <a:srgbClr val="63666A"/>
                    </a:solidFill>
                    <a:effectLst/>
                    <a:uLnTx/>
                    <a:uFillTx/>
                    <a:latin typeface="GE Inspira Sans"/>
                    <a:ea typeface="+mn-ea"/>
                    <a:cs typeface="+mn-cs"/>
                  </a:rPr>
                  <a:t>his or her personal goal, which they try to achieve through networking</a:t>
                </a:r>
              </a:p>
            </p:txBody>
          </p:sp>
        </p:grpSp>
        <p:sp>
          <p:nvSpPr>
            <p:cNvPr id="52" name="Rechteck 154">
              <a:extLst>
                <a:ext uri="{FF2B5EF4-FFF2-40B4-BE49-F238E27FC236}">
                  <a16:creationId xmlns:a16="http://schemas.microsoft.com/office/drawing/2014/main" id="{369272E5-08D0-4B37-9F73-E9B8FA2A8DBB}"/>
                </a:ext>
              </a:extLst>
            </p:cNvPr>
            <p:cNvSpPr/>
            <p:nvPr/>
          </p:nvSpPr>
          <p:spPr>
            <a:xfrm rot="19763535">
              <a:off x="982870" y="4093373"/>
              <a:ext cx="1112406"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7956" tIns="47956" rIns="47956" bIns="479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131" b="0" i="0" u="none" strike="noStrike" kern="1200" cap="none" spc="0" normalizeH="0" baseline="0" noProof="0" dirty="0" err="1">
                <a:ln>
                  <a:noFill/>
                </a:ln>
                <a:solidFill>
                  <a:prstClr val="white"/>
                </a:solidFill>
                <a:effectLst/>
                <a:uLnTx/>
                <a:uFillTx/>
                <a:latin typeface="GE Inspira Sans"/>
                <a:ea typeface="+mn-ea"/>
                <a:cs typeface="+mn-cs"/>
              </a:endParaRPr>
            </a:p>
          </p:txBody>
        </p:sp>
        <p:pic>
          <p:nvPicPr>
            <p:cNvPr id="53" name="Grafik 150" descr="Volltreffer">
              <a:extLst>
                <a:ext uri="{FF2B5EF4-FFF2-40B4-BE49-F238E27FC236}">
                  <a16:creationId xmlns:a16="http://schemas.microsoft.com/office/drawing/2014/main" id="{DDE11A86-D65D-46D7-A81B-8D0F4B33D7C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9806127">
              <a:off x="1080868" y="3850755"/>
              <a:ext cx="1129776" cy="1129776"/>
            </a:xfrm>
            <a:prstGeom prst="rect">
              <a:avLst/>
            </a:prstGeom>
          </p:spPr>
        </p:pic>
        <p:sp>
          <p:nvSpPr>
            <p:cNvPr id="54" name="Textfeld 4">
              <a:extLst>
                <a:ext uri="{FF2B5EF4-FFF2-40B4-BE49-F238E27FC236}">
                  <a16:creationId xmlns:a16="http://schemas.microsoft.com/office/drawing/2014/main" id="{859CCFB7-CB77-43E1-B74A-F3B4D6C2D804}"/>
                </a:ext>
              </a:extLst>
            </p:cNvPr>
            <p:cNvSpPr txBox="1"/>
            <p:nvPr/>
          </p:nvSpPr>
          <p:spPr>
            <a:xfrm rot="19800746">
              <a:off x="834833" y="4061497"/>
              <a:ext cx="1760827" cy="393335"/>
            </a:xfrm>
            <a:prstGeom prst="rect">
              <a:avLst/>
            </a:prstGeom>
          </p:spPr>
          <p:txBody>
            <a:bodyPr vert="horz" wrap="square"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865" b="1" dirty="0">
                  <a:solidFill>
                    <a:srgbClr val="63666A"/>
                  </a:solidFill>
                  <a:latin typeface="GE Inspira Sans"/>
                </a:rPr>
                <a:t>1 L</a:t>
              </a:r>
              <a:r>
                <a:rPr kumimoji="0" lang="de-DE" sz="1865" b="1" i="0" u="none" strike="noStrike" kern="1200" cap="none" spc="0" normalizeH="0" baseline="0" noProof="0" dirty="0">
                  <a:ln>
                    <a:noFill/>
                  </a:ln>
                  <a:solidFill>
                    <a:srgbClr val="63666A"/>
                  </a:solidFill>
                  <a:effectLst/>
                  <a:uLnTx/>
                  <a:uFillTx/>
                  <a:latin typeface="GE Inspira Sans"/>
                  <a:ea typeface="+mn-ea"/>
                  <a:cs typeface="+mn-cs"/>
                </a:rPr>
                <a:t>earning goal per person</a:t>
              </a:r>
            </a:p>
          </p:txBody>
        </p:sp>
      </p:grpSp>
      <p:sp>
        <p:nvSpPr>
          <p:cNvPr id="57" name="Title 1">
            <a:extLst>
              <a:ext uri="{FF2B5EF4-FFF2-40B4-BE49-F238E27FC236}">
                <a16:creationId xmlns:a16="http://schemas.microsoft.com/office/drawing/2014/main" id="{714E1B2E-A1DF-4437-B74A-E4DD5F433D42}"/>
              </a:ext>
            </a:extLst>
          </p:cNvPr>
          <p:cNvSpPr txBox="1">
            <a:spLocks/>
          </p:cNvSpPr>
          <p:nvPr/>
        </p:nvSpPr>
        <p:spPr>
          <a:xfrm>
            <a:off x="200223" y="158258"/>
            <a:ext cx="11225324" cy="727566"/>
          </a:xfrm>
          <a:prstGeom prst="rect">
            <a:avLst/>
          </a:prstGeom>
          <a:noFill/>
          <a:ln>
            <a:noFill/>
          </a:ln>
        </p:spPr>
        <p:style>
          <a:lnRef idx="0">
            <a:schemeClr val="dk1"/>
          </a:lnRef>
          <a:fillRef idx="3">
            <a:schemeClr val="dk1"/>
          </a:fillRef>
          <a:effectRef idx="3">
            <a:schemeClr val="dk1"/>
          </a:effectRef>
          <a:fontRef idx="minor">
            <a:schemeClr val="lt1"/>
          </a:fontRef>
        </p:style>
        <p:txBody>
          <a:bodyPr vert="horz" lIns="0" tIns="0" rIns="0" bIns="0" rtlCol="0" anchor="ctr" anchorCtr="0">
            <a:noAutofit/>
          </a:bodyPr>
          <a:lstStyle>
            <a:lvl1pPr algn="l" defTabSz="914400" rtl="0" eaLnBrk="1" latinLnBrk="0" hangingPunct="1">
              <a:lnSpc>
                <a:spcPct val="90000"/>
              </a:lnSpc>
              <a:spcBef>
                <a:spcPct val="0"/>
              </a:spcBef>
              <a:buNone/>
              <a:defRPr sz="36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de-DE" dirty="0">
                <a:solidFill>
                  <a:schemeClr val="tx1"/>
                </a:solidFill>
                <a:latin typeface="GE Inspira Sans" panose="020B0503060000000003" pitchFamily="34" charset="0"/>
              </a:rPr>
              <a:t>... by getting you into a rhythm</a:t>
            </a:r>
          </a:p>
        </p:txBody>
      </p:sp>
      <p:sp>
        <p:nvSpPr>
          <p:cNvPr id="41" name="Speech Bubble: Oval 40">
            <a:extLst>
              <a:ext uri="{FF2B5EF4-FFF2-40B4-BE49-F238E27FC236}">
                <a16:creationId xmlns:a16="http://schemas.microsoft.com/office/drawing/2014/main" id="{64DD747E-8191-44C9-822D-2F1E1383B34B}"/>
              </a:ext>
            </a:extLst>
          </p:cNvPr>
          <p:cNvSpPr/>
          <p:nvPr/>
        </p:nvSpPr>
        <p:spPr>
          <a:xfrm>
            <a:off x="3189388" y="1060765"/>
            <a:ext cx="1561914" cy="1121930"/>
          </a:xfrm>
          <a:prstGeom prst="wedgeEllipseCallout">
            <a:avLst/>
          </a:prstGeom>
          <a:solidFill>
            <a:schemeClr val="bg2">
              <a:lumMod val="90000"/>
            </a:schemeClr>
          </a:solidFill>
          <a:ln>
            <a:solidFill>
              <a:schemeClr val="bg2">
                <a:lumMod val="75000"/>
              </a:schemeClr>
            </a:solidFill>
          </a:ln>
          <a:effectLst>
            <a:glow rad="635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n w="0"/>
                <a:solidFill>
                  <a:srgbClr val="00B0F0"/>
                </a:solidFill>
                <a:effectLst>
                  <a:outerShdw blurRad="38100" dist="25400" dir="5400000" algn="ctr" rotWithShape="0">
                    <a:srgbClr val="6E747A">
                      <a:alpha val="43000"/>
                    </a:srgbClr>
                  </a:outerShdw>
                </a:effectLst>
              </a:rPr>
              <a:t>1</a:t>
            </a:r>
            <a:r>
              <a:rPr lang="en-GB" sz="1400" baseline="30000" dirty="0">
                <a:ln w="0"/>
                <a:solidFill>
                  <a:srgbClr val="00B0F0"/>
                </a:solidFill>
                <a:effectLst>
                  <a:outerShdw blurRad="38100" dist="25400" dir="5400000" algn="ctr" rotWithShape="0">
                    <a:srgbClr val="6E747A">
                      <a:alpha val="43000"/>
                    </a:srgbClr>
                  </a:outerShdw>
                </a:effectLst>
              </a:rPr>
              <a:t>st</a:t>
            </a:r>
            <a:r>
              <a:rPr lang="en-GB" sz="1400" dirty="0">
                <a:ln w="0"/>
                <a:solidFill>
                  <a:srgbClr val="00B0F0"/>
                </a:solidFill>
                <a:effectLst>
                  <a:outerShdw blurRad="38100" dist="25400" dir="5400000" algn="ctr" rotWithShape="0">
                    <a:srgbClr val="6E747A">
                      <a:alpha val="43000"/>
                    </a:srgbClr>
                  </a:outerShdw>
                </a:effectLst>
              </a:rPr>
              <a:t> meeting will be arranged for you</a:t>
            </a:r>
            <a:endParaRPr lang="en-GB" sz="1600" dirty="0">
              <a:ln w="0"/>
              <a:solidFill>
                <a:srgbClr val="00B0F0"/>
              </a:solidFill>
              <a:effectLst>
                <a:outerShdw blurRad="38100" dist="25400" dir="5400000" algn="ctr" rotWithShape="0">
                  <a:srgbClr val="6E747A">
                    <a:alpha val="43000"/>
                  </a:srgbClr>
                </a:outerShdw>
              </a:effectLst>
            </a:endParaRPr>
          </a:p>
        </p:txBody>
      </p:sp>
      <p:sp>
        <p:nvSpPr>
          <p:cNvPr id="58" name="Scroll: Horizontal 57">
            <a:extLst>
              <a:ext uri="{FF2B5EF4-FFF2-40B4-BE49-F238E27FC236}">
                <a16:creationId xmlns:a16="http://schemas.microsoft.com/office/drawing/2014/main" id="{04B25B54-047A-4172-B405-43D30F0E55FA}"/>
              </a:ext>
            </a:extLst>
          </p:cNvPr>
          <p:cNvSpPr/>
          <p:nvPr/>
        </p:nvSpPr>
        <p:spPr>
          <a:xfrm>
            <a:off x="9667748" y="67466"/>
            <a:ext cx="2148420" cy="1121930"/>
          </a:xfrm>
          <a:prstGeom prst="horizontalScroll">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100000" t="100000"/>
            </a:path>
            <a:tileRect r="-100000" b="-100000"/>
          </a:gradFill>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400" dirty="0">
                <a:ln w="0"/>
                <a:solidFill>
                  <a:schemeClr val="bg1">
                    <a:lumMod val="95000"/>
                  </a:schemeClr>
                </a:solidFill>
                <a:effectLst>
                  <a:outerShdw blurRad="38100" dist="25400" dir="5400000" algn="ctr" rotWithShape="0">
                    <a:srgbClr val="6E747A">
                      <a:alpha val="43000"/>
                    </a:srgbClr>
                  </a:outerShdw>
                </a:effectLst>
              </a:rPr>
              <a:t>A WOL mentor will be available for questions &amp; guidance</a:t>
            </a:r>
          </a:p>
        </p:txBody>
      </p:sp>
    </p:spTree>
    <p:extLst>
      <p:ext uri="{BB962C8B-B14F-4D97-AF65-F5344CB8AC3E}">
        <p14:creationId xmlns:p14="http://schemas.microsoft.com/office/powerpoint/2010/main" val="341319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2D17-016B-4B47-86F3-7A20BE836F45}"/>
              </a:ext>
            </a:extLst>
          </p:cNvPr>
          <p:cNvSpPr>
            <a:spLocks noGrp="1"/>
          </p:cNvSpPr>
          <p:nvPr>
            <p:ph type="title"/>
          </p:nvPr>
        </p:nvSpPr>
        <p:spPr>
          <a:xfrm>
            <a:off x="365890" y="184756"/>
            <a:ext cx="8997696" cy="914400"/>
          </a:xfrm>
        </p:spPr>
        <p:txBody>
          <a:bodyPr vert="horz" lIns="0" tIns="0" rIns="0" bIns="0" rtlCol="0" anchor="ctr" anchorCtr="0">
            <a:noAutofit/>
          </a:bodyPr>
          <a:lstStyle/>
          <a:p>
            <a:r>
              <a:rPr lang="de-DE" dirty="0"/>
              <a:t>Five elements of #WOL</a:t>
            </a:r>
          </a:p>
        </p:txBody>
      </p:sp>
      <p:sp>
        <p:nvSpPr>
          <p:cNvPr id="8" name="Rechteck 30">
            <a:extLst>
              <a:ext uri="{FF2B5EF4-FFF2-40B4-BE49-F238E27FC236}">
                <a16:creationId xmlns:a16="http://schemas.microsoft.com/office/drawing/2014/main" id="{F79A9EE8-B52E-4998-AEC5-48496E8CE65D}"/>
              </a:ext>
            </a:extLst>
          </p:cNvPr>
          <p:cNvSpPr/>
          <p:nvPr/>
        </p:nvSpPr>
        <p:spPr>
          <a:xfrm>
            <a:off x="7072618" y="1838607"/>
            <a:ext cx="1296144" cy="3312368"/>
          </a:xfrm>
          <a:prstGeom prst="rect">
            <a:avLst/>
          </a:prstGeom>
          <a:solidFill>
            <a:srgbClr val="D9EEEC"/>
          </a:solidFill>
          <a:ln>
            <a:solidFill>
              <a:srgbClr val="628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9" name="Textfeld 31">
            <a:extLst>
              <a:ext uri="{FF2B5EF4-FFF2-40B4-BE49-F238E27FC236}">
                <a16:creationId xmlns:a16="http://schemas.microsoft.com/office/drawing/2014/main" id="{F7CF6F64-C434-4BB6-A7FB-0F7A5DA47A25}"/>
              </a:ext>
            </a:extLst>
          </p:cNvPr>
          <p:cNvSpPr txBox="1"/>
          <p:nvPr/>
        </p:nvSpPr>
        <p:spPr>
          <a:xfrm>
            <a:off x="7073567" y="2813393"/>
            <a:ext cx="1296000" cy="468000"/>
          </a:xfrm>
          <a:prstGeom prst="rect">
            <a:avLst/>
          </a:prstGeom>
          <a:solidFill>
            <a:srgbClr val="6285A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LEADING WITH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GENEROSITY</a:t>
            </a:r>
          </a:p>
        </p:txBody>
      </p:sp>
      <p:sp>
        <p:nvSpPr>
          <p:cNvPr id="10" name="Herz 32">
            <a:extLst>
              <a:ext uri="{FF2B5EF4-FFF2-40B4-BE49-F238E27FC236}">
                <a16:creationId xmlns:a16="http://schemas.microsoft.com/office/drawing/2014/main" id="{A2ADA0F7-0DE4-4303-B15C-E31232D0CCC3}"/>
              </a:ext>
            </a:extLst>
          </p:cNvPr>
          <p:cNvSpPr/>
          <p:nvPr/>
        </p:nvSpPr>
        <p:spPr>
          <a:xfrm>
            <a:off x="7328633" y="1503971"/>
            <a:ext cx="838236" cy="613543"/>
          </a:xfrm>
          <a:prstGeom prst="hear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1" name="Rechteck 34">
            <a:extLst>
              <a:ext uri="{FF2B5EF4-FFF2-40B4-BE49-F238E27FC236}">
                <a16:creationId xmlns:a16="http://schemas.microsoft.com/office/drawing/2014/main" id="{A2CB5900-57BE-4E2B-93CC-6B804D5CCDD3}"/>
              </a:ext>
            </a:extLst>
          </p:cNvPr>
          <p:cNvSpPr/>
          <p:nvPr/>
        </p:nvSpPr>
        <p:spPr>
          <a:xfrm>
            <a:off x="4061350" y="1839623"/>
            <a:ext cx="1296000" cy="3312368"/>
          </a:xfrm>
          <a:prstGeom prst="rect">
            <a:avLst/>
          </a:prstGeom>
          <a:solidFill>
            <a:srgbClr val="D9EEEC"/>
          </a:solidFill>
          <a:ln>
            <a:solidFill>
              <a:srgbClr val="628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2" name="Textfeld 35">
            <a:extLst>
              <a:ext uri="{FF2B5EF4-FFF2-40B4-BE49-F238E27FC236}">
                <a16:creationId xmlns:a16="http://schemas.microsoft.com/office/drawing/2014/main" id="{57AE8D84-416B-49B5-BF18-D42CD42392F6}"/>
              </a:ext>
            </a:extLst>
          </p:cNvPr>
          <p:cNvSpPr txBox="1"/>
          <p:nvPr/>
        </p:nvSpPr>
        <p:spPr>
          <a:xfrm>
            <a:off x="4061350" y="2822419"/>
            <a:ext cx="1296000" cy="468000"/>
          </a:xfrm>
          <a:prstGeom prst="rect">
            <a:avLst/>
          </a:prstGeom>
          <a:solidFill>
            <a:srgbClr val="6285A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A GROWTH MINDSET</a:t>
            </a:r>
          </a:p>
        </p:txBody>
      </p:sp>
      <p:sp>
        <p:nvSpPr>
          <p:cNvPr id="13" name="Ellipse 36">
            <a:extLst>
              <a:ext uri="{FF2B5EF4-FFF2-40B4-BE49-F238E27FC236}">
                <a16:creationId xmlns:a16="http://schemas.microsoft.com/office/drawing/2014/main" id="{BD00DB0E-1DC6-4645-BA08-89853BCFBD8E}"/>
              </a:ext>
            </a:extLst>
          </p:cNvPr>
          <p:cNvSpPr/>
          <p:nvPr/>
        </p:nvSpPr>
        <p:spPr>
          <a:xfrm>
            <a:off x="4305037" y="1398312"/>
            <a:ext cx="776898" cy="7768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4" name="Rechteck 38">
            <a:extLst>
              <a:ext uri="{FF2B5EF4-FFF2-40B4-BE49-F238E27FC236}">
                <a16:creationId xmlns:a16="http://schemas.microsoft.com/office/drawing/2014/main" id="{B0EBCD60-FF14-4046-8ABB-ECB0C0E455AB}"/>
              </a:ext>
            </a:extLst>
          </p:cNvPr>
          <p:cNvSpPr/>
          <p:nvPr/>
        </p:nvSpPr>
        <p:spPr>
          <a:xfrm>
            <a:off x="8577575" y="1839283"/>
            <a:ext cx="1296144" cy="3312368"/>
          </a:xfrm>
          <a:prstGeom prst="rect">
            <a:avLst/>
          </a:prstGeom>
          <a:solidFill>
            <a:srgbClr val="D9EEEC"/>
          </a:solidFill>
          <a:ln>
            <a:solidFill>
              <a:srgbClr val="628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5" name="Textfeld 39">
            <a:extLst>
              <a:ext uri="{FF2B5EF4-FFF2-40B4-BE49-F238E27FC236}">
                <a16:creationId xmlns:a16="http://schemas.microsoft.com/office/drawing/2014/main" id="{D835DF52-F334-4A5B-88FC-91081C1A160E}"/>
              </a:ext>
            </a:extLst>
          </p:cNvPr>
          <p:cNvSpPr txBox="1"/>
          <p:nvPr/>
        </p:nvSpPr>
        <p:spPr>
          <a:xfrm>
            <a:off x="8586182" y="2812565"/>
            <a:ext cx="1296000" cy="468000"/>
          </a:xfrm>
          <a:prstGeom prst="rect">
            <a:avLst/>
          </a:prstGeom>
          <a:solidFill>
            <a:srgbClr val="6285A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BECOME VISIBLE</a:t>
            </a:r>
          </a:p>
        </p:txBody>
      </p:sp>
      <p:sp>
        <p:nvSpPr>
          <p:cNvPr id="16" name="Ellipse 40">
            <a:extLst>
              <a:ext uri="{FF2B5EF4-FFF2-40B4-BE49-F238E27FC236}">
                <a16:creationId xmlns:a16="http://schemas.microsoft.com/office/drawing/2014/main" id="{C707B010-7E52-4FD4-8EEF-C37C44A79F8B}"/>
              </a:ext>
            </a:extLst>
          </p:cNvPr>
          <p:cNvSpPr/>
          <p:nvPr/>
        </p:nvSpPr>
        <p:spPr>
          <a:xfrm>
            <a:off x="8846517" y="1447644"/>
            <a:ext cx="776898" cy="7768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pic>
        <p:nvPicPr>
          <p:cNvPr id="17" name="Grafik 41">
            <a:extLst>
              <a:ext uri="{FF2B5EF4-FFF2-40B4-BE49-F238E27FC236}">
                <a16:creationId xmlns:a16="http://schemas.microsoft.com/office/drawing/2014/main" id="{AA49D74F-60BF-4366-BBD4-320225408C7A}"/>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8444" t="8117" r="36937" b="58284"/>
          <a:stretch/>
        </p:blipFill>
        <p:spPr>
          <a:xfrm>
            <a:off x="8814940" y="1404944"/>
            <a:ext cx="840052" cy="859880"/>
          </a:xfrm>
          <a:prstGeom prst="rect">
            <a:avLst/>
          </a:prstGeom>
        </p:spPr>
      </p:pic>
      <p:sp>
        <p:nvSpPr>
          <p:cNvPr id="18" name="Rechteck 43">
            <a:extLst>
              <a:ext uri="{FF2B5EF4-FFF2-40B4-BE49-F238E27FC236}">
                <a16:creationId xmlns:a16="http://schemas.microsoft.com/office/drawing/2014/main" id="{2650D0B8-4EB4-4D91-ADD9-8FB630421D8E}"/>
              </a:ext>
            </a:extLst>
          </p:cNvPr>
          <p:cNvSpPr/>
          <p:nvPr/>
        </p:nvSpPr>
        <p:spPr>
          <a:xfrm>
            <a:off x="5567662" y="1838607"/>
            <a:ext cx="1296144" cy="3312368"/>
          </a:xfrm>
          <a:prstGeom prst="rect">
            <a:avLst/>
          </a:prstGeom>
          <a:solidFill>
            <a:srgbClr val="D9EEEC"/>
          </a:solidFill>
          <a:ln>
            <a:solidFill>
              <a:srgbClr val="628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19" name="Textfeld 44">
            <a:extLst>
              <a:ext uri="{FF2B5EF4-FFF2-40B4-BE49-F238E27FC236}">
                <a16:creationId xmlns:a16="http://schemas.microsoft.com/office/drawing/2014/main" id="{661EBA95-C824-4C59-9592-7A650FF91A29}"/>
              </a:ext>
            </a:extLst>
          </p:cNvPr>
          <p:cNvSpPr txBox="1"/>
          <p:nvPr/>
        </p:nvSpPr>
        <p:spPr>
          <a:xfrm>
            <a:off x="5571533" y="2819232"/>
            <a:ext cx="1296144" cy="468000"/>
          </a:xfrm>
          <a:prstGeom prst="rect">
            <a:avLst/>
          </a:prstGeom>
          <a:solidFill>
            <a:srgbClr val="6285A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50" b="1" i="0" u="none" strike="noStrike" kern="1200" cap="none" spc="0" normalizeH="0" baseline="0" noProof="0" dirty="0">
                <a:ln>
                  <a:noFill/>
                </a:ln>
                <a:solidFill>
                  <a:prstClr val="white"/>
                </a:solidFill>
                <a:effectLst/>
                <a:uLnTx/>
                <a:uFillTx/>
                <a:latin typeface="GE Inspira Sans"/>
                <a:ea typeface="+mn-ea"/>
                <a:cs typeface="+mn-cs"/>
              </a:rPr>
              <a:t>BUILDING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50" b="1" i="0" u="none" strike="noStrike" kern="1200" cap="none" spc="0" normalizeH="0" baseline="0" noProof="0" dirty="0">
                <a:ln>
                  <a:noFill/>
                </a:ln>
                <a:solidFill>
                  <a:prstClr val="white"/>
                </a:solidFill>
                <a:effectLst/>
                <a:uLnTx/>
                <a:uFillTx/>
                <a:latin typeface="GE Inspira Sans"/>
                <a:ea typeface="+mn-ea"/>
                <a:cs typeface="+mn-cs"/>
              </a:rPr>
              <a:t>RELATIONSHIPS</a:t>
            </a:r>
          </a:p>
        </p:txBody>
      </p:sp>
      <p:sp>
        <p:nvSpPr>
          <p:cNvPr id="20" name="Ellipse 45">
            <a:extLst>
              <a:ext uri="{FF2B5EF4-FFF2-40B4-BE49-F238E27FC236}">
                <a16:creationId xmlns:a16="http://schemas.microsoft.com/office/drawing/2014/main" id="{3EB5D549-BC38-4FE3-B93A-1A3C2231EE8C}"/>
              </a:ext>
            </a:extLst>
          </p:cNvPr>
          <p:cNvSpPr/>
          <p:nvPr/>
        </p:nvSpPr>
        <p:spPr>
          <a:xfrm>
            <a:off x="5855979" y="1463557"/>
            <a:ext cx="776898" cy="7768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21" name="Rechteck 47">
            <a:extLst>
              <a:ext uri="{FF2B5EF4-FFF2-40B4-BE49-F238E27FC236}">
                <a16:creationId xmlns:a16="http://schemas.microsoft.com/office/drawing/2014/main" id="{A5CF6E36-3D62-4AC5-8060-E8E4A83D9D13}"/>
              </a:ext>
            </a:extLst>
          </p:cNvPr>
          <p:cNvSpPr/>
          <p:nvPr/>
        </p:nvSpPr>
        <p:spPr>
          <a:xfrm>
            <a:off x="2555037" y="1840567"/>
            <a:ext cx="1296000" cy="3312368"/>
          </a:xfrm>
          <a:prstGeom prst="rect">
            <a:avLst/>
          </a:prstGeom>
          <a:solidFill>
            <a:srgbClr val="D9EEEC"/>
          </a:solidFill>
          <a:ln>
            <a:solidFill>
              <a:srgbClr val="628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22" name="Textfeld 48">
            <a:extLst>
              <a:ext uri="{FF2B5EF4-FFF2-40B4-BE49-F238E27FC236}">
                <a16:creationId xmlns:a16="http://schemas.microsoft.com/office/drawing/2014/main" id="{58E8D5FF-00F7-4CB9-9D0B-7B1F4B87C091}"/>
              </a:ext>
            </a:extLst>
          </p:cNvPr>
          <p:cNvSpPr txBox="1"/>
          <p:nvPr/>
        </p:nvSpPr>
        <p:spPr>
          <a:xfrm>
            <a:off x="2553974" y="2819231"/>
            <a:ext cx="1296000" cy="468000"/>
          </a:xfrm>
          <a:prstGeom prst="rect">
            <a:avLst/>
          </a:prstGeom>
          <a:solidFill>
            <a:srgbClr val="6285A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PURPOSEFUL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GE Inspira Sans"/>
                <a:ea typeface="+mn-ea"/>
                <a:cs typeface="+mn-cs"/>
              </a:rPr>
              <a:t>DISCOVERY</a:t>
            </a:r>
          </a:p>
        </p:txBody>
      </p:sp>
      <p:sp>
        <p:nvSpPr>
          <p:cNvPr id="23" name="Ellipse 49">
            <a:extLst>
              <a:ext uri="{FF2B5EF4-FFF2-40B4-BE49-F238E27FC236}">
                <a16:creationId xmlns:a16="http://schemas.microsoft.com/office/drawing/2014/main" id="{7A0487DC-79DA-4412-8ECC-D48133058596}"/>
              </a:ext>
            </a:extLst>
          </p:cNvPr>
          <p:cNvSpPr/>
          <p:nvPr/>
        </p:nvSpPr>
        <p:spPr>
          <a:xfrm>
            <a:off x="2838383" y="1424329"/>
            <a:ext cx="776898" cy="7768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GE Inspira Sans"/>
              <a:ea typeface="+mn-ea"/>
              <a:cs typeface="+mn-cs"/>
            </a:endParaRPr>
          </a:p>
        </p:txBody>
      </p:sp>
      <p:pic>
        <p:nvPicPr>
          <p:cNvPr id="24" name="Grafik 50">
            <a:extLst>
              <a:ext uri="{FF2B5EF4-FFF2-40B4-BE49-F238E27FC236}">
                <a16:creationId xmlns:a16="http://schemas.microsoft.com/office/drawing/2014/main" id="{5F377C19-2630-4BBE-8133-4B21C5F50C9E}"/>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9399" t="51305" r="35982" b="14858"/>
          <a:stretch/>
        </p:blipFill>
        <p:spPr>
          <a:xfrm>
            <a:off x="2765647" y="1406178"/>
            <a:ext cx="888230" cy="915658"/>
          </a:xfrm>
          <a:prstGeom prst="rect">
            <a:avLst/>
          </a:prstGeom>
        </p:spPr>
      </p:pic>
      <p:pic>
        <p:nvPicPr>
          <p:cNvPr id="25" name="Grafik 55">
            <a:extLst>
              <a:ext uri="{FF2B5EF4-FFF2-40B4-BE49-F238E27FC236}">
                <a16:creationId xmlns:a16="http://schemas.microsoft.com/office/drawing/2014/main" id="{B199F336-CDE4-41FD-872F-817B14359EC4}"/>
              </a:ext>
            </a:extLst>
          </p:cNvPr>
          <p:cNvPicPr>
            <a:picLocks noChangeAspect="1"/>
          </p:cNvPicPr>
          <p:nvPr/>
        </p:nvPicPr>
        <p:blipFill>
          <a:blip r:embed="rId5"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5847309" y="1427071"/>
            <a:ext cx="800126" cy="800126"/>
          </a:xfrm>
          <a:prstGeom prst="rect">
            <a:avLst/>
          </a:prstGeom>
        </p:spPr>
      </p:pic>
      <p:pic>
        <p:nvPicPr>
          <p:cNvPr id="26" name="Grafik 56">
            <a:extLst>
              <a:ext uri="{FF2B5EF4-FFF2-40B4-BE49-F238E27FC236}">
                <a16:creationId xmlns:a16="http://schemas.microsoft.com/office/drawing/2014/main" id="{652BBF57-8F33-48E0-8171-A67C043F2003}"/>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68220" t="7032" r="5629" b="59369"/>
          <a:stretch/>
        </p:blipFill>
        <p:spPr>
          <a:xfrm>
            <a:off x="7264025" y="1316763"/>
            <a:ext cx="943596" cy="909256"/>
          </a:xfrm>
          <a:prstGeom prst="rect">
            <a:avLst/>
          </a:prstGeom>
        </p:spPr>
      </p:pic>
      <p:pic>
        <p:nvPicPr>
          <p:cNvPr id="27" name="Grafik 57">
            <a:extLst>
              <a:ext uri="{FF2B5EF4-FFF2-40B4-BE49-F238E27FC236}">
                <a16:creationId xmlns:a16="http://schemas.microsoft.com/office/drawing/2014/main" id="{AFF7F650-51CC-42FA-A7CA-44CC219D9B00}"/>
              </a:ext>
            </a:extLst>
          </p:cNvPr>
          <p:cNvPicPr>
            <a:picLocks noChangeAspect="1"/>
          </p:cNvPicPr>
          <p:nvPr/>
        </p:nvPicPr>
        <p:blipFill>
          <a:blip r:embed="rId6" cstate="print">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4336614" y="1420111"/>
            <a:ext cx="780568" cy="780568"/>
          </a:xfrm>
          <a:prstGeom prst="rect">
            <a:avLst/>
          </a:prstGeom>
        </p:spPr>
      </p:pic>
      <p:sp>
        <p:nvSpPr>
          <p:cNvPr id="28" name="Title 1">
            <a:extLst>
              <a:ext uri="{FF2B5EF4-FFF2-40B4-BE49-F238E27FC236}">
                <a16:creationId xmlns:a16="http://schemas.microsoft.com/office/drawing/2014/main" id="{572F667B-3478-4C45-BEE7-EE9643048833}"/>
              </a:ext>
            </a:extLst>
          </p:cNvPr>
          <p:cNvSpPr txBox="1">
            <a:spLocks/>
          </p:cNvSpPr>
          <p:nvPr/>
        </p:nvSpPr>
        <p:spPr>
          <a:xfrm>
            <a:off x="0" y="5633978"/>
            <a:ext cx="12192000" cy="338209"/>
          </a:xfrm>
          <a:prstGeom prst="rect">
            <a:avLst/>
          </a:prstGeom>
          <a:solidFill>
            <a:srgbClr val="F0F0F0"/>
          </a:solidFill>
        </p:spPr>
        <p:txBody>
          <a:bodyPr vert="horz" lIns="0" tIns="0" rIns="0" bIns="0" rtlCol="0" anchor="t" anchorCtr="0">
            <a:noAutofit/>
          </a:bodyPr>
          <a:lst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600" normalizeH="0" baseline="0" noProof="0" dirty="0">
                <a:ln>
                  <a:noFill/>
                </a:ln>
                <a:solidFill>
                  <a:srgbClr val="00B5E2"/>
                </a:solidFill>
                <a:effectLst/>
                <a:uLnTx/>
                <a:uFillTx/>
                <a:latin typeface="GE Inspira Sans"/>
                <a:ea typeface="+mj-ea"/>
                <a:cs typeface="+mj-cs"/>
              </a:rPr>
              <a:t>Behaviors + purpose to shape the new workplace culture</a:t>
            </a:r>
          </a:p>
        </p:txBody>
      </p:sp>
    </p:spTree>
    <p:extLst>
      <p:ext uri="{BB962C8B-B14F-4D97-AF65-F5344CB8AC3E}">
        <p14:creationId xmlns:p14="http://schemas.microsoft.com/office/powerpoint/2010/main" val="356759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0F0C535-C916-49F7-A788-66B02A067772}"/>
              </a:ext>
            </a:extLst>
          </p:cNvPr>
          <p:cNvSpPr/>
          <p:nvPr/>
        </p:nvSpPr>
        <p:spPr>
          <a:xfrm>
            <a:off x="1353312" y="5955792"/>
            <a:ext cx="10533888" cy="859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 Inspira Sans"/>
              <a:ea typeface="+mn-ea"/>
              <a:cs typeface="+mn-cs"/>
            </a:endParaRPr>
          </a:p>
        </p:txBody>
      </p:sp>
      <p:sp>
        <p:nvSpPr>
          <p:cNvPr id="4" name="Title 3">
            <a:extLst>
              <a:ext uri="{FF2B5EF4-FFF2-40B4-BE49-F238E27FC236}">
                <a16:creationId xmlns:a16="http://schemas.microsoft.com/office/drawing/2014/main" id="{3F2080C1-C736-4AEC-A695-69913AC76AD4}"/>
              </a:ext>
            </a:extLst>
          </p:cNvPr>
          <p:cNvSpPr>
            <a:spLocks noGrp="1"/>
          </p:cNvSpPr>
          <p:nvPr>
            <p:ph type="title"/>
          </p:nvPr>
        </p:nvSpPr>
        <p:spPr/>
        <p:txBody>
          <a:bodyPr/>
          <a:lstStyle/>
          <a:p>
            <a:endParaRPr lang="en-DE"/>
          </a:p>
        </p:txBody>
      </p:sp>
      <p:pic>
        <p:nvPicPr>
          <p:cNvPr id="6" name="Picture 5">
            <a:extLst>
              <a:ext uri="{FF2B5EF4-FFF2-40B4-BE49-F238E27FC236}">
                <a16:creationId xmlns:a16="http://schemas.microsoft.com/office/drawing/2014/main" id="{2774C5B3-E2B9-41A7-982A-6DDB660BA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7" name="TextBox 6">
            <a:extLst>
              <a:ext uri="{FF2B5EF4-FFF2-40B4-BE49-F238E27FC236}">
                <a16:creationId xmlns:a16="http://schemas.microsoft.com/office/drawing/2014/main" id="{333677FD-9B37-43B6-AB49-09B075A411D7}"/>
              </a:ext>
            </a:extLst>
          </p:cNvPr>
          <p:cNvSpPr txBox="1"/>
          <p:nvPr/>
        </p:nvSpPr>
        <p:spPr>
          <a:xfrm>
            <a:off x="6265774" y="853631"/>
            <a:ext cx="1085214" cy="138499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3666A"/>
                </a:solidFill>
                <a:effectLst/>
                <a:uLnTx/>
                <a:uFillTx/>
                <a:latin typeface="GE Inspira Sans"/>
                <a:ea typeface="+mn-ea"/>
                <a:cs typeface="+mn-cs"/>
              </a:rPr>
              <a:t>One of my weekly highlights (team leader)</a:t>
            </a:r>
            <a:endParaRPr kumimoji="0" lang="en-DE" sz="1800" b="1"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11" name="TextBox 10">
            <a:extLst>
              <a:ext uri="{FF2B5EF4-FFF2-40B4-BE49-F238E27FC236}">
                <a16:creationId xmlns:a16="http://schemas.microsoft.com/office/drawing/2014/main" id="{D3680A25-65F1-4CD9-9BDB-1FB1CA5DD253}"/>
              </a:ext>
            </a:extLst>
          </p:cNvPr>
          <p:cNvSpPr txBox="1"/>
          <p:nvPr/>
        </p:nvSpPr>
        <p:spPr>
          <a:xfrm>
            <a:off x="2448700" y="1196107"/>
            <a:ext cx="1568806"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prstClr val="white"/>
                </a:solidFill>
                <a:effectLst/>
                <a:uLnTx/>
                <a:uFillTx/>
                <a:latin typeface="GE Inspira Sans"/>
                <a:ea typeface="+mn-ea"/>
                <a:cs typeface="+mn-cs"/>
              </a:rPr>
              <a:t>I have much more confidence</a:t>
            </a:r>
            <a:endParaRPr kumimoji="0" lang="en-DE" sz="1800" b="1"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2" name="TextBox 11">
            <a:extLst>
              <a:ext uri="{FF2B5EF4-FFF2-40B4-BE49-F238E27FC236}">
                <a16:creationId xmlns:a16="http://schemas.microsoft.com/office/drawing/2014/main" id="{D57E5869-EA95-495E-A70D-4ED3881371C3}"/>
              </a:ext>
            </a:extLst>
          </p:cNvPr>
          <p:cNvSpPr txBox="1"/>
          <p:nvPr/>
        </p:nvSpPr>
        <p:spPr>
          <a:xfrm>
            <a:off x="2007718" y="3152001"/>
            <a:ext cx="1899971"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prstClr val="white"/>
                </a:solidFill>
                <a:effectLst/>
                <a:uLnTx/>
                <a:uFillTx/>
                <a:latin typeface="GE Inspira Sans"/>
                <a:ea typeface="+mn-ea"/>
                <a:cs typeface="+mn-cs"/>
              </a:rPr>
              <a:t>makes the heart beats stronger</a:t>
            </a:r>
            <a:endParaRPr kumimoji="0" lang="en-DE" sz="1800" b="1"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6" name="TextBox 15">
            <a:extLst>
              <a:ext uri="{FF2B5EF4-FFF2-40B4-BE49-F238E27FC236}">
                <a16:creationId xmlns:a16="http://schemas.microsoft.com/office/drawing/2014/main" id="{18601C11-02C9-4D56-9FBE-D284F51213BC}"/>
              </a:ext>
            </a:extLst>
          </p:cNvPr>
          <p:cNvSpPr txBox="1"/>
          <p:nvPr/>
        </p:nvSpPr>
        <p:spPr>
          <a:xfrm>
            <a:off x="7620888" y="733228"/>
            <a:ext cx="3048912" cy="138499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3666A"/>
                </a:solidFill>
                <a:effectLst/>
                <a:uLnTx/>
                <a:uFillTx/>
                <a:latin typeface="GE Inspira Sans"/>
                <a:ea typeface="+mn-ea"/>
                <a:cs typeface="+mn-cs"/>
              </a:rPr>
              <a:t>this approach made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63666A"/>
                </a:solidFill>
                <a:effectLst/>
                <a:uLnTx/>
                <a:uFillTx/>
                <a:latin typeface="GE Inspira Sans"/>
                <a:ea typeface="+mn-ea"/>
                <a:cs typeface="+mn-cs"/>
              </a:rPr>
              <a:t>me feel so good about everything I've learned when it comes to </a:t>
            </a:r>
            <a:r>
              <a:rPr kumimoji="0" lang="de-DE" sz="1800" b="1" i="0" u="none" strike="noStrike" kern="1200" cap="none" spc="0" normalizeH="0" baseline="0" noProof="0" dirty="0">
                <a:ln>
                  <a:noFill/>
                </a:ln>
                <a:solidFill>
                  <a:srgbClr val="63666A"/>
                </a:solidFill>
                <a:effectLst/>
                <a:uLnTx/>
                <a:uFillTx/>
                <a:latin typeface="GE Inspira Sans"/>
                <a:ea typeface="+mn-ea"/>
                <a:cs typeface="+mn-cs"/>
              </a:rPr>
              <a:t>HR and "humanizing" our workplace</a:t>
            </a:r>
            <a:endParaRPr kumimoji="0" lang="en-DE" sz="1800" b="1"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17" name="TextBox 16">
            <a:extLst>
              <a:ext uri="{FF2B5EF4-FFF2-40B4-BE49-F238E27FC236}">
                <a16:creationId xmlns:a16="http://schemas.microsoft.com/office/drawing/2014/main" id="{BF1AC1B2-4AB9-4B27-8E42-A2EC82689F17}"/>
              </a:ext>
            </a:extLst>
          </p:cNvPr>
          <p:cNvSpPr txBox="1"/>
          <p:nvPr/>
        </p:nvSpPr>
        <p:spPr>
          <a:xfrm>
            <a:off x="7863839" y="2375014"/>
            <a:ext cx="2320443" cy="193899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Such a great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3666A"/>
                </a:solidFill>
                <a:effectLst/>
                <a:uLnTx/>
                <a:uFillTx/>
                <a:latin typeface="GE Inspira Sans"/>
                <a:ea typeface="+mn-ea"/>
                <a:cs typeface="+mn-cs"/>
              </a:rPr>
              <a:t>experience to </a:t>
            </a:r>
            <a:r>
              <a:rPr kumimoji="0" lang="en-US" sz="1800" b="1" i="0" u="none" strike="noStrike" kern="1200" cap="none" spc="0" normalizeH="0" baseline="0" noProof="0" dirty="0">
                <a:ln>
                  <a:noFill/>
                </a:ln>
                <a:solidFill>
                  <a:srgbClr val="63666A"/>
                </a:solidFill>
                <a:effectLst/>
                <a:uLnTx/>
                <a:uFillTx/>
                <a:latin typeface="GE Inspira Sans"/>
                <a:ea typeface="+mn-ea"/>
                <a:cs typeface="+mn-cs"/>
              </a:rPr>
              <a:t>get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3666A"/>
                </a:solidFill>
                <a:effectLst/>
                <a:uLnTx/>
                <a:uFillTx/>
                <a:latin typeface="GE Inspira Sans"/>
                <a:ea typeface="+mn-ea"/>
                <a:cs typeface="+mn-cs"/>
              </a:rPr>
              <a:t> to know colleagues from different </a:t>
            </a:r>
            <a:r>
              <a:rPr kumimoji="0" lang="en-US" sz="1800" b="0" i="0" u="none" strike="noStrike" kern="1200" cap="none" spc="0" normalizeH="0" baseline="0" noProof="0" dirty="0">
                <a:ln>
                  <a:noFill/>
                </a:ln>
                <a:solidFill>
                  <a:srgbClr val="63666A"/>
                </a:solidFill>
                <a:effectLst/>
                <a:uLnTx/>
                <a:uFillTx/>
                <a:latin typeface="GE Inspira Sans"/>
                <a:ea typeface="+mn-ea"/>
                <a:cs typeface="+mn-cs"/>
              </a:rPr>
              <a:t>businesses after working for 10 years in GE Healthcare</a:t>
            </a:r>
            <a:endParaRPr kumimoji="0" lang="en-DE" sz="1800" b="0" i="0" u="none" strike="noStrike" kern="1200" cap="none" spc="0" normalizeH="0" baseline="0" noProof="0" dirty="0">
              <a:ln>
                <a:noFill/>
              </a:ln>
              <a:solidFill>
                <a:srgbClr val="63666A"/>
              </a:solidFill>
              <a:effectLst/>
              <a:uLnTx/>
              <a:uFillTx/>
              <a:latin typeface="GE Inspira Sans"/>
              <a:ea typeface="+mn-ea"/>
              <a:cs typeface="+mn-cs"/>
            </a:endParaRPr>
          </a:p>
        </p:txBody>
      </p:sp>
      <p:sp>
        <p:nvSpPr>
          <p:cNvPr id="10" name="TextBox 9">
            <a:extLst>
              <a:ext uri="{FF2B5EF4-FFF2-40B4-BE49-F238E27FC236}">
                <a16:creationId xmlns:a16="http://schemas.microsoft.com/office/drawing/2014/main" id="{923A109B-87DF-4DEC-ACBF-DBCD249BCCB9}"/>
              </a:ext>
            </a:extLst>
          </p:cNvPr>
          <p:cNvSpPr txBox="1"/>
          <p:nvPr/>
        </p:nvSpPr>
        <p:spPr>
          <a:xfrm>
            <a:off x="4285982" y="503609"/>
            <a:ext cx="1743676" cy="138499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3666A"/>
                </a:solidFill>
                <a:effectLst/>
                <a:uLnTx/>
                <a:uFillTx/>
                <a:latin typeface="GE Inspira Sans"/>
                <a:ea typeface="+mn-ea"/>
                <a:cs typeface="+mn-cs"/>
              </a:rPr>
              <a:t>I’m so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63666A"/>
                </a:solidFill>
                <a:effectLst/>
                <a:uLnTx/>
                <a:uFillTx/>
                <a:latin typeface="GE Inspira Sans"/>
                <a:ea typeface="+mn-ea"/>
                <a:cs typeface="+mn-cs"/>
              </a:rPr>
              <a:t>grateful to be a part of the WOL community at GE!</a:t>
            </a:r>
            <a:endParaRPr kumimoji="0" lang="en-DE" sz="1800" b="1" i="0" u="none" strike="noStrike" kern="1200" cap="none" spc="0" normalizeH="0" baseline="0" noProof="0" dirty="0">
              <a:ln>
                <a:noFill/>
              </a:ln>
              <a:solidFill>
                <a:srgbClr val="63666A"/>
              </a:solidFill>
              <a:effectLst/>
              <a:uLnTx/>
              <a:uFillTx/>
              <a:latin typeface="GE Inspira Sans"/>
              <a:ea typeface="+mn-ea"/>
              <a:cs typeface="+mn-cs"/>
            </a:endParaRPr>
          </a:p>
        </p:txBody>
      </p:sp>
    </p:spTree>
    <p:extLst>
      <p:ext uri="{BB962C8B-B14F-4D97-AF65-F5344CB8AC3E}">
        <p14:creationId xmlns:p14="http://schemas.microsoft.com/office/powerpoint/2010/main" val="3312630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962</Words>
  <Application>Microsoft Office PowerPoint</Application>
  <PresentationFormat>Widescreen</PresentationFormat>
  <Paragraphs>141</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 Inspira Sans</vt:lpstr>
      <vt:lpstr>Segoe UI</vt:lpstr>
      <vt:lpstr>Office Theme</vt:lpstr>
      <vt:lpstr>Join a New Way of Working</vt:lpstr>
      <vt:lpstr>What is Working Out Loud? </vt:lpstr>
      <vt:lpstr>Working Out Loud is a…</vt:lpstr>
      <vt:lpstr>PowerPoint Presentation</vt:lpstr>
      <vt:lpstr>PowerPoint Presentation</vt:lpstr>
      <vt:lpstr>How does the program work? </vt:lpstr>
      <vt:lpstr>WOL is a self-organized learning journey</vt:lpstr>
      <vt:lpstr>Five elements of #WOL</vt:lpstr>
      <vt:lpstr>PowerPoint Presentation</vt:lpstr>
      <vt:lpstr>PowerPoint Presentation</vt:lpstr>
      <vt:lpstr>Sounds great! How do I sign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 a New Way of Working</dc:title>
  <dc:creator>Marianthy Riga</dc:creator>
  <cp:lastModifiedBy>Marianthy Riga</cp:lastModifiedBy>
  <cp:revision>3</cp:revision>
  <dcterms:created xsi:type="dcterms:W3CDTF">2021-01-19T14:54:28Z</dcterms:created>
  <dcterms:modified xsi:type="dcterms:W3CDTF">2021-01-19T15:07:51Z</dcterms:modified>
</cp:coreProperties>
</file>