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4"/>
  </p:sldMasterIdLst>
  <p:notesMasterIdLst>
    <p:notesMasterId r:id="rId40"/>
  </p:notesMasterIdLst>
  <p:handoutMasterIdLst>
    <p:handoutMasterId r:id="rId41"/>
  </p:handoutMasterIdLst>
  <p:sldIdLst>
    <p:sldId id="270" r:id="rId5"/>
    <p:sldId id="271" r:id="rId6"/>
    <p:sldId id="273" r:id="rId7"/>
    <p:sldId id="261" r:id="rId8"/>
    <p:sldId id="282" r:id="rId9"/>
    <p:sldId id="283" r:id="rId10"/>
    <p:sldId id="274" r:id="rId11"/>
    <p:sldId id="275" r:id="rId12"/>
    <p:sldId id="296" r:id="rId13"/>
    <p:sldId id="308" r:id="rId14"/>
    <p:sldId id="291" r:id="rId15"/>
    <p:sldId id="307" r:id="rId16"/>
    <p:sldId id="300" r:id="rId17"/>
    <p:sldId id="299" r:id="rId18"/>
    <p:sldId id="302" r:id="rId19"/>
    <p:sldId id="305" r:id="rId20"/>
    <p:sldId id="317" r:id="rId21"/>
    <p:sldId id="318" r:id="rId22"/>
    <p:sldId id="323" r:id="rId23"/>
    <p:sldId id="315" r:id="rId24"/>
    <p:sldId id="321" r:id="rId25"/>
    <p:sldId id="322" r:id="rId26"/>
    <p:sldId id="320" r:id="rId27"/>
    <p:sldId id="306" r:id="rId28"/>
    <p:sldId id="319" r:id="rId29"/>
    <p:sldId id="314" r:id="rId30"/>
    <p:sldId id="312" r:id="rId31"/>
    <p:sldId id="311" r:id="rId32"/>
    <p:sldId id="324" r:id="rId33"/>
    <p:sldId id="304" r:id="rId34"/>
    <p:sldId id="310" r:id="rId35"/>
    <p:sldId id="309" r:id="rId36"/>
    <p:sldId id="301" r:id="rId37"/>
    <p:sldId id="293" r:id="rId38"/>
    <p:sldId id="262" r:id="rId39"/>
  </p:sldIdLst>
  <p:sldSz cx="12192000" cy="6858000"/>
  <p:notesSz cx="6858000" cy="9144000"/>
  <p:defaultTextStyle>
    <a:defPPr>
      <a:defRPr lang="ja-JP"/>
    </a:defPPr>
    <a:lvl1pPr marL="0" algn="l" defTabSz="839876" rtl="0" eaLnBrk="1" latinLnBrk="0" hangingPunct="1">
      <a:defRPr kumimoji="1" sz="1653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839876" rtl="0" eaLnBrk="1" latinLnBrk="0" hangingPunct="1">
      <a:defRPr kumimoji="1" sz="1653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839876" rtl="0" eaLnBrk="1" latinLnBrk="0" hangingPunct="1">
      <a:defRPr kumimoji="1" sz="1653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839876" rtl="0" eaLnBrk="1" latinLnBrk="0" hangingPunct="1">
      <a:defRPr kumimoji="1" sz="1653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839876" rtl="0" eaLnBrk="1" latinLnBrk="0" hangingPunct="1">
      <a:defRPr kumimoji="1" sz="1653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839876" rtl="0" eaLnBrk="1" latinLnBrk="0" hangingPunct="1">
      <a:defRPr kumimoji="1" sz="1653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839876" rtl="0" eaLnBrk="1" latinLnBrk="0" hangingPunct="1">
      <a:defRPr kumimoji="1" sz="1653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839876" rtl="0" eaLnBrk="1" latinLnBrk="0" hangingPunct="1">
      <a:defRPr kumimoji="1" sz="1653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839876" rtl="0" eaLnBrk="1" latinLnBrk="0" hangingPunct="1">
      <a:defRPr kumimoji="1" sz="16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izumi" initials="k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86285"/>
  </p:normalViewPr>
  <p:slideViewPr>
    <p:cSldViewPr snapToObjects="1">
      <p:cViewPr varScale="1">
        <p:scale>
          <a:sx n="88" d="100"/>
          <a:sy n="88" d="100"/>
        </p:scale>
        <p:origin x="360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9" d="100"/>
          <a:sy n="99" d="100"/>
        </p:scale>
        <p:origin x="29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B525ED-7705-4D14-969C-869D737BA45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C66D115-6BE2-46B5-8A68-6CD810050EED}">
      <dgm:prSet phldrT="[Text]"/>
      <dgm:spPr/>
      <dgm:t>
        <a:bodyPr/>
        <a:lstStyle/>
        <a:p>
          <a:r>
            <a:rPr lang="ro-RO" altLang="ja-JP" dirty="0" smtClean="0">
              <a:solidFill>
                <a:schemeClr val="tx2"/>
              </a:solidFill>
            </a:rPr>
            <a:t>Listarea proiectelor și pozițiilor disponibile într-o organizație</a:t>
          </a:r>
          <a:endParaRPr lang="en-US" dirty="0">
            <a:solidFill>
              <a:schemeClr val="tx2"/>
            </a:solidFill>
          </a:endParaRPr>
        </a:p>
      </dgm:t>
    </dgm:pt>
    <dgm:pt modelId="{A1D60E2B-EF20-46E8-961E-C26A72F59EBF}" type="parTrans" cxnId="{EB9773F3-DE21-438D-89FD-655E561DEE88}">
      <dgm:prSet/>
      <dgm:spPr/>
      <dgm:t>
        <a:bodyPr/>
        <a:lstStyle/>
        <a:p>
          <a:endParaRPr lang="en-US"/>
        </a:p>
      </dgm:t>
    </dgm:pt>
    <dgm:pt modelId="{D86504EA-656C-4393-B894-3DEAE7CB2CEE}" type="sibTrans" cxnId="{EB9773F3-DE21-438D-89FD-655E561DEE88}">
      <dgm:prSet/>
      <dgm:spPr/>
      <dgm:t>
        <a:bodyPr/>
        <a:lstStyle/>
        <a:p>
          <a:endParaRPr lang="en-US"/>
        </a:p>
      </dgm:t>
    </dgm:pt>
    <dgm:pt modelId="{3BD68C79-AD01-494E-8C9B-59235A8FFE46}">
      <dgm:prSet phldrT="[Text]"/>
      <dgm:spPr/>
      <dgm:t>
        <a:bodyPr/>
        <a:lstStyle/>
        <a:p>
          <a:r>
            <a:rPr lang="ro-RO" altLang="ja-JP" dirty="0" smtClean="0">
              <a:solidFill>
                <a:schemeClr val="tx2"/>
              </a:solidFill>
            </a:rPr>
            <a:t>Opțiunea angajaților de a aplica</a:t>
          </a:r>
          <a:endParaRPr lang="en-US" dirty="0">
            <a:solidFill>
              <a:schemeClr val="tx2"/>
            </a:solidFill>
          </a:endParaRPr>
        </a:p>
      </dgm:t>
    </dgm:pt>
    <dgm:pt modelId="{E140364D-8995-4F67-B8C5-0CFF0C9D1345}" type="parTrans" cxnId="{8157D2C8-52CE-40F6-88B9-A01A71D4FF01}">
      <dgm:prSet/>
      <dgm:spPr/>
      <dgm:t>
        <a:bodyPr/>
        <a:lstStyle/>
        <a:p>
          <a:endParaRPr lang="en-US"/>
        </a:p>
      </dgm:t>
    </dgm:pt>
    <dgm:pt modelId="{E0B5076B-4A07-4B5D-92C3-370455083F13}" type="sibTrans" cxnId="{8157D2C8-52CE-40F6-88B9-A01A71D4FF01}">
      <dgm:prSet/>
      <dgm:spPr/>
      <dgm:t>
        <a:bodyPr/>
        <a:lstStyle/>
        <a:p>
          <a:endParaRPr lang="en-US"/>
        </a:p>
      </dgm:t>
    </dgm:pt>
    <dgm:pt modelId="{FFD7699C-2F68-46EE-81C6-7147C13545FE}">
      <dgm:prSet phldrT="[Text]"/>
      <dgm:spPr/>
      <dgm:t>
        <a:bodyPr/>
        <a:lstStyle/>
        <a:p>
          <a:r>
            <a:rPr lang="ro-RO" altLang="ja-JP" dirty="0" smtClean="0">
              <a:solidFill>
                <a:schemeClr val="tx2"/>
              </a:solidFill>
            </a:rPr>
            <a:t>Posibilitatea administratorului de a a aproba sau a respinge aceste înscrieri</a:t>
          </a:r>
          <a:endParaRPr lang="en-US" dirty="0">
            <a:solidFill>
              <a:schemeClr val="tx2"/>
            </a:solidFill>
          </a:endParaRPr>
        </a:p>
      </dgm:t>
    </dgm:pt>
    <dgm:pt modelId="{7E610975-8A3D-4BA4-A15A-73AD1E420B3E}" type="parTrans" cxnId="{A26A4746-A22C-4692-AA36-A7295B1DC487}">
      <dgm:prSet/>
      <dgm:spPr/>
      <dgm:t>
        <a:bodyPr/>
        <a:lstStyle/>
        <a:p>
          <a:endParaRPr lang="en-US"/>
        </a:p>
      </dgm:t>
    </dgm:pt>
    <dgm:pt modelId="{E538EC4E-D1B9-4B5E-852D-97242E941633}" type="sibTrans" cxnId="{A26A4746-A22C-4692-AA36-A7295B1DC487}">
      <dgm:prSet/>
      <dgm:spPr/>
      <dgm:t>
        <a:bodyPr/>
        <a:lstStyle/>
        <a:p>
          <a:endParaRPr lang="en-US"/>
        </a:p>
      </dgm:t>
    </dgm:pt>
    <dgm:pt modelId="{7A8ADF94-7C3F-40CE-92EA-68888B696A6D}" type="pres">
      <dgm:prSet presAssocID="{5BB525ED-7705-4D14-969C-869D737BA451}" presName="Name0" presStyleCnt="0">
        <dgm:presLayoutVars>
          <dgm:dir/>
          <dgm:resizeHandles val="exact"/>
        </dgm:presLayoutVars>
      </dgm:prSet>
      <dgm:spPr/>
    </dgm:pt>
    <dgm:pt modelId="{01F9166A-8FAF-406E-A9E3-82851198F543}" type="pres">
      <dgm:prSet presAssocID="{DC66D115-6BE2-46B5-8A68-6CD810050EE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E4A52B-D604-4CB4-82DE-E803907076FC}" type="pres">
      <dgm:prSet presAssocID="{D86504EA-656C-4393-B894-3DEAE7CB2CE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92F4F4F1-0C55-4DB1-B3A8-3A347670EF93}" type="pres">
      <dgm:prSet presAssocID="{D86504EA-656C-4393-B894-3DEAE7CB2CEE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586614C5-ED28-43B4-9724-5A1E2F0D864B}" type="pres">
      <dgm:prSet presAssocID="{3BD68C79-AD01-494E-8C9B-59235A8FFE4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AF036-F3AE-49F0-AA8D-13D080FE70F6}" type="pres">
      <dgm:prSet presAssocID="{E0B5076B-4A07-4B5D-92C3-370455083F1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38A6BF8-09F7-4844-9847-E252A83EBF48}" type="pres">
      <dgm:prSet presAssocID="{E0B5076B-4A07-4B5D-92C3-370455083F1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CEAD7F1E-EB7B-4639-96B8-D2A002F2B195}" type="pres">
      <dgm:prSet presAssocID="{FFD7699C-2F68-46EE-81C6-7147C13545F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6A4746-A22C-4692-AA36-A7295B1DC487}" srcId="{5BB525ED-7705-4D14-969C-869D737BA451}" destId="{FFD7699C-2F68-46EE-81C6-7147C13545FE}" srcOrd="2" destOrd="0" parTransId="{7E610975-8A3D-4BA4-A15A-73AD1E420B3E}" sibTransId="{E538EC4E-D1B9-4B5E-852D-97242E941633}"/>
    <dgm:cxn modelId="{A0505DF6-60A6-46C1-83C7-6EF632F98275}" type="presOf" srcId="{E0B5076B-4A07-4B5D-92C3-370455083F13}" destId="{A96AF036-F3AE-49F0-AA8D-13D080FE70F6}" srcOrd="0" destOrd="0" presId="urn:microsoft.com/office/officeart/2005/8/layout/process1"/>
    <dgm:cxn modelId="{292B1758-687D-41B4-99F1-95BE3891AF42}" type="presOf" srcId="{FFD7699C-2F68-46EE-81C6-7147C13545FE}" destId="{CEAD7F1E-EB7B-4639-96B8-D2A002F2B195}" srcOrd="0" destOrd="0" presId="urn:microsoft.com/office/officeart/2005/8/layout/process1"/>
    <dgm:cxn modelId="{24EC5FC8-60A0-42BD-B173-B8B014C295BF}" type="presOf" srcId="{D86504EA-656C-4393-B894-3DEAE7CB2CEE}" destId="{6AE4A52B-D604-4CB4-82DE-E803907076FC}" srcOrd="0" destOrd="0" presId="urn:microsoft.com/office/officeart/2005/8/layout/process1"/>
    <dgm:cxn modelId="{2338FE9B-203E-4D5A-B83B-34B6D653FC9B}" type="presOf" srcId="{DC66D115-6BE2-46B5-8A68-6CD810050EED}" destId="{01F9166A-8FAF-406E-A9E3-82851198F543}" srcOrd="0" destOrd="0" presId="urn:microsoft.com/office/officeart/2005/8/layout/process1"/>
    <dgm:cxn modelId="{EB9773F3-DE21-438D-89FD-655E561DEE88}" srcId="{5BB525ED-7705-4D14-969C-869D737BA451}" destId="{DC66D115-6BE2-46B5-8A68-6CD810050EED}" srcOrd="0" destOrd="0" parTransId="{A1D60E2B-EF20-46E8-961E-C26A72F59EBF}" sibTransId="{D86504EA-656C-4393-B894-3DEAE7CB2CEE}"/>
    <dgm:cxn modelId="{96A6B748-3124-4876-94EC-22ACD4B3D617}" type="presOf" srcId="{5BB525ED-7705-4D14-969C-869D737BA451}" destId="{7A8ADF94-7C3F-40CE-92EA-68888B696A6D}" srcOrd="0" destOrd="0" presId="urn:microsoft.com/office/officeart/2005/8/layout/process1"/>
    <dgm:cxn modelId="{5FC45E18-9EE7-43A1-BBF5-710F71284D0C}" type="presOf" srcId="{D86504EA-656C-4393-B894-3DEAE7CB2CEE}" destId="{92F4F4F1-0C55-4DB1-B3A8-3A347670EF93}" srcOrd="1" destOrd="0" presId="urn:microsoft.com/office/officeart/2005/8/layout/process1"/>
    <dgm:cxn modelId="{59BC4F42-616B-4C56-A400-941765E036CF}" type="presOf" srcId="{E0B5076B-4A07-4B5D-92C3-370455083F13}" destId="{838A6BF8-09F7-4844-9847-E252A83EBF48}" srcOrd="1" destOrd="0" presId="urn:microsoft.com/office/officeart/2005/8/layout/process1"/>
    <dgm:cxn modelId="{89C9492A-CD02-4766-B3FB-9ED3F3553ABC}" type="presOf" srcId="{3BD68C79-AD01-494E-8C9B-59235A8FFE46}" destId="{586614C5-ED28-43B4-9724-5A1E2F0D864B}" srcOrd="0" destOrd="0" presId="urn:microsoft.com/office/officeart/2005/8/layout/process1"/>
    <dgm:cxn modelId="{8157D2C8-52CE-40F6-88B9-A01A71D4FF01}" srcId="{5BB525ED-7705-4D14-969C-869D737BA451}" destId="{3BD68C79-AD01-494E-8C9B-59235A8FFE46}" srcOrd="1" destOrd="0" parTransId="{E140364D-8995-4F67-B8C5-0CFF0C9D1345}" sibTransId="{E0B5076B-4A07-4B5D-92C3-370455083F13}"/>
    <dgm:cxn modelId="{2E178B25-9616-4459-A40E-1BEEB283CCD5}" type="presParOf" srcId="{7A8ADF94-7C3F-40CE-92EA-68888B696A6D}" destId="{01F9166A-8FAF-406E-A9E3-82851198F543}" srcOrd="0" destOrd="0" presId="urn:microsoft.com/office/officeart/2005/8/layout/process1"/>
    <dgm:cxn modelId="{1B629110-C94A-471B-8136-1E3D25A4D99F}" type="presParOf" srcId="{7A8ADF94-7C3F-40CE-92EA-68888B696A6D}" destId="{6AE4A52B-D604-4CB4-82DE-E803907076FC}" srcOrd="1" destOrd="0" presId="urn:microsoft.com/office/officeart/2005/8/layout/process1"/>
    <dgm:cxn modelId="{AEE34FAF-BC25-4211-9BC2-680E82FBD2E9}" type="presParOf" srcId="{6AE4A52B-D604-4CB4-82DE-E803907076FC}" destId="{92F4F4F1-0C55-4DB1-B3A8-3A347670EF93}" srcOrd="0" destOrd="0" presId="urn:microsoft.com/office/officeart/2005/8/layout/process1"/>
    <dgm:cxn modelId="{8B825842-342D-4AA3-BB11-7480C1785CF8}" type="presParOf" srcId="{7A8ADF94-7C3F-40CE-92EA-68888B696A6D}" destId="{586614C5-ED28-43B4-9724-5A1E2F0D864B}" srcOrd="2" destOrd="0" presId="urn:microsoft.com/office/officeart/2005/8/layout/process1"/>
    <dgm:cxn modelId="{38185027-C2E2-4E2D-A36D-886082CACD1A}" type="presParOf" srcId="{7A8ADF94-7C3F-40CE-92EA-68888B696A6D}" destId="{A96AF036-F3AE-49F0-AA8D-13D080FE70F6}" srcOrd="3" destOrd="0" presId="urn:microsoft.com/office/officeart/2005/8/layout/process1"/>
    <dgm:cxn modelId="{B0BDC573-6813-4F1A-B204-15D06C842EC8}" type="presParOf" srcId="{A96AF036-F3AE-49F0-AA8D-13D080FE70F6}" destId="{838A6BF8-09F7-4844-9847-E252A83EBF48}" srcOrd="0" destOrd="0" presId="urn:microsoft.com/office/officeart/2005/8/layout/process1"/>
    <dgm:cxn modelId="{F8C9712D-2E74-4922-BC4A-21AC2DBCD1FF}" type="presParOf" srcId="{7A8ADF94-7C3F-40CE-92EA-68888B696A6D}" destId="{CEAD7F1E-EB7B-4639-96B8-D2A002F2B19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9166A-8FAF-406E-A9E3-82851198F543}">
      <dsp:nvSpPr>
        <dsp:cNvPr id="0" name=""/>
        <dsp:cNvSpPr/>
      </dsp:nvSpPr>
      <dsp:spPr>
        <a:xfrm>
          <a:off x="10447" y="1397870"/>
          <a:ext cx="3122711" cy="18736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altLang="ja-JP" sz="2400" kern="1200" dirty="0" smtClean="0">
              <a:solidFill>
                <a:schemeClr val="tx2"/>
              </a:solidFill>
            </a:rPr>
            <a:t>Listarea proiectelor și pozițiilor disponibile într-o organizație</a:t>
          </a:r>
          <a:endParaRPr lang="en-US" sz="2400" kern="1200" dirty="0">
            <a:solidFill>
              <a:schemeClr val="tx2"/>
            </a:solidFill>
          </a:endParaRPr>
        </a:p>
      </dsp:txBody>
      <dsp:txXfrm>
        <a:off x="65324" y="1452747"/>
        <a:ext cx="3012957" cy="1763872"/>
      </dsp:txXfrm>
    </dsp:sp>
    <dsp:sp modelId="{6AE4A52B-D604-4CB4-82DE-E803907076FC}">
      <dsp:nvSpPr>
        <dsp:cNvPr id="0" name=""/>
        <dsp:cNvSpPr/>
      </dsp:nvSpPr>
      <dsp:spPr>
        <a:xfrm>
          <a:off x="3445430" y="1947467"/>
          <a:ext cx="662014" cy="7744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3445430" y="2102353"/>
        <a:ext cx="463410" cy="464660"/>
      </dsp:txXfrm>
    </dsp:sp>
    <dsp:sp modelId="{586614C5-ED28-43B4-9724-5A1E2F0D864B}">
      <dsp:nvSpPr>
        <dsp:cNvPr id="0" name=""/>
        <dsp:cNvSpPr/>
      </dsp:nvSpPr>
      <dsp:spPr>
        <a:xfrm>
          <a:off x="4382243" y="1397870"/>
          <a:ext cx="3122711" cy="18736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altLang="ja-JP" sz="2400" kern="1200" dirty="0" smtClean="0">
              <a:solidFill>
                <a:schemeClr val="tx2"/>
              </a:solidFill>
            </a:rPr>
            <a:t>Opțiunea angajaților de a aplica</a:t>
          </a:r>
          <a:endParaRPr lang="en-US" sz="2400" kern="1200" dirty="0">
            <a:solidFill>
              <a:schemeClr val="tx2"/>
            </a:solidFill>
          </a:endParaRPr>
        </a:p>
      </dsp:txBody>
      <dsp:txXfrm>
        <a:off x="4437120" y="1452747"/>
        <a:ext cx="3012957" cy="1763872"/>
      </dsp:txXfrm>
    </dsp:sp>
    <dsp:sp modelId="{A96AF036-F3AE-49F0-AA8D-13D080FE70F6}">
      <dsp:nvSpPr>
        <dsp:cNvPr id="0" name=""/>
        <dsp:cNvSpPr/>
      </dsp:nvSpPr>
      <dsp:spPr>
        <a:xfrm>
          <a:off x="7817226" y="1947467"/>
          <a:ext cx="662014" cy="7744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7817226" y="2102353"/>
        <a:ext cx="463410" cy="464660"/>
      </dsp:txXfrm>
    </dsp:sp>
    <dsp:sp modelId="{CEAD7F1E-EB7B-4639-96B8-D2A002F2B195}">
      <dsp:nvSpPr>
        <dsp:cNvPr id="0" name=""/>
        <dsp:cNvSpPr/>
      </dsp:nvSpPr>
      <dsp:spPr>
        <a:xfrm>
          <a:off x="8754039" y="1397870"/>
          <a:ext cx="3122711" cy="18736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altLang="ja-JP" sz="2400" kern="1200" dirty="0" smtClean="0">
              <a:solidFill>
                <a:schemeClr val="tx2"/>
              </a:solidFill>
            </a:rPr>
            <a:t>Posibilitatea administratorului de a a aproba sau a respinge aceste înscrieri</a:t>
          </a:r>
          <a:endParaRPr lang="en-US" sz="2400" kern="1200" dirty="0">
            <a:solidFill>
              <a:schemeClr val="tx2"/>
            </a:solidFill>
          </a:endParaRPr>
        </a:p>
      </dsp:txBody>
      <dsp:txXfrm>
        <a:off x="8808916" y="1452747"/>
        <a:ext cx="3012957" cy="1763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5618E-DC87-3A45-9876-1C43F767FD1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08994-B797-684B-8783-5F9DC4AC0A4E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006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8588-1665-0A4A-AD47-68FFFFC620D1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AED7-EB68-B44B-A29A-E9CFE7A11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9876" rtl="0" eaLnBrk="1" latinLnBrk="0" hangingPunct="1">
      <a:defRPr kumimoji="1" sz="1102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839876" rtl="0" eaLnBrk="1" latinLnBrk="0" hangingPunct="1">
      <a:defRPr kumimoji="1" sz="1102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839876" rtl="0" eaLnBrk="1" latinLnBrk="0" hangingPunct="1">
      <a:defRPr kumimoji="1" sz="1102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839876" rtl="0" eaLnBrk="1" latinLnBrk="0" hangingPunct="1">
      <a:defRPr kumimoji="1" sz="1102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839876" rtl="0" eaLnBrk="1" latinLnBrk="0" hangingPunct="1">
      <a:defRPr kumimoji="1" sz="1102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839876" rtl="0" eaLnBrk="1" latinLnBrk="0" hangingPunct="1">
      <a:defRPr kumimoji="1" sz="1102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839876" rtl="0" eaLnBrk="1" latinLnBrk="0" hangingPunct="1">
      <a:defRPr kumimoji="1" sz="1102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839876" rtl="0" eaLnBrk="1" latinLnBrk="0" hangingPunct="1">
      <a:defRPr kumimoji="1" sz="1102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839876" rtl="0" eaLnBrk="1" latinLnBrk="0" hangingPunct="1">
      <a:defRPr kumimoji="1" sz="11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52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lde A (Whit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76" r="9376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4" name="正方形/長方形 13"/>
          <p:cNvSpPr/>
          <p:nvPr userDrawn="1"/>
        </p:nvSpPr>
        <p:spPr>
          <a:xfrm>
            <a:off x="1" y="4714044"/>
            <a:ext cx="12192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215" b="0" i="0" dirty="0">
              <a:latin typeface="HGPGothicE" charset="-128"/>
              <a:ea typeface="HGPGothicE" charset="-128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717008" y="4869160"/>
            <a:ext cx="7304052" cy="9972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62" b="0" i="0" baseline="0">
                <a:solidFill>
                  <a:srgbClr val="FFFFFF"/>
                </a:solidFill>
                <a:latin typeface="+mj-lt"/>
                <a:ea typeface="HGPGothicE" charset="-128"/>
                <a:cs typeface="HGPGothicE" charset="-128"/>
              </a:defRPr>
            </a:lvl1pPr>
            <a:lvl2pPr marL="750240" indent="0">
              <a:buNone/>
              <a:defRPr sz="1723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500481" indent="0">
              <a:buNone/>
              <a:defRPr sz="1723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2250720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4pPr>
            <a:lvl5pPr marL="3000959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5pPr>
            <a:lvl6pPr marL="3751198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6pPr>
            <a:lvl7pPr marL="4501438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7pPr>
            <a:lvl8pPr marL="5251676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8pPr>
            <a:lvl9pPr marL="6001916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dirty="0" smtClean="0"/>
              <a:t>[Title]</a:t>
            </a:r>
            <a:endParaRPr lang="ja-JP" altLang="en-US" dirty="0" smtClean="0"/>
          </a:p>
        </p:txBody>
      </p:sp>
      <p:sp>
        <p:nvSpPr>
          <p:cNvPr id="2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717008" y="5938368"/>
            <a:ext cx="7304052" cy="792088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1969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750240" indent="0">
              <a:buNone/>
              <a:defRPr sz="1723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500481" indent="0">
              <a:buNone/>
              <a:defRPr sz="1723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2250720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4pPr>
            <a:lvl5pPr marL="3000959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5pPr>
            <a:lvl6pPr marL="3751198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6pPr>
            <a:lvl7pPr marL="4501438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7pPr>
            <a:lvl8pPr marL="5251676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8pPr>
            <a:lvl9pPr marL="6001916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&lt;</a:t>
            </a:r>
            <a:r>
              <a:rPr lang="en-US" altLang="ja-JP" smtClean="0"/>
              <a:t>MM/DD/YYYY&gt;</a:t>
            </a:r>
            <a:br>
              <a:rPr lang="en-US" altLang="ja-JP" smtClean="0"/>
            </a:br>
            <a:r>
              <a:rPr lang="en-US" altLang="ja-JP" smtClean="0"/>
              <a:t>&lt;</a:t>
            </a:r>
            <a:r>
              <a:rPr lang="en-US" altLang="ja-JP" dirty="0" smtClean="0"/>
              <a:t>NTT DATA </a:t>
            </a:r>
            <a:r>
              <a:rPr lang="en-US" altLang="ja-JP" smtClean="0"/>
              <a:t>Corporation&gt;</a:t>
            </a:r>
            <a:br>
              <a:rPr lang="en-US" altLang="ja-JP" smtClean="0"/>
            </a:br>
            <a:r>
              <a:rPr lang="en-US" altLang="ja-JP" smtClean="0"/>
              <a:t>&lt;</a:t>
            </a:r>
            <a:r>
              <a:rPr lang="en-US" altLang="ja-JP" dirty="0" smtClean="0"/>
              <a:t>XXXXXXXXXXXX&gt;</a:t>
            </a:r>
          </a:p>
        </p:txBody>
      </p:sp>
      <p:sp>
        <p:nvSpPr>
          <p:cNvPr id="25" name="TextBox 12"/>
          <p:cNvSpPr txBox="1"/>
          <p:nvPr userDrawn="1"/>
        </p:nvSpPr>
        <p:spPr>
          <a:xfrm>
            <a:off x="10026668" y="6597352"/>
            <a:ext cx="1979957" cy="151580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750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85" b="0" i="0" dirty="0" smtClean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2019 NTT DATA Corporation</a:t>
            </a:r>
          </a:p>
        </p:txBody>
      </p:sp>
      <p:sp>
        <p:nvSpPr>
          <p:cNvPr id="18" name="TextBox 11"/>
          <p:cNvSpPr txBox="1"/>
          <p:nvPr userDrawn="1"/>
        </p:nvSpPr>
        <p:spPr>
          <a:xfrm>
            <a:off x="3300705" y="1892306"/>
            <a:ext cx="184731" cy="546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954" b="0" i="0" dirty="0">
              <a:latin typeface="HGPGothicE" charset="-128"/>
              <a:ea typeface="HGPGothicE" charset="-128"/>
              <a:cs typeface="+mn-cs"/>
            </a:endParaRPr>
          </a:p>
        </p:txBody>
      </p:sp>
      <p:pic>
        <p:nvPicPr>
          <p:cNvPr id="10" name="図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388475"/>
            <a:ext cx="1965425" cy="674980"/>
          </a:xfrm>
          <a:prstGeom prst="rect">
            <a:avLst/>
          </a:prstGeom>
        </p:spPr>
      </p:pic>
      <p:pic>
        <p:nvPicPr>
          <p:cNvPr id="11" name="図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2"/>
            <a:ext cx="3575998" cy="643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50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2"/>
          <p:cNvSpPr txBox="1"/>
          <p:nvPr userDrawn="1"/>
        </p:nvSpPr>
        <p:spPr>
          <a:xfrm>
            <a:off x="10027740" y="6580944"/>
            <a:ext cx="1979957" cy="151580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750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85" b="0" i="0" dirty="0" smtClean="0">
                <a:solidFill>
                  <a:schemeClr val="tx1"/>
                </a:solidFill>
                <a:latin typeface="+mn-lt"/>
                <a:ea typeface="HGPGothicE" charset="-128"/>
                <a:cs typeface="Meiryo UI" pitchFamily="50" charset="-128"/>
              </a:rPr>
              <a:t>© 2019 NTT DATA Corporation</a:t>
            </a:r>
          </a:p>
        </p:txBody>
      </p:sp>
      <p:pic>
        <p:nvPicPr>
          <p:cNvPr id="5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6" name="図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898648"/>
            <a:ext cx="3429000" cy="117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968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 (Human Blu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770708"/>
            <a:ext cx="12192001" cy="4156850"/>
          </a:xfrm>
          <a:prstGeom prst="rect">
            <a:avLst/>
          </a:prstGeom>
          <a:ln>
            <a:noFill/>
          </a:ln>
        </p:spPr>
      </p:pic>
      <p:sp>
        <p:nvSpPr>
          <p:cNvPr id="12" name="TextBox 11"/>
          <p:cNvSpPr txBox="1"/>
          <p:nvPr userDrawn="1"/>
        </p:nvSpPr>
        <p:spPr>
          <a:xfrm>
            <a:off x="2681833" y="1892314"/>
            <a:ext cx="184731" cy="491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591" b="0" i="0" dirty="0">
              <a:latin typeface="HGPGothicE" charset="-128"/>
              <a:ea typeface="HGPGothicE" charset="-128"/>
              <a:cs typeface="+mn-cs"/>
            </a:endParaRPr>
          </a:p>
        </p:txBody>
      </p:sp>
      <p:sp>
        <p:nvSpPr>
          <p:cNvPr id="14" name="テキスト プレースホルダー 4"/>
          <p:cNvSpPr txBox="1">
            <a:spLocks/>
          </p:cNvSpPr>
          <p:nvPr userDrawn="1"/>
        </p:nvSpPr>
        <p:spPr>
          <a:xfrm>
            <a:off x="423986" y="216914"/>
            <a:ext cx="1762021" cy="4666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tIns="58283" bIns="58283" anchor="ctr">
            <a:spAutoFit/>
          </a:bodyPr>
          <a:lstStyle>
            <a:lvl1pPr marL="0" indent="0" algn="l" defTabSz="432000" rtl="0" eaLnBrk="0" fontAlgn="base" hangingPunct="0">
              <a:lnSpc>
                <a:spcPct val="100000"/>
              </a:lnSpc>
              <a:spcBef>
                <a:spcPts val="120"/>
              </a:spcBef>
              <a:spcAft>
                <a:spcPct val="0"/>
              </a:spcAft>
              <a:buFont typeface="+mj-lt"/>
              <a:buNone/>
              <a:defRPr kumimoji="1" sz="700" kern="12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1pPr>
            <a:lvl2pPr marL="910099" indent="-300543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454042" indent="-234933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2059363" indent="-230701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666800" indent="-228584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ja-JP" sz="756" dirty="0">
                <a:solidFill>
                  <a:schemeClr val="tx1"/>
                </a:solidFill>
                <a:latin typeface="+mn-lt"/>
              </a:rPr>
              <a:t>Information Type</a:t>
            </a:r>
            <a:r>
              <a:rPr lang="ja-JP" altLang="en-US" sz="756" dirty="0">
                <a:solidFill>
                  <a:schemeClr val="tx1"/>
                </a:solidFill>
                <a:latin typeface="+mn-lt"/>
              </a:rPr>
              <a:t>： ○○○○○○○</a:t>
            </a:r>
            <a:r>
              <a:rPr lang="en-US" altLang="ja-JP" sz="756" dirty="0">
                <a:solidFill>
                  <a:schemeClr val="tx1"/>
                </a:solidFill>
                <a:latin typeface="+mn-lt"/>
              </a:rPr>
              <a:t/>
            </a:r>
            <a:br>
              <a:rPr lang="en-US" altLang="ja-JP" sz="756" dirty="0">
                <a:solidFill>
                  <a:schemeClr val="tx1"/>
                </a:solidFill>
                <a:latin typeface="+mn-lt"/>
              </a:rPr>
            </a:br>
            <a:r>
              <a:rPr lang="en-US" altLang="ja-JP" sz="756" dirty="0">
                <a:solidFill>
                  <a:schemeClr val="tx1"/>
                </a:solidFill>
                <a:latin typeface="+mn-lt"/>
              </a:rPr>
              <a:t>Company Name</a:t>
            </a:r>
            <a:r>
              <a:rPr lang="ja-JP" altLang="en-US" sz="756" dirty="0">
                <a:solidFill>
                  <a:schemeClr val="tx1"/>
                </a:solidFill>
                <a:latin typeface="+mn-lt"/>
              </a:rPr>
              <a:t> ： ○○○○○○</a:t>
            </a:r>
            <a:r>
              <a:rPr lang="en-US" altLang="ja-JP" sz="756" dirty="0">
                <a:solidFill>
                  <a:schemeClr val="tx1"/>
                </a:solidFill>
                <a:latin typeface="+mn-lt"/>
              </a:rPr>
              <a:t/>
            </a:r>
            <a:br>
              <a:rPr lang="en-US" altLang="ja-JP" sz="756" dirty="0">
                <a:solidFill>
                  <a:schemeClr val="tx1"/>
                </a:solidFill>
                <a:latin typeface="+mn-lt"/>
              </a:rPr>
            </a:br>
            <a:r>
              <a:rPr lang="en-US" altLang="ja-JP" sz="756" dirty="0">
                <a:solidFill>
                  <a:schemeClr val="tx1"/>
                </a:solidFill>
                <a:latin typeface="+mn-lt"/>
              </a:rPr>
              <a:t>Information Owner</a:t>
            </a:r>
            <a:r>
              <a:rPr lang="ja-JP" altLang="en-US" sz="756" dirty="0">
                <a:solidFill>
                  <a:schemeClr val="tx1"/>
                </a:solidFill>
                <a:latin typeface="+mn-lt"/>
              </a:rPr>
              <a:t> ： ○○○○○○○</a:t>
            </a:r>
          </a:p>
        </p:txBody>
      </p:sp>
      <p:sp>
        <p:nvSpPr>
          <p:cNvPr id="16" name="Text Placeholder 1"/>
          <p:cNvSpPr txBox="1">
            <a:spLocks/>
          </p:cNvSpPr>
          <p:nvPr userDrawn="1"/>
        </p:nvSpPr>
        <p:spPr>
          <a:xfrm>
            <a:off x="446975" y="736429"/>
            <a:ext cx="1620941" cy="424603"/>
          </a:xfrm>
          <a:prstGeom prst="rect">
            <a:avLst/>
          </a:prstGeom>
          <a:effectLst/>
        </p:spPr>
        <p:txBody>
          <a:bodyPr wrap="none" lIns="0" rIns="97140" anchor="t">
            <a:spAutoFit/>
          </a:bodyPr>
          <a:lstStyle>
            <a:lvl1pPr marL="0" indent="0" algn="l" defTabSz="609555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kumimoji="1" sz="1400" b="0" i="0" kern="1200" baseline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1400" kern="12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1400" kern="12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3047772" indent="0" algn="l" defTabSz="609555" rtl="0" eaLnBrk="1" latinLnBrk="0" hangingPunct="1">
              <a:spcBef>
                <a:spcPct val="20000"/>
              </a:spcBef>
              <a:buFont typeface="Arial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327" indent="0" algn="l" defTabSz="609555" rtl="0" eaLnBrk="1" latinLnBrk="0" hangingPunct="1">
              <a:spcBef>
                <a:spcPct val="20000"/>
              </a:spcBef>
              <a:buFont typeface="Arial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880" indent="0" algn="l" defTabSz="609555" rtl="0" eaLnBrk="1" latinLnBrk="0" hangingPunct="1">
              <a:spcBef>
                <a:spcPct val="20000"/>
              </a:spcBef>
              <a:buFont typeface="Arial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435" indent="0" algn="l" defTabSz="609555" rtl="0" eaLnBrk="1" latinLnBrk="0" hangingPunct="1">
              <a:spcBef>
                <a:spcPct val="20000"/>
              </a:spcBef>
              <a:buFont typeface="Arial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159" dirty="0">
                <a:solidFill>
                  <a:schemeClr val="tx1"/>
                </a:solidFill>
                <a:latin typeface="+mn-lt"/>
              </a:rPr>
              <a:t>Client Name</a:t>
            </a: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" y="4714044"/>
            <a:ext cx="12192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215" b="0" i="0" dirty="0">
              <a:latin typeface="HGPGothicE" charset="-128"/>
              <a:ea typeface="HGPGothicE" charset="-128"/>
            </a:endParaRPr>
          </a:p>
        </p:txBody>
      </p:sp>
      <p:sp>
        <p:nvSpPr>
          <p:cNvPr id="2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717008" y="4869160"/>
            <a:ext cx="7304052" cy="9972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62" b="0" i="0" baseline="0">
                <a:solidFill>
                  <a:srgbClr val="FFFFFF"/>
                </a:solidFill>
                <a:latin typeface="+mj-lt"/>
                <a:ea typeface="HGPGothicE" charset="-128"/>
                <a:cs typeface="HGPGothicE" charset="-128"/>
              </a:defRPr>
            </a:lvl1pPr>
            <a:lvl2pPr marL="750240" indent="0">
              <a:buNone/>
              <a:defRPr sz="1723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500481" indent="0">
              <a:buNone/>
              <a:defRPr sz="1723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2250720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4pPr>
            <a:lvl5pPr marL="3000959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5pPr>
            <a:lvl6pPr marL="3751198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6pPr>
            <a:lvl7pPr marL="4501438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7pPr>
            <a:lvl8pPr marL="5251676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8pPr>
            <a:lvl9pPr marL="6001916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dirty="0" smtClean="0"/>
              <a:t>[Title]</a:t>
            </a:r>
            <a:endParaRPr lang="ja-JP" altLang="en-US" dirty="0" smtClean="0"/>
          </a:p>
        </p:txBody>
      </p:sp>
      <p:sp>
        <p:nvSpPr>
          <p:cNvPr id="28" name="TextBox 12"/>
          <p:cNvSpPr txBox="1"/>
          <p:nvPr userDrawn="1"/>
        </p:nvSpPr>
        <p:spPr>
          <a:xfrm>
            <a:off x="10026668" y="6597352"/>
            <a:ext cx="1979957" cy="151580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750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85" b="0" i="0" dirty="0" smtClean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2019</a:t>
            </a:r>
            <a:r>
              <a:rPr kumimoji="0" lang="en-US" altLang="ja-JP" sz="985" b="0" i="0" baseline="0" dirty="0" smtClean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 </a:t>
            </a:r>
            <a:r>
              <a:rPr kumimoji="0" lang="en-US" altLang="ja-JP" sz="985" b="0" i="0" dirty="0" smtClean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NTT DATA Corporation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717008" y="5938368"/>
            <a:ext cx="7304052" cy="792088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1969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750240" indent="0">
              <a:buNone/>
              <a:defRPr sz="1723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500481" indent="0">
              <a:buNone/>
              <a:defRPr sz="1723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2250720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4pPr>
            <a:lvl5pPr marL="3000959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5pPr>
            <a:lvl6pPr marL="3751198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6pPr>
            <a:lvl7pPr marL="4501438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7pPr>
            <a:lvl8pPr marL="5251676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8pPr>
            <a:lvl9pPr marL="6001916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&lt;</a:t>
            </a:r>
            <a:r>
              <a:rPr lang="en-US" altLang="ja-JP" smtClean="0"/>
              <a:t>MM/DD/YYYY&gt;</a:t>
            </a:r>
            <a:br>
              <a:rPr lang="en-US" altLang="ja-JP" smtClean="0"/>
            </a:br>
            <a:r>
              <a:rPr lang="en-US" altLang="ja-JP" smtClean="0"/>
              <a:t>&lt;</a:t>
            </a:r>
            <a:r>
              <a:rPr lang="en-US" altLang="ja-JP" dirty="0" smtClean="0"/>
              <a:t>NTT DATA </a:t>
            </a:r>
            <a:r>
              <a:rPr lang="en-US" altLang="ja-JP" smtClean="0"/>
              <a:t>Corporation&gt;</a:t>
            </a:r>
            <a:br>
              <a:rPr lang="en-US" altLang="ja-JP" smtClean="0"/>
            </a:br>
            <a:r>
              <a:rPr lang="en-US" altLang="ja-JP" smtClean="0"/>
              <a:t>&lt;</a:t>
            </a:r>
            <a:r>
              <a:rPr lang="en-US" altLang="ja-JP" dirty="0" smtClean="0"/>
              <a:t>XXXXXXXXXXXX&gt;</a:t>
            </a:r>
          </a:p>
        </p:txBody>
      </p:sp>
      <p:pic>
        <p:nvPicPr>
          <p:cNvPr id="13" name="図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2"/>
            <a:ext cx="3575998" cy="6436801"/>
          </a:xfrm>
          <a:prstGeom prst="rect">
            <a:avLst/>
          </a:prstGeom>
        </p:spPr>
      </p:pic>
      <p:pic>
        <p:nvPicPr>
          <p:cNvPr id="15" name="図 2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668" y="429410"/>
            <a:ext cx="1710608" cy="58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11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 (No Image Visu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1"/>
          <p:cNvSpPr txBox="1"/>
          <p:nvPr userDrawn="1"/>
        </p:nvSpPr>
        <p:spPr>
          <a:xfrm>
            <a:off x="2681833" y="1892314"/>
            <a:ext cx="184731" cy="491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591" b="0" i="0" dirty="0">
              <a:latin typeface="HGPGothicE" charset="-128"/>
              <a:ea typeface="HGPGothicE" charset="-128"/>
              <a:cs typeface="+mn-cs"/>
            </a:endParaRPr>
          </a:p>
        </p:txBody>
      </p:sp>
      <p:sp>
        <p:nvSpPr>
          <p:cNvPr id="21" name="テキスト プレースホルダー 4"/>
          <p:cNvSpPr txBox="1">
            <a:spLocks/>
          </p:cNvSpPr>
          <p:nvPr userDrawn="1"/>
        </p:nvSpPr>
        <p:spPr>
          <a:xfrm>
            <a:off x="423986" y="216914"/>
            <a:ext cx="1762021" cy="4666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tIns="58283" bIns="58283" anchor="ctr">
            <a:spAutoFit/>
          </a:bodyPr>
          <a:lstStyle>
            <a:lvl1pPr marL="0" indent="0" algn="l" defTabSz="432000" rtl="0" eaLnBrk="0" fontAlgn="base" hangingPunct="0">
              <a:lnSpc>
                <a:spcPct val="100000"/>
              </a:lnSpc>
              <a:spcBef>
                <a:spcPts val="120"/>
              </a:spcBef>
              <a:spcAft>
                <a:spcPct val="0"/>
              </a:spcAft>
              <a:buFont typeface="+mj-lt"/>
              <a:buNone/>
              <a:defRPr kumimoji="1" sz="700" kern="12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1pPr>
            <a:lvl2pPr marL="910099" indent="-300543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454042" indent="-234933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2059363" indent="-230701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666800" indent="-228584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ja-JP" sz="756" dirty="0">
                <a:solidFill>
                  <a:schemeClr val="tx1"/>
                </a:solidFill>
                <a:latin typeface="+mn-lt"/>
              </a:rPr>
              <a:t>Information Type</a:t>
            </a:r>
            <a:r>
              <a:rPr lang="ja-JP" altLang="en-US" sz="756" dirty="0">
                <a:solidFill>
                  <a:schemeClr val="tx1"/>
                </a:solidFill>
                <a:latin typeface="+mn-lt"/>
              </a:rPr>
              <a:t>： ○○○○○○○</a:t>
            </a:r>
            <a:r>
              <a:rPr lang="en-US" altLang="ja-JP" sz="756" dirty="0">
                <a:solidFill>
                  <a:schemeClr val="tx1"/>
                </a:solidFill>
                <a:latin typeface="+mn-lt"/>
              </a:rPr>
              <a:t/>
            </a:r>
            <a:br>
              <a:rPr lang="en-US" altLang="ja-JP" sz="756" dirty="0">
                <a:solidFill>
                  <a:schemeClr val="tx1"/>
                </a:solidFill>
                <a:latin typeface="+mn-lt"/>
              </a:rPr>
            </a:br>
            <a:r>
              <a:rPr lang="en-US" altLang="ja-JP" sz="756" dirty="0">
                <a:solidFill>
                  <a:schemeClr val="tx1"/>
                </a:solidFill>
                <a:latin typeface="+mn-lt"/>
              </a:rPr>
              <a:t>Company Name</a:t>
            </a:r>
            <a:r>
              <a:rPr lang="ja-JP" altLang="en-US" sz="756" dirty="0">
                <a:solidFill>
                  <a:schemeClr val="tx1"/>
                </a:solidFill>
                <a:latin typeface="+mn-lt"/>
              </a:rPr>
              <a:t> ： ○○○○○○</a:t>
            </a:r>
            <a:r>
              <a:rPr lang="en-US" altLang="ja-JP" sz="756" dirty="0">
                <a:solidFill>
                  <a:schemeClr val="tx1"/>
                </a:solidFill>
                <a:latin typeface="+mn-lt"/>
              </a:rPr>
              <a:t/>
            </a:r>
            <a:br>
              <a:rPr lang="en-US" altLang="ja-JP" sz="756" dirty="0">
                <a:solidFill>
                  <a:schemeClr val="tx1"/>
                </a:solidFill>
                <a:latin typeface="+mn-lt"/>
              </a:rPr>
            </a:br>
            <a:r>
              <a:rPr lang="en-US" altLang="ja-JP" sz="756" dirty="0">
                <a:solidFill>
                  <a:schemeClr val="tx1"/>
                </a:solidFill>
                <a:latin typeface="+mn-lt"/>
              </a:rPr>
              <a:t>Information Owner</a:t>
            </a:r>
            <a:r>
              <a:rPr lang="ja-JP" altLang="en-US" sz="756" dirty="0">
                <a:solidFill>
                  <a:schemeClr val="tx1"/>
                </a:solidFill>
                <a:latin typeface="+mn-lt"/>
              </a:rPr>
              <a:t> ： ○○○○○○○</a:t>
            </a:r>
          </a:p>
        </p:txBody>
      </p:sp>
      <p:sp>
        <p:nvSpPr>
          <p:cNvPr id="22" name="Text Placeholder 1"/>
          <p:cNvSpPr txBox="1">
            <a:spLocks/>
          </p:cNvSpPr>
          <p:nvPr userDrawn="1"/>
        </p:nvSpPr>
        <p:spPr>
          <a:xfrm>
            <a:off x="446975" y="736429"/>
            <a:ext cx="1620941" cy="424603"/>
          </a:xfrm>
          <a:prstGeom prst="rect">
            <a:avLst/>
          </a:prstGeom>
          <a:effectLst/>
        </p:spPr>
        <p:txBody>
          <a:bodyPr wrap="none" lIns="0" rIns="97140" anchor="t">
            <a:spAutoFit/>
          </a:bodyPr>
          <a:lstStyle>
            <a:lvl1pPr marL="0" indent="0" algn="l" defTabSz="609555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kumimoji="1" sz="1400" b="0" i="0" kern="1200" baseline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1400" kern="12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1400" kern="12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2438218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3047772" indent="0" algn="l" defTabSz="609555" rtl="0" eaLnBrk="1" latinLnBrk="0" hangingPunct="1">
              <a:spcBef>
                <a:spcPct val="20000"/>
              </a:spcBef>
              <a:buFont typeface="Arial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327" indent="0" algn="l" defTabSz="609555" rtl="0" eaLnBrk="1" latinLnBrk="0" hangingPunct="1">
              <a:spcBef>
                <a:spcPct val="20000"/>
              </a:spcBef>
              <a:buFont typeface="Arial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880" indent="0" algn="l" defTabSz="609555" rtl="0" eaLnBrk="1" latinLnBrk="0" hangingPunct="1">
              <a:spcBef>
                <a:spcPct val="20000"/>
              </a:spcBef>
              <a:buFont typeface="Arial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435" indent="0" algn="l" defTabSz="609555" rtl="0" eaLnBrk="1" latinLnBrk="0" hangingPunct="1">
              <a:spcBef>
                <a:spcPct val="20000"/>
              </a:spcBef>
              <a:buFont typeface="Arial"/>
              <a:buNone/>
              <a:defRPr kumimoji="1" sz="18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159" dirty="0">
                <a:solidFill>
                  <a:schemeClr val="tx1"/>
                </a:solidFill>
                <a:latin typeface="+mn-lt"/>
              </a:rPr>
              <a:t>Client Name</a:t>
            </a:r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" y="4714044"/>
            <a:ext cx="12192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215" b="0" i="0" dirty="0">
              <a:latin typeface="HGPGothicE" charset="-128"/>
              <a:ea typeface="HGPGothicE" charset="-128"/>
            </a:endParaRPr>
          </a:p>
        </p:txBody>
      </p:sp>
      <p:sp>
        <p:nvSpPr>
          <p:cNvPr id="25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717008" y="4869160"/>
            <a:ext cx="7304052" cy="9972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62" b="0" i="0" baseline="0">
                <a:solidFill>
                  <a:srgbClr val="FFFFFF"/>
                </a:solidFill>
                <a:latin typeface="+mj-lt"/>
                <a:ea typeface="HGPGothicE" charset="-128"/>
                <a:cs typeface="HGPGothicE" charset="-128"/>
              </a:defRPr>
            </a:lvl1pPr>
            <a:lvl2pPr marL="750240" indent="0">
              <a:buNone/>
              <a:defRPr sz="1723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500481" indent="0">
              <a:buNone/>
              <a:defRPr sz="1723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2250720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4pPr>
            <a:lvl5pPr marL="3000959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5pPr>
            <a:lvl6pPr marL="3751198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6pPr>
            <a:lvl7pPr marL="4501438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7pPr>
            <a:lvl8pPr marL="5251676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8pPr>
            <a:lvl9pPr marL="6001916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dirty="0" smtClean="0"/>
              <a:t>[Title]</a:t>
            </a:r>
            <a:endParaRPr lang="ja-JP" altLang="en-US" dirty="0" smtClean="0"/>
          </a:p>
        </p:txBody>
      </p:sp>
      <p:sp>
        <p:nvSpPr>
          <p:cNvPr id="26" name="TextBox 12"/>
          <p:cNvSpPr txBox="1"/>
          <p:nvPr userDrawn="1"/>
        </p:nvSpPr>
        <p:spPr>
          <a:xfrm>
            <a:off x="10026668" y="6597352"/>
            <a:ext cx="1979957" cy="151580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750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85" b="0" i="0" dirty="0" smtClean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2019 NTT DATA Corporation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717008" y="5938368"/>
            <a:ext cx="7304052" cy="792088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1969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750240" indent="0">
              <a:buNone/>
              <a:defRPr sz="1723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500481" indent="0">
              <a:buNone/>
              <a:defRPr sz="1723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2250720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4pPr>
            <a:lvl5pPr marL="3000959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5pPr>
            <a:lvl6pPr marL="3751198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6pPr>
            <a:lvl7pPr marL="4501438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7pPr>
            <a:lvl8pPr marL="5251676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8pPr>
            <a:lvl9pPr marL="6001916" indent="0">
              <a:buNone/>
              <a:defRPr sz="22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&lt;</a:t>
            </a:r>
            <a:r>
              <a:rPr lang="en-US" altLang="ja-JP" smtClean="0"/>
              <a:t>MM/DD/YYYY&gt;</a:t>
            </a:r>
            <a:br>
              <a:rPr lang="en-US" altLang="ja-JP" smtClean="0"/>
            </a:br>
            <a:r>
              <a:rPr lang="en-US" altLang="ja-JP" smtClean="0"/>
              <a:t>&lt;</a:t>
            </a:r>
            <a:r>
              <a:rPr lang="en-US" altLang="ja-JP" dirty="0" smtClean="0"/>
              <a:t>NTT DATA </a:t>
            </a:r>
            <a:r>
              <a:rPr lang="en-US" altLang="ja-JP" smtClean="0"/>
              <a:t>Corporation&gt;</a:t>
            </a:r>
            <a:br>
              <a:rPr lang="en-US" altLang="ja-JP" smtClean="0"/>
            </a:br>
            <a:r>
              <a:rPr lang="en-US" altLang="ja-JP" smtClean="0"/>
              <a:t>&lt;</a:t>
            </a:r>
            <a:r>
              <a:rPr lang="en-US" altLang="ja-JP" dirty="0" smtClean="0"/>
              <a:t>XXXXXXXXXXXX&gt;</a:t>
            </a:r>
          </a:p>
        </p:txBody>
      </p:sp>
      <p:pic>
        <p:nvPicPr>
          <p:cNvPr id="11" name="図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2"/>
            <a:ext cx="3575998" cy="6436801"/>
          </a:xfrm>
          <a:prstGeom prst="rect">
            <a:avLst/>
          </a:prstGeom>
        </p:spPr>
      </p:pic>
      <p:pic>
        <p:nvPicPr>
          <p:cNvPr id="12" name="図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668" y="429410"/>
            <a:ext cx="1710608" cy="58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0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3506851" y="908721"/>
            <a:ext cx="7995290" cy="5256409"/>
          </a:xfrm>
          <a:prstGeom prst="rect">
            <a:avLst/>
          </a:prstGeom>
        </p:spPr>
        <p:txBody>
          <a:bodyPr lIns="183600" rIns="183600"/>
          <a:lstStyle>
            <a:lvl1pPr marL="0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462" b="0" i="0" spc="123" baseline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750240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462" b="0" i="0" spc="123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500478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462" b="0" i="0" spc="123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2250720" indent="0">
              <a:buFontTx/>
              <a:buNone/>
              <a:defRPr>
                <a:solidFill>
                  <a:schemeClr val="tx2"/>
                </a:solidFill>
              </a:defRPr>
            </a:lvl4pPr>
            <a:lvl5pPr marL="3000959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Click and enter text.</a:t>
            </a:r>
            <a:endParaRPr kumimoji="1" lang="ja-JP" altLang="en-US" dirty="0"/>
          </a:p>
        </p:txBody>
      </p:sp>
      <p:sp>
        <p:nvSpPr>
          <p:cNvPr id="3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924" y="28259"/>
            <a:ext cx="11789093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939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marL="278737" marR="0" lvl="0" indent="-278737" algn="l" defTabSz="7502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dirty="0" smtClean="0"/>
              <a:t>[Agenda]</a:t>
            </a:r>
          </a:p>
        </p:txBody>
      </p:sp>
      <p:sp>
        <p:nvSpPr>
          <p:cNvPr id="31" name="TextBox 12"/>
          <p:cNvSpPr txBox="1"/>
          <p:nvPr userDrawn="1"/>
        </p:nvSpPr>
        <p:spPr>
          <a:xfrm>
            <a:off x="10027740" y="6580944"/>
            <a:ext cx="1979957" cy="151580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750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85" b="0" i="0" dirty="0" smtClean="0">
                <a:solidFill>
                  <a:schemeClr val="tx1"/>
                </a:solidFill>
                <a:latin typeface="+mn-lt"/>
                <a:ea typeface="HGPGothicE" charset="-128"/>
                <a:cs typeface="Meiryo UI" pitchFamily="50" charset="-128"/>
              </a:rPr>
              <a:t>© 2019 NTT DATA Corporation</a:t>
            </a:r>
          </a:p>
        </p:txBody>
      </p:sp>
      <p:pic>
        <p:nvPicPr>
          <p:cNvPr id="7" name="図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321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ddle 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2"/>
          <p:cNvSpPr txBox="1"/>
          <p:nvPr userDrawn="1"/>
        </p:nvSpPr>
        <p:spPr>
          <a:xfrm>
            <a:off x="284659" y="6593330"/>
            <a:ext cx="1989222" cy="151580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750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85" b="0" i="0" dirty="0" smtClean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2019 NTT DATA Corporation</a:t>
            </a:r>
          </a:p>
        </p:txBody>
      </p:sp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1905231" y="908720"/>
            <a:ext cx="8356155" cy="4412378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3939" spc="246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kumimoji="1" lang="en-US" altLang="ja-JP" dirty="0" smtClean="0"/>
              <a:t>[Middle Title Page]</a:t>
            </a:r>
            <a:endParaRPr kumimoji="1" lang="ja-JP" altLang="en-US" dirty="0"/>
          </a:p>
        </p:txBody>
      </p:sp>
      <p:pic>
        <p:nvPicPr>
          <p:cNvPr id="7" name="図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76876" y="6503752"/>
            <a:ext cx="1178351" cy="29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8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923" y="1"/>
            <a:ext cx="11778622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 typeface="+mj-lt"/>
              <a:buNone/>
              <a:defRPr sz="3939" baseline="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marL="278737" marR="0" lvl="0" indent="-278737" algn="l" defTabSz="7502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 smtClean="0"/>
              <a:t>[Title]</a:t>
            </a:r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664621" y="908720"/>
            <a:ext cx="11008183" cy="5256410"/>
          </a:xfrm>
          <a:prstGeom prst="rect">
            <a:avLst/>
          </a:prstGeom>
        </p:spPr>
        <p:txBody>
          <a:bodyPr lIns="90000"/>
          <a:lstStyle>
            <a:lvl1pPr marL="0" marR="0" indent="0" algn="l" defTabSz="75024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62" b="0" i="0" spc="123" baseline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750240" indent="0" fontAlgn="ctr">
              <a:spcBef>
                <a:spcPts val="0"/>
              </a:spcBef>
              <a:buFontTx/>
              <a:buNone/>
              <a:defRPr sz="2462" b="0" i="0" spc="123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500478" indent="0" fontAlgn="ctr">
              <a:spcBef>
                <a:spcPts val="0"/>
              </a:spcBef>
              <a:buFontTx/>
              <a:buNone/>
              <a:defRPr sz="2462" b="0" i="0" spc="123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2250720" indent="0">
              <a:buFontTx/>
              <a:buNone/>
              <a:defRPr>
                <a:solidFill>
                  <a:schemeClr val="tx2"/>
                </a:solidFill>
              </a:defRPr>
            </a:lvl4pPr>
            <a:lvl5pPr marL="3000959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Click and enter text.</a:t>
            </a:r>
            <a:endParaRPr kumimoji="1" lang="ja-JP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44062" y="6477000"/>
            <a:ext cx="1969477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542" tIns="56271" rIns="112542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2035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970585" y="6482080"/>
            <a:ext cx="1969477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542" tIns="56271" rIns="112542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2035" dirty="0"/>
          </a:p>
        </p:txBody>
      </p:sp>
      <p:sp>
        <p:nvSpPr>
          <p:cNvPr id="6" name="TextBox 12"/>
          <p:cNvSpPr txBox="1"/>
          <p:nvPr userDrawn="1"/>
        </p:nvSpPr>
        <p:spPr>
          <a:xfrm>
            <a:off x="1031631" y="6593330"/>
            <a:ext cx="1989222" cy="151580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750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85" b="0" i="0" dirty="0" smtClean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2019</a:t>
            </a:r>
            <a:r>
              <a:rPr kumimoji="0" lang="en-US" altLang="ja-JP" sz="985" b="0" i="0" baseline="0" dirty="0" smtClean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 </a:t>
            </a:r>
            <a:r>
              <a:rPr kumimoji="0" lang="en-US" altLang="ja-JP" sz="985" b="0" i="0" dirty="0" smtClean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305101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 userDrawn="1"/>
        </p:nvSpPr>
        <p:spPr>
          <a:xfrm>
            <a:off x="0" y="1"/>
            <a:ext cx="12192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690" tIns="45345" rIns="90690" bIns="45345" rtlCol="0" anchor="ctr">
            <a:normAutofit/>
          </a:bodyPr>
          <a:lstStyle/>
          <a:p>
            <a:pPr algn="ctr"/>
            <a:endParaRPr lang="en-US" sz="1943" dirty="0"/>
          </a:p>
        </p:txBody>
      </p:sp>
      <p:sp>
        <p:nvSpPr>
          <p:cNvPr id="7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923" y="1"/>
            <a:ext cx="11778622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 typeface="+mj-lt"/>
              <a:buNone/>
              <a:defRPr sz="3939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278737" marR="0" lvl="0" indent="-278737" algn="l" defTabSz="7502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 smtClean="0"/>
              <a:t>[Title]</a:t>
            </a:r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664621" y="908720"/>
            <a:ext cx="11008183" cy="5256410"/>
          </a:xfrm>
          <a:prstGeom prst="rect">
            <a:avLst/>
          </a:prstGeom>
        </p:spPr>
        <p:txBody>
          <a:bodyPr lIns="90000"/>
          <a:lstStyle>
            <a:lvl1pPr marL="0" marR="0" indent="0" algn="l" defTabSz="75024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62" b="0" i="0" spc="123" baseline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750240" indent="0" fontAlgn="ctr">
              <a:spcBef>
                <a:spcPts val="0"/>
              </a:spcBef>
              <a:buFontTx/>
              <a:buNone/>
              <a:defRPr sz="2462" b="0" i="0" spc="123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500478" indent="0" fontAlgn="ctr">
              <a:spcBef>
                <a:spcPts val="0"/>
              </a:spcBef>
              <a:buFontTx/>
              <a:buNone/>
              <a:defRPr sz="2462" b="0" i="0" spc="123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2250720" indent="0">
              <a:buFontTx/>
              <a:buNone/>
              <a:defRPr>
                <a:solidFill>
                  <a:schemeClr val="tx2"/>
                </a:solidFill>
              </a:defRPr>
            </a:lvl4pPr>
            <a:lvl5pPr marL="3000959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75024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Click and enter text.</a:t>
            </a:r>
            <a:endParaRPr kumimoji="1" lang="ja-JP" altLang="en-US" dirty="0" smtClean="0"/>
          </a:p>
        </p:txBody>
      </p:sp>
      <p:sp>
        <p:nvSpPr>
          <p:cNvPr id="2" name="Rectangle 1"/>
          <p:cNvSpPr/>
          <p:nvPr userDrawn="1"/>
        </p:nvSpPr>
        <p:spPr>
          <a:xfrm>
            <a:off x="844062" y="6477000"/>
            <a:ext cx="1969477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542" tIns="56271" rIns="112542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2035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970585" y="6482080"/>
            <a:ext cx="1969477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542" tIns="56271" rIns="112542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2035" dirty="0"/>
          </a:p>
        </p:txBody>
      </p:sp>
      <p:sp>
        <p:nvSpPr>
          <p:cNvPr id="12" name="TextBox 12"/>
          <p:cNvSpPr txBox="1"/>
          <p:nvPr userDrawn="1"/>
        </p:nvSpPr>
        <p:spPr>
          <a:xfrm>
            <a:off x="1031631" y="6593330"/>
            <a:ext cx="1989222" cy="151580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750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85" b="0" i="0" dirty="0" smtClean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2019 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1249305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s C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 userDrawn="1"/>
        </p:nvSpPr>
        <p:spPr>
          <a:xfrm>
            <a:off x="13412000" y="4391614"/>
            <a:ext cx="184731" cy="405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035" dirty="0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3473038" y="2852936"/>
            <a:ext cx="5227298" cy="828102"/>
          </a:xfrm>
          <a:prstGeom prst="rect">
            <a:avLst/>
          </a:prstGeom>
          <a:ln w="38100">
            <a:solidFill>
              <a:schemeClr val="bg1"/>
            </a:solidFill>
            <a:prstDash val="sysDot"/>
          </a:ln>
        </p:spPr>
        <p:txBody>
          <a:bodyPr lIns="90000" anchor="ctr" anchorCtr="1"/>
          <a:lstStyle>
            <a:lvl1pPr marL="0" marR="0" indent="0" algn="l" defTabSz="657927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62" b="0" i="0" spc="108" baseline="0">
                <a:solidFill>
                  <a:schemeClr val="bg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57927" indent="0" fontAlgn="ctr">
              <a:spcBef>
                <a:spcPts val="0"/>
              </a:spcBef>
              <a:buFontTx/>
              <a:buNone/>
              <a:defRPr sz="2159" b="0" i="0" spc="10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315854" indent="0" fontAlgn="ctr">
              <a:spcBef>
                <a:spcPts val="0"/>
              </a:spcBef>
              <a:buFontTx/>
              <a:buNone/>
              <a:defRPr sz="2159" b="0" i="0" spc="10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973783" indent="0">
              <a:buFontTx/>
              <a:buNone/>
              <a:defRPr>
                <a:solidFill>
                  <a:schemeClr val="tx2"/>
                </a:solidFill>
              </a:defRPr>
            </a:lvl4pPr>
            <a:lvl5pPr marL="2631711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algn="ctr"/>
            <a:r>
              <a:rPr lang="ja-JP" altLang="en-US" sz="2462" spc="246" dirty="0" smtClean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［</a:t>
            </a:r>
            <a:r>
              <a:rPr lang="en-US" altLang="ja-JP" sz="2462" spc="246" dirty="0" smtClean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Photo/Movie</a:t>
            </a:r>
            <a:r>
              <a:rPr lang="ja-JP" altLang="en-US" sz="2462" spc="246" dirty="0" smtClean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］</a:t>
            </a:r>
            <a:endParaRPr lang="ja-JP" altLang="en-US" sz="2462" spc="246" dirty="0">
              <a:solidFill>
                <a:srgbClr val="FFFFFF"/>
              </a:solidFill>
              <a:latin typeface="Arial" panose="020B0604020202020204" pitchFamily="34" charset="0"/>
              <a:ea typeface="HGPGothicE" charset="-128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84659" y="6593330"/>
            <a:ext cx="1989222" cy="151580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750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85" b="0" i="0" dirty="0" smtClean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2019 NTT DATA Corporation</a:t>
            </a:r>
          </a:p>
        </p:txBody>
      </p:sp>
      <p:pic>
        <p:nvPicPr>
          <p:cNvPr id="7" name="図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76876" y="6503752"/>
            <a:ext cx="1178351" cy="29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23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4836585" y="2950294"/>
            <a:ext cx="2518830" cy="471219"/>
          </a:xfrm>
          <a:prstGeom prst="rect">
            <a:avLst/>
          </a:prstGeom>
        </p:spPr>
        <p:txBody>
          <a:bodyPr wrap="none" anchor="ctr" anchorCtr="1">
            <a:spAutoFit/>
          </a:bodyPr>
          <a:lstStyle>
            <a:lvl1pPr algn="ctr">
              <a:defRPr sz="2462" spc="246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kumimoji="1" lang="en-US" altLang="ja-JP" dirty="0" smtClean="0"/>
              <a:t>[Closing Text]</a:t>
            </a:r>
            <a:endParaRPr kumimoji="1" lang="ja-JP" altLang="en-US" dirty="0"/>
          </a:p>
        </p:txBody>
      </p:sp>
      <p:sp>
        <p:nvSpPr>
          <p:cNvPr id="11" name="TextBox 12"/>
          <p:cNvSpPr txBox="1"/>
          <p:nvPr userDrawn="1"/>
        </p:nvSpPr>
        <p:spPr>
          <a:xfrm>
            <a:off x="10027740" y="6580944"/>
            <a:ext cx="1979957" cy="151580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750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85" b="0" i="0" dirty="0" smtClean="0">
                <a:solidFill>
                  <a:schemeClr val="tx1"/>
                </a:solidFill>
                <a:latin typeface="+mn-lt"/>
                <a:ea typeface="HGPGothicE" charset="-128"/>
                <a:cs typeface="Meiryo UI" pitchFamily="50" charset="-128"/>
              </a:rPr>
              <a:t>© 2019 NTT DATA Corporation</a:t>
            </a:r>
          </a:p>
        </p:txBody>
      </p:sp>
      <p:pic>
        <p:nvPicPr>
          <p:cNvPr id="6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09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 userDrawn="1"/>
        </p:nvSpPr>
        <p:spPr>
          <a:xfrm>
            <a:off x="0" y="6434124"/>
            <a:ext cx="12192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954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10" name="TextBox 12"/>
          <p:cNvSpPr txBox="1"/>
          <p:nvPr userDrawn="1"/>
        </p:nvSpPr>
        <p:spPr>
          <a:xfrm>
            <a:off x="880543" y="6593330"/>
            <a:ext cx="3876431" cy="151580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750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85" b="0" i="0" dirty="0" smtClean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2019 NTT DATA Corporation</a:t>
            </a:r>
          </a:p>
        </p:txBody>
      </p:sp>
      <p:sp>
        <p:nvSpPr>
          <p:cNvPr id="12" name="TextBox 16"/>
          <p:cNvSpPr txBox="1"/>
          <p:nvPr userDrawn="1"/>
        </p:nvSpPr>
        <p:spPr>
          <a:xfrm>
            <a:off x="5683550" y="6551482"/>
            <a:ext cx="824900" cy="22730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477" b="0" i="0">
                <a:solidFill>
                  <a:schemeClr val="bg1"/>
                </a:solidFill>
                <a:latin typeface="+mn-lt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77" b="0" i="0" dirty="0">
              <a:solidFill>
                <a:schemeClr val="bg1"/>
              </a:solidFill>
              <a:latin typeface="+mn-lt"/>
              <a:ea typeface="HGPGothicE" charset="-128"/>
              <a:cs typeface="HGPGothicE" charset="-128"/>
            </a:endParaRPr>
          </a:p>
        </p:txBody>
      </p:sp>
      <p:pic>
        <p:nvPicPr>
          <p:cNvPr id="8" name="図 14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581651"/>
            <a:ext cx="709083" cy="1276350"/>
          </a:xfrm>
          <a:prstGeom prst="rect">
            <a:avLst/>
          </a:prstGeom>
        </p:spPr>
      </p:pic>
      <p:pic>
        <p:nvPicPr>
          <p:cNvPr id="9" name="図 16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76876" y="6503752"/>
            <a:ext cx="1178351" cy="29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1" r:id="rId3"/>
    <p:sldLayoutId id="2147483683" r:id="rId4"/>
    <p:sldLayoutId id="2147483688" r:id="rId5"/>
    <p:sldLayoutId id="2147483693" r:id="rId6"/>
    <p:sldLayoutId id="2147483703" r:id="rId7"/>
    <p:sldLayoutId id="2147483708" r:id="rId8"/>
    <p:sldLayoutId id="2147483694" r:id="rId9"/>
    <p:sldLayoutId id="2147483695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57927" rtl="0" eaLnBrk="1" fontAlgn="base" hangingPunct="1">
        <a:spcBef>
          <a:spcPct val="0"/>
        </a:spcBef>
        <a:spcAft>
          <a:spcPct val="0"/>
        </a:spcAft>
        <a:defRPr kumimoji="1" sz="2591" b="0" i="0" kern="1200" spc="217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57927" rtl="0" eaLnBrk="1" fontAlgn="base" hangingPunct="1">
        <a:spcBef>
          <a:spcPct val="0"/>
        </a:spcBef>
        <a:spcAft>
          <a:spcPct val="0"/>
        </a:spcAft>
        <a:defRPr kumimoji="1" sz="2879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57927" rtl="0" eaLnBrk="1" fontAlgn="base" hangingPunct="1">
        <a:spcBef>
          <a:spcPct val="0"/>
        </a:spcBef>
        <a:spcAft>
          <a:spcPct val="0"/>
        </a:spcAft>
        <a:defRPr kumimoji="1" sz="2879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57927" rtl="0" eaLnBrk="1" fontAlgn="base" hangingPunct="1">
        <a:spcBef>
          <a:spcPct val="0"/>
        </a:spcBef>
        <a:spcAft>
          <a:spcPct val="0"/>
        </a:spcAft>
        <a:defRPr kumimoji="1" sz="2879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57927" rtl="0" eaLnBrk="1" fontAlgn="base" hangingPunct="1">
        <a:spcBef>
          <a:spcPct val="0"/>
        </a:spcBef>
        <a:spcAft>
          <a:spcPct val="0"/>
        </a:spcAft>
        <a:defRPr kumimoji="1" sz="2879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57927" algn="l" defTabSz="657927" rtl="0" eaLnBrk="1" fontAlgn="base" hangingPunct="1">
        <a:spcBef>
          <a:spcPct val="0"/>
        </a:spcBef>
        <a:spcAft>
          <a:spcPct val="0"/>
        </a:spcAft>
        <a:defRPr kumimoji="1" sz="2879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315857" algn="l" defTabSz="657927" rtl="0" eaLnBrk="1" fontAlgn="base" hangingPunct="1">
        <a:spcBef>
          <a:spcPct val="0"/>
        </a:spcBef>
        <a:spcAft>
          <a:spcPct val="0"/>
        </a:spcAft>
        <a:defRPr kumimoji="1" sz="2879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973783" algn="l" defTabSz="657927" rtl="0" eaLnBrk="1" fontAlgn="base" hangingPunct="1">
        <a:spcBef>
          <a:spcPct val="0"/>
        </a:spcBef>
        <a:spcAft>
          <a:spcPct val="0"/>
        </a:spcAft>
        <a:defRPr kumimoji="1" sz="2879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631711" algn="l" defTabSz="657927" rtl="0" eaLnBrk="1" fontAlgn="base" hangingPunct="1">
        <a:spcBef>
          <a:spcPct val="0"/>
        </a:spcBef>
        <a:spcAft>
          <a:spcPct val="0"/>
        </a:spcAft>
        <a:defRPr kumimoji="1" sz="2879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44441" indent="-244441" algn="l" defTabSz="657927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454" kern="1200">
          <a:solidFill>
            <a:schemeClr val="tx1"/>
          </a:solidFill>
          <a:latin typeface="Arial"/>
          <a:ea typeface="+mn-ea"/>
          <a:cs typeface="Arial"/>
        </a:defRPr>
      </a:lvl1pPr>
      <a:lvl2pPr marL="982321" indent="-324392" algn="l" defTabSz="657927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879" kern="1200">
          <a:solidFill>
            <a:schemeClr val="tx1"/>
          </a:solidFill>
          <a:latin typeface="Arial"/>
          <a:ea typeface="+mn-ea"/>
          <a:cs typeface="Arial"/>
        </a:defRPr>
      </a:lvl2pPr>
      <a:lvl3pPr marL="1569432" indent="-253577" algn="l" defTabSz="657927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879" kern="1200">
          <a:solidFill>
            <a:schemeClr val="tx1"/>
          </a:solidFill>
          <a:latin typeface="Arial"/>
          <a:ea typeface="+mn-ea"/>
          <a:cs typeface="Arial"/>
        </a:defRPr>
      </a:lvl3pPr>
      <a:lvl4pPr marL="2222788" indent="-249009" algn="l" defTabSz="657927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879" kern="1200">
          <a:solidFill>
            <a:schemeClr val="tx1"/>
          </a:solidFill>
          <a:latin typeface="Arial"/>
          <a:ea typeface="+mn-ea"/>
          <a:cs typeface="Arial"/>
        </a:defRPr>
      </a:lvl4pPr>
      <a:lvl5pPr marL="2878431" indent="-246725" algn="l" defTabSz="657927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879" kern="1200">
          <a:solidFill>
            <a:schemeClr val="tx1"/>
          </a:solidFill>
          <a:latin typeface="Arial"/>
          <a:ea typeface="+mn-ea"/>
          <a:cs typeface="Arial"/>
        </a:defRPr>
      </a:lvl5pPr>
      <a:lvl6pPr marL="3618598" indent="-328962" algn="l" defTabSz="657927" rtl="0" eaLnBrk="1" latinLnBrk="0" hangingPunct="1">
        <a:spcBef>
          <a:spcPct val="20000"/>
        </a:spcBef>
        <a:buFont typeface="Arial"/>
        <a:buChar char="•"/>
        <a:defRPr kumimoji="1" sz="2879" kern="1200">
          <a:solidFill>
            <a:schemeClr val="tx1"/>
          </a:solidFill>
          <a:latin typeface="+mn-lt"/>
          <a:ea typeface="+mn-ea"/>
          <a:cs typeface="+mn-cs"/>
        </a:defRPr>
      </a:lvl6pPr>
      <a:lvl7pPr marL="4276529" indent="-328962" algn="l" defTabSz="657927" rtl="0" eaLnBrk="1" latinLnBrk="0" hangingPunct="1">
        <a:spcBef>
          <a:spcPct val="20000"/>
        </a:spcBef>
        <a:buFont typeface="Arial"/>
        <a:buChar char="•"/>
        <a:defRPr kumimoji="1" sz="2879" kern="1200">
          <a:solidFill>
            <a:schemeClr val="tx1"/>
          </a:solidFill>
          <a:latin typeface="+mn-lt"/>
          <a:ea typeface="+mn-ea"/>
          <a:cs typeface="+mn-cs"/>
        </a:defRPr>
      </a:lvl7pPr>
      <a:lvl8pPr marL="4934454" indent="-328962" algn="l" defTabSz="657927" rtl="0" eaLnBrk="1" latinLnBrk="0" hangingPunct="1">
        <a:spcBef>
          <a:spcPct val="20000"/>
        </a:spcBef>
        <a:buFont typeface="Arial"/>
        <a:buChar char="•"/>
        <a:defRPr kumimoji="1" sz="2879" kern="1200">
          <a:solidFill>
            <a:schemeClr val="tx1"/>
          </a:solidFill>
          <a:latin typeface="+mn-lt"/>
          <a:ea typeface="+mn-ea"/>
          <a:cs typeface="+mn-cs"/>
        </a:defRPr>
      </a:lvl8pPr>
      <a:lvl9pPr marL="5592381" indent="-328962" algn="l" defTabSz="657927" rtl="0" eaLnBrk="1" latinLnBrk="0" hangingPunct="1">
        <a:spcBef>
          <a:spcPct val="20000"/>
        </a:spcBef>
        <a:buFont typeface="Arial"/>
        <a:buChar char="•"/>
        <a:defRPr kumimoji="1" sz="28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7927" rtl="0" eaLnBrk="1" latinLnBrk="0" hangingPunct="1">
        <a:defRPr kumimoji="1" sz="2591" kern="1200">
          <a:solidFill>
            <a:schemeClr val="tx1"/>
          </a:solidFill>
          <a:latin typeface="+mn-lt"/>
          <a:ea typeface="+mn-ea"/>
          <a:cs typeface="+mn-cs"/>
        </a:defRPr>
      </a:lvl1pPr>
      <a:lvl2pPr marL="657927" algn="l" defTabSz="657927" rtl="0" eaLnBrk="1" latinLnBrk="0" hangingPunct="1">
        <a:defRPr kumimoji="1" sz="2591" kern="1200">
          <a:solidFill>
            <a:schemeClr val="tx1"/>
          </a:solidFill>
          <a:latin typeface="+mn-lt"/>
          <a:ea typeface="+mn-ea"/>
          <a:cs typeface="+mn-cs"/>
        </a:defRPr>
      </a:lvl2pPr>
      <a:lvl3pPr marL="1315857" algn="l" defTabSz="657927" rtl="0" eaLnBrk="1" latinLnBrk="0" hangingPunct="1">
        <a:defRPr kumimoji="1" sz="2591" kern="1200">
          <a:solidFill>
            <a:schemeClr val="tx1"/>
          </a:solidFill>
          <a:latin typeface="+mn-lt"/>
          <a:ea typeface="+mn-ea"/>
          <a:cs typeface="+mn-cs"/>
        </a:defRPr>
      </a:lvl3pPr>
      <a:lvl4pPr marL="1973783" algn="l" defTabSz="657927" rtl="0" eaLnBrk="1" latinLnBrk="0" hangingPunct="1">
        <a:defRPr kumimoji="1" sz="2591" kern="1200">
          <a:solidFill>
            <a:schemeClr val="tx1"/>
          </a:solidFill>
          <a:latin typeface="+mn-lt"/>
          <a:ea typeface="+mn-ea"/>
          <a:cs typeface="+mn-cs"/>
        </a:defRPr>
      </a:lvl4pPr>
      <a:lvl5pPr marL="2631711" algn="l" defTabSz="657927" rtl="0" eaLnBrk="1" latinLnBrk="0" hangingPunct="1">
        <a:defRPr kumimoji="1" sz="2591" kern="1200">
          <a:solidFill>
            <a:schemeClr val="tx1"/>
          </a:solidFill>
          <a:latin typeface="+mn-lt"/>
          <a:ea typeface="+mn-ea"/>
          <a:cs typeface="+mn-cs"/>
        </a:defRPr>
      </a:lvl5pPr>
      <a:lvl6pPr marL="3289638" algn="l" defTabSz="657927" rtl="0" eaLnBrk="1" latinLnBrk="0" hangingPunct="1">
        <a:defRPr kumimoji="1" sz="2591" kern="1200">
          <a:solidFill>
            <a:schemeClr val="tx1"/>
          </a:solidFill>
          <a:latin typeface="+mn-lt"/>
          <a:ea typeface="+mn-ea"/>
          <a:cs typeface="+mn-cs"/>
        </a:defRPr>
      </a:lvl6pPr>
      <a:lvl7pPr marL="3947562" algn="l" defTabSz="657927" rtl="0" eaLnBrk="1" latinLnBrk="0" hangingPunct="1">
        <a:defRPr kumimoji="1" sz="2591" kern="1200">
          <a:solidFill>
            <a:schemeClr val="tx1"/>
          </a:solidFill>
          <a:latin typeface="+mn-lt"/>
          <a:ea typeface="+mn-ea"/>
          <a:cs typeface="+mn-cs"/>
        </a:defRPr>
      </a:lvl7pPr>
      <a:lvl8pPr marL="4605491" algn="l" defTabSz="657927" rtl="0" eaLnBrk="1" latinLnBrk="0" hangingPunct="1">
        <a:defRPr kumimoji="1" sz="2591" kern="1200">
          <a:solidFill>
            <a:schemeClr val="tx1"/>
          </a:solidFill>
          <a:latin typeface="+mn-lt"/>
          <a:ea typeface="+mn-ea"/>
          <a:cs typeface="+mn-cs"/>
        </a:defRPr>
      </a:lvl8pPr>
      <a:lvl9pPr marL="5263418" algn="l" defTabSz="657927" rtl="0" eaLnBrk="1" latinLnBrk="0" hangingPunct="1">
        <a:defRPr kumimoji="1" sz="25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idx="16"/>
          </p:nvPr>
        </p:nvSpPr>
        <p:spPr>
          <a:xfrm>
            <a:off x="2895600" y="4724400"/>
            <a:ext cx="8763000" cy="1752600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“ProjApp” </a:t>
            </a:r>
            <a:r>
              <a:rPr lang="en-US" altLang="ja-JP" sz="3600" dirty="0" smtClean="0"/>
              <a:t>– Practica studențească 2019</a:t>
            </a:r>
          </a:p>
          <a:p>
            <a:endParaRPr kumimoji="1" lang="en-US" altLang="ja-JP" sz="2800" dirty="0"/>
          </a:p>
          <a:p>
            <a:r>
              <a:rPr lang="en-US" altLang="ja-JP" sz="2000" dirty="0"/>
              <a:t> </a:t>
            </a:r>
            <a:r>
              <a:rPr lang="en-US" altLang="ja-JP" sz="2000" dirty="0" smtClean="0"/>
              <a:t>18 Iulie 2019</a:t>
            </a:r>
            <a:endParaRPr kumimoji="1" lang="ja-JP" altLang="en-US" sz="1800" dirty="0"/>
          </a:p>
        </p:txBody>
      </p:sp>
      <p:sp>
        <p:nvSpPr>
          <p:cNvPr id="6" name="テキスト プレースホルダー 4"/>
          <p:cNvSpPr txBox="1">
            <a:spLocks/>
          </p:cNvSpPr>
          <p:nvPr/>
        </p:nvSpPr>
        <p:spPr>
          <a:xfrm>
            <a:off x="420595" y="330676"/>
            <a:ext cx="2040943" cy="53221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 tIns="66462" bIns="66462" anchor="ctr">
            <a:spAutoFit/>
          </a:bodyPr>
          <a:lstStyle>
            <a:lvl1pPr marL="0" indent="0" algn="l" defTabSz="432000" rtl="0" eaLnBrk="0" fontAlgn="base" hangingPunct="0">
              <a:lnSpc>
                <a:spcPct val="100000"/>
              </a:lnSpc>
              <a:spcBef>
                <a:spcPts val="120"/>
              </a:spcBef>
              <a:spcAft>
                <a:spcPct val="0"/>
              </a:spcAft>
              <a:buFont typeface="+mj-lt"/>
              <a:buNone/>
              <a:defRPr kumimoji="1" sz="700" kern="12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1pPr>
            <a:lvl2pPr marL="910099" indent="-300543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454042" indent="-234933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2059363" indent="-230701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666800" indent="-228584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ja-JP" sz="862" dirty="0">
                <a:latin typeface="+mn-lt"/>
              </a:rPr>
              <a:t>Information Type</a:t>
            </a:r>
            <a:r>
              <a:rPr lang="ja-JP" altLang="en-US" sz="862" dirty="0">
                <a:latin typeface="+mn-lt"/>
              </a:rPr>
              <a:t>： </a:t>
            </a:r>
            <a:r>
              <a:rPr lang="en-US" altLang="ja-JP" sz="862" dirty="0" smtClean="0">
                <a:latin typeface="+mn-lt"/>
              </a:rPr>
              <a:t>Public</a:t>
            </a:r>
            <a:r>
              <a:rPr lang="en-US" altLang="ja-JP" sz="862" dirty="0">
                <a:latin typeface="+mn-lt"/>
              </a:rPr>
              <a:t/>
            </a:r>
            <a:br>
              <a:rPr lang="en-US" altLang="ja-JP" sz="862" dirty="0">
                <a:latin typeface="+mn-lt"/>
              </a:rPr>
            </a:br>
            <a:r>
              <a:rPr lang="en-US" altLang="ja-JP" sz="862" dirty="0">
                <a:latin typeface="+mn-lt"/>
              </a:rPr>
              <a:t>Company Name</a:t>
            </a:r>
            <a:r>
              <a:rPr lang="ja-JP" altLang="en-US" sz="862" dirty="0">
                <a:latin typeface="+mn-lt"/>
              </a:rPr>
              <a:t> ： </a:t>
            </a:r>
            <a:r>
              <a:rPr lang="en-US" altLang="ja-JP" sz="862" dirty="0" smtClean="0">
                <a:latin typeface="+mn-lt"/>
              </a:rPr>
              <a:t>NTT Data Romania</a:t>
            </a:r>
            <a:r>
              <a:rPr lang="en-US" altLang="ja-JP" sz="862" dirty="0">
                <a:latin typeface="+mn-lt"/>
              </a:rPr>
              <a:t/>
            </a:r>
            <a:br>
              <a:rPr lang="en-US" altLang="ja-JP" sz="862" dirty="0">
                <a:latin typeface="+mn-lt"/>
              </a:rPr>
            </a:br>
            <a:r>
              <a:rPr lang="en-US" altLang="ja-JP" sz="862" dirty="0">
                <a:latin typeface="+mn-lt"/>
              </a:rPr>
              <a:t>Information Owner</a:t>
            </a:r>
            <a:r>
              <a:rPr lang="ja-JP" altLang="en-US" sz="862" dirty="0">
                <a:latin typeface="+mn-lt"/>
              </a:rPr>
              <a:t> ： </a:t>
            </a:r>
            <a:r>
              <a:rPr lang="en-US" altLang="ja-JP" sz="862" dirty="0" smtClean="0">
                <a:latin typeface="+mn-lt"/>
              </a:rPr>
              <a:t>Sibiu unit</a:t>
            </a:r>
            <a:endParaRPr lang="ja-JP" altLang="en-US" sz="862" dirty="0">
              <a:latin typeface="+mn-lt"/>
            </a:endParaRPr>
          </a:p>
        </p:txBody>
      </p:sp>
      <p:sp>
        <p:nvSpPr>
          <p:cNvPr id="2" name="CqClassificationStamp"/>
          <p:cNvSpPr txBox="1"/>
          <p:nvPr/>
        </p:nvSpPr>
        <p:spPr>
          <a:xfrm>
            <a:off x="3437205" y="6619673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</a:t>
            </a:r>
            <a:r>
              <a:rPr lang="en-US" sz="738" dirty="0" smtClean="0">
                <a:solidFill>
                  <a:srgbClr val="FFFFFF"/>
                </a:solidFill>
                <a:latin typeface="Arial" panose="020B0604020202020204" pitchFamily="34" charset="0"/>
              </a:rPr>
              <a:t>ProjApp Team, </a:t>
            </a: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NTT DATA Romania</a:t>
            </a:r>
            <a:endParaRPr lang="ro-RO" sz="738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69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Rezultate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838200"/>
            <a:ext cx="7122741" cy="34137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CqClassificationStamp"/>
          <p:cNvSpPr txBox="1"/>
          <p:nvPr/>
        </p:nvSpPr>
        <p:spPr>
          <a:xfrm>
            <a:off x="3437205" y="6629400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</a:t>
            </a:r>
            <a:r>
              <a:rPr lang="en-US" sz="738" dirty="0" smtClean="0">
                <a:solidFill>
                  <a:srgbClr val="FFFFFF"/>
                </a:solidFill>
                <a:latin typeface="Arial" panose="020B0604020202020204" pitchFamily="34" charset="0"/>
              </a:rPr>
              <a:t>ProjApp Team, </a:t>
            </a: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NTT DATA Romania</a:t>
            </a:r>
            <a:endParaRPr lang="ro-RO" sz="738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345" y="756320"/>
            <a:ext cx="35052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6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Rezultate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838200"/>
            <a:ext cx="7122741" cy="34137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CqClassificationStamp"/>
          <p:cNvSpPr txBox="1"/>
          <p:nvPr/>
        </p:nvSpPr>
        <p:spPr>
          <a:xfrm>
            <a:off x="3437205" y="6629400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</a:t>
            </a:r>
            <a:r>
              <a:rPr lang="en-US" sz="738" dirty="0" smtClean="0">
                <a:solidFill>
                  <a:srgbClr val="FFFFFF"/>
                </a:solidFill>
                <a:latin typeface="Arial" panose="020B0604020202020204" pitchFamily="34" charset="0"/>
              </a:rPr>
              <a:t>ProjApp Team, </a:t>
            </a: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NTT DATA Romania</a:t>
            </a:r>
            <a:endParaRPr lang="ro-RO" sz="738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345" y="756320"/>
            <a:ext cx="3505200" cy="1285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2274861"/>
            <a:ext cx="6357937" cy="39541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Elbow Connector 8"/>
          <p:cNvCxnSpPr/>
          <p:nvPr/>
        </p:nvCxnSpPr>
        <p:spPr>
          <a:xfrm>
            <a:off x="1066800" y="2362200"/>
            <a:ext cx="4191000" cy="2971800"/>
          </a:xfrm>
          <a:prstGeom prst="bentConnector3">
            <a:avLst>
              <a:gd name="adj1" fmla="val 8885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21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Rezultate</a:t>
            </a:r>
            <a:endParaRPr lang="en-US" dirty="0"/>
          </a:p>
        </p:txBody>
      </p:sp>
      <p:sp>
        <p:nvSpPr>
          <p:cNvPr id="2" name="CqClassificationStamp"/>
          <p:cNvSpPr txBox="1"/>
          <p:nvPr/>
        </p:nvSpPr>
        <p:spPr>
          <a:xfrm>
            <a:off x="3437205" y="6629400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</a:t>
            </a:r>
            <a:r>
              <a:rPr lang="en-US" sz="738" dirty="0" smtClean="0">
                <a:solidFill>
                  <a:srgbClr val="FFFFFF"/>
                </a:solidFill>
                <a:latin typeface="Arial" panose="020B0604020202020204" pitchFamily="34" charset="0"/>
              </a:rPr>
              <a:t>ProjApp Team, </a:t>
            </a: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NTT DATA Romania</a:t>
            </a:r>
            <a:endParaRPr lang="ro-RO" sz="738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345" y="756320"/>
            <a:ext cx="3505200" cy="1285875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38200"/>
            <a:ext cx="7122741" cy="34137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473" y="3886200"/>
            <a:ext cx="7670510" cy="22833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Elbow Connector 8"/>
          <p:cNvCxnSpPr/>
          <p:nvPr/>
        </p:nvCxnSpPr>
        <p:spPr>
          <a:xfrm>
            <a:off x="3861673" y="3728059"/>
            <a:ext cx="2743637" cy="552541"/>
          </a:xfrm>
          <a:prstGeom prst="bentConnector3">
            <a:avLst>
              <a:gd name="adj1" fmla="val 10015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01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9" y="24411"/>
            <a:ext cx="11778622" cy="730799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4200" y="749663"/>
            <a:ext cx="962025" cy="127635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105400" y="2971800"/>
            <a:ext cx="2438400" cy="13716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5715000" y="3365212"/>
            <a:ext cx="1325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Tools</a:t>
            </a:r>
            <a:endParaRPr lang="en-US" sz="3200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endCxn id="20" idx="2"/>
          </p:cNvCxnSpPr>
          <p:nvPr/>
        </p:nvCxnSpPr>
        <p:spPr>
          <a:xfrm flipV="1">
            <a:off x="6520296" y="2026013"/>
            <a:ext cx="894917" cy="945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427519" y="2498906"/>
            <a:ext cx="1677881" cy="1082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1" idx="0"/>
          </p:cNvCxnSpPr>
          <p:nvPr/>
        </p:nvCxnSpPr>
        <p:spPr>
          <a:xfrm>
            <a:off x="6677025" y="4382139"/>
            <a:ext cx="685800" cy="854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21" idx="1"/>
          </p:cNvCxnSpPr>
          <p:nvPr/>
        </p:nvCxnSpPr>
        <p:spPr>
          <a:xfrm flipV="1">
            <a:off x="7543800" y="3657599"/>
            <a:ext cx="16002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3157536"/>
            <a:ext cx="914400" cy="1000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076" y="1562076"/>
            <a:ext cx="895350" cy="904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200" y="5237109"/>
            <a:ext cx="857250" cy="1143000"/>
          </a:xfrm>
          <a:prstGeom prst="rect">
            <a:avLst/>
          </a:prstGeom>
        </p:spPr>
      </p:pic>
      <p:sp>
        <p:nvSpPr>
          <p:cNvPr id="13" name="AutoShape 2" descr="Imagini pentru error me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ini pentru glassfis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076" y="4953000"/>
            <a:ext cx="1139825" cy="85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 flipH="1">
            <a:off x="3578308" y="4191000"/>
            <a:ext cx="1527092" cy="76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426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Baza</a:t>
            </a:r>
            <a:r>
              <a:rPr lang="en-US" dirty="0" smtClean="0"/>
              <a:t> de date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730800"/>
            <a:ext cx="6655374" cy="56537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6394" y="735154"/>
            <a:ext cx="35052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16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Tehnologii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362" y="1600200"/>
            <a:ext cx="11008183" cy="44744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MySql</a:t>
            </a:r>
            <a:r>
              <a:rPr lang="en-US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Java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EclipseLink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J</a:t>
            </a:r>
            <a:r>
              <a:rPr lang="en-US" dirty="0" err="1" smtClean="0"/>
              <a:t>pa</a:t>
            </a:r>
            <a:r>
              <a:rPr lang="en-US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J</a:t>
            </a:r>
            <a:r>
              <a:rPr lang="en-US" dirty="0" err="1" smtClean="0"/>
              <a:t>sf</a:t>
            </a:r>
            <a:r>
              <a:rPr lang="en-US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Ejb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aven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995362"/>
            <a:ext cx="64865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7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</a:t>
            </a:r>
            <a:r>
              <a:rPr lang="en-US" dirty="0" err="1"/>
              <a:t>urile</a:t>
            </a:r>
            <a:r>
              <a:rPr lang="en-US" dirty="0"/>
              <a:t> </a:t>
            </a:r>
            <a:r>
              <a:rPr lang="en-US" dirty="0" err="1"/>
              <a:t>distribuite</a:t>
            </a:r>
            <a:r>
              <a:rPr lang="en-US" dirty="0"/>
              <a:t> </a:t>
            </a:r>
            <a:r>
              <a:rPr lang="en-US" dirty="0" err="1" smtClean="0"/>
              <a:t>membrilor</a:t>
            </a:r>
            <a:r>
              <a:rPr lang="en-US" dirty="0" smtClean="0"/>
              <a:t> </a:t>
            </a:r>
            <a:r>
              <a:rPr lang="en-US" dirty="0" err="1"/>
              <a:t>echipei</a:t>
            </a:r>
            <a:endParaRPr lang="en-US" dirty="0"/>
          </a:p>
        </p:txBody>
      </p:sp>
      <p:sp>
        <p:nvSpPr>
          <p:cNvPr id="2" name="CqClassificationStamp"/>
          <p:cNvSpPr txBox="1"/>
          <p:nvPr/>
        </p:nvSpPr>
        <p:spPr>
          <a:xfrm>
            <a:off x="3437205" y="6608591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</a:t>
            </a:r>
            <a:r>
              <a:rPr lang="en-US" sz="738" dirty="0" smtClean="0">
                <a:solidFill>
                  <a:srgbClr val="FFFFFF"/>
                </a:solidFill>
                <a:latin typeface="Arial" panose="020B0604020202020204" pitchFamily="34" charset="0"/>
              </a:rPr>
              <a:t>ProjApp Team, </a:t>
            </a: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NTT DATA Romania</a:t>
            </a:r>
            <a:endParaRPr lang="ro-RO" sz="738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08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Adrian Oprea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621" y="908720"/>
            <a:ext cx="11008183" cy="5492080"/>
          </a:xfrm>
        </p:spPr>
        <p:txBody>
          <a:bodyPr/>
          <a:lstStyle/>
          <a:p>
            <a:r>
              <a:rPr lang="en-US" sz="2000" b="1" dirty="0" err="1" smtClean="0"/>
              <a:t>Contributia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asupra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proiectului</a:t>
            </a:r>
            <a:r>
              <a:rPr lang="en-US" sz="2000" b="1" dirty="0" smtClean="0"/>
              <a:t>:</a:t>
            </a:r>
            <a:endParaRPr lang="en-US" sz="2000" b="1" dirty="0"/>
          </a:p>
          <a:p>
            <a:endParaRPr lang="en-US" sz="1800" dirty="0" smtClean="0"/>
          </a:p>
          <a:p>
            <a:r>
              <a:rPr lang="en-US" sz="1800" dirty="0"/>
              <a:t>	</a:t>
            </a:r>
            <a:r>
              <a:rPr lang="en-US" sz="2000" dirty="0" err="1" smtClean="0"/>
              <a:t>Pe</a:t>
            </a:r>
            <a:r>
              <a:rPr lang="en-US" sz="2000" dirty="0" smtClean="0"/>
              <a:t> </a:t>
            </a:r>
            <a:r>
              <a:rPr lang="en-US" sz="2000" dirty="0" err="1" smtClean="0"/>
              <a:t>parcursul</a:t>
            </a:r>
            <a:r>
              <a:rPr lang="en-US" sz="2000" dirty="0" smtClean="0"/>
              <a:t> </a:t>
            </a:r>
            <a:r>
              <a:rPr lang="en-US" sz="2000" dirty="0" err="1" smtClean="0"/>
              <a:t>acestui</a:t>
            </a:r>
            <a:r>
              <a:rPr lang="en-US" sz="2000" dirty="0" smtClean="0"/>
              <a:t> </a:t>
            </a:r>
            <a:r>
              <a:rPr lang="en-US" sz="2000" dirty="0" err="1" smtClean="0"/>
              <a:t>proiect</a:t>
            </a:r>
            <a:r>
              <a:rPr lang="en-US" sz="2000" dirty="0" smtClean="0"/>
              <a:t> am </a:t>
            </a:r>
            <a:r>
              <a:rPr lang="en-US" sz="2000" dirty="0" err="1" smtClean="0"/>
              <a:t>lucrat</a:t>
            </a:r>
            <a:r>
              <a:rPr lang="en-US" sz="2000" dirty="0" smtClean="0"/>
              <a:t> </a:t>
            </a:r>
            <a:r>
              <a:rPr lang="en-US" sz="2000" dirty="0" err="1" smtClean="0"/>
              <a:t>pe</a:t>
            </a:r>
            <a:r>
              <a:rPr lang="en-US" sz="2000" dirty="0" smtClean="0"/>
              <a:t> </a:t>
            </a:r>
            <a:r>
              <a:rPr lang="en-US" sz="2000" dirty="0" err="1" smtClean="0"/>
              <a:t>partea</a:t>
            </a:r>
            <a:r>
              <a:rPr lang="en-US" sz="2000" dirty="0" smtClean="0"/>
              <a:t> de frontend </a:t>
            </a:r>
            <a:r>
              <a:rPr lang="en-US" sz="2000" dirty="0" err="1" smtClean="0"/>
              <a:t>si</a:t>
            </a:r>
            <a:r>
              <a:rPr lang="en-US" sz="2000" dirty="0" smtClean="0"/>
              <a:t> am </a:t>
            </a:r>
            <a:r>
              <a:rPr lang="en-US" sz="2000" dirty="0" err="1" smtClean="0"/>
              <a:t>efectuat</a:t>
            </a:r>
            <a:r>
              <a:rPr lang="en-US" sz="2000" dirty="0" smtClean="0"/>
              <a:t> </a:t>
            </a:r>
            <a:r>
              <a:rPr lang="en-US" sz="2000" dirty="0" err="1" smtClean="0"/>
              <a:t>urmatoarele</a:t>
            </a:r>
            <a:r>
              <a:rPr lang="en-US" sz="2000" dirty="0" smtClean="0"/>
              <a:t> </a:t>
            </a:r>
            <a:r>
              <a:rPr lang="en-US" sz="2000" dirty="0" err="1" smtClean="0"/>
              <a:t>atributii</a:t>
            </a:r>
            <a:r>
              <a:rPr lang="en-US" sz="2000" dirty="0" smtClean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Afisarea</a:t>
            </a:r>
            <a:r>
              <a:rPr lang="en-US" sz="2000" dirty="0" smtClean="0"/>
              <a:t> </a:t>
            </a:r>
            <a:r>
              <a:rPr lang="en-US" sz="2000" dirty="0" err="1" smtClean="0"/>
              <a:t>tuturor</a:t>
            </a:r>
            <a:r>
              <a:rPr lang="en-US" sz="2000" dirty="0" smtClean="0"/>
              <a:t> </a:t>
            </a:r>
            <a:r>
              <a:rPr lang="en-US" sz="2000" dirty="0" err="1" smtClean="0"/>
              <a:t>locurilor</a:t>
            </a:r>
            <a:r>
              <a:rPr lang="en-US" sz="2000" dirty="0" smtClean="0"/>
              <a:t> </a:t>
            </a:r>
            <a:r>
              <a:rPr lang="en-US" sz="2000" dirty="0" err="1" smtClean="0"/>
              <a:t>vacante</a:t>
            </a:r>
            <a:r>
              <a:rPr lang="en-US" sz="2000" dirty="0" smtClean="0"/>
              <a:t>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</a:t>
            </a:r>
            <a:r>
              <a:rPr lang="en-US" sz="2000" dirty="0" err="1" smtClean="0"/>
              <a:t>partea</a:t>
            </a:r>
            <a:r>
              <a:rPr lang="en-US" sz="2000" dirty="0" smtClean="0"/>
              <a:t> de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err="1" smtClean="0"/>
              <a:t>Pentru</a:t>
            </a:r>
            <a:r>
              <a:rPr lang="en-US" sz="2000" dirty="0" smtClean="0"/>
              <a:t> </a:t>
            </a:r>
            <a:r>
              <a:rPr lang="en-US" sz="2000" dirty="0" err="1" smtClean="0"/>
              <a:t>afisarea</a:t>
            </a:r>
            <a:r>
              <a:rPr lang="en-US" sz="2000" dirty="0" smtClean="0"/>
              <a:t> </a:t>
            </a:r>
            <a:r>
              <a:rPr lang="en-US" sz="2000" dirty="0" err="1" smtClean="0"/>
              <a:t>locurilor</a:t>
            </a:r>
            <a:r>
              <a:rPr lang="en-US" sz="2000" dirty="0" smtClean="0"/>
              <a:t> </a:t>
            </a:r>
            <a:r>
              <a:rPr lang="en-US" sz="2000" dirty="0" err="1" smtClean="0"/>
              <a:t>vacante</a:t>
            </a:r>
            <a:r>
              <a:rPr lang="en-US" sz="2000" dirty="0" smtClean="0"/>
              <a:t> m-am </a:t>
            </a:r>
            <a:r>
              <a:rPr lang="en-US" sz="2000" dirty="0" err="1" smtClean="0"/>
              <a:t>folosit</a:t>
            </a:r>
            <a:r>
              <a:rPr lang="en-US" sz="2000" dirty="0" smtClean="0"/>
              <a:t> de </a:t>
            </a:r>
            <a:r>
              <a:rPr lang="en-US" sz="2000" dirty="0" err="1" smtClean="0"/>
              <a:t>urmatoarele</a:t>
            </a:r>
            <a:r>
              <a:rPr lang="en-US" sz="2000" dirty="0" smtClean="0"/>
              <a:t> table: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ApplicationRoleTechnology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Application Role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Role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Technology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 smtClean="0"/>
              <a:t>	Ce am </a:t>
            </a:r>
            <a:r>
              <a:rPr lang="en-US" sz="2000" dirty="0" err="1" smtClean="0"/>
              <a:t>invatat</a:t>
            </a:r>
            <a:r>
              <a:rPr lang="en-US" sz="2000" dirty="0" smtClean="0"/>
              <a:t> din </a:t>
            </a:r>
            <a:r>
              <a:rPr lang="en-US" sz="2000" dirty="0" err="1" smtClean="0"/>
              <a:t>aceasta</a:t>
            </a:r>
            <a:r>
              <a:rPr lang="en-US" sz="2000" dirty="0" smtClean="0"/>
              <a:t> </a:t>
            </a:r>
            <a:r>
              <a:rPr lang="en-US" sz="2000" dirty="0" err="1" smtClean="0"/>
              <a:t>experienta</a:t>
            </a:r>
            <a:r>
              <a:rPr lang="en-US" sz="2000" dirty="0" smtClean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Utiliziarea</a:t>
            </a:r>
            <a:r>
              <a:rPr lang="en-US" sz="2000" dirty="0" smtClean="0"/>
              <a:t> </a:t>
            </a:r>
            <a:r>
              <a:rPr lang="en-US" sz="2000" dirty="0" err="1" smtClean="0"/>
              <a:t>aplicatatie</a:t>
            </a:r>
            <a:r>
              <a:rPr lang="en-US" sz="2000" dirty="0" smtClean="0"/>
              <a:t> Glassfish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Utilizare</a:t>
            </a:r>
            <a:r>
              <a:rPr lang="en-US" sz="2000" dirty="0" smtClean="0"/>
              <a:t> </a:t>
            </a:r>
            <a:r>
              <a:rPr lang="en-US" sz="2000" dirty="0" err="1" smtClean="0"/>
              <a:t>github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Configurarea</a:t>
            </a:r>
            <a:r>
              <a:rPr lang="en-US" sz="2000" dirty="0" smtClean="0"/>
              <a:t> </a:t>
            </a:r>
            <a:r>
              <a:rPr lang="en-US" sz="2000" dirty="0" err="1" smtClean="0"/>
              <a:t>aplicatiei</a:t>
            </a:r>
            <a:r>
              <a:rPr lang="en-US" sz="2000" dirty="0" smtClean="0"/>
              <a:t> NetBeans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Familiarizarea</a:t>
            </a:r>
            <a:r>
              <a:rPr lang="en-US" sz="2000" dirty="0" smtClean="0"/>
              <a:t> cu </a:t>
            </a:r>
            <a:r>
              <a:rPr lang="en-US" sz="2000" dirty="0" err="1" smtClean="0"/>
              <a:t>limbajul</a:t>
            </a:r>
            <a:r>
              <a:rPr lang="en-US" sz="2000" dirty="0" smtClean="0"/>
              <a:t> de </a:t>
            </a:r>
            <a:r>
              <a:rPr lang="en-US" sz="2000" dirty="0" err="1" smtClean="0"/>
              <a:t>programare</a:t>
            </a:r>
            <a:r>
              <a:rPr lang="en-US" sz="2000" dirty="0" smtClean="0"/>
              <a:t> Java</a:t>
            </a:r>
          </a:p>
        </p:txBody>
      </p:sp>
    </p:spTree>
    <p:extLst>
      <p:ext uri="{BB962C8B-B14F-4D97-AF65-F5344CB8AC3E}">
        <p14:creationId xmlns:p14="http://schemas.microsoft.com/office/powerpoint/2010/main" val="240216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Claudia Hanzu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o-RO" sz="2000" dirty="0" smtClean="0"/>
              <a:t>A</a:t>
            </a:r>
            <a:r>
              <a:rPr lang="en-US" sz="2000" dirty="0" smtClean="0"/>
              <a:t>m </a:t>
            </a:r>
            <a:r>
              <a:rPr lang="en-US" sz="2000" dirty="0" err="1" smtClean="0"/>
              <a:t>lucrat</a:t>
            </a:r>
            <a:r>
              <a:rPr lang="en-US" sz="2000" dirty="0" smtClean="0"/>
              <a:t> la:</a:t>
            </a:r>
          </a:p>
          <a:p>
            <a:pPr marL="1093140" lvl="1" indent="-342900" algn="just">
              <a:buFont typeface="Wingdings" panose="05000000000000000000" pitchFamily="2" charset="2"/>
              <a:buChar char="ü"/>
            </a:pPr>
            <a:r>
              <a:rPr lang="en-US" sz="2000" dirty="0" smtClean="0"/>
              <a:t>Ad</a:t>
            </a:r>
            <a:r>
              <a:rPr lang="ro-RO" sz="2000" dirty="0" smtClean="0"/>
              <a:t>ă</a:t>
            </a:r>
            <a:r>
              <a:rPr lang="en-US" sz="2000" dirty="0" err="1" smtClean="0"/>
              <a:t>ugarea</a:t>
            </a:r>
            <a:r>
              <a:rPr lang="en-US" sz="2000" dirty="0" smtClean="0"/>
              <a:t> </a:t>
            </a:r>
            <a:r>
              <a:rPr lang="en-US" sz="2000" dirty="0" err="1" smtClean="0"/>
              <a:t>unui</a:t>
            </a:r>
            <a:r>
              <a:rPr lang="en-US" sz="2000" dirty="0" smtClean="0"/>
              <a:t> </a:t>
            </a:r>
            <a:r>
              <a:rPr lang="en-US" sz="2000" dirty="0" err="1" smtClean="0"/>
              <a:t>angajat</a:t>
            </a:r>
            <a:r>
              <a:rPr lang="en-US" sz="2000" dirty="0" smtClean="0"/>
              <a:t> </a:t>
            </a:r>
            <a:r>
              <a:rPr lang="en-US" sz="2000" dirty="0" err="1" smtClean="0"/>
              <a:t>nou</a:t>
            </a:r>
            <a:r>
              <a:rPr lang="en-US" sz="2000" dirty="0" smtClean="0"/>
              <a:t>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admin </a:t>
            </a:r>
            <a:r>
              <a:rPr lang="ro-RO" sz="2000" dirty="0" smtClean="0"/>
              <a:t>î</a:t>
            </a:r>
            <a:r>
              <a:rPr lang="en-US" sz="2000" dirty="0" smtClean="0"/>
              <a:t>n backend;</a:t>
            </a:r>
            <a:endParaRPr lang="ro-RO" sz="2000" dirty="0" smtClean="0"/>
          </a:p>
          <a:p>
            <a:pPr marL="1093140" lvl="1" indent="-342900" algn="just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+mn-lt"/>
              </a:rPr>
              <a:t>Afi</a:t>
            </a:r>
            <a:r>
              <a:rPr lang="ro-RO" sz="2000" dirty="0" smtClean="0">
                <a:latin typeface="+mn-lt"/>
              </a:rPr>
              <a:t>ș</a:t>
            </a:r>
            <a:r>
              <a:rPr lang="en-US" sz="2000" dirty="0" smtClean="0">
                <a:latin typeface="+mn-lt"/>
              </a:rPr>
              <a:t>area </a:t>
            </a:r>
            <a:r>
              <a:rPr lang="en-US" sz="2000" dirty="0" err="1" smtClean="0">
                <a:latin typeface="+mn-lt"/>
              </a:rPr>
              <a:t>rolurilor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pentru</a:t>
            </a:r>
            <a:r>
              <a:rPr lang="en-US" sz="2000" dirty="0" smtClean="0">
                <a:latin typeface="+mn-lt"/>
              </a:rPr>
              <a:t> admin </a:t>
            </a:r>
            <a:r>
              <a:rPr lang="ro-RO" sz="2000" dirty="0" smtClean="0">
                <a:latin typeface="+mn-lt"/>
              </a:rPr>
              <a:t>î</a:t>
            </a:r>
            <a:r>
              <a:rPr lang="en-US" sz="2000" dirty="0" smtClean="0">
                <a:latin typeface="+mn-lt"/>
              </a:rPr>
              <a:t>n frontend;</a:t>
            </a:r>
            <a:endParaRPr lang="ro-RO" sz="2000" dirty="0" smtClean="0">
              <a:latin typeface="+mn-lt"/>
            </a:endParaRPr>
          </a:p>
          <a:p>
            <a:pPr marL="1093140" lvl="1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+mn-lt"/>
              </a:rPr>
              <a:t>Ad</a:t>
            </a:r>
            <a:r>
              <a:rPr lang="ro-RO" sz="2000" dirty="0" smtClean="0">
                <a:latin typeface="+mn-lt"/>
              </a:rPr>
              <a:t>ă</a:t>
            </a:r>
            <a:r>
              <a:rPr lang="en-US" sz="2000" dirty="0" err="1" smtClean="0">
                <a:latin typeface="+mn-lt"/>
              </a:rPr>
              <a:t>ugarea</a:t>
            </a:r>
            <a:r>
              <a:rPr lang="ro-RO" sz="2000" dirty="0" smtClean="0">
                <a:latin typeface="+mn-lt"/>
              </a:rPr>
              <a:t>, afișarea și ștergerea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tehnologiilor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pentru</a:t>
            </a:r>
            <a:r>
              <a:rPr lang="en-US" sz="2000" dirty="0" smtClean="0">
                <a:latin typeface="+mn-lt"/>
              </a:rPr>
              <a:t> user </a:t>
            </a:r>
            <a:r>
              <a:rPr lang="ro-RO" sz="2000" dirty="0" smtClean="0">
                <a:latin typeface="+mn-lt"/>
              </a:rPr>
              <a:t>î</a:t>
            </a:r>
            <a:r>
              <a:rPr lang="en-US" sz="2000" dirty="0" smtClean="0">
                <a:latin typeface="+mn-lt"/>
              </a:rPr>
              <a:t>n frontend;</a:t>
            </a:r>
            <a:endParaRPr lang="ro-RO" sz="2000" dirty="0" smtClean="0">
              <a:latin typeface="+mn-lt"/>
            </a:endParaRPr>
          </a:p>
          <a:p>
            <a:pPr algn="just"/>
            <a:endParaRPr lang="ro-RO" sz="2000" dirty="0" smtClean="0">
              <a:latin typeface="+mn-lt"/>
            </a:endParaRPr>
          </a:p>
          <a:p>
            <a:pPr algn="just"/>
            <a:endParaRPr lang="ro-RO" sz="2000" dirty="0"/>
          </a:p>
          <a:p>
            <a:pPr algn="just"/>
            <a:endParaRPr lang="ro-RO" sz="2000" dirty="0" smtClean="0">
              <a:latin typeface="+mn-lt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o-RO" sz="2000" dirty="0" smtClean="0"/>
              <a:t>Ce am învățat?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o-RO" sz="1800" dirty="0" smtClean="0"/>
              <a:t>Mi-am îmbunătațit cunoștințele în Java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o-RO" sz="1800" dirty="0" smtClean="0"/>
              <a:t>Să lucrez in NetBeans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o-RO" sz="1800" dirty="0" smtClean="0"/>
              <a:t>Să lucrez at</a:t>
            </a:r>
            <a:r>
              <a:rPr lang="en-US" sz="1800" dirty="0" smtClean="0"/>
              <a:t>â</a:t>
            </a:r>
            <a:r>
              <a:rPr lang="ro-RO" sz="1800" dirty="0" smtClean="0"/>
              <a:t>t pe frontend, c</a:t>
            </a:r>
            <a:r>
              <a:rPr lang="en-US" sz="1800" dirty="0" smtClean="0"/>
              <a:t>â</a:t>
            </a:r>
            <a:r>
              <a:rPr lang="ro-RO" sz="1800" dirty="0" smtClean="0"/>
              <a:t>t și pe backend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o-RO" sz="18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42157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Emanuel Butoi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621" y="990600"/>
            <a:ext cx="11008183" cy="517453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Ce am </a:t>
            </a:r>
            <a:r>
              <a:rPr lang="en-US" dirty="0" err="1" smtClean="0"/>
              <a:t>lucrat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Am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partea</a:t>
            </a:r>
            <a:r>
              <a:rPr lang="en-US" dirty="0" smtClean="0"/>
              <a:t> de backend</a:t>
            </a:r>
            <a:r>
              <a:rPr lang="ro-RO" dirty="0" smtClean="0"/>
              <a:t> și am făcut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selectarea</a:t>
            </a:r>
            <a:r>
              <a:rPr lang="en-US" dirty="0" smtClean="0"/>
              <a:t> </a:t>
            </a:r>
            <a:r>
              <a:rPr lang="en-US" dirty="0" err="1" smtClean="0"/>
              <a:t>nivelelor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adaugarea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nivel</a:t>
            </a:r>
            <a:r>
              <a:rPr lang="en-US" dirty="0" smtClean="0"/>
              <a:t> </a:t>
            </a:r>
            <a:r>
              <a:rPr lang="en-US" dirty="0" err="1" smtClean="0"/>
              <a:t>nou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 smtClean="0"/>
              <a:t>ștergerea unui nivel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 smtClean="0"/>
              <a:t>editarea unui nivel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895" y="3429000"/>
            <a:ext cx="36766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0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437205" y="1600200"/>
            <a:ext cx="7995290" cy="3124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Activitatea </a:t>
            </a:r>
            <a:r>
              <a:rPr lang="en-US" altLang="ja-JP" dirty="0"/>
              <a:t>de </a:t>
            </a:r>
            <a:r>
              <a:rPr lang="en-US" dirty="0" smtClean="0"/>
              <a:t>practică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Team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Aplicația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Întrebări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4" name="CqClassificationStamp"/>
          <p:cNvSpPr txBox="1"/>
          <p:nvPr/>
        </p:nvSpPr>
        <p:spPr>
          <a:xfrm>
            <a:off x="3437205" y="6608591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latin typeface="Arial" panose="020B0604020202020204" pitchFamily="34" charset="0"/>
              </a:rPr>
              <a:t>Information Type: Working Standard, Disclosure Range: , Information Owner: </a:t>
            </a:r>
            <a:r>
              <a:rPr lang="en-US" sz="738" dirty="0" smtClean="0">
                <a:latin typeface="Arial" panose="020B0604020202020204" pitchFamily="34" charset="0"/>
              </a:rPr>
              <a:t>ProjApp Team, </a:t>
            </a:r>
            <a:r>
              <a:rPr lang="en-US" sz="738" dirty="0">
                <a:latin typeface="Arial" panose="020B0604020202020204" pitchFamily="34" charset="0"/>
              </a:rPr>
              <a:t>NTT DATA Romania</a:t>
            </a:r>
            <a:endParaRPr lang="ro-RO" sz="738" dirty="0"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297" y="228600"/>
            <a:ext cx="35052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5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Marin </a:t>
            </a:r>
            <a:r>
              <a:rPr lang="en-US" dirty="0" err="1" smtClean="0"/>
              <a:t>Miruna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64621" y="908720"/>
            <a:ext cx="4516979" cy="615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ro-RO" sz="2800" dirty="0" smtClean="0">
                <a:solidFill>
                  <a:schemeClr val="bg1"/>
                </a:solidFill>
              </a:rPr>
              <a:t>Contribuția la aplicație</a:t>
            </a:r>
            <a:endParaRPr kumimoji="1"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1923" y="1688857"/>
            <a:ext cx="1610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accent2">
                    <a:lumMod val="50000"/>
                  </a:schemeClr>
                </a:solidFill>
              </a:rPr>
              <a:t>Frontend:</a:t>
            </a:r>
            <a:endParaRPr lang="en-US" sz="2400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1923" y="2209800"/>
            <a:ext cx="396240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60" dirty="0" smtClean="0">
                <a:solidFill>
                  <a:schemeClr val="accent2">
                    <a:lumMod val="50000"/>
                  </a:schemeClr>
                </a:solidFill>
              </a:rPr>
              <a:t>La sec</a:t>
            </a:r>
            <a:r>
              <a:rPr lang="ro-RO" sz="2460" dirty="0" smtClean="0">
                <a:solidFill>
                  <a:schemeClr val="accent2">
                    <a:lumMod val="50000"/>
                  </a:schemeClr>
                </a:solidFill>
              </a:rPr>
              <a:t>ț</a:t>
            </a:r>
            <a:r>
              <a:rPr lang="en-US" sz="2460" dirty="0" err="1" smtClean="0">
                <a:solidFill>
                  <a:schemeClr val="accent2">
                    <a:lumMod val="50000"/>
                  </a:schemeClr>
                </a:solidFill>
              </a:rPr>
              <a:t>iunea</a:t>
            </a:r>
            <a:r>
              <a:rPr lang="en-US" sz="2460" dirty="0" smtClean="0">
                <a:solidFill>
                  <a:schemeClr val="accent2">
                    <a:lumMod val="50000"/>
                  </a:schemeClr>
                </a:solidFill>
              </a:rPr>
              <a:t> “admin”: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60" dirty="0" err="1" smtClean="0">
                <a:solidFill>
                  <a:schemeClr val="accent2">
                    <a:lumMod val="50000"/>
                  </a:schemeClr>
                </a:solidFill>
              </a:rPr>
              <a:t>Afi</a:t>
            </a:r>
            <a:r>
              <a:rPr lang="ro-RO" sz="2460" dirty="0" smtClean="0">
                <a:solidFill>
                  <a:schemeClr val="accent2">
                    <a:lumMod val="50000"/>
                  </a:schemeClr>
                </a:solidFill>
              </a:rPr>
              <a:t>șarea</a:t>
            </a:r>
            <a:r>
              <a:rPr lang="en-US" sz="2460" dirty="0" smtClean="0">
                <a:solidFill>
                  <a:schemeClr val="accent2">
                    <a:lumMod val="50000"/>
                  </a:schemeClr>
                </a:solidFill>
              </a:rPr>
              <a:t> t</a:t>
            </a:r>
            <a:r>
              <a:rPr lang="ro-RO" sz="2460" dirty="0" smtClean="0">
                <a:solidFill>
                  <a:schemeClr val="accent2">
                    <a:lumMod val="50000"/>
                  </a:schemeClr>
                </a:solidFill>
              </a:rPr>
              <a:t>uturor</a:t>
            </a:r>
            <a:r>
              <a:rPr lang="en-US" sz="246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60" dirty="0" err="1" smtClean="0">
                <a:solidFill>
                  <a:schemeClr val="accent2">
                    <a:lumMod val="50000"/>
                  </a:schemeClr>
                </a:solidFill>
              </a:rPr>
              <a:t>nivelel</a:t>
            </a:r>
            <a:r>
              <a:rPr lang="ro-RO" sz="2460" dirty="0" smtClean="0">
                <a:solidFill>
                  <a:schemeClr val="accent2">
                    <a:lumMod val="50000"/>
                  </a:schemeClr>
                </a:solidFill>
              </a:rPr>
              <a:t>or</a:t>
            </a:r>
            <a:r>
              <a:rPr lang="en-US" sz="2460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60" dirty="0" smtClean="0">
                <a:solidFill>
                  <a:schemeClr val="accent2">
                    <a:lumMod val="50000"/>
                  </a:schemeClr>
                </a:solidFill>
              </a:rPr>
              <a:t>Ad</a:t>
            </a:r>
            <a:r>
              <a:rPr lang="ro-RO" sz="2460" dirty="0" smtClean="0">
                <a:solidFill>
                  <a:schemeClr val="accent2">
                    <a:lumMod val="50000"/>
                  </a:schemeClr>
                </a:solidFill>
              </a:rPr>
              <a:t>ă</a:t>
            </a:r>
            <a:r>
              <a:rPr lang="en-US" sz="2460" dirty="0" err="1" smtClean="0">
                <a:solidFill>
                  <a:schemeClr val="accent2">
                    <a:lumMod val="50000"/>
                  </a:schemeClr>
                </a:solidFill>
              </a:rPr>
              <a:t>ugare</a:t>
            </a:r>
            <a:r>
              <a:rPr lang="en-US" sz="246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60" dirty="0" err="1" smtClean="0">
                <a:solidFill>
                  <a:schemeClr val="accent2">
                    <a:lumMod val="50000"/>
                  </a:schemeClr>
                </a:solidFill>
              </a:rPr>
              <a:t>nivel</a:t>
            </a:r>
            <a:r>
              <a:rPr lang="en-US" sz="246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60" dirty="0" err="1" smtClean="0">
                <a:solidFill>
                  <a:schemeClr val="accent2">
                    <a:lumMod val="50000"/>
                  </a:schemeClr>
                </a:solidFill>
              </a:rPr>
              <a:t>nou</a:t>
            </a:r>
            <a:r>
              <a:rPr lang="en-US" sz="2460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60" dirty="0" err="1" smtClean="0">
                <a:solidFill>
                  <a:schemeClr val="accent2">
                    <a:lumMod val="50000"/>
                  </a:schemeClr>
                </a:solidFill>
              </a:rPr>
              <a:t>Editare</a:t>
            </a:r>
            <a:r>
              <a:rPr lang="en-US" sz="246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60" dirty="0" err="1" smtClean="0">
                <a:solidFill>
                  <a:schemeClr val="accent2">
                    <a:lumMod val="50000"/>
                  </a:schemeClr>
                </a:solidFill>
              </a:rPr>
              <a:t>nivel</a:t>
            </a:r>
            <a:r>
              <a:rPr lang="en-US" sz="2460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60" dirty="0" err="1">
                <a:solidFill>
                  <a:schemeClr val="accent2">
                    <a:lumMod val="50000"/>
                  </a:schemeClr>
                </a:solidFill>
              </a:rPr>
              <a:t>Ș</a:t>
            </a:r>
            <a:r>
              <a:rPr lang="en-US" sz="2460" dirty="0" err="1" smtClean="0">
                <a:solidFill>
                  <a:schemeClr val="accent2">
                    <a:lumMod val="50000"/>
                  </a:schemeClr>
                </a:solidFill>
              </a:rPr>
              <a:t>tergere</a:t>
            </a:r>
            <a:r>
              <a:rPr lang="en-US" sz="246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60" dirty="0" err="1" smtClean="0">
                <a:solidFill>
                  <a:schemeClr val="accent2">
                    <a:lumMod val="50000"/>
                  </a:schemeClr>
                </a:solidFill>
              </a:rPr>
              <a:t>nivel</a:t>
            </a:r>
            <a:r>
              <a:rPr lang="en-US" sz="246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60" dirty="0" smtClean="0">
                <a:solidFill>
                  <a:schemeClr val="accent2">
                    <a:lumMod val="50000"/>
                  </a:schemeClr>
                </a:solidFill>
              </a:rPr>
              <a:t>existent; </a:t>
            </a:r>
            <a:endParaRPr lang="en-US" sz="246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48400" y="908720"/>
            <a:ext cx="5726905" cy="615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ro-RO" sz="2800" dirty="0" smtClean="0"/>
              <a:t>Cunoștințe/Abilități dobândite</a:t>
            </a:r>
            <a:endParaRPr kumimoji="1" lang="en-US" sz="28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20097" y="1683063"/>
            <a:ext cx="5816586" cy="4399268"/>
          </a:xfrm>
          <a:prstGeom prst="rect">
            <a:avLst/>
          </a:prstGeom>
        </p:spPr>
        <p:txBody>
          <a:bodyPr lIns="90000"/>
          <a:lstStyle>
            <a:lvl1pPr marL="0" marR="0" indent="0" algn="l" defTabSz="75024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2462" b="0" i="0" kern="1200" spc="123" baseline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750240" indent="0" algn="l" defTabSz="657927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462" b="0" i="0" kern="1200" spc="123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500478" indent="0" algn="l" defTabSz="657927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462" b="0" i="0" kern="1200" spc="123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2250720" indent="0" algn="l" defTabSz="657927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879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3000959" indent="0" algn="l" defTabSz="657927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879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618598" indent="-328962" algn="l" defTabSz="657927" rtl="0" eaLnBrk="1" latinLnBrk="0" hangingPunct="1">
              <a:spcBef>
                <a:spcPct val="20000"/>
              </a:spcBef>
              <a:buFont typeface="Arial"/>
              <a:buChar char="•"/>
              <a:defRPr kumimoji="1" sz="28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76529" indent="-328962" algn="l" defTabSz="657927" rtl="0" eaLnBrk="1" latinLnBrk="0" hangingPunct="1">
              <a:spcBef>
                <a:spcPct val="20000"/>
              </a:spcBef>
              <a:buFont typeface="Arial"/>
              <a:buChar char="•"/>
              <a:defRPr kumimoji="1" sz="28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34454" indent="-328962" algn="l" defTabSz="657927" rtl="0" eaLnBrk="1" latinLnBrk="0" hangingPunct="1">
              <a:spcBef>
                <a:spcPct val="20000"/>
              </a:spcBef>
              <a:buFont typeface="Arial"/>
              <a:buChar char="•"/>
              <a:defRPr kumimoji="1" sz="28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92381" indent="-328962" algn="l" defTabSz="657927" rtl="0" eaLnBrk="1" latinLnBrk="0" hangingPunct="1">
              <a:spcBef>
                <a:spcPct val="20000"/>
              </a:spcBef>
              <a:buFont typeface="Arial"/>
              <a:buChar char="•"/>
              <a:defRPr kumimoji="1" sz="28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rgbClr val="002060"/>
                </a:solidFill>
              </a:rPr>
              <a:t>Lucrul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ro-RO" dirty="0" smtClean="0">
                <a:solidFill>
                  <a:srgbClr val="002060"/>
                </a:solidFill>
              </a:rPr>
              <a:t>î</a:t>
            </a:r>
            <a:r>
              <a:rPr lang="en-US" dirty="0" smtClean="0">
                <a:solidFill>
                  <a:srgbClr val="002060"/>
                </a:solidFill>
              </a:rPr>
              <a:t>n </a:t>
            </a:r>
            <a:r>
              <a:rPr lang="en-US" dirty="0" err="1" smtClean="0">
                <a:solidFill>
                  <a:srgbClr val="002060"/>
                </a:solidFill>
              </a:rPr>
              <a:t>aplica</a:t>
            </a:r>
            <a:r>
              <a:rPr lang="ro-RO" dirty="0">
                <a:solidFill>
                  <a:srgbClr val="002060"/>
                </a:solidFill>
              </a:rPr>
              <a:t>ț</a:t>
            </a:r>
            <a:r>
              <a:rPr lang="en-US" dirty="0" err="1" smtClean="0">
                <a:solidFill>
                  <a:srgbClr val="002060"/>
                </a:solidFill>
              </a:rPr>
              <a:t>ia</a:t>
            </a:r>
            <a:r>
              <a:rPr lang="ro-RO" dirty="0" smtClean="0">
                <a:solidFill>
                  <a:srgbClr val="002060"/>
                </a:solidFill>
              </a:rPr>
              <a:t> Netbeans, </a:t>
            </a:r>
            <a:r>
              <a:rPr lang="en-US" dirty="0" err="1" smtClean="0">
                <a:solidFill>
                  <a:srgbClr val="002060"/>
                </a:solidFill>
              </a:rPr>
              <a:t>utilizarea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ro-RO" dirty="0" smtClean="0">
                <a:solidFill>
                  <a:srgbClr val="002060"/>
                </a:solidFill>
              </a:rPr>
              <a:t>Glassfish</a:t>
            </a:r>
            <a:r>
              <a:rPr lang="en-US" dirty="0" smtClean="0">
                <a:solidFill>
                  <a:srgbClr val="002060"/>
                </a:solidFill>
              </a:rPr>
              <a:t>-</a:t>
            </a:r>
            <a:r>
              <a:rPr lang="en-US" dirty="0" err="1" smtClean="0">
                <a:solidFill>
                  <a:srgbClr val="002060"/>
                </a:solidFill>
              </a:rPr>
              <a:t>ului</a:t>
            </a:r>
            <a:r>
              <a:rPr lang="ro-RO" dirty="0" smtClean="0">
                <a:solidFill>
                  <a:srgbClr val="002060"/>
                </a:solidFill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O</a:t>
            </a:r>
            <a:r>
              <a:rPr lang="ro-RO" dirty="0" smtClean="0">
                <a:solidFill>
                  <a:srgbClr val="002060"/>
                </a:solidFill>
              </a:rPr>
              <a:t> mai bună înțelegere a ceea ce înseamnă backend/frontend;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F</a:t>
            </a:r>
            <a:r>
              <a:rPr lang="ro-RO" dirty="0" smtClean="0">
                <a:solidFill>
                  <a:srgbClr val="002060"/>
                </a:solidFill>
              </a:rPr>
              <a:t>amiliarizarea cu limbaj</a:t>
            </a:r>
            <a:r>
              <a:rPr lang="en-US" dirty="0" err="1" smtClean="0">
                <a:solidFill>
                  <a:srgbClr val="002060"/>
                </a:solidFill>
              </a:rPr>
              <a:t>ul</a:t>
            </a:r>
            <a:r>
              <a:rPr lang="ro-RO" dirty="0" smtClean="0">
                <a:solidFill>
                  <a:srgbClr val="002060"/>
                </a:solidFill>
              </a:rPr>
              <a:t> de programare java;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o-RO" dirty="0" smtClean="0">
                <a:solidFill>
                  <a:srgbClr val="002060"/>
                </a:solidFill>
              </a:rPr>
              <a:t>Utilizare github (stash-pull-commit-push);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rgbClr val="002060"/>
                </a:solidFill>
              </a:rPr>
              <a:t>Abilit</a:t>
            </a:r>
            <a:r>
              <a:rPr lang="ro-RO" dirty="0" smtClean="0">
                <a:solidFill>
                  <a:srgbClr val="002060"/>
                </a:solidFill>
              </a:rPr>
              <a:t>ăț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 de </a:t>
            </a:r>
            <a:r>
              <a:rPr lang="en-US" dirty="0" err="1" smtClean="0">
                <a:solidFill>
                  <a:srgbClr val="002060"/>
                </a:solidFill>
              </a:rPr>
              <a:t>lucru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ro-RO" dirty="0" smtClean="0">
                <a:solidFill>
                  <a:srgbClr val="002060"/>
                </a:solidFill>
              </a:rPr>
              <a:t>î</a:t>
            </a:r>
            <a:r>
              <a:rPr lang="en-US" dirty="0" smtClean="0">
                <a:solidFill>
                  <a:srgbClr val="002060"/>
                </a:solidFill>
              </a:rPr>
              <a:t>n </a:t>
            </a:r>
            <a:r>
              <a:rPr lang="en-US" dirty="0" err="1" smtClean="0">
                <a:solidFill>
                  <a:srgbClr val="002060"/>
                </a:solidFill>
              </a:rPr>
              <a:t>echip</a:t>
            </a:r>
            <a:r>
              <a:rPr lang="ro-RO" dirty="0" smtClean="0">
                <a:solidFill>
                  <a:srgbClr val="002060"/>
                </a:solidFill>
              </a:rPr>
              <a:t>ă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ro-RO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o-RO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o-RO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o-RO" dirty="0" smtClean="0">
              <a:solidFill>
                <a:srgbClr val="002060"/>
              </a:solidFill>
            </a:endParaRPr>
          </a:p>
          <a:p>
            <a:pPr marL="342900" indent="-342900" algn="ctr">
              <a:buFont typeface="Wingdings" panose="05000000000000000000" pitchFamily="2" charset="2"/>
              <a:buChar char="ü"/>
            </a:pPr>
            <a:endParaRPr lang="ro-RO" dirty="0" smtClean="0">
              <a:solidFill>
                <a:srgbClr val="FF0000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ro-RO" dirty="0" smtClean="0">
              <a:solidFill>
                <a:srgbClr val="FF0000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ro-RO" dirty="0" smtClean="0">
              <a:solidFill>
                <a:srgbClr val="FF0000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873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o-RO" dirty="0" smtClean="0"/>
              <a:t>Liviu Dima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621" y="908720"/>
            <a:ext cx="11008183" cy="51110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 smtClean="0"/>
              <a:t>Am lucrat la:</a:t>
            </a:r>
          </a:p>
          <a:p>
            <a:pPr marL="1093140" lvl="1" indent="-342900">
              <a:buFont typeface="Wingdings" panose="05000000000000000000" pitchFamily="2" charset="2"/>
              <a:buChar char="ü"/>
            </a:pPr>
            <a:r>
              <a:rPr lang="ro-RO" dirty="0" smtClean="0"/>
              <a:t>Editare tehnologii pe pagina de admin, frontend+backend</a:t>
            </a:r>
          </a:p>
          <a:p>
            <a:pPr marL="1093140" lvl="1" indent="-342900">
              <a:buFont typeface="Wingdings" panose="05000000000000000000" pitchFamily="2" charset="2"/>
              <a:buChar char="ü"/>
            </a:pPr>
            <a:r>
              <a:rPr lang="ro-RO" dirty="0" smtClean="0"/>
              <a:t>Selectarea locurilor vacante pe admin, backend</a:t>
            </a:r>
          </a:p>
          <a:p>
            <a:pPr marL="1093140" lvl="1" indent="-342900">
              <a:buFont typeface="Wingdings" panose="05000000000000000000" pitchFamily="2" charset="2"/>
              <a:buChar char="ü"/>
            </a:pPr>
            <a:r>
              <a:rPr lang="ro-RO" dirty="0" smtClean="0"/>
              <a:t>Afișarea locurilor vacante, frontend</a:t>
            </a:r>
          </a:p>
          <a:p>
            <a:pPr marL="1093140" lvl="1" indent="-342900">
              <a:buFont typeface="Wingdings" panose="05000000000000000000" pitchFamily="2" charset="2"/>
              <a:buChar char="ü"/>
            </a:pPr>
            <a:r>
              <a:rPr lang="ro-RO" dirty="0" smtClean="0"/>
              <a:t>Ștergere loc vacant pe admin, backend+frontend</a:t>
            </a:r>
          </a:p>
          <a:p>
            <a:pPr marL="1093140" lvl="1" indent="-342900">
              <a:buFont typeface="Wingdings" panose="05000000000000000000" pitchFamily="2" charset="2"/>
              <a:buChar char="ü"/>
            </a:pPr>
            <a:r>
              <a:rPr lang="ro-RO" dirty="0" smtClean="0"/>
              <a:t>Adăugare style pe pagină</a:t>
            </a:r>
          </a:p>
          <a:p>
            <a:pPr marL="1093140" lvl="1" indent="-342900">
              <a:buFont typeface="Wingdings" panose="05000000000000000000" pitchFamily="2" charset="2"/>
              <a:buChar char="ü"/>
            </a:pPr>
            <a:endParaRPr lang="ro-RO" dirty="0"/>
          </a:p>
          <a:p>
            <a:pPr marL="1093140" lvl="1" indent="-342900">
              <a:buFont typeface="Wingdings" panose="05000000000000000000" pitchFamily="2" charset="2"/>
              <a:buChar char="ü"/>
            </a:pPr>
            <a:endParaRPr lang="ro-RO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 smtClean="0"/>
              <a:t>Am învățat:</a:t>
            </a:r>
          </a:p>
          <a:p>
            <a:pPr marL="1093140" lvl="1" indent="-342900">
              <a:buFont typeface="Wingdings" panose="05000000000000000000" pitchFamily="2" charset="2"/>
              <a:buChar char="ü"/>
            </a:pPr>
            <a:r>
              <a:rPr lang="ro-RO" dirty="0" smtClean="0"/>
              <a:t>JSF, Dto, EJB</a:t>
            </a:r>
          </a:p>
          <a:p>
            <a:pPr marL="1093140" lvl="1" indent="-342900">
              <a:buFont typeface="Wingdings" panose="05000000000000000000" pitchFamily="2" charset="2"/>
              <a:buChar char="ü"/>
            </a:pPr>
            <a:r>
              <a:rPr lang="ro-RO" dirty="0" smtClean="0"/>
              <a:t>Să fac legătura cu baza de date </a:t>
            </a:r>
          </a:p>
          <a:p>
            <a:pPr marL="1093140" lvl="1" indent="-342900">
              <a:buFont typeface="Wingdings" panose="05000000000000000000" pitchFamily="2" charset="2"/>
              <a:buChar char="ü"/>
            </a:pPr>
            <a:r>
              <a:rPr lang="ro-RO" dirty="0" smtClean="0"/>
              <a:t>Să rezolv BUG-uri</a:t>
            </a:r>
            <a:endParaRPr lang="en-US" dirty="0" smtClean="0"/>
          </a:p>
          <a:p>
            <a:pPr marL="1093140" lvl="1" indent="-342900">
              <a:buFont typeface="Wingdings" panose="05000000000000000000" pitchFamily="2" charset="2"/>
              <a:buChar char="ü"/>
            </a:pPr>
            <a:r>
              <a:rPr lang="ro-RO" dirty="0" smtClean="0"/>
              <a:t>Să lucrez doar pe task-urile primite</a:t>
            </a:r>
          </a:p>
          <a:p>
            <a:pPr marL="1093140" lvl="1" indent="-342900">
              <a:buFont typeface="Wingdings" panose="05000000000000000000" pitchFamily="2" charset="2"/>
              <a:buChar char="ü"/>
            </a:pPr>
            <a:endParaRPr lang="ro-RO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5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Iuliana Luca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621" y="908720"/>
            <a:ext cx="11008183" cy="4349080"/>
          </a:xfrm>
        </p:spPr>
        <p:txBody>
          <a:bodyPr/>
          <a:lstStyle/>
          <a:p>
            <a:r>
              <a:rPr lang="en-US" dirty="0" smtClean="0"/>
              <a:t>Am </a:t>
            </a:r>
            <a:r>
              <a:rPr lang="en-US" dirty="0" err="1" smtClean="0"/>
              <a:t>lucrat</a:t>
            </a:r>
            <a:r>
              <a:rPr lang="en-US" dirty="0" smtClean="0"/>
              <a:t> la:</a:t>
            </a:r>
          </a:p>
          <a:p>
            <a:pPr marL="1093140" lvl="1" indent="-342900">
              <a:buFont typeface="Wingdings" panose="05000000000000000000" pitchFamily="2" charset="2"/>
              <a:buChar char="ü"/>
            </a:pPr>
            <a:r>
              <a:rPr lang="ro-RO" dirty="0" smtClean="0"/>
              <a:t>Afișarea tehnologiilor în pagina de Admin</a:t>
            </a:r>
          </a:p>
          <a:p>
            <a:pPr marL="1093140" lvl="1" indent="-342900">
              <a:buFont typeface="Wingdings" panose="05000000000000000000" pitchFamily="2" charset="2"/>
              <a:buChar char="ü"/>
            </a:pPr>
            <a:r>
              <a:rPr lang="ro-RO" dirty="0" smtClean="0"/>
              <a:t>Adaugarea de noi tehnologii în backend</a:t>
            </a:r>
          </a:p>
          <a:p>
            <a:pPr marL="1093140" lvl="1" indent="-342900">
              <a:buFont typeface="Wingdings" panose="05000000000000000000" pitchFamily="2" charset="2"/>
              <a:buChar char="ü"/>
            </a:pPr>
            <a:r>
              <a:rPr lang="ro-RO" dirty="0" smtClean="0"/>
              <a:t>Ștergerea unor tehnologii în backend</a:t>
            </a:r>
            <a:endParaRPr lang="en-US" dirty="0" smtClean="0"/>
          </a:p>
          <a:p>
            <a:pPr marL="1093140" lvl="1" indent="-342900">
              <a:buFont typeface="Wingdings" panose="05000000000000000000" pitchFamily="2" charset="2"/>
              <a:buChar char="ü"/>
            </a:pPr>
            <a:endParaRPr lang="ro-RO" dirty="0" smtClean="0"/>
          </a:p>
          <a:p>
            <a:pPr marL="1093140" lvl="1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r>
              <a:rPr lang="en-US" dirty="0" smtClean="0"/>
              <a:t>Am </a:t>
            </a:r>
            <a:r>
              <a:rPr lang="ro-RO" dirty="0" smtClean="0"/>
              <a:t>învățat:</a:t>
            </a:r>
          </a:p>
          <a:p>
            <a:pPr marL="1093140" lvl="1" indent="-342900">
              <a:buFont typeface="Wingdings" panose="05000000000000000000" pitchFamily="2" charset="2"/>
              <a:buChar char="ü"/>
            </a:pPr>
            <a:r>
              <a:rPr lang="ro-RO" dirty="0" smtClean="0"/>
              <a:t>Să programez în Java atât pe frontend, cât și pe backend</a:t>
            </a:r>
          </a:p>
          <a:p>
            <a:pPr marL="1093140" lvl="1" indent="-342900">
              <a:buFont typeface="Wingdings" panose="05000000000000000000" pitchFamily="2" charset="2"/>
              <a:buChar char="ü"/>
            </a:pPr>
            <a:r>
              <a:rPr lang="ro-RO" dirty="0" smtClean="0"/>
              <a:t>Să lucrez în NetBeans</a:t>
            </a:r>
          </a:p>
          <a:p>
            <a:pPr marL="1093140" lvl="1" indent="-342900">
              <a:buFont typeface="Wingdings" panose="05000000000000000000" pitchFamily="2" charset="2"/>
              <a:buChar char="ü"/>
            </a:pPr>
            <a:r>
              <a:rPr lang="ro-RO" dirty="0" smtClean="0"/>
              <a:t>Să nu abandonez ceva în ciuda tuturor erorilor apărute</a:t>
            </a:r>
          </a:p>
        </p:txBody>
      </p:sp>
    </p:spTree>
    <p:extLst>
      <p:ext uri="{BB962C8B-B14F-4D97-AF65-F5344CB8AC3E}">
        <p14:creationId xmlns:p14="http://schemas.microsoft.com/office/powerpoint/2010/main" val="11685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Andi </a:t>
            </a:r>
            <a:r>
              <a:rPr lang="en-US" dirty="0" err="1" smtClean="0"/>
              <a:t>Boltasu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908720"/>
            <a:ext cx="11201400" cy="5256410"/>
          </a:xfrm>
        </p:spPr>
        <p:txBody>
          <a:bodyPr/>
          <a:lstStyle/>
          <a:p>
            <a:r>
              <a:rPr lang="en-US" dirty="0" smtClean="0"/>
              <a:t>Ce am </a:t>
            </a:r>
            <a:r>
              <a:rPr lang="en-US" dirty="0" err="1" smtClean="0"/>
              <a:t>realizat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Front-end: </a:t>
            </a:r>
            <a:r>
              <a:rPr lang="en-US" dirty="0" err="1" smtClean="0"/>
              <a:t>pagina</a:t>
            </a:r>
            <a:r>
              <a:rPr lang="en-US" dirty="0" smtClean="0"/>
              <a:t> home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Back-end: am </a:t>
            </a:r>
            <a:r>
              <a:rPr lang="en-US" dirty="0" err="1" smtClean="0"/>
              <a:t>incercat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creez</a:t>
            </a:r>
            <a:r>
              <a:rPr lang="en-US" dirty="0" smtClean="0"/>
              <a:t> </a:t>
            </a:r>
            <a:r>
              <a:rPr lang="en-US" dirty="0" err="1" smtClean="0"/>
              <a:t>functia</a:t>
            </a:r>
            <a:r>
              <a:rPr lang="en-US" dirty="0" smtClean="0"/>
              <a:t> de DELETE  </a:t>
            </a:r>
            <a:r>
              <a:rPr lang="en-US" dirty="0" err="1" smtClean="0"/>
              <a:t>pe</a:t>
            </a:r>
            <a:r>
              <a:rPr lang="en-US" dirty="0" smtClean="0"/>
              <a:t> tab-</a:t>
            </a:r>
            <a:r>
              <a:rPr lang="en-US" dirty="0" err="1" smtClean="0"/>
              <a:t>ul</a:t>
            </a:r>
            <a:r>
              <a:rPr lang="en-US" dirty="0" smtClean="0"/>
              <a:t> Employee</a:t>
            </a:r>
          </a:p>
          <a:p>
            <a:endParaRPr lang="en-US" dirty="0"/>
          </a:p>
          <a:p>
            <a:r>
              <a:rPr lang="en-US" dirty="0" smtClean="0"/>
              <a:t>Ce am </a:t>
            </a:r>
            <a:r>
              <a:rPr lang="en-US" dirty="0" err="1" smtClean="0"/>
              <a:t>dobandit</a:t>
            </a:r>
            <a:r>
              <a:rPr lang="en-US" dirty="0" smtClean="0"/>
              <a:t>:				</a:t>
            </a:r>
          </a:p>
          <a:p>
            <a:endParaRPr lang="en-US" dirty="0"/>
          </a:p>
          <a:p>
            <a:r>
              <a:rPr lang="en-US" dirty="0" smtClean="0"/>
              <a:t>	- HTML		- </a:t>
            </a:r>
            <a:r>
              <a:rPr lang="en-US" dirty="0" err="1" smtClean="0"/>
              <a:t>Intalnirea</a:t>
            </a:r>
            <a:r>
              <a:rPr lang="en-US" dirty="0" smtClean="0"/>
              <a:t> </a:t>
            </a:r>
            <a:r>
              <a:rPr lang="en-US" dirty="0" err="1" smtClean="0"/>
              <a:t>unor</a:t>
            </a:r>
            <a:r>
              <a:rPr lang="en-US" dirty="0" smtClean="0"/>
              <a:t> </a:t>
            </a:r>
            <a:r>
              <a:rPr lang="en-US" smtClean="0"/>
              <a:t>persoane,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misto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CSS		- </a:t>
            </a:r>
            <a:r>
              <a:rPr lang="en-US" dirty="0" err="1" smtClean="0"/>
              <a:t>Experienta</a:t>
            </a:r>
            <a:r>
              <a:rPr lang="en-US" dirty="0" smtClean="0"/>
              <a:t> in </a:t>
            </a:r>
            <a:r>
              <a:rPr lang="en-US" dirty="0" err="1" smtClean="0"/>
              <a:t>lucrul</a:t>
            </a:r>
            <a:r>
              <a:rPr lang="en-US" dirty="0" smtClean="0"/>
              <a:t> in </a:t>
            </a:r>
            <a:r>
              <a:rPr lang="en-US" dirty="0" err="1" smtClean="0"/>
              <a:t>echipa</a:t>
            </a:r>
            <a:endParaRPr lang="en-US" dirty="0" smtClean="0"/>
          </a:p>
          <a:p>
            <a:r>
              <a:rPr lang="en-US" dirty="0" smtClean="0"/>
              <a:t>	- JAVA		- Mica </a:t>
            </a:r>
            <a:r>
              <a:rPr lang="en-US" dirty="0" err="1" smtClean="0"/>
              <a:t>idee</a:t>
            </a:r>
            <a:r>
              <a:rPr lang="en-US" dirty="0" smtClean="0"/>
              <a:t> </a:t>
            </a:r>
            <a:r>
              <a:rPr lang="en-US" dirty="0" err="1" smtClean="0"/>
              <a:t>despre</a:t>
            </a:r>
            <a:r>
              <a:rPr lang="en-US" dirty="0" smtClean="0"/>
              <a:t> cum </a:t>
            </a:r>
            <a:r>
              <a:rPr lang="en-US" dirty="0" err="1" smtClean="0"/>
              <a:t>lucreaza</a:t>
            </a:r>
            <a:r>
              <a:rPr lang="en-US" dirty="0" smtClean="0"/>
              <a:t> un </a:t>
            </a:r>
            <a:r>
              <a:rPr lang="en-US" dirty="0" err="1" smtClean="0"/>
              <a:t>programator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JSF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81343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Robert Stoian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14" y="1754592"/>
            <a:ext cx="5816586" cy="1066800"/>
          </a:xfrm>
        </p:spPr>
        <p:txBody>
          <a:bodyPr/>
          <a:lstStyle/>
          <a:p>
            <a:r>
              <a:rPr lang="ro-RO" u="sng" dirty="0" smtClean="0">
                <a:solidFill>
                  <a:srgbClr val="00B050"/>
                </a:solidFill>
              </a:rPr>
              <a:t>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 smtClean="0">
                <a:solidFill>
                  <a:srgbClr val="002060"/>
                </a:solidFill>
              </a:rPr>
              <a:t>creare tabelă Employee</a:t>
            </a:r>
          </a:p>
          <a:p>
            <a:pPr algn="ctr"/>
            <a:endParaRPr lang="ro-RO" dirty="0" smtClean="0">
              <a:solidFill>
                <a:srgbClr val="FF0000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ro-RO" dirty="0" smtClean="0">
              <a:solidFill>
                <a:srgbClr val="FF0000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ro-RO" dirty="0" smtClean="0">
              <a:solidFill>
                <a:srgbClr val="FF0000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u="sng" dirty="0" smtClean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3214" y="2996468"/>
            <a:ext cx="4800600" cy="1651732"/>
          </a:xfrm>
          <a:prstGeom prst="rect">
            <a:avLst/>
          </a:prstGeom>
        </p:spPr>
        <p:txBody>
          <a:bodyPr lIns="90000"/>
          <a:lstStyle>
            <a:lvl1pPr marL="0" marR="0" indent="0" algn="l" defTabSz="75024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2462" b="0" i="0" kern="1200" spc="123" baseline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750240" indent="0" algn="l" defTabSz="657927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462" b="0" i="0" kern="1200" spc="123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500478" indent="0" algn="l" defTabSz="657927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462" b="0" i="0" kern="1200" spc="123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2250720" indent="0" algn="l" defTabSz="657927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879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3000959" indent="0" algn="l" defTabSz="657927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879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618598" indent="-328962" algn="l" defTabSz="657927" rtl="0" eaLnBrk="1" latinLnBrk="0" hangingPunct="1">
              <a:spcBef>
                <a:spcPct val="20000"/>
              </a:spcBef>
              <a:buFont typeface="Arial"/>
              <a:buChar char="•"/>
              <a:defRPr kumimoji="1" sz="28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76529" indent="-328962" algn="l" defTabSz="657927" rtl="0" eaLnBrk="1" latinLnBrk="0" hangingPunct="1">
              <a:spcBef>
                <a:spcPct val="20000"/>
              </a:spcBef>
              <a:buFont typeface="Arial"/>
              <a:buChar char="•"/>
              <a:defRPr kumimoji="1" sz="28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34454" indent="-328962" algn="l" defTabSz="657927" rtl="0" eaLnBrk="1" latinLnBrk="0" hangingPunct="1">
              <a:spcBef>
                <a:spcPct val="20000"/>
              </a:spcBef>
              <a:buFont typeface="Arial"/>
              <a:buChar char="•"/>
              <a:defRPr kumimoji="1" sz="28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92381" indent="-328962" algn="l" defTabSz="657927" rtl="0" eaLnBrk="1" latinLnBrk="0" hangingPunct="1">
              <a:spcBef>
                <a:spcPct val="20000"/>
              </a:spcBef>
              <a:buFont typeface="Arial"/>
              <a:buChar char="•"/>
              <a:defRPr kumimoji="1" sz="28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u="sng" dirty="0" smtClean="0">
                <a:solidFill>
                  <a:schemeClr val="accent3"/>
                </a:solidFill>
              </a:rPr>
              <a:t>Backend</a:t>
            </a:r>
            <a:endParaRPr lang="en-US" u="sng" dirty="0" smtClean="0">
              <a:solidFill>
                <a:schemeClr val="accent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 smtClean="0">
                <a:solidFill>
                  <a:srgbClr val="002060"/>
                </a:solidFill>
              </a:rPr>
              <a:t>creare rol (admin);</a:t>
            </a:r>
            <a:endParaRPr lang="ro-RO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>
                <a:solidFill>
                  <a:srgbClr val="002060"/>
                </a:solidFill>
              </a:rPr>
              <a:t>ștergere rol (admin);</a:t>
            </a:r>
            <a:endParaRPr lang="ro-RO" dirty="0" smtClean="0">
              <a:solidFill>
                <a:srgbClr val="002060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ro-RO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1923" y="4648200"/>
            <a:ext cx="6112677" cy="1066800"/>
          </a:xfrm>
          <a:prstGeom prst="rect">
            <a:avLst/>
          </a:prstGeom>
        </p:spPr>
        <p:txBody>
          <a:bodyPr lIns="90000"/>
          <a:lstStyle>
            <a:lvl1pPr marL="0" marR="0" indent="0" algn="l" defTabSz="75024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2462" b="0" i="0" kern="1200" spc="123" baseline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750240" indent="0" algn="l" defTabSz="657927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462" b="0" i="0" kern="1200" spc="123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500478" indent="0" algn="l" defTabSz="657927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462" b="0" i="0" kern="1200" spc="123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2250720" indent="0" algn="l" defTabSz="657927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879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3000959" indent="0" algn="l" defTabSz="657927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879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618598" indent="-328962" algn="l" defTabSz="657927" rtl="0" eaLnBrk="1" latinLnBrk="0" hangingPunct="1">
              <a:spcBef>
                <a:spcPct val="20000"/>
              </a:spcBef>
              <a:buFont typeface="Arial"/>
              <a:buChar char="•"/>
              <a:defRPr kumimoji="1" sz="28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76529" indent="-328962" algn="l" defTabSz="657927" rtl="0" eaLnBrk="1" latinLnBrk="0" hangingPunct="1">
              <a:spcBef>
                <a:spcPct val="20000"/>
              </a:spcBef>
              <a:buFont typeface="Arial"/>
              <a:buChar char="•"/>
              <a:defRPr kumimoji="1" sz="28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34454" indent="-328962" algn="l" defTabSz="657927" rtl="0" eaLnBrk="1" latinLnBrk="0" hangingPunct="1">
              <a:spcBef>
                <a:spcPct val="20000"/>
              </a:spcBef>
              <a:buFont typeface="Arial"/>
              <a:buChar char="•"/>
              <a:defRPr kumimoji="1" sz="28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92381" indent="-328962" algn="l" defTabSz="657927" rtl="0" eaLnBrk="1" latinLnBrk="0" hangingPunct="1">
              <a:spcBef>
                <a:spcPct val="20000"/>
              </a:spcBef>
              <a:buFont typeface="Arial"/>
              <a:buChar char="•"/>
              <a:defRPr kumimoji="1" sz="28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u="sng" dirty="0" smtClean="0">
                <a:solidFill>
                  <a:srgbClr val="FF0000"/>
                </a:solidFill>
              </a:rPr>
              <a:t>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 smtClean="0">
                <a:solidFill>
                  <a:srgbClr val="002060"/>
                </a:solidFill>
              </a:rPr>
              <a:t>pagina personală a angajatului (user);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>
                <a:solidFill>
                  <a:srgbClr val="002060"/>
                </a:solidFill>
              </a:rPr>
              <a:t>ș</a:t>
            </a:r>
            <a:r>
              <a:rPr lang="ro-RO" dirty="0" smtClean="0">
                <a:solidFill>
                  <a:srgbClr val="002060"/>
                </a:solidFill>
              </a:rPr>
              <a:t>tergere rol (admin);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ro-RO" dirty="0" smtClean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4911" y="914400"/>
            <a:ext cx="5844889" cy="840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ro-RO" sz="2800" dirty="0" smtClean="0"/>
              <a:t>Contribuția la aplicație</a:t>
            </a:r>
            <a:endParaRPr kumimoji="1"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6227648" y="914400"/>
            <a:ext cx="5747657" cy="840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ro-RO" sz="2800" dirty="0" smtClean="0"/>
              <a:t>Cunoștințe/Abilități dobândite</a:t>
            </a:r>
            <a:endParaRPr kumimoji="1" lang="en-US" sz="28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227648" y="1849132"/>
            <a:ext cx="5816586" cy="4399268"/>
          </a:xfrm>
          <a:prstGeom prst="rect">
            <a:avLst/>
          </a:prstGeom>
        </p:spPr>
        <p:txBody>
          <a:bodyPr lIns="90000"/>
          <a:lstStyle>
            <a:lvl1pPr marL="0" marR="0" indent="0" algn="l" defTabSz="75024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2462" b="0" i="0" kern="1200" spc="123" baseline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750240" indent="0" algn="l" defTabSz="657927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462" b="0" i="0" kern="1200" spc="123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500478" indent="0" algn="l" defTabSz="657927" rtl="0" eaLnBrk="1" fontAlgn="ctr" hangingPunct="1">
              <a:spcBef>
                <a:spcPts val="0"/>
              </a:spcBef>
              <a:spcAft>
                <a:spcPct val="0"/>
              </a:spcAft>
              <a:buFontTx/>
              <a:buNone/>
              <a:defRPr kumimoji="1" sz="2462" b="0" i="0" kern="1200" spc="123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2250720" indent="0" algn="l" defTabSz="657927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879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3000959" indent="0" algn="l" defTabSz="657927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879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618598" indent="-328962" algn="l" defTabSz="657927" rtl="0" eaLnBrk="1" latinLnBrk="0" hangingPunct="1">
              <a:spcBef>
                <a:spcPct val="20000"/>
              </a:spcBef>
              <a:buFont typeface="Arial"/>
              <a:buChar char="•"/>
              <a:defRPr kumimoji="1" sz="28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76529" indent="-328962" algn="l" defTabSz="657927" rtl="0" eaLnBrk="1" latinLnBrk="0" hangingPunct="1">
              <a:spcBef>
                <a:spcPct val="20000"/>
              </a:spcBef>
              <a:buFont typeface="Arial"/>
              <a:buChar char="•"/>
              <a:defRPr kumimoji="1" sz="28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34454" indent="-328962" algn="l" defTabSz="657927" rtl="0" eaLnBrk="1" latinLnBrk="0" hangingPunct="1">
              <a:spcBef>
                <a:spcPct val="20000"/>
              </a:spcBef>
              <a:buFont typeface="Arial"/>
              <a:buChar char="•"/>
              <a:defRPr kumimoji="1" sz="28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92381" indent="-328962" algn="l" defTabSz="657927" rtl="0" eaLnBrk="1" latinLnBrk="0" hangingPunct="1">
              <a:spcBef>
                <a:spcPct val="20000"/>
              </a:spcBef>
              <a:buFont typeface="Arial"/>
              <a:buChar char="•"/>
              <a:defRPr kumimoji="1" sz="28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ro-RO" dirty="0" smtClean="0">
                <a:solidFill>
                  <a:srgbClr val="002060"/>
                </a:solidFill>
              </a:rPr>
              <a:t>înțelegerea procesului de creare a unei aplicații;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o-RO" dirty="0" smtClean="0">
                <a:solidFill>
                  <a:srgbClr val="002060"/>
                </a:solidFill>
              </a:rPr>
              <a:t>configurare Netbeans, Glassfish;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o-RO" dirty="0">
                <a:solidFill>
                  <a:srgbClr val="002060"/>
                </a:solidFill>
              </a:rPr>
              <a:t>o</a:t>
            </a:r>
            <a:r>
              <a:rPr lang="ro-RO" dirty="0" smtClean="0">
                <a:solidFill>
                  <a:srgbClr val="002060"/>
                </a:solidFill>
              </a:rPr>
              <a:t> mai bună înțelegere a ceea ce înseamnă backend/frontend;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o-RO" dirty="0">
                <a:solidFill>
                  <a:srgbClr val="002060"/>
                </a:solidFill>
              </a:rPr>
              <a:t>m</a:t>
            </a:r>
            <a:r>
              <a:rPr lang="ro-RO" dirty="0" smtClean="0">
                <a:solidFill>
                  <a:srgbClr val="002060"/>
                </a:solidFill>
              </a:rPr>
              <a:t>odul în care se utilizează o bază de date (MySQL);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o-RO" dirty="0" smtClean="0">
                <a:solidFill>
                  <a:srgbClr val="002060"/>
                </a:solidFill>
              </a:rPr>
              <a:t>familiarizarea cu limbajele de programare xhtml și java;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o-RO" dirty="0" smtClean="0">
                <a:solidFill>
                  <a:srgbClr val="002060"/>
                </a:solidFill>
              </a:rPr>
              <a:t>Utilizare github (stash-pull-commit-push);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o-RO" dirty="0" smtClean="0">
                <a:solidFill>
                  <a:srgbClr val="002060"/>
                </a:solidFill>
              </a:rPr>
              <a:t>teamwork skills.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o-RO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o-RO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o-RO" dirty="0" smtClean="0">
              <a:solidFill>
                <a:srgbClr val="002060"/>
              </a:solidFill>
            </a:endParaRPr>
          </a:p>
          <a:p>
            <a:pPr marL="342900" indent="-342900" algn="ctr">
              <a:buFont typeface="Wingdings" panose="05000000000000000000" pitchFamily="2" charset="2"/>
              <a:buChar char="ü"/>
            </a:pPr>
            <a:endParaRPr lang="ro-RO" dirty="0" smtClean="0">
              <a:solidFill>
                <a:srgbClr val="FF0000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ro-RO" dirty="0" smtClean="0">
              <a:solidFill>
                <a:srgbClr val="FF0000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ro-RO" dirty="0" smtClean="0">
              <a:solidFill>
                <a:srgbClr val="FF0000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6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Florin </a:t>
            </a:r>
            <a:r>
              <a:rPr lang="en-US" dirty="0" err="1" smtClean="0"/>
              <a:t>Handrea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Am </a:t>
            </a:r>
            <a:r>
              <a:rPr lang="en-US" b="1" i="1" dirty="0" err="1"/>
              <a:t>lucrat</a:t>
            </a:r>
            <a:r>
              <a:rPr lang="en-US" b="1" i="1" dirty="0"/>
              <a:t> la employees:</a:t>
            </a:r>
          </a:p>
          <a:p>
            <a:r>
              <a:rPr lang="en-US" dirty="0"/>
              <a:t>  - F -admin- </a:t>
            </a:r>
            <a:r>
              <a:rPr lang="en-US" dirty="0" err="1"/>
              <a:t>afiseaza</a:t>
            </a:r>
            <a:r>
              <a:rPr lang="en-US" dirty="0"/>
              <a:t> </a:t>
            </a:r>
            <a:r>
              <a:rPr lang="en-US" dirty="0" err="1"/>
              <a:t>toti</a:t>
            </a:r>
            <a:r>
              <a:rPr lang="en-US" dirty="0"/>
              <a:t> </a:t>
            </a:r>
            <a:r>
              <a:rPr lang="en-US" dirty="0" err="1"/>
              <a:t>angajatii</a:t>
            </a:r>
            <a:endParaRPr lang="en-US" dirty="0"/>
          </a:p>
          <a:p>
            <a:r>
              <a:rPr lang="en-US" dirty="0"/>
              <a:t>  - F -admin- </a:t>
            </a:r>
            <a:r>
              <a:rPr lang="en-US" dirty="0" err="1"/>
              <a:t>editeaza</a:t>
            </a:r>
            <a:r>
              <a:rPr lang="en-US" dirty="0"/>
              <a:t> </a:t>
            </a:r>
            <a:r>
              <a:rPr lang="en-US" dirty="0" err="1"/>
              <a:t>angajat</a:t>
            </a:r>
            <a:endParaRPr lang="en-US" dirty="0"/>
          </a:p>
          <a:p>
            <a:r>
              <a:rPr lang="en-US" dirty="0"/>
              <a:t>  - F -admin- </a:t>
            </a:r>
            <a:r>
              <a:rPr lang="en-US" dirty="0" err="1"/>
              <a:t>adauga</a:t>
            </a:r>
            <a:r>
              <a:rPr lang="en-US" dirty="0"/>
              <a:t> </a:t>
            </a:r>
            <a:r>
              <a:rPr lang="en-US" dirty="0" err="1"/>
              <a:t>angajat</a:t>
            </a:r>
            <a:endParaRPr lang="en-US" dirty="0"/>
          </a:p>
          <a:p>
            <a:r>
              <a:rPr lang="en-US" dirty="0"/>
              <a:t>  - F -admin- </a:t>
            </a:r>
            <a:r>
              <a:rPr lang="en-US" dirty="0" err="1"/>
              <a:t>sterge</a:t>
            </a:r>
            <a:r>
              <a:rPr lang="en-US" dirty="0"/>
              <a:t> </a:t>
            </a:r>
            <a:r>
              <a:rPr lang="en-US" dirty="0" err="1"/>
              <a:t>angajat</a:t>
            </a:r>
            <a:endParaRPr lang="en-US" dirty="0"/>
          </a:p>
          <a:p>
            <a:r>
              <a:rPr lang="en-US" dirty="0"/>
              <a:t>  - F -admin- </a:t>
            </a:r>
            <a:r>
              <a:rPr lang="en-US" dirty="0" err="1"/>
              <a:t>adauga</a:t>
            </a:r>
            <a:r>
              <a:rPr lang="en-US" dirty="0"/>
              <a:t> </a:t>
            </a:r>
            <a:r>
              <a:rPr lang="en-US" dirty="0" err="1"/>
              <a:t>tehnologie</a:t>
            </a:r>
            <a:r>
              <a:rPr lang="en-US" dirty="0"/>
              <a:t> </a:t>
            </a:r>
            <a:r>
              <a:rPr lang="en-US" dirty="0" err="1"/>
              <a:t>unui</a:t>
            </a:r>
            <a:r>
              <a:rPr lang="en-US" dirty="0"/>
              <a:t> </a:t>
            </a:r>
            <a:r>
              <a:rPr lang="en-US" dirty="0" err="1"/>
              <a:t>angajat</a:t>
            </a:r>
            <a:endParaRPr lang="en-US" dirty="0"/>
          </a:p>
          <a:p>
            <a:r>
              <a:rPr lang="en-US" dirty="0"/>
              <a:t>  - F -admin- </a:t>
            </a:r>
            <a:r>
              <a:rPr lang="en-US" dirty="0" err="1"/>
              <a:t>adauga</a:t>
            </a:r>
            <a:r>
              <a:rPr lang="en-US" dirty="0"/>
              <a:t> level </a:t>
            </a:r>
            <a:r>
              <a:rPr lang="en-US" dirty="0" err="1"/>
              <a:t>unui</a:t>
            </a:r>
            <a:r>
              <a:rPr lang="en-US" dirty="0"/>
              <a:t> </a:t>
            </a:r>
            <a:r>
              <a:rPr lang="en-US" dirty="0" err="1"/>
              <a:t>angajat</a:t>
            </a:r>
            <a:r>
              <a:rPr lang="en-US" dirty="0"/>
              <a:t> </a:t>
            </a:r>
          </a:p>
          <a:p>
            <a:endParaRPr lang="en-US" dirty="0" smtClean="0"/>
          </a:p>
          <a:p>
            <a:r>
              <a:rPr lang="en-US" b="1" i="1" dirty="0" smtClean="0"/>
              <a:t>Ce </a:t>
            </a:r>
            <a:r>
              <a:rPr lang="en-US" b="1" i="1" dirty="0"/>
              <a:t>am </a:t>
            </a:r>
            <a:r>
              <a:rPr lang="en-US" b="1" i="1" dirty="0" err="1"/>
              <a:t>invatat</a:t>
            </a:r>
            <a:r>
              <a:rPr lang="en-US" b="1" i="1" dirty="0"/>
              <a:t>:  </a:t>
            </a:r>
          </a:p>
          <a:p>
            <a:r>
              <a:rPr lang="en-US" dirty="0"/>
              <a:t>  - </a:t>
            </a:r>
            <a:r>
              <a:rPr lang="en-US" dirty="0" err="1"/>
              <a:t>dezvoltarea</a:t>
            </a:r>
            <a:r>
              <a:rPr lang="en-US" dirty="0"/>
              <a:t> </a:t>
            </a:r>
            <a:r>
              <a:rPr lang="en-US" dirty="0" err="1"/>
              <a:t>cunostintelor</a:t>
            </a:r>
            <a:r>
              <a:rPr lang="en-US" dirty="0"/>
              <a:t> in </a:t>
            </a:r>
            <a:r>
              <a:rPr lang="en-US" dirty="0" err="1"/>
              <a:t>limbajul</a:t>
            </a:r>
            <a:r>
              <a:rPr lang="en-US" dirty="0"/>
              <a:t> Java </a:t>
            </a:r>
          </a:p>
          <a:p>
            <a:r>
              <a:rPr lang="en-US" dirty="0"/>
              <a:t>  - </a:t>
            </a:r>
            <a:r>
              <a:rPr lang="en-US" dirty="0" err="1"/>
              <a:t>initierea</a:t>
            </a:r>
            <a:r>
              <a:rPr lang="en-US" dirty="0"/>
              <a:t> in DTO, JSF, EJB</a:t>
            </a:r>
          </a:p>
          <a:p>
            <a:r>
              <a:rPr lang="en-US" dirty="0"/>
              <a:t>  - </a:t>
            </a:r>
            <a:r>
              <a:rPr lang="en-US" dirty="0" err="1"/>
              <a:t>lucrul</a:t>
            </a:r>
            <a:r>
              <a:rPr lang="en-US" dirty="0"/>
              <a:t> in </a:t>
            </a:r>
            <a:r>
              <a:rPr lang="en-US" dirty="0" err="1"/>
              <a:t>echipa</a:t>
            </a:r>
            <a:r>
              <a:rPr lang="en-US" dirty="0"/>
              <a:t> </a:t>
            </a:r>
          </a:p>
          <a:p>
            <a:r>
              <a:rPr lang="en-US" dirty="0"/>
              <a:t>    </a:t>
            </a:r>
          </a:p>
        </p:txBody>
      </p:sp>
    </p:spTree>
    <p:extLst>
      <p:ext uri="{BB962C8B-B14F-4D97-AF65-F5344CB8AC3E}">
        <p14:creationId xmlns:p14="http://schemas.microsoft.com/office/powerpoint/2010/main" val="3229923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Sebastian </a:t>
            </a:r>
            <a:r>
              <a:rPr lang="en-US" dirty="0" err="1" smtClean="0"/>
              <a:t>Stoica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8720"/>
            <a:ext cx="11008183" cy="525641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2800" b="1" u="sng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Backend</a:t>
            </a:r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     1. </a:t>
            </a:r>
            <a:r>
              <a:rPr lang="en-US" sz="28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Selecteaz</a:t>
            </a:r>
            <a:r>
              <a:rPr lang="ro-RO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ă</a:t>
            </a:r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28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toate</a:t>
            </a:r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28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tehnologiile</a:t>
            </a:r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28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unui</a:t>
            </a:r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					</a:t>
            </a:r>
            <a:r>
              <a:rPr lang="en-US" sz="28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angajat</a:t>
            </a:r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.</a:t>
            </a:r>
          </a:p>
          <a:p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				   2. </a:t>
            </a:r>
            <a:r>
              <a:rPr lang="en-US" sz="28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Editeaz</a:t>
            </a:r>
            <a:r>
              <a:rPr lang="ro-RO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ă</a:t>
            </a:r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un </a:t>
            </a:r>
            <a:r>
              <a:rPr lang="en-US" sz="28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angajat</a:t>
            </a:r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existent.</a:t>
            </a:r>
          </a:p>
          <a:p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				   3. </a:t>
            </a:r>
            <a:r>
              <a:rPr lang="ro-RO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Ș</a:t>
            </a:r>
            <a:r>
              <a:rPr lang="en-US" sz="28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tergere</a:t>
            </a:r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28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angajat</a:t>
            </a:r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</a:t>
            </a:r>
            <a:r>
              <a:rPr lang="en-US" sz="2800" b="1" u="sng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Ce am </a:t>
            </a:r>
            <a:r>
              <a:rPr lang="ro-RO" sz="2800" b="1" u="sng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î</a:t>
            </a:r>
            <a:r>
              <a:rPr lang="en-US" sz="2800" b="1" u="sng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nv</a:t>
            </a:r>
            <a:r>
              <a:rPr lang="ro-RO" sz="2800" b="1" u="sng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ăț</a:t>
            </a:r>
            <a:r>
              <a:rPr lang="en-US" sz="2800" b="1" u="sng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at</a:t>
            </a:r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  1. S</a:t>
            </a:r>
            <a:r>
              <a:rPr lang="ro-RO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ă</a:t>
            </a:r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28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lucrez</a:t>
            </a:r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ro-RO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î</a:t>
            </a:r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 </a:t>
            </a:r>
            <a:r>
              <a:rPr lang="en-US" sz="28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echip</a:t>
            </a:r>
            <a:r>
              <a:rPr lang="ro-RO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ă</a:t>
            </a:r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.</a:t>
            </a:r>
          </a:p>
          <a:p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				     </a:t>
            </a:r>
            <a:r>
              <a:rPr lang="en-US" sz="28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. </a:t>
            </a:r>
            <a:r>
              <a:rPr lang="en-US" sz="28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Java,EJB,DTO,JSF,JSON</a:t>
            </a:r>
            <a:endParaRPr 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				     </a:t>
            </a:r>
            <a:r>
              <a:rPr lang="en-US" sz="28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. Cum se </a:t>
            </a:r>
            <a:r>
              <a:rPr lang="en-US" sz="28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creeaz</a:t>
            </a:r>
            <a:r>
              <a:rPr lang="ro-RO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ă</a:t>
            </a:r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leg</a:t>
            </a:r>
            <a:r>
              <a:rPr lang="ro-RO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ă</a:t>
            </a:r>
            <a:r>
              <a:rPr lang="en-US" sz="28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tura</a:t>
            </a:r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28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dintre</a:t>
            </a:r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						backend </a:t>
            </a:r>
            <a:r>
              <a:rPr lang="ro-RO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ș</a:t>
            </a:r>
            <a:r>
              <a:rPr lang="en-US" sz="28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</a:t>
            </a:r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frontend.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8526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Ovidiu</a:t>
            </a:r>
            <a:r>
              <a:rPr lang="en-US" dirty="0" smtClean="0"/>
              <a:t> </a:t>
            </a:r>
            <a:r>
              <a:rPr lang="en-US" dirty="0" err="1" smtClean="0"/>
              <a:t>Hulea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8720"/>
            <a:ext cx="11008183" cy="525641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b="1" i="1" dirty="0" smtClean="0"/>
              <a:t>Ce </a:t>
            </a:r>
            <a:r>
              <a:rPr lang="en-US" b="1" i="1" dirty="0"/>
              <a:t>am </a:t>
            </a:r>
            <a:r>
              <a:rPr lang="en-US" b="1" i="1" dirty="0" err="1"/>
              <a:t>lucrat</a:t>
            </a:r>
            <a:r>
              <a:rPr lang="en-US" b="1" i="1" dirty="0"/>
              <a:t>?</a:t>
            </a:r>
          </a:p>
          <a:p>
            <a:endParaRPr lang="en-US" dirty="0"/>
          </a:p>
          <a:p>
            <a:r>
              <a:rPr lang="en-US" dirty="0"/>
              <a:t>Backend:  </a:t>
            </a:r>
          </a:p>
          <a:p>
            <a:r>
              <a:rPr lang="en-US" dirty="0" smtClean="0"/>
              <a:t>•</a:t>
            </a:r>
            <a:r>
              <a:rPr lang="en-US" dirty="0" err="1" smtClean="0"/>
              <a:t>Selecteaza</a:t>
            </a:r>
            <a:r>
              <a:rPr lang="en-US" dirty="0"/>
              <a:t> </a:t>
            </a:r>
            <a:r>
              <a:rPr lang="en-US" dirty="0" err="1"/>
              <a:t>toti</a:t>
            </a:r>
            <a:r>
              <a:rPr lang="en-US" dirty="0"/>
              <a:t> </a:t>
            </a:r>
            <a:r>
              <a:rPr lang="en-US" dirty="0" err="1"/>
              <a:t>angajatii</a:t>
            </a:r>
            <a:endParaRPr lang="en-US" dirty="0"/>
          </a:p>
          <a:p>
            <a:r>
              <a:rPr lang="en-US" dirty="0" smtClean="0"/>
              <a:t>•</a:t>
            </a:r>
            <a:r>
              <a:rPr lang="en-US" dirty="0" err="1" smtClean="0"/>
              <a:t>Selecteaza</a:t>
            </a:r>
            <a:r>
              <a:rPr lang="en-US" dirty="0"/>
              <a:t> un </a:t>
            </a:r>
            <a:r>
              <a:rPr lang="en-US" dirty="0" err="1"/>
              <a:t>angajat</a:t>
            </a:r>
            <a:r>
              <a:rPr lang="en-US" dirty="0"/>
              <a:t> </a:t>
            </a:r>
            <a:r>
              <a:rPr lang="en-US" dirty="0" err="1"/>
              <a:t>dupa</a:t>
            </a:r>
            <a:r>
              <a:rPr lang="en-US" dirty="0"/>
              <a:t> id</a:t>
            </a:r>
          </a:p>
          <a:p>
            <a:r>
              <a:rPr lang="en-US" dirty="0" smtClean="0"/>
              <a:t>•</a:t>
            </a:r>
            <a:r>
              <a:rPr lang="en-US" dirty="0" err="1" smtClean="0"/>
              <a:t>Crearea</a:t>
            </a:r>
            <a:r>
              <a:rPr lang="en-US" dirty="0"/>
              <a:t> </a:t>
            </a:r>
            <a:r>
              <a:rPr lang="en-US" dirty="0" err="1"/>
              <a:t>structurii</a:t>
            </a:r>
            <a:r>
              <a:rPr lang="en-US" dirty="0"/>
              <a:t> </a:t>
            </a:r>
            <a:r>
              <a:rPr lang="en-US" dirty="0" err="1"/>
              <a:t>pentru</a:t>
            </a:r>
            <a:r>
              <a:rPr lang="en-US" dirty="0"/>
              <a:t> teste de </a:t>
            </a:r>
            <a:r>
              <a:rPr lang="en-US" dirty="0" err="1"/>
              <a:t>integrare</a:t>
            </a:r>
            <a:r>
              <a:rPr lang="en-US" dirty="0"/>
              <a:t> </a:t>
            </a:r>
            <a:r>
              <a:rPr lang="en-US" dirty="0" err="1"/>
              <a:t>si</a:t>
            </a:r>
            <a:r>
              <a:rPr lang="en-US" dirty="0"/>
              <a:t> </a:t>
            </a:r>
            <a:r>
              <a:rPr lang="en-US" dirty="0" err="1"/>
              <a:t>unitare</a:t>
            </a:r>
            <a:endParaRPr lang="en-US" dirty="0"/>
          </a:p>
          <a:p>
            <a:r>
              <a:rPr lang="en-US" dirty="0"/>
              <a:t>Frontend: </a:t>
            </a:r>
          </a:p>
          <a:p>
            <a:r>
              <a:rPr lang="en-US" dirty="0"/>
              <a:t>•</a:t>
            </a:r>
            <a:r>
              <a:rPr lang="en-US" dirty="0" err="1"/>
              <a:t>Adaugarea</a:t>
            </a:r>
            <a:r>
              <a:rPr lang="en-US" dirty="0"/>
              <a:t> </a:t>
            </a:r>
            <a:r>
              <a:rPr lang="en-US" dirty="0" err="1"/>
              <a:t>unui</a:t>
            </a:r>
            <a:r>
              <a:rPr lang="en-US" dirty="0"/>
              <a:t> </a:t>
            </a:r>
            <a:r>
              <a:rPr lang="en-US" dirty="0" err="1"/>
              <a:t>rol</a:t>
            </a:r>
            <a:r>
              <a:rPr lang="en-US" dirty="0"/>
              <a:t> </a:t>
            </a:r>
            <a:r>
              <a:rPr lang="en-US" dirty="0" err="1"/>
              <a:t>nou</a:t>
            </a:r>
            <a:r>
              <a:rPr lang="en-US" dirty="0"/>
              <a:t>  </a:t>
            </a:r>
            <a:r>
              <a:rPr lang="en-US" dirty="0" err="1"/>
              <a:t>si</a:t>
            </a:r>
            <a:r>
              <a:rPr lang="en-US" dirty="0"/>
              <a:t> </a:t>
            </a:r>
            <a:r>
              <a:rPr lang="en-US" dirty="0" err="1"/>
              <a:t>editarea</a:t>
            </a:r>
            <a:r>
              <a:rPr lang="en-US" dirty="0"/>
              <a:t> </a:t>
            </a:r>
            <a:r>
              <a:rPr lang="en-US" dirty="0" err="1"/>
              <a:t>paginii</a:t>
            </a:r>
            <a:r>
              <a:rPr lang="en-US" dirty="0"/>
              <a:t> respective  </a:t>
            </a:r>
            <a:endParaRPr lang="en-US" dirty="0" smtClean="0"/>
          </a:p>
          <a:p>
            <a:endParaRPr lang="en-US" b="1" i="1" dirty="0" smtClean="0"/>
          </a:p>
          <a:p>
            <a:r>
              <a:rPr lang="en-US" b="1" i="1" dirty="0" smtClean="0"/>
              <a:t>Ce </a:t>
            </a:r>
            <a:r>
              <a:rPr lang="en-US" b="1" i="1" dirty="0"/>
              <a:t>am </a:t>
            </a:r>
            <a:r>
              <a:rPr lang="en-US" b="1" i="1" dirty="0" err="1"/>
              <a:t>invatat</a:t>
            </a:r>
            <a:r>
              <a:rPr lang="en-US" b="1" i="1" dirty="0" smtClean="0"/>
              <a:t>?</a:t>
            </a:r>
            <a:endParaRPr lang="en-US" b="1" i="1" dirty="0"/>
          </a:p>
          <a:p>
            <a:r>
              <a:rPr lang="en-US" dirty="0"/>
              <a:t>•</a:t>
            </a:r>
            <a:r>
              <a:rPr lang="en-US" dirty="0" err="1"/>
              <a:t>Experienta</a:t>
            </a:r>
            <a:r>
              <a:rPr lang="en-US" dirty="0"/>
              <a:t> de a </a:t>
            </a:r>
            <a:r>
              <a:rPr lang="en-US" dirty="0" err="1"/>
              <a:t>lucra</a:t>
            </a:r>
            <a:r>
              <a:rPr lang="en-US" dirty="0"/>
              <a:t> </a:t>
            </a:r>
            <a:r>
              <a:rPr lang="en-US" dirty="0" err="1"/>
              <a:t>intr</a:t>
            </a:r>
            <a:r>
              <a:rPr lang="en-US" dirty="0"/>
              <a:t>-o </a:t>
            </a:r>
            <a:r>
              <a:rPr lang="en-US" dirty="0" err="1"/>
              <a:t>echipa</a:t>
            </a:r>
            <a:r>
              <a:rPr lang="en-US" dirty="0"/>
              <a:t> </a:t>
            </a:r>
          </a:p>
          <a:p>
            <a:r>
              <a:rPr lang="en-US" dirty="0"/>
              <a:t>•</a:t>
            </a:r>
            <a:r>
              <a:rPr lang="en-US" dirty="0" err="1"/>
              <a:t>Legarea</a:t>
            </a:r>
            <a:r>
              <a:rPr lang="en-US" dirty="0"/>
              <a:t> </a:t>
            </a:r>
            <a:r>
              <a:rPr lang="en-US" dirty="0" err="1"/>
              <a:t>unor</a:t>
            </a:r>
            <a:r>
              <a:rPr lang="en-US" dirty="0"/>
              <a:t> </a:t>
            </a:r>
            <a:r>
              <a:rPr lang="en-US" dirty="0" err="1"/>
              <a:t>prietenii</a:t>
            </a:r>
            <a:r>
              <a:rPr lang="en-US" dirty="0"/>
              <a:t> </a:t>
            </a:r>
            <a:r>
              <a:rPr lang="en-US" dirty="0" err="1"/>
              <a:t>noi</a:t>
            </a:r>
            <a:endParaRPr lang="en-US" dirty="0"/>
          </a:p>
          <a:p>
            <a:r>
              <a:rPr lang="en-US" dirty="0"/>
              <a:t>•</a:t>
            </a:r>
            <a:r>
              <a:rPr lang="en-US" dirty="0" err="1"/>
              <a:t>Invatarea</a:t>
            </a:r>
            <a:r>
              <a:rPr lang="en-US" dirty="0"/>
              <a:t> </a:t>
            </a:r>
            <a:r>
              <a:rPr lang="en-US" dirty="0" err="1"/>
              <a:t>unor</a:t>
            </a:r>
            <a:r>
              <a:rPr lang="en-US" dirty="0"/>
              <a:t> </a:t>
            </a:r>
            <a:r>
              <a:rPr lang="en-US" dirty="0" err="1"/>
              <a:t>noi</a:t>
            </a:r>
            <a:r>
              <a:rPr lang="en-US" dirty="0"/>
              <a:t> </a:t>
            </a:r>
            <a:r>
              <a:rPr lang="en-US" dirty="0" err="1"/>
              <a:t>technologii</a:t>
            </a:r>
            <a:r>
              <a:rPr lang="en-US" dirty="0"/>
              <a:t> 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7539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Stefana</a:t>
            </a:r>
            <a:r>
              <a:rPr lang="en-US" dirty="0" smtClean="0"/>
              <a:t> </a:t>
            </a:r>
            <a:r>
              <a:rPr lang="en-US" dirty="0" err="1"/>
              <a:t>Sireanu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8720"/>
            <a:ext cx="11008183" cy="5256410"/>
          </a:xfrm>
        </p:spPr>
        <p:txBody>
          <a:bodyPr/>
          <a:lstStyle/>
          <a:p>
            <a:r>
              <a:rPr lang="en-US" b="1" i="1" dirty="0" smtClean="0"/>
              <a:t>Ce am </a:t>
            </a:r>
            <a:r>
              <a:rPr lang="en-US" b="1" i="1" dirty="0" err="1" smtClean="0"/>
              <a:t>lucrat</a:t>
            </a:r>
            <a:r>
              <a:rPr lang="en-US" b="1" i="1" dirty="0" smtClean="0"/>
              <a:t>?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B-</a:t>
            </a:r>
            <a:r>
              <a:rPr lang="en-US" dirty="0" err="1" smtClean="0"/>
              <a:t>Adaugare</a:t>
            </a:r>
            <a:r>
              <a:rPr lang="en-US" dirty="0" smtClean="0"/>
              <a:t> </a:t>
            </a:r>
            <a:r>
              <a:rPr lang="en-US" dirty="0" err="1" smtClean="0"/>
              <a:t>technologie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angajat</a:t>
            </a:r>
            <a:r>
              <a:rPr lang="en-US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B-</a:t>
            </a:r>
            <a:r>
              <a:rPr lang="en-US" dirty="0" err="1" smtClean="0"/>
              <a:t>Selectarea</a:t>
            </a:r>
            <a:r>
              <a:rPr lang="en-US" dirty="0" smtClean="0"/>
              <a:t> </a:t>
            </a:r>
            <a:r>
              <a:rPr lang="en-US" dirty="0" err="1" smtClean="0"/>
              <a:t>tuturor</a:t>
            </a:r>
            <a:r>
              <a:rPr lang="en-US" dirty="0" smtClean="0"/>
              <a:t> </a:t>
            </a:r>
            <a:r>
              <a:rPr lang="en-US" dirty="0" err="1" smtClean="0"/>
              <a:t>technologiilor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B-</a:t>
            </a:r>
            <a:r>
              <a:rPr lang="en-US" dirty="0" err="1" smtClean="0"/>
              <a:t>Selectare</a:t>
            </a:r>
            <a:r>
              <a:rPr lang="en-US" dirty="0" smtClean="0"/>
              <a:t> </a:t>
            </a:r>
            <a:r>
              <a:rPr lang="en-US" dirty="0" err="1" smtClean="0"/>
              <a:t>tehnologie</a:t>
            </a:r>
            <a:r>
              <a:rPr lang="en-US" dirty="0" smtClean="0"/>
              <a:t> </a:t>
            </a:r>
            <a:r>
              <a:rPr lang="en-US" dirty="0" err="1" smtClean="0"/>
              <a:t>dupa</a:t>
            </a:r>
            <a:r>
              <a:rPr lang="en-US" dirty="0" smtClean="0"/>
              <a:t> id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F-</a:t>
            </a:r>
            <a:r>
              <a:rPr lang="en-US" dirty="0" err="1" smtClean="0"/>
              <a:t>Afisarea</a:t>
            </a:r>
            <a:r>
              <a:rPr lang="en-US" dirty="0" smtClean="0"/>
              <a:t> </a:t>
            </a:r>
            <a:r>
              <a:rPr lang="en-US" dirty="0" err="1" smtClean="0"/>
              <a:t>tuturor</a:t>
            </a:r>
            <a:r>
              <a:rPr lang="en-US" dirty="0" smtClean="0"/>
              <a:t> </a:t>
            </a:r>
            <a:r>
              <a:rPr lang="en-US" dirty="0" err="1" smtClean="0"/>
              <a:t>subscriptiilor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F+B-</a:t>
            </a:r>
            <a:r>
              <a:rPr lang="en-US" dirty="0" err="1" smtClean="0"/>
              <a:t>Editare</a:t>
            </a:r>
            <a:r>
              <a:rPr lang="en-US" dirty="0" smtClean="0"/>
              <a:t> status </a:t>
            </a:r>
            <a:r>
              <a:rPr lang="en-US" dirty="0" err="1" smtClean="0"/>
              <a:t>subscriptie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F+B-</a:t>
            </a:r>
            <a:r>
              <a:rPr lang="en-US" dirty="0" err="1" smtClean="0"/>
              <a:t>Stergere</a:t>
            </a:r>
            <a:r>
              <a:rPr lang="en-US" dirty="0" smtClean="0"/>
              <a:t> </a:t>
            </a:r>
            <a:r>
              <a:rPr lang="en-US" dirty="0" err="1" smtClean="0"/>
              <a:t>subscriptie</a:t>
            </a:r>
            <a:r>
              <a:rPr lang="en-US" dirty="0" smtClean="0"/>
              <a:t> </a:t>
            </a:r>
          </a:p>
          <a:p>
            <a:endParaRPr lang="en-US" b="1" i="1" dirty="0" smtClean="0"/>
          </a:p>
          <a:p>
            <a:r>
              <a:rPr lang="en-US" b="1" i="1" dirty="0" smtClean="0"/>
              <a:t>Ce am </a:t>
            </a:r>
            <a:r>
              <a:rPr lang="en-US" b="1" i="1" dirty="0" err="1" smtClean="0"/>
              <a:t>invatat</a:t>
            </a:r>
            <a:r>
              <a:rPr lang="en-US" b="1" i="1" dirty="0" smtClean="0"/>
              <a:t>?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aprofundare</a:t>
            </a:r>
            <a:r>
              <a:rPr lang="en-US" dirty="0" smtClean="0"/>
              <a:t> </a:t>
            </a:r>
            <a:r>
              <a:rPr lang="en-US" dirty="0" err="1" smtClean="0"/>
              <a:t>cunostinte</a:t>
            </a:r>
            <a:r>
              <a:rPr lang="en-US" dirty="0" smtClean="0"/>
              <a:t> Java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legatura</a:t>
            </a:r>
            <a:r>
              <a:rPr lang="en-US" dirty="0" smtClean="0"/>
              <a:t>: server-</a:t>
            </a:r>
            <a:r>
              <a:rPr lang="en-US" dirty="0" err="1" smtClean="0"/>
              <a:t>baza</a:t>
            </a:r>
            <a:r>
              <a:rPr lang="en-US" dirty="0" smtClean="0"/>
              <a:t> de date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abilitati</a:t>
            </a:r>
            <a:r>
              <a:rPr lang="en-US" dirty="0" smtClean="0"/>
              <a:t> de a </a:t>
            </a:r>
            <a:r>
              <a:rPr lang="en-US" dirty="0" err="1" smtClean="0"/>
              <a:t>lucra</a:t>
            </a:r>
            <a:r>
              <a:rPr lang="en-US" dirty="0" smtClean="0"/>
              <a:t> in </a:t>
            </a:r>
            <a:r>
              <a:rPr lang="en-US" dirty="0" err="1" smtClean="0"/>
              <a:t>echipa</a:t>
            </a:r>
            <a:r>
              <a:rPr lang="en-US" dirty="0" smtClean="0"/>
              <a:t>  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0734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Eduard Ioo</a:t>
            </a:r>
            <a:endParaRPr lang="en-US" altLang="ja-JP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664621" y="756320"/>
            <a:ext cx="11008183" cy="572068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en-US" altLang="ja-JP" dirty="0" smtClean="0"/>
              <a:t>Ce am </a:t>
            </a:r>
            <a:r>
              <a:rPr kumimoji="1" lang="en-US" altLang="ja-JP" dirty="0" err="1" smtClean="0"/>
              <a:t>lucrat</a:t>
            </a:r>
            <a:r>
              <a:rPr kumimoji="1" lang="en-US" altLang="ja-JP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r>
              <a:rPr lang="en-US" altLang="ja-JP" dirty="0" err="1" smtClean="0"/>
              <a:t>Majoritatea</a:t>
            </a:r>
            <a:r>
              <a:rPr lang="en-US" altLang="ja-JP" dirty="0" smtClean="0"/>
              <a:t> task-</a:t>
            </a:r>
            <a:r>
              <a:rPr lang="en-US" altLang="ja-JP" dirty="0" err="1" smtClean="0"/>
              <a:t>urilor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mele</a:t>
            </a:r>
            <a:r>
              <a:rPr lang="en-US" altLang="ja-JP" dirty="0" smtClean="0"/>
              <a:t> au </a:t>
            </a:r>
            <a:r>
              <a:rPr lang="en-US" altLang="ja-JP" dirty="0" err="1" smtClean="0"/>
              <a:t>fost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pe</a:t>
            </a:r>
            <a:r>
              <a:rPr lang="en-US" altLang="ja-JP" dirty="0" smtClean="0"/>
              <a:t> </a:t>
            </a:r>
          </a:p>
          <a:p>
            <a:r>
              <a:rPr lang="en-US" altLang="ja-JP" dirty="0" smtClean="0"/>
              <a:t> ‘subscription’, backend.</a:t>
            </a:r>
          </a:p>
          <a:p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 err="1" smtClean="0"/>
              <a:t>Selectarea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tuturor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subscrip</a:t>
            </a:r>
            <a:r>
              <a:rPr lang="ro-RO" altLang="ja-JP" dirty="0"/>
              <a:t>ț</a:t>
            </a:r>
            <a:r>
              <a:rPr lang="en-US" altLang="ja-JP" dirty="0" err="1" smtClean="0"/>
              <a:t>ilor</a:t>
            </a:r>
            <a:endParaRPr lang="en-US" altLang="ja-JP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 err="1" smtClean="0"/>
              <a:t>Selectarea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subscrip</a:t>
            </a:r>
            <a:r>
              <a:rPr lang="ro-RO" altLang="ja-JP" dirty="0" smtClean="0"/>
              <a:t>ț</a:t>
            </a:r>
            <a:r>
              <a:rPr lang="en-US" altLang="ja-JP" dirty="0" err="1" smtClean="0"/>
              <a:t>ilor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fiec</a:t>
            </a:r>
            <a:r>
              <a:rPr lang="ro-RO" altLang="ja-JP" dirty="0"/>
              <a:t>ă</a:t>
            </a:r>
            <a:r>
              <a:rPr lang="en-US" altLang="ja-JP" dirty="0" err="1" smtClean="0"/>
              <a:t>rui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angajat</a:t>
            </a:r>
            <a:endParaRPr lang="en-US" altLang="ja-JP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 smtClean="0"/>
              <a:t>Ad</a:t>
            </a:r>
            <a:r>
              <a:rPr lang="ro-RO" altLang="ja-JP" dirty="0" smtClean="0"/>
              <a:t>ă</a:t>
            </a:r>
            <a:r>
              <a:rPr lang="en-US" altLang="ja-JP" dirty="0" err="1" smtClean="0"/>
              <a:t>ugarea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unei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subscrip</a:t>
            </a:r>
            <a:r>
              <a:rPr lang="ro-RO" altLang="ja-JP" dirty="0"/>
              <a:t>ț</a:t>
            </a:r>
            <a:r>
              <a:rPr lang="en-US" altLang="ja-JP" dirty="0" smtClean="0"/>
              <a:t>ii </a:t>
            </a:r>
            <a:r>
              <a:rPr lang="en-US" altLang="ja-JP" dirty="0" err="1" smtClean="0"/>
              <a:t>noi</a:t>
            </a:r>
            <a:endParaRPr lang="en-US" altLang="ja-JP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dirty="0" smtClean="0"/>
              <a:t>Ce am </a:t>
            </a:r>
            <a:r>
              <a:rPr lang="ro-RO" altLang="ja-JP" dirty="0"/>
              <a:t>î</a:t>
            </a:r>
            <a:r>
              <a:rPr lang="en-US" altLang="ja-JP" dirty="0" err="1" smtClean="0"/>
              <a:t>nv</a:t>
            </a:r>
            <a:r>
              <a:rPr lang="ro-RO" altLang="ja-JP" dirty="0" smtClean="0"/>
              <a:t>ăț</a:t>
            </a:r>
            <a:r>
              <a:rPr lang="en-US" altLang="ja-JP" dirty="0" smtClean="0"/>
              <a:t>at?</a:t>
            </a:r>
          </a:p>
          <a:p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 err="1" smtClean="0"/>
              <a:t>Mi</a:t>
            </a:r>
            <a:r>
              <a:rPr lang="en-US" altLang="ja-JP" dirty="0" smtClean="0"/>
              <a:t>-am </a:t>
            </a:r>
            <a:r>
              <a:rPr lang="ro-RO" altLang="ja-JP" dirty="0" smtClean="0"/>
              <a:t>î</a:t>
            </a:r>
            <a:r>
              <a:rPr lang="en-US" altLang="ja-JP" dirty="0" err="1" smtClean="0"/>
              <a:t>mbun</a:t>
            </a:r>
            <a:r>
              <a:rPr lang="ro-RO" altLang="ja-JP" dirty="0" smtClean="0"/>
              <a:t>ă</a:t>
            </a:r>
            <a:r>
              <a:rPr lang="en-US" altLang="ja-JP" dirty="0" smtClean="0"/>
              <a:t>t</a:t>
            </a:r>
            <a:r>
              <a:rPr lang="ro-RO" altLang="ja-JP" dirty="0" smtClean="0"/>
              <a:t>ă</a:t>
            </a:r>
            <a:r>
              <a:rPr lang="ro-RO" altLang="ja-JP" dirty="0"/>
              <a:t>ț</a:t>
            </a:r>
            <a:r>
              <a:rPr lang="en-US" altLang="ja-JP" dirty="0" smtClean="0"/>
              <a:t>it </a:t>
            </a:r>
            <a:r>
              <a:rPr lang="en-US" altLang="ja-JP" dirty="0" err="1" smtClean="0"/>
              <a:t>cuno</a:t>
            </a:r>
            <a:r>
              <a:rPr lang="ro-RO" altLang="ja-JP" dirty="0" smtClean="0"/>
              <a:t>ș</a:t>
            </a:r>
            <a:r>
              <a:rPr lang="en-US" altLang="ja-JP" dirty="0" smtClean="0"/>
              <a:t>tin</a:t>
            </a:r>
            <a:r>
              <a:rPr lang="ro-RO" altLang="ja-JP" dirty="0" smtClean="0"/>
              <a:t>ț</a:t>
            </a:r>
            <a:r>
              <a:rPr lang="en-US" altLang="ja-JP" dirty="0" err="1" smtClean="0"/>
              <a:t>ele</a:t>
            </a:r>
            <a:r>
              <a:rPr lang="en-US" altLang="ja-JP" dirty="0" smtClean="0"/>
              <a:t> </a:t>
            </a:r>
            <a:r>
              <a:rPr lang="ro-RO" altLang="ja-JP" dirty="0" smtClean="0"/>
              <a:t>în</a:t>
            </a:r>
            <a:r>
              <a:rPr lang="en-US" altLang="ja-JP" dirty="0" smtClean="0"/>
              <a:t>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 smtClean="0"/>
              <a:t>S</a:t>
            </a:r>
            <a:r>
              <a:rPr lang="ro-RO" altLang="ja-JP" dirty="0" smtClean="0"/>
              <a:t>ă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lucrez</a:t>
            </a:r>
            <a:r>
              <a:rPr lang="en-US" altLang="ja-JP" dirty="0" smtClean="0"/>
              <a:t> </a:t>
            </a:r>
            <a:r>
              <a:rPr lang="ro-RO" altLang="ja-JP" dirty="0" err="1" smtClean="0"/>
              <a:t>î</a:t>
            </a:r>
            <a:r>
              <a:rPr lang="en-US" altLang="ja-JP" dirty="0" err="1" smtClean="0"/>
              <a:t>ntr</a:t>
            </a:r>
            <a:r>
              <a:rPr lang="en-US" altLang="ja-JP" dirty="0" smtClean="0"/>
              <a:t>-o </a:t>
            </a:r>
            <a:r>
              <a:rPr lang="en-US" altLang="ja-JP" dirty="0" err="1" smtClean="0"/>
              <a:t>echip</a:t>
            </a:r>
            <a:r>
              <a:rPr lang="ro-RO" altLang="ja-JP" dirty="0" smtClean="0"/>
              <a:t>ă</a:t>
            </a:r>
            <a:r>
              <a:rPr lang="en-US" altLang="ja-JP" dirty="0" smtClean="0"/>
              <a:t> </a:t>
            </a:r>
            <a:r>
              <a:rPr lang="ro-RO" altLang="ja-JP" dirty="0" err="1"/>
              <a:t>ș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s</a:t>
            </a:r>
            <a:r>
              <a:rPr lang="ro-RO" altLang="ja-JP" dirty="0" smtClean="0"/>
              <a:t>ă</a:t>
            </a:r>
            <a:r>
              <a:rPr lang="en-US" altLang="ja-JP" dirty="0" smtClean="0"/>
              <a:t> m</a:t>
            </a:r>
            <a:r>
              <a:rPr lang="ro-RO" altLang="ja-JP" dirty="0" smtClean="0"/>
              <a:t>ă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organizez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mai</a:t>
            </a:r>
            <a:r>
              <a:rPr lang="en-US" altLang="ja-JP" dirty="0" smtClean="0"/>
              <a:t> bine </a:t>
            </a:r>
            <a:endParaRPr lang="ro-RO" altLang="ja-JP" dirty="0" smtClean="0"/>
          </a:p>
          <a:p>
            <a:endParaRPr lang="en-US" altLang="ja-JP" dirty="0" smtClean="0"/>
          </a:p>
        </p:txBody>
      </p:sp>
      <p:sp>
        <p:nvSpPr>
          <p:cNvPr id="2" name="CqClassificationStamp"/>
          <p:cNvSpPr txBox="1"/>
          <p:nvPr/>
        </p:nvSpPr>
        <p:spPr>
          <a:xfrm>
            <a:off x="3437205" y="6629400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</a:t>
            </a:r>
            <a:r>
              <a:rPr lang="en-US" sz="738" dirty="0" smtClean="0">
                <a:solidFill>
                  <a:srgbClr val="FFFFFF"/>
                </a:solidFill>
                <a:latin typeface="Arial" panose="020B0604020202020204" pitchFamily="34" charset="0"/>
              </a:rPr>
              <a:t>ProjApp Team, </a:t>
            </a: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NTT DATA Romania</a:t>
            </a:r>
            <a:endParaRPr lang="ro-RO" sz="738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356" y="859251"/>
            <a:ext cx="35052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7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Activitatea </a:t>
            </a:r>
            <a:r>
              <a:rPr lang="en-US" altLang="ja-JP" dirty="0"/>
              <a:t>de </a:t>
            </a:r>
            <a:r>
              <a:rPr lang="en-US" dirty="0"/>
              <a:t>practică</a:t>
            </a:r>
          </a:p>
        </p:txBody>
      </p:sp>
      <p:sp>
        <p:nvSpPr>
          <p:cNvPr id="2" name="CqClassificationStamp"/>
          <p:cNvSpPr txBox="1"/>
          <p:nvPr/>
        </p:nvSpPr>
        <p:spPr>
          <a:xfrm>
            <a:off x="3437205" y="6608591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</a:t>
            </a:r>
            <a:r>
              <a:rPr lang="en-US" sz="738" dirty="0" smtClean="0">
                <a:solidFill>
                  <a:srgbClr val="FFFFFF"/>
                </a:solidFill>
                <a:latin typeface="Arial" panose="020B0604020202020204" pitchFamily="34" charset="0"/>
              </a:rPr>
              <a:t>ProjApp Team, </a:t>
            </a: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NTT DATA Romania</a:t>
            </a:r>
            <a:endParaRPr lang="ro-RO" sz="738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2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Iulia Rinea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Ce am </a:t>
            </a:r>
            <a:r>
              <a:rPr lang="en-US" b="1" i="1" dirty="0" err="1" smtClean="0"/>
              <a:t>lucrat</a:t>
            </a:r>
            <a:r>
              <a:rPr lang="en-US" b="1" i="1" dirty="0" smtClean="0"/>
              <a:t>?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Backend: </a:t>
            </a:r>
            <a:r>
              <a:rPr lang="en-US" dirty="0" err="1" smtClean="0"/>
              <a:t>Selectarea</a:t>
            </a:r>
            <a:r>
              <a:rPr lang="en-US" dirty="0" smtClean="0"/>
              <a:t> </a:t>
            </a:r>
            <a:r>
              <a:rPr lang="en-US" dirty="0" err="1" smtClean="0"/>
              <a:t>tuturor</a:t>
            </a:r>
            <a:r>
              <a:rPr lang="en-US" dirty="0" smtClean="0"/>
              <a:t> </a:t>
            </a:r>
            <a:r>
              <a:rPr lang="en-US" dirty="0" err="1" smtClean="0"/>
              <a:t>locurilor</a:t>
            </a:r>
            <a:r>
              <a:rPr lang="en-US" dirty="0" smtClean="0"/>
              <a:t>  </a:t>
            </a:r>
            <a:r>
              <a:rPr lang="en-US" dirty="0" err="1" smtClean="0"/>
              <a:t>vacante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Frontend: </a:t>
            </a:r>
            <a:r>
              <a:rPr lang="en-US" dirty="0" err="1" smtClean="0"/>
              <a:t>Editare</a:t>
            </a:r>
            <a:r>
              <a:rPr lang="en-US" dirty="0" smtClean="0"/>
              <a:t> </a:t>
            </a:r>
            <a:r>
              <a:rPr lang="en-US" dirty="0" err="1" smtClean="0"/>
              <a:t>aplicatie</a:t>
            </a:r>
            <a:r>
              <a:rPr lang="en-US" dirty="0" smtClean="0"/>
              <a:t> </a:t>
            </a:r>
            <a:r>
              <a:rPr lang="en-US" dirty="0" err="1" smtClean="0"/>
              <a:t>existenta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Frontend Backend: </a:t>
            </a:r>
            <a:r>
              <a:rPr lang="en-US" dirty="0" err="1" smtClean="0"/>
              <a:t>Editare</a:t>
            </a:r>
            <a:r>
              <a:rPr lang="en-US" dirty="0" smtClean="0"/>
              <a:t> </a:t>
            </a:r>
            <a:r>
              <a:rPr lang="en-US" dirty="0" err="1" smtClean="0"/>
              <a:t>rol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b="1" i="1" dirty="0"/>
          </a:p>
          <a:p>
            <a:r>
              <a:rPr lang="en-US" b="1" i="1" dirty="0" smtClean="0"/>
              <a:t>Ce am </a:t>
            </a:r>
            <a:r>
              <a:rPr lang="en-US" b="1" i="1" dirty="0" err="1" smtClean="0"/>
              <a:t>invatat</a:t>
            </a:r>
            <a:r>
              <a:rPr lang="en-US" b="1" i="1" dirty="0" smtClean="0"/>
              <a:t>?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Integrare</a:t>
            </a:r>
            <a:r>
              <a:rPr lang="en-US" dirty="0" smtClean="0"/>
              <a:t> backend + frontend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Combinarea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multor</a:t>
            </a:r>
            <a:r>
              <a:rPr lang="en-US" dirty="0" smtClean="0"/>
              <a:t> </a:t>
            </a:r>
            <a:r>
              <a:rPr lang="en-US" dirty="0" err="1" smtClean="0"/>
              <a:t>tehnologii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Comunicarea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cooperarea</a:t>
            </a:r>
            <a:r>
              <a:rPr lang="en-US" dirty="0" smtClean="0"/>
              <a:t> cu </a:t>
            </a:r>
            <a:r>
              <a:rPr lang="en-US" dirty="0" err="1" smtClean="0"/>
              <a:t>membrii</a:t>
            </a:r>
            <a:r>
              <a:rPr lang="en-US" dirty="0" smtClean="0"/>
              <a:t> </a:t>
            </a:r>
            <a:r>
              <a:rPr lang="en-US" dirty="0" err="1" smtClean="0"/>
              <a:t>echipei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2530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Dezvoltari</a:t>
            </a:r>
            <a:r>
              <a:rPr lang="en-US" dirty="0" smtClean="0"/>
              <a:t> </a:t>
            </a:r>
            <a:r>
              <a:rPr lang="en-US" dirty="0" err="1" smtClean="0"/>
              <a:t>ulterioare</a:t>
            </a:r>
            <a:endParaRPr lang="en-US" dirty="0"/>
          </a:p>
        </p:txBody>
      </p:sp>
      <p:sp>
        <p:nvSpPr>
          <p:cNvPr id="2" name="CqClassificationStamp"/>
          <p:cNvSpPr txBox="1"/>
          <p:nvPr/>
        </p:nvSpPr>
        <p:spPr>
          <a:xfrm>
            <a:off x="3437205" y="6608591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</a:t>
            </a:r>
            <a:r>
              <a:rPr lang="en-US" sz="738" dirty="0" smtClean="0">
                <a:solidFill>
                  <a:srgbClr val="FFFFFF"/>
                </a:solidFill>
                <a:latin typeface="Arial" panose="020B0604020202020204" pitchFamily="34" charset="0"/>
              </a:rPr>
              <a:t>ProjApp Team, </a:t>
            </a: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NTT DATA Romania</a:t>
            </a:r>
            <a:endParaRPr lang="ro-RO" sz="738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10" descr="Imagine similarÄ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011" y="3679722"/>
            <a:ext cx="2085975" cy="110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24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Dezvoltări</a:t>
            </a:r>
            <a:r>
              <a:rPr lang="en-US" altLang="ja-JP" dirty="0"/>
              <a:t> ulterioare</a:t>
            </a:r>
          </a:p>
        </p:txBody>
      </p:sp>
      <p:sp>
        <p:nvSpPr>
          <p:cNvPr id="2" name="CqClassificationStamp"/>
          <p:cNvSpPr txBox="1"/>
          <p:nvPr/>
        </p:nvSpPr>
        <p:spPr>
          <a:xfrm>
            <a:off x="3437205" y="6629400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</a:t>
            </a:r>
            <a:r>
              <a:rPr lang="en-US" sz="738" dirty="0" smtClean="0">
                <a:solidFill>
                  <a:srgbClr val="FFFFFF"/>
                </a:solidFill>
                <a:latin typeface="Arial" panose="020B0604020202020204" pitchFamily="34" charset="0"/>
              </a:rPr>
              <a:t>ProjApp Team, </a:t>
            </a: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NTT DATA Romania</a:t>
            </a:r>
            <a:endParaRPr lang="ro-RO" sz="738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356" y="730800"/>
            <a:ext cx="3505200" cy="1285875"/>
          </a:xfrm>
          <a:prstGeom prst="rect">
            <a:avLst/>
          </a:prstGeom>
        </p:spPr>
      </p:pic>
      <p:sp>
        <p:nvSpPr>
          <p:cNvPr id="6" name="Cloud Callout 5"/>
          <p:cNvSpPr/>
          <p:nvPr/>
        </p:nvSpPr>
        <p:spPr>
          <a:xfrm rot="20630344">
            <a:off x="299830" y="1346207"/>
            <a:ext cx="3429000" cy="1617617"/>
          </a:xfrm>
          <a:prstGeom prst="cloudCallout">
            <a:avLst>
              <a:gd name="adj1" fmla="val -53463"/>
              <a:gd name="adj2" fmla="val 7292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ro-RO" sz="2800" dirty="0" smtClean="0">
                <a:latin typeface="+mj-lt"/>
              </a:rPr>
              <a:t>Login</a:t>
            </a:r>
            <a:endParaRPr kumimoji="1" lang="en-US" sz="2800" dirty="0">
              <a:latin typeface="+mj-lt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8077200" y="4038600"/>
            <a:ext cx="3276600" cy="1905000"/>
          </a:xfrm>
          <a:prstGeom prst="cloudCallout">
            <a:avLst>
              <a:gd name="adj1" fmla="val 59898"/>
              <a:gd name="adj2" fmla="val 5589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ro-RO" sz="2800" dirty="0" smtClean="0">
                <a:latin typeface="+mj-lt"/>
              </a:rPr>
              <a:t>Marketing și Comercializare</a:t>
            </a:r>
            <a:endParaRPr kumimoji="1" lang="en-US" sz="2800" dirty="0">
              <a:latin typeface="+mj-lt"/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211923" y="4325983"/>
            <a:ext cx="3429000" cy="1617617"/>
          </a:xfrm>
          <a:prstGeom prst="cloudCallout">
            <a:avLst>
              <a:gd name="adj1" fmla="val -53463"/>
              <a:gd name="adj2" fmla="val 7292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2800" dirty="0" smtClean="0">
                <a:latin typeface="+mj-lt"/>
              </a:rPr>
              <a:t>Unit-testing</a:t>
            </a:r>
            <a:endParaRPr kumimoji="1" lang="en-US" sz="2800" dirty="0">
              <a:latin typeface="+mj-lt"/>
            </a:endParaRPr>
          </a:p>
        </p:txBody>
      </p:sp>
      <p:sp>
        <p:nvSpPr>
          <p:cNvPr id="10" name="Cloud Callout 9"/>
          <p:cNvSpPr/>
          <p:nvPr/>
        </p:nvSpPr>
        <p:spPr>
          <a:xfrm flipH="1">
            <a:off x="3670420" y="3422671"/>
            <a:ext cx="2981924" cy="1952675"/>
          </a:xfrm>
          <a:prstGeom prst="cloudCallout">
            <a:avLst>
              <a:gd name="adj1" fmla="val -53463"/>
              <a:gd name="adj2" fmla="val 7292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2800" dirty="0" err="1" smtClean="0">
                <a:latin typeface="+mj-lt"/>
              </a:rPr>
              <a:t>Tratare</a:t>
            </a:r>
            <a:r>
              <a:rPr kumimoji="1" lang="en-US" sz="2800" dirty="0" smtClean="0">
                <a:latin typeface="+mj-lt"/>
              </a:rPr>
              <a:t> </a:t>
            </a:r>
            <a:r>
              <a:rPr kumimoji="1" lang="en-US" sz="2800" dirty="0" err="1" smtClean="0">
                <a:latin typeface="+mj-lt"/>
              </a:rPr>
              <a:t>exceptii</a:t>
            </a:r>
            <a:endParaRPr kumimoji="1" lang="en-US" sz="2800" dirty="0">
              <a:latin typeface="+mj-lt"/>
            </a:endParaRPr>
          </a:p>
        </p:txBody>
      </p:sp>
      <p:sp>
        <p:nvSpPr>
          <p:cNvPr id="11" name="Cloud Callout 10"/>
          <p:cNvSpPr/>
          <p:nvPr/>
        </p:nvSpPr>
        <p:spPr>
          <a:xfrm>
            <a:off x="7036456" y="2155015"/>
            <a:ext cx="2971800" cy="1939354"/>
          </a:xfrm>
          <a:prstGeom prst="cloudCallout">
            <a:avLst>
              <a:gd name="adj1" fmla="val -53463"/>
              <a:gd name="adj2" fmla="val 7292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2800" dirty="0" err="1" smtClean="0">
                <a:latin typeface="+mj-lt"/>
              </a:rPr>
              <a:t>Mesaje</a:t>
            </a:r>
            <a:r>
              <a:rPr kumimoji="1" lang="en-US" sz="2800" dirty="0" smtClean="0">
                <a:latin typeface="+mj-lt"/>
              </a:rPr>
              <a:t> de </a:t>
            </a:r>
            <a:r>
              <a:rPr kumimoji="1" lang="en-US" sz="2800" dirty="0" err="1" smtClean="0">
                <a:latin typeface="+mj-lt"/>
              </a:rPr>
              <a:t>confirmare</a:t>
            </a:r>
            <a:endParaRPr kumimoji="1" lang="en-US" sz="2800" dirty="0">
              <a:latin typeface="+mj-lt"/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3962400" y="1079231"/>
            <a:ext cx="3429000" cy="1617617"/>
          </a:xfrm>
          <a:prstGeom prst="cloudCallout">
            <a:avLst>
              <a:gd name="adj1" fmla="val -53463"/>
              <a:gd name="adj2" fmla="val 7292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2800" dirty="0" smtClean="0">
                <a:latin typeface="+mj-lt"/>
              </a:rPr>
              <a:t>Feature-</a:t>
            </a:r>
            <a:r>
              <a:rPr kumimoji="1" lang="en-US" sz="2800" dirty="0" err="1" smtClean="0">
                <a:latin typeface="+mj-lt"/>
              </a:rPr>
              <a:t>uri</a:t>
            </a:r>
            <a:endParaRPr kumimoji="1"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996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Rezumat</a:t>
            </a:r>
            <a:r>
              <a:rPr lang="en-US" dirty="0" smtClean="0"/>
              <a:t> </a:t>
            </a:r>
            <a:r>
              <a:rPr lang="en-US" dirty="0" err="1" smtClean="0"/>
              <a:t>practica</a:t>
            </a:r>
            <a:endParaRPr lang="en-US" dirty="0"/>
          </a:p>
        </p:txBody>
      </p:sp>
      <p:pic>
        <p:nvPicPr>
          <p:cNvPr id="3074" name="Picture 2" descr="https://scontent-otp1-1.xx.fbcdn.net/v/t1.15752-9/67140222_462014761030061_6365144221321527296_n.jpg?_nc_cat=102&amp;_nc_oc=AQnKDiZWyARFZzDv54KBmUalgjzpXwOjmekDaaIU1VrbkOiSqxTMlbaupUwqow2gP7U&amp;_nc_ht=scontent-otp1-1.xx&amp;oh=29ba6880a89acf8eb083c56026654d89&amp;oe=5DAFE79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143000"/>
            <a:ext cx="5111440" cy="489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652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magini pentru q&amp;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46" y="1219200"/>
            <a:ext cx="9925050" cy="46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36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12346608" y="3299759"/>
            <a:ext cx="184731" cy="391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ja-JP" altLang="en-US" sz="1943" dirty="0"/>
          </a:p>
        </p:txBody>
      </p:sp>
      <p:sp>
        <p:nvSpPr>
          <p:cNvPr id="2" name="CqClassificationStamp"/>
          <p:cNvSpPr txBox="1"/>
          <p:nvPr/>
        </p:nvSpPr>
        <p:spPr>
          <a:xfrm>
            <a:off x="3437205" y="6629400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latin typeface="Arial" panose="020B0604020202020204" pitchFamily="34" charset="0"/>
              </a:rPr>
              <a:t>Information Type: Working Standard, Disclosure Range: , Information </a:t>
            </a:r>
            <a:r>
              <a:rPr lang="en-US" sz="738" dirty="0" smtClean="0">
                <a:latin typeface="Arial" panose="020B0604020202020204" pitchFamily="34" charset="0"/>
              </a:rPr>
              <a:t>Owner: ProjApp Team, </a:t>
            </a:r>
            <a:r>
              <a:rPr lang="en-US" sz="738" dirty="0">
                <a:latin typeface="Arial" panose="020B0604020202020204" pitchFamily="34" charset="0"/>
              </a:rPr>
              <a:t>NTT DATA Romania</a:t>
            </a:r>
            <a:endParaRPr lang="ro-RO" sz="738" dirty="0"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295400"/>
            <a:ext cx="7952159" cy="359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smtClean="0"/>
              <a:t>Activitatea </a:t>
            </a:r>
            <a:r>
              <a:rPr lang="en-US" altLang="ja-JP" dirty="0"/>
              <a:t>de </a:t>
            </a:r>
            <a:r>
              <a:rPr lang="en-US" dirty="0"/>
              <a:t>practică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685800" y="990600"/>
            <a:ext cx="9601200" cy="38375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i="1" dirty="0" err="1"/>
              <a:t>Scop</a:t>
            </a:r>
            <a:r>
              <a:rPr lang="en-US" altLang="ja-JP" sz="2000" b="1" i="1" dirty="0"/>
              <a:t> general</a:t>
            </a:r>
          </a:p>
          <a:p>
            <a:r>
              <a:rPr lang="en-US" altLang="ja-JP" sz="2000" dirty="0"/>
              <a:t>     -</a:t>
            </a:r>
            <a:r>
              <a:rPr lang="en-US" altLang="ja-JP" sz="2000" dirty="0" err="1" smtClean="0"/>
              <a:t>aplicarea</a:t>
            </a:r>
            <a:r>
              <a:rPr lang="en-US" altLang="ja-JP" sz="2000" dirty="0" smtClean="0"/>
              <a:t> </a:t>
            </a:r>
            <a:r>
              <a:rPr lang="en-US" altLang="ja-JP" sz="2000" dirty="0" err="1"/>
              <a:t>cuno</a:t>
            </a:r>
            <a:r>
              <a:rPr lang="ro-RO" altLang="ja-JP" sz="2000" dirty="0"/>
              <a:t>ș</a:t>
            </a:r>
            <a:r>
              <a:rPr lang="en-US" altLang="ja-JP" sz="2000" dirty="0" err="1"/>
              <a:t>tiin</a:t>
            </a:r>
            <a:r>
              <a:rPr lang="ro-RO" altLang="ja-JP" sz="2000" dirty="0"/>
              <a:t>ț</a:t>
            </a:r>
            <a:r>
              <a:rPr lang="en-US" altLang="ja-JP" sz="2000" dirty="0" err="1"/>
              <a:t>elor</a:t>
            </a:r>
            <a:r>
              <a:rPr lang="en-US" altLang="ja-JP" sz="2000" dirty="0"/>
              <a:t> </a:t>
            </a:r>
            <a:r>
              <a:rPr lang="en-US" altLang="ja-JP" sz="2000" dirty="0" err="1"/>
              <a:t>dob</a:t>
            </a:r>
            <a:r>
              <a:rPr lang="ro-RO" altLang="ja-JP" sz="2000" dirty="0"/>
              <a:t>â</a:t>
            </a:r>
            <a:r>
              <a:rPr lang="en-US" altLang="ja-JP" sz="2000" dirty="0" err="1"/>
              <a:t>ndite</a:t>
            </a:r>
            <a:r>
              <a:rPr lang="en-US" altLang="ja-JP" sz="2000" dirty="0"/>
              <a:t> </a:t>
            </a:r>
            <a:r>
              <a:rPr lang="en-US" altLang="ja-JP" sz="2000" dirty="0" err="1"/>
              <a:t>teoretic</a:t>
            </a:r>
            <a:r>
              <a:rPr lang="en-US" altLang="ja-JP" sz="2000" dirty="0"/>
              <a:t> </a:t>
            </a:r>
          </a:p>
          <a:p>
            <a:r>
              <a:rPr lang="en-US" altLang="ja-JP" sz="2000" dirty="0"/>
              <a:t>     -</a:t>
            </a:r>
            <a:r>
              <a:rPr lang="en-US" altLang="ja-JP" sz="2000" dirty="0" err="1"/>
              <a:t>cunoa</a:t>
            </a:r>
            <a:r>
              <a:rPr lang="ro-RO" altLang="ja-JP" sz="2000" dirty="0"/>
              <a:t>ș</a:t>
            </a:r>
            <a:r>
              <a:rPr lang="en-US" altLang="ja-JP" sz="2000" dirty="0" err="1"/>
              <a:t>terea</a:t>
            </a:r>
            <a:r>
              <a:rPr lang="en-US" altLang="ja-JP" sz="2000" dirty="0"/>
              <a:t> </a:t>
            </a:r>
            <a:r>
              <a:rPr lang="en-US" altLang="ja-JP" sz="2000" dirty="0" err="1"/>
              <a:t>practic</a:t>
            </a:r>
            <a:r>
              <a:rPr lang="ro-RO" altLang="ja-JP" sz="2000" dirty="0"/>
              <a:t>ă</a:t>
            </a:r>
            <a:r>
              <a:rPr lang="en-US" altLang="ja-JP" sz="2000" dirty="0"/>
              <a:t> a </a:t>
            </a:r>
            <a:r>
              <a:rPr lang="en-US" altLang="ja-JP" sz="2000" dirty="0" err="1"/>
              <a:t>profesiei</a:t>
            </a:r>
            <a:r>
              <a:rPr lang="en-US" altLang="ja-JP" sz="2000" dirty="0"/>
              <a:t> de </a:t>
            </a:r>
            <a:r>
              <a:rPr lang="en-US" altLang="ja-JP" sz="2000" dirty="0" err="1" smtClean="0"/>
              <a:t>programator</a:t>
            </a:r>
            <a:endParaRPr lang="ro-RO" altLang="ja-JP" sz="2000" dirty="0" smtClean="0"/>
          </a:p>
          <a:p>
            <a:r>
              <a:rPr lang="ro-RO" altLang="ja-JP" sz="2000" dirty="0"/>
              <a:t> </a:t>
            </a:r>
            <a:r>
              <a:rPr lang="ro-RO" altLang="ja-JP" sz="2000" dirty="0" smtClean="0"/>
              <a:t>    -dezvoltarea aptitudinilor în tehnologia Java</a:t>
            </a:r>
            <a:r>
              <a:rPr lang="en-US" altLang="ja-JP" sz="2000" dirty="0" smtClean="0"/>
              <a:t> 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i="1" dirty="0" err="1"/>
              <a:t>Cadrul</a:t>
            </a:r>
            <a:r>
              <a:rPr lang="en-US" altLang="ja-JP" sz="2000" b="1" i="1" dirty="0"/>
              <a:t> </a:t>
            </a:r>
            <a:r>
              <a:rPr lang="en-US" altLang="ja-JP" sz="2000" b="1" i="1" dirty="0" err="1"/>
              <a:t>administrativ</a:t>
            </a:r>
            <a:endParaRPr lang="en-US" altLang="ja-JP" sz="2000" b="1" i="1" dirty="0"/>
          </a:p>
          <a:p>
            <a:r>
              <a:rPr lang="en-US" altLang="ja-JP" sz="2000" dirty="0"/>
              <a:t>     - </a:t>
            </a:r>
            <a:r>
              <a:rPr lang="en-US" altLang="ja-JP" sz="2000" dirty="0" err="1"/>
              <a:t>trei</a:t>
            </a:r>
            <a:r>
              <a:rPr lang="en-US" altLang="ja-JP" sz="2000" dirty="0"/>
              <a:t> s</a:t>
            </a:r>
            <a:r>
              <a:rPr lang="ro-RO" altLang="ja-JP" sz="2000" dirty="0"/>
              <a:t>ă</a:t>
            </a:r>
            <a:r>
              <a:rPr lang="en-US" altLang="ja-JP" sz="2000" dirty="0" err="1"/>
              <a:t>pt</a:t>
            </a:r>
            <a:r>
              <a:rPr lang="ro-RO" altLang="ja-JP" sz="2000" dirty="0"/>
              <a:t>ă</a:t>
            </a:r>
            <a:r>
              <a:rPr lang="en-US" altLang="ja-JP" sz="2000" dirty="0"/>
              <a:t>m</a:t>
            </a:r>
            <a:r>
              <a:rPr lang="ro-RO" altLang="ja-JP" sz="2000" dirty="0"/>
              <a:t>â</a:t>
            </a:r>
            <a:r>
              <a:rPr lang="en-US" altLang="ja-JP" sz="2000" dirty="0" err="1"/>
              <a:t>ni</a:t>
            </a:r>
            <a:r>
              <a:rPr lang="en-US" altLang="ja-JP" sz="2000" dirty="0"/>
              <a:t> (6 ore/</a:t>
            </a:r>
            <a:r>
              <a:rPr lang="en-US" altLang="ja-JP" sz="2000" dirty="0" err="1"/>
              <a:t>zi</a:t>
            </a:r>
            <a:r>
              <a:rPr lang="en-US" altLang="ja-JP" sz="2000" dirty="0"/>
              <a:t>)</a:t>
            </a:r>
          </a:p>
          <a:p>
            <a:r>
              <a:rPr lang="en-US" altLang="ja-JP" sz="2000" dirty="0"/>
              <a:t>     - </a:t>
            </a:r>
            <a:r>
              <a:rPr lang="en-US" altLang="ja-JP" sz="2000" dirty="0" err="1"/>
              <a:t>studen</a:t>
            </a:r>
            <a:r>
              <a:rPr lang="ro-RO" altLang="ja-JP" sz="2000" dirty="0"/>
              <a:t>ț</a:t>
            </a:r>
            <a:r>
              <a:rPr lang="en-US" altLang="ja-JP" sz="2000" dirty="0" err="1"/>
              <a:t>i</a:t>
            </a:r>
            <a:r>
              <a:rPr lang="en-US" altLang="ja-JP" sz="2000" dirty="0"/>
              <a:t> </a:t>
            </a:r>
            <a:r>
              <a:rPr lang="ro-RO" altLang="ja-JP" sz="2000" dirty="0"/>
              <a:t>î</a:t>
            </a:r>
            <a:r>
              <a:rPr lang="en-US" altLang="ja-JP" sz="2000" dirty="0"/>
              <a:t>n </a:t>
            </a:r>
            <a:r>
              <a:rPr lang="en-US" altLang="ja-JP" sz="2000" dirty="0" err="1"/>
              <a:t>anii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I</a:t>
            </a:r>
            <a:r>
              <a:rPr lang="ro-RO" altLang="ja-JP" sz="2000" dirty="0" smtClean="0"/>
              <a:t>,</a:t>
            </a:r>
            <a:r>
              <a:rPr lang="en-US" altLang="ja-JP" sz="2000" dirty="0" smtClean="0"/>
              <a:t> II</a:t>
            </a:r>
            <a:r>
              <a:rPr lang="ro-RO" altLang="ja-JP" sz="2000" dirty="0" smtClean="0"/>
              <a:t> și III</a:t>
            </a:r>
            <a:endParaRPr lang="en-US" altLang="ja-JP" sz="2000" dirty="0"/>
          </a:p>
          <a:p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i="1" dirty="0" err="1" smtClean="0"/>
              <a:t>Scop</a:t>
            </a:r>
            <a:r>
              <a:rPr lang="en-US" altLang="ja-JP" sz="2000" b="1" i="1" dirty="0" smtClean="0"/>
              <a:t>/</a:t>
            </a:r>
            <a:r>
              <a:rPr lang="en-US" altLang="ja-JP" sz="2000" b="1" i="1" dirty="0" err="1" smtClean="0"/>
              <a:t>inten</a:t>
            </a:r>
            <a:r>
              <a:rPr lang="ro-RO" altLang="ja-JP" sz="2000" b="1" i="1" dirty="0" smtClean="0"/>
              <a:t>ț</a:t>
            </a:r>
            <a:r>
              <a:rPr lang="en-US" altLang="ja-JP" sz="2000" b="1" i="1" dirty="0" smtClean="0"/>
              <a:t>ii </a:t>
            </a:r>
            <a:r>
              <a:rPr lang="en-US" altLang="ja-JP" sz="2000" b="1" i="1" dirty="0" err="1"/>
              <a:t>individuale</a:t>
            </a:r>
            <a:endParaRPr lang="en-US" altLang="ja-JP" sz="2000" b="1" i="1" dirty="0"/>
          </a:p>
          <a:p>
            <a:r>
              <a:rPr lang="en-US" altLang="ja-JP" sz="2000" dirty="0"/>
              <a:t>     </a:t>
            </a:r>
          </a:p>
          <a:p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i="1" dirty="0" err="1"/>
              <a:t>Abordare</a:t>
            </a:r>
            <a:endParaRPr lang="en-US" altLang="ja-JP" sz="2000" b="1" i="1" dirty="0"/>
          </a:p>
          <a:p>
            <a:r>
              <a:rPr lang="ro-RO" altLang="ja-JP" sz="2000" dirty="0" smtClean="0"/>
              <a:t>   </a:t>
            </a:r>
            <a:r>
              <a:rPr lang="en-US" altLang="ja-JP" sz="2000" dirty="0" smtClean="0"/>
              <a:t>- </a:t>
            </a:r>
            <a:r>
              <a:rPr lang="en-US" altLang="ja-JP" sz="2000" dirty="0" err="1"/>
              <a:t>distribuirea</a:t>
            </a:r>
            <a:r>
              <a:rPr lang="en-US" altLang="ja-JP" sz="2000" dirty="0"/>
              <a:t> </a:t>
            </a:r>
            <a:r>
              <a:rPr lang="en-US" altLang="ja-JP" sz="2000" dirty="0" err="1"/>
              <a:t>sarcinilor</a:t>
            </a:r>
            <a:r>
              <a:rPr lang="en-US" altLang="ja-JP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" name="CqClassificationStamp"/>
          <p:cNvSpPr txBox="1"/>
          <p:nvPr/>
        </p:nvSpPr>
        <p:spPr>
          <a:xfrm>
            <a:off x="3437205" y="6629400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</a:t>
            </a:r>
            <a:r>
              <a:rPr lang="en-US" sz="738" dirty="0" smtClean="0">
                <a:solidFill>
                  <a:srgbClr val="FFFFFF"/>
                </a:solidFill>
                <a:latin typeface="Arial" panose="020B0604020202020204" pitchFamily="34" charset="0"/>
              </a:rPr>
              <a:t>ProjApp Team, </a:t>
            </a: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NTT DATA Romania</a:t>
            </a:r>
            <a:endParaRPr lang="ro-RO" sz="738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735154"/>
            <a:ext cx="35052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0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Team</a:t>
            </a:r>
            <a:endParaRPr lang="en-US" dirty="0"/>
          </a:p>
        </p:txBody>
      </p:sp>
      <p:sp>
        <p:nvSpPr>
          <p:cNvPr id="2" name="CqClassificationStamp"/>
          <p:cNvSpPr txBox="1"/>
          <p:nvPr/>
        </p:nvSpPr>
        <p:spPr>
          <a:xfrm>
            <a:off x="3437205" y="6608591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</a:t>
            </a:r>
            <a:r>
              <a:rPr lang="en-US" sz="738" dirty="0" smtClean="0">
                <a:solidFill>
                  <a:srgbClr val="FFFFFF"/>
                </a:solidFill>
                <a:latin typeface="Arial" panose="020B0604020202020204" pitchFamily="34" charset="0"/>
              </a:rPr>
              <a:t>ProjApp Team, </a:t>
            </a: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NTT DATA Romania</a:t>
            </a:r>
            <a:endParaRPr lang="ro-RO" sz="738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6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qClassificationStamp"/>
          <p:cNvSpPr txBox="1"/>
          <p:nvPr/>
        </p:nvSpPr>
        <p:spPr>
          <a:xfrm>
            <a:off x="3437205" y="6629400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</a:t>
            </a:r>
            <a:r>
              <a:rPr lang="en-US" sz="738" dirty="0" smtClean="0">
                <a:solidFill>
                  <a:srgbClr val="FFFFFF"/>
                </a:solidFill>
                <a:latin typeface="Arial" panose="020B0604020202020204" pitchFamily="34" charset="0"/>
              </a:rPr>
              <a:t>ProjApp Team, </a:t>
            </a: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NTT DATA Romania</a:t>
            </a:r>
            <a:endParaRPr lang="ro-RO" sz="738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2981" y="855619"/>
            <a:ext cx="2286000" cy="99060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o-RO" dirty="0" smtClean="0"/>
              <a:t>Florin Handrea</a:t>
            </a:r>
            <a:endParaRPr kumimoji="1" lang="en-US" dirty="0"/>
          </a:p>
        </p:txBody>
      </p:sp>
      <p:sp>
        <p:nvSpPr>
          <p:cNvPr id="8" name="Oval 7"/>
          <p:cNvSpPr/>
          <p:nvPr/>
        </p:nvSpPr>
        <p:spPr>
          <a:xfrm>
            <a:off x="76200" y="2712723"/>
            <a:ext cx="2286000" cy="99060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o-RO" dirty="0" smtClean="0"/>
              <a:t>Adrian Oprea</a:t>
            </a:r>
            <a:endParaRPr kumimoji="1" lang="en-US" dirty="0"/>
          </a:p>
        </p:txBody>
      </p:sp>
      <p:sp>
        <p:nvSpPr>
          <p:cNvPr id="9" name="Oval 8"/>
          <p:cNvSpPr/>
          <p:nvPr/>
        </p:nvSpPr>
        <p:spPr>
          <a:xfrm>
            <a:off x="228600" y="4800600"/>
            <a:ext cx="2286000" cy="99060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o-RO" dirty="0" smtClean="0"/>
              <a:t>Miruna Marin</a:t>
            </a:r>
            <a:endParaRPr kumimoji="1" lang="en-US" dirty="0"/>
          </a:p>
        </p:txBody>
      </p:sp>
      <p:sp>
        <p:nvSpPr>
          <p:cNvPr id="10" name="Oval 9"/>
          <p:cNvSpPr/>
          <p:nvPr/>
        </p:nvSpPr>
        <p:spPr>
          <a:xfrm>
            <a:off x="3200400" y="5295900"/>
            <a:ext cx="2286000" cy="99060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o-RO" dirty="0" smtClean="0"/>
              <a:t>Iuliana Luca</a:t>
            </a:r>
            <a:endParaRPr kumimoji="1" lang="en-US" dirty="0"/>
          </a:p>
        </p:txBody>
      </p:sp>
      <p:sp>
        <p:nvSpPr>
          <p:cNvPr id="11" name="Oval 10"/>
          <p:cNvSpPr/>
          <p:nvPr/>
        </p:nvSpPr>
        <p:spPr>
          <a:xfrm>
            <a:off x="5867400" y="5295900"/>
            <a:ext cx="2286000" cy="99060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o-RO" dirty="0" smtClean="0"/>
              <a:t>Emanuel Butoi</a:t>
            </a:r>
            <a:endParaRPr kumimoji="1" lang="en-US" dirty="0"/>
          </a:p>
        </p:txBody>
      </p:sp>
      <p:sp>
        <p:nvSpPr>
          <p:cNvPr id="12" name="Oval 11"/>
          <p:cNvSpPr/>
          <p:nvPr/>
        </p:nvSpPr>
        <p:spPr>
          <a:xfrm>
            <a:off x="9612086" y="4062001"/>
            <a:ext cx="2286000" cy="99060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ro-RO" dirty="0" smtClean="0"/>
              <a:t>Emilian Suroiu</a:t>
            </a:r>
            <a:endParaRPr kumimoji="1" lang="en-US" dirty="0"/>
          </a:p>
        </p:txBody>
      </p:sp>
      <p:sp>
        <p:nvSpPr>
          <p:cNvPr id="13" name="Oval 12"/>
          <p:cNvSpPr/>
          <p:nvPr/>
        </p:nvSpPr>
        <p:spPr>
          <a:xfrm>
            <a:off x="9794521" y="2665912"/>
            <a:ext cx="2286000" cy="99060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o-RO" dirty="0" smtClean="0"/>
              <a:t>Eduard Ioo</a:t>
            </a:r>
            <a:endParaRPr kumimoji="1" lang="en-US" dirty="0"/>
          </a:p>
        </p:txBody>
      </p:sp>
      <p:sp>
        <p:nvSpPr>
          <p:cNvPr id="14" name="Oval 13"/>
          <p:cNvSpPr/>
          <p:nvPr/>
        </p:nvSpPr>
        <p:spPr>
          <a:xfrm>
            <a:off x="9614263" y="892629"/>
            <a:ext cx="2286000" cy="99060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o-RO" dirty="0" smtClean="0"/>
              <a:t>Liviu Dima</a:t>
            </a:r>
            <a:endParaRPr kumimoji="1" lang="en-US" dirty="0"/>
          </a:p>
        </p:txBody>
      </p:sp>
      <p:sp>
        <p:nvSpPr>
          <p:cNvPr id="15" name="Oval 14"/>
          <p:cNvSpPr/>
          <p:nvPr/>
        </p:nvSpPr>
        <p:spPr>
          <a:xfrm>
            <a:off x="3276600" y="846911"/>
            <a:ext cx="2286000" cy="99060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o-RO" dirty="0" smtClean="0"/>
              <a:t>Andi Boltașu</a:t>
            </a:r>
            <a:endParaRPr kumimoji="1" lang="en-US" dirty="0"/>
          </a:p>
        </p:txBody>
      </p:sp>
      <p:sp>
        <p:nvSpPr>
          <p:cNvPr id="16" name="Oval 15"/>
          <p:cNvSpPr/>
          <p:nvPr/>
        </p:nvSpPr>
        <p:spPr>
          <a:xfrm>
            <a:off x="6554143" y="846911"/>
            <a:ext cx="2458832" cy="99060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o-RO" dirty="0"/>
              <a:t>Ș</a:t>
            </a:r>
            <a:r>
              <a:rPr kumimoji="1" lang="ro-RO" dirty="0" smtClean="0"/>
              <a:t>tefana </a:t>
            </a:r>
            <a:r>
              <a:rPr lang="ro-RO" dirty="0"/>
              <a:t>Ș</a:t>
            </a:r>
            <a:r>
              <a:rPr kumimoji="1" lang="ro-RO" dirty="0" smtClean="0"/>
              <a:t>ireanu</a:t>
            </a:r>
            <a:endParaRPr kumimoji="1"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2514601" y="1524001"/>
            <a:ext cx="3024050" cy="1277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62200" y="2112920"/>
            <a:ext cx="2458832" cy="99060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o-RO" dirty="0" smtClean="0"/>
              <a:t>Claudia Hanzu</a:t>
            </a:r>
            <a:endParaRPr kumimoji="1"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4953000" y="1752600"/>
            <a:ext cx="1029172" cy="1035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235735" y="1837512"/>
            <a:ext cx="1037877" cy="983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603844" y="2889619"/>
            <a:ext cx="653956" cy="250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8" idx="6"/>
          </p:cNvCxnSpPr>
          <p:nvPr/>
        </p:nvCxnSpPr>
        <p:spPr>
          <a:xfrm flipH="1" flipV="1">
            <a:off x="2362200" y="3208023"/>
            <a:ext cx="2838450" cy="159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676400" y="3634740"/>
            <a:ext cx="3524250" cy="1165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362200" y="4007032"/>
            <a:ext cx="2458832" cy="99060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o-RO" dirty="0" smtClean="0"/>
              <a:t>Ovidiu Hulea</a:t>
            </a:r>
            <a:endParaRPr kumimoji="1"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4603844" y="3657872"/>
            <a:ext cx="902988" cy="570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931844" y="3656512"/>
            <a:ext cx="954341" cy="1684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168238" y="3581400"/>
            <a:ext cx="495774" cy="1713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705600" y="3681413"/>
            <a:ext cx="599856" cy="380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083112" y="3459482"/>
            <a:ext cx="2711409" cy="829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107032" y="3296745"/>
            <a:ext cx="2687489" cy="4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7" idx="3"/>
          </p:cNvCxnSpPr>
          <p:nvPr/>
        </p:nvCxnSpPr>
        <p:spPr>
          <a:xfrm flipV="1">
            <a:off x="7107032" y="2868644"/>
            <a:ext cx="649931" cy="2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754673" y="1674763"/>
            <a:ext cx="3039848" cy="1122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396875" y="2023114"/>
            <a:ext cx="2458832" cy="99060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o-RO" dirty="0" smtClean="0"/>
              <a:t>Robert Stoian</a:t>
            </a:r>
            <a:endParaRPr kumimoji="1" lang="en-US" dirty="0"/>
          </a:p>
        </p:txBody>
      </p:sp>
      <p:sp>
        <p:nvSpPr>
          <p:cNvPr id="69" name="Oval 68"/>
          <p:cNvSpPr/>
          <p:nvPr/>
        </p:nvSpPr>
        <p:spPr>
          <a:xfrm>
            <a:off x="8474725" y="5159820"/>
            <a:ext cx="2518954" cy="99060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o-RO" dirty="0" smtClean="0"/>
              <a:t>Sebastian Stoica</a:t>
            </a:r>
            <a:endParaRPr kumimoji="1"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145942" y="3681413"/>
            <a:ext cx="2111884" cy="1478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063812" y="2667000"/>
            <a:ext cx="2209800" cy="10668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ro-RO" sz="3940" dirty="0" smtClean="0">
                <a:latin typeface="+mj-lt"/>
              </a:rPr>
              <a:t>Team</a:t>
            </a:r>
            <a:endParaRPr kumimoji="1" lang="en-US" sz="394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705600" y="4016829"/>
            <a:ext cx="2458832" cy="99060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o-RO" dirty="0" smtClean="0"/>
              <a:t>Iulia Rînea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20454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Aplicația</a:t>
            </a:r>
            <a:endParaRPr lang="en-US" dirty="0"/>
          </a:p>
        </p:txBody>
      </p:sp>
      <p:sp>
        <p:nvSpPr>
          <p:cNvPr id="2" name="CqClassificationStamp"/>
          <p:cNvSpPr txBox="1"/>
          <p:nvPr/>
        </p:nvSpPr>
        <p:spPr>
          <a:xfrm>
            <a:off x="3437205" y="6608591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</a:t>
            </a:r>
            <a:r>
              <a:rPr lang="en-US" sz="738" dirty="0" smtClean="0">
                <a:solidFill>
                  <a:srgbClr val="FFFFFF"/>
                </a:solidFill>
                <a:latin typeface="Arial" panose="020B0604020202020204" pitchFamily="34" charset="0"/>
              </a:rPr>
              <a:t>ProjApp Team, </a:t>
            </a: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NTT DATA Romania</a:t>
            </a:r>
            <a:endParaRPr lang="ro-RO" sz="738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63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Aplicația</a:t>
            </a:r>
            <a:endParaRPr lang="en-US" altLang="ja-JP" dirty="0"/>
          </a:p>
        </p:txBody>
      </p:sp>
      <p:sp>
        <p:nvSpPr>
          <p:cNvPr id="2" name="CqClassificationStamp"/>
          <p:cNvSpPr txBox="1"/>
          <p:nvPr/>
        </p:nvSpPr>
        <p:spPr>
          <a:xfrm>
            <a:off x="3437205" y="6629400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</a:t>
            </a:r>
            <a:r>
              <a:rPr lang="en-US" sz="738" dirty="0" smtClean="0">
                <a:solidFill>
                  <a:srgbClr val="FFFFFF"/>
                </a:solidFill>
                <a:latin typeface="Arial" panose="020B0604020202020204" pitchFamily="34" charset="0"/>
              </a:rPr>
              <a:t>ProjApp Team, </a:t>
            </a: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NTT DATA Romania</a:t>
            </a:r>
            <a:endParaRPr lang="ro-RO" sz="738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362200" y="1828800"/>
            <a:ext cx="7995290" cy="4495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Scopul aplicației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Rezultate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Dezvoltări</a:t>
            </a:r>
            <a:r>
              <a:rPr lang="en-US" altLang="ja-JP" dirty="0" smtClean="0"/>
              <a:t> </a:t>
            </a:r>
            <a:r>
              <a:rPr lang="en-US" altLang="ja-JP" dirty="0"/>
              <a:t>ulterioare</a:t>
            </a:r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890" y="881062"/>
            <a:ext cx="35052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5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Scopul aplicației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304801" y="756320"/>
            <a:ext cx="11368004" cy="5720680"/>
          </a:xfrm>
        </p:spPr>
        <p:txBody>
          <a:bodyPr/>
          <a:lstStyle/>
          <a:p>
            <a:endParaRPr lang="ro-RO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dirty="0"/>
          </a:p>
        </p:txBody>
      </p:sp>
      <p:sp>
        <p:nvSpPr>
          <p:cNvPr id="2" name="CqClassificationStamp"/>
          <p:cNvSpPr txBox="1"/>
          <p:nvPr/>
        </p:nvSpPr>
        <p:spPr>
          <a:xfrm>
            <a:off x="3437205" y="6629400"/>
            <a:ext cx="5317588" cy="110783"/>
          </a:xfrm>
          <a:prstGeom prst="rect">
            <a:avLst/>
          </a:prstGeom>
          <a:noFill/>
          <a:ln w="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E1E7F3"/>
                </a:solidFill>
              </a14:hiddenLine>
            </a:ext>
          </a:extLst>
        </p:spPr>
        <p:txBody>
          <a:bodyPr vert="horz" wrap="none" lIns="62038" tIns="31019" rIns="62038" bIns="31019" rtlCol="0" anchor="ctr" anchorCtr="0">
            <a:noAutofit/>
          </a:bodyPr>
          <a:lstStyle/>
          <a:p>
            <a:pPr algn="ctr">
              <a:lnSpc>
                <a:spcPts val="985"/>
              </a:lnSpc>
            </a:pP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Information Type: Working Standard, Disclosure Range: , Information Owner: </a:t>
            </a:r>
            <a:r>
              <a:rPr lang="en-US" sz="738" dirty="0" smtClean="0">
                <a:solidFill>
                  <a:srgbClr val="FFFFFF"/>
                </a:solidFill>
                <a:latin typeface="Arial" panose="020B0604020202020204" pitchFamily="34" charset="0"/>
              </a:rPr>
              <a:t>ProjApp Team, </a:t>
            </a:r>
            <a:r>
              <a:rPr lang="en-US" sz="738" dirty="0">
                <a:solidFill>
                  <a:srgbClr val="FFFFFF"/>
                </a:solidFill>
                <a:latin typeface="Arial" panose="020B0604020202020204" pitchFamily="34" charset="0"/>
              </a:rPr>
              <a:t>NTT DATA Romania</a:t>
            </a:r>
            <a:endParaRPr lang="ro-RO" sz="738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67386027"/>
              </p:ext>
            </p:extLst>
          </p:nvPr>
        </p:nvGraphicFramePr>
        <p:xfrm>
          <a:off x="103346" y="-304800"/>
          <a:ext cx="11887199" cy="4669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/>
          <p:cNvGrpSpPr/>
          <p:nvPr/>
        </p:nvGrpSpPr>
        <p:grpSpPr>
          <a:xfrm rot="5400000">
            <a:off x="5715938" y="3067991"/>
            <a:ext cx="662014" cy="774432"/>
            <a:chOff x="3445430" y="1947467"/>
            <a:chExt cx="662014" cy="774432"/>
          </a:xfrm>
        </p:grpSpPr>
        <p:sp>
          <p:nvSpPr>
            <p:cNvPr id="9" name="Right Arrow 8"/>
            <p:cNvSpPr/>
            <p:nvPr/>
          </p:nvSpPr>
          <p:spPr>
            <a:xfrm>
              <a:off x="3445430" y="1947467"/>
              <a:ext cx="662014" cy="77443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ight Arrow 4"/>
            <p:cNvSpPr txBox="1"/>
            <p:nvPr/>
          </p:nvSpPr>
          <p:spPr>
            <a:xfrm>
              <a:off x="3445430" y="2102353"/>
              <a:ext cx="463410" cy="4646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92910" y="3938614"/>
            <a:ext cx="3122711" cy="1873626"/>
            <a:chOff x="4382243" y="1397870"/>
            <a:chExt cx="3122711" cy="1873626"/>
          </a:xfrm>
        </p:grpSpPr>
        <p:sp>
          <p:nvSpPr>
            <p:cNvPr id="12" name="Rounded Rectangle 11"/>
            <p:cNvSpPr/>
            <p:nvPr/>
          </p:nvSpPr>
          <p:spPr>
            <a:xfrm>
              <a:off x="4382243" y="1397870"/>
              <a:ext cx="3122711" cy="187362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 txBox="1"/>
            <p:nvPr/>
          </p:nvSpPr>
          <p:spPr>
            <a:xfrm>
              <a:off x="4437120" y="1452747"/>
              <a:ext cx="3012957" cy="17638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o-RO" sz="2400" dirty="0" smtClean="0">
                  <a:solidFill>
                    <a:schemeClr val="tx2"/>
                  </a:solidFill>
                </a:rPr>
                <a:t>Posibilitatea angajaților de a accesa o pagină personală</a:t>
              </a:r>
              <a:endParaRPr lang="en-US" sz="2400" kern="12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14" name="Picture 2" descr="Imagini pentru puzzle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5302">
            <a:off x="9159368" y="3455285"/>
            <a:ext cx="2833183" cy="284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719975" y="1265460"/>
            <a:ext cx="906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 smtClean="0"/>
              <a:t>admin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4161" y="3124200"/>
            <a:ext cx="906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 smtClean="0"/>
              <a:t>user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531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okyoPRD_2016PPTTemplate_v1">
  <a:themeElements>
    <a:clrScheme name="NTT DATA COLOR MASTER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Template_english_A4.pptx" id="{CD7412D8-E4C4-4F51-B9EB-CC76624E9B26}" vid="{CBD48F74-65C9-4871-B54F-58462464F883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Ratings xmlns="http://schemas.microsoft.com/sharepoint/v3" xsi:nil="true"/>
    <LikedBy xmlns="http://schemas.microsoft.com/sharepoint/v3">
      <UserInfo>
        <DisplayName/>
        <AccountId xsi:nil="true"/>
        <AccountType/>
      </UserInfo>
    </LikedBy>
    <RatedBy xmlns="http://schemas.microsoft.com/sharepoint/v3">
      <UserInfo>
        <DisplayName/>
        <AccountId xsi:nil="true"/>
        <AccountType/>
      </UserInfo>
    </RatedB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8C684FA8C42B4A86CE93DF86929272" ma:contentTypeVersion="6" ma:contentTypeDescription="Creați un document nou." ma:contentTypeScope="" ma:versionID="850bdb4744d2508c807d1c0fc7b1d96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31b87b23e778e3135da97957819c37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8" nillable="true" ma:displayName="Evaluare (0-5)" ma:decimals="2" ma:description="Valoare medie a tuturor evaluărilor remise" ma:internalName="AverageRating" ma:readOnly="true">
      <xsd:simpleType>
        <xsd:restriction base="dms:Number"/>
      </xsd:simpleType>
    </xsd:element>
    <xsd:element name="RatingCount" ma:index="9" nillable="true" ma:displayName="Număr de evaluări" ma:decimals="0" ma:description="Număr de evaluări remise" ma:internalName="RatingCount" ma:readOnly="true">
      <xsd:simpleType>
        <xsd:restriction base="dms:Number"/>
      </xsd:simpleType>
    </xsd:element>
    <xsd:element name="RatedBy" ma:index="10" nillable="true" ma:displayName="Evaluat de" ma:description="Utilizatorii au evaluat elementul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1" nillable="true" ma:displayName="Calificative de utilizator" ma:description="Calificative de utilizator pentru element" ma:hidden="true" ma:internalName="Ratings">
      <xsd:simpleType>
        <xsd:restriction base="dms:Note"/>
      </xsd:simpleType>
    </xsd:element>
    <xsd:element name="LikesCount" ma:index="12" nillable="true" ma:displayName="Număr aprecieri" ma:internalName="LikesCount">
      <xsd:simpleType>
        <xsd:restriction base="dms:Unknown"/>
      </xsd:simpleType>
    </xsd:element>
    <xsd:element name="LikedBy" ma:index="13" nillable="true" ma:displayName="Apreciat de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E42AB0-335C-44A0-A064-5814250D455A}">
  <ds:schemaRefs>
    <ds:schemaRef ds:uri="http://purl.org/dc/terms/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3B048EDF-277B-4100-9876-DF3685DEDB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443908-1034-45DE-BFEC-E008AEB98E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Template_A4</Template>
  <TotalTime>9394</TotalTime>
  <Words>1115</Words>
  <Application>Microsoft Office PowerPoint</Application>
  <PresentationFormat>Widescreen</PresentationFormat>
  <Paragraphs>307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MS PGothic</vt:lpstr>
      <vt:lpstr>Yu Gothic</vt:lpstr>
      <vt:lpstr>Arial</vt:lpstr>
      <vt:lpstr>HGPGothicE</vt:lpstr>
      <vt:lpstr>HGP創英角ｺﾞｼｯｸUB</vt:lpstr>
      <vt:lpstr>Meiryo UI</vt:lpstr>
      <vt:lpstr>Wingdings</vt:lpstr>
      <vt:lpstr>TokyoPRD_2016PPTTemplate_v1</vt:lpstr>
      <vt:lpstr>PowerPoint Presentation</vt:lpstr>
      <vt:lpstr>PowerPoint Presentation</vt:lpstr>
      <vt:lpstr>Activitatea de practică</vt:lpstr>
      <vt:lpstr>PowerPoint Presentation</vt:lpstr>
      <vt:lpstr>Team</vt:lpstr>
      <vt:lpstr>PowerPoint Presentation</vt:lpstr>
      <vt:lpstr>Aplicația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Task-urile distribuite membrilor echipei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Dezvoltari ulterioare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 Ungureanu</dc:creator>
  <cp:lastModifiedBy>Marian Ungureanu</cp:lastModifiedBy>
  <cp:revision>340</cp:revision>
  <cp:lastPrinted>2016-10-07T07:48:50Z</cp:lastPrinted>
  <dcterms:created xsi:type="dcterms:W3CDTF">2017-10-09T07:57:15Z</dcterms:created>
  <dcterms:modified xsi:type="dcterms:W3CDTF">2019-07-19T11:42:49Z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0x0101007A8C684FA8C42B4A86CE93DF86929272</vt:lpwstr>
  </property>
  <property fmtid="{D5CDD505-2E9C-101B-9397-08002B2CF9AE}" pid="3" name="CqChecksum">
    <vt:lpwstr>791280D49D9B78E7D21BD4C43A41E05B</vt:lpwstr>
  </property>
  <property fmtid="{D5CDD505-2E9C-101B-9397-08002B2CF9AE}" pid="4" name="CqInformationType">
    <vt:lpwstr>Working Standard</vt:lpwstr>
  </property>
  <property fmtid="{D5CDD505-2E9C-101B-9397-08002B2CF9AE}" pid="5" name="CqVitality">
    <vt:lpwstr/>
  </property>
  <property fmtid="{D5CDD505-2E9C-101B-9397-08002B2CF9AE}" pid="6" name="CqDisclosureRange">
    <vt:lpwstr/>
  </property>
  <property fmtid="{D5CDD505-2E9C-101B-9397-08002B2CF9AE}" pid="7" name="CqDisclosureRangeStamp">
    <vt:lpwstr/>
  </property>
  <property fmtid="{D5CDD505-2E9C-101B-9397-08002B2CF9AE}" pid="8" name="CqDisclosureRangeLimitation">
    <vt:lpwstr/>
  </property>
  <property fmtid="{D5CDD505-2E9C-101B-9397-08002B2CF9AE}" pid="9" name="CqOwner">
    <vt:lpwstr>anamaria.oprea</vt:lpwstr>
  </property>
  <property fmtid="{D5CDD505-2E9C-101B-9397-08002B2CF9AE}" pid="10" name="CqDepartment">
    <vt:lpwstr/>
  </property>
  <property fmtid="{D5CDD505-2E9C-101B-9397-08002B2CF9AE}" pid="11" name="CqCompanyOwner">
    <vt:lpwstr>NTT DATA Romania</vt:lpwstr>
  </property>
</Properties>
</file>