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062400" cy="30175200"/>
  <p:notesSz cx="6954838" cy="9309100"/>
  <p:defaultTextStyle>
    <a:defPPr>
      <a:defRPr lang="en-US"/>
    </a:defPPr>
    <a:lvl1pPr marL="0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1pPr>
    <a:lvl2pPr marL="2142302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2pPr>
    <a:lvl3pPr marL="4284604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3pPr>
    <a:lvl4pPr marL="6426906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4pPr>
    <a:lvl5pPr marL="8569208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5pPr>
    <a:lvl6pPr marL="10711510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6pPr>
    <a:lvl7pPr marL="12853812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7pPr>
    <a:lvl8pPr marL="14996114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8pPr>
    <a:lvl9pPr marL="17138416" algn="l" defTabSz="4284604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6" autoAdjust="0"/>
  </p:normalViewPr>
  <p:slideViewPr>
    <p:cSldViewPr snapToGrid="0">
      <p:cViewPr varScale="1">
        <p:scale>
          <a:sx n="14" d="100"/>
          <a:sy n="14" d="100"/>
        </p:scale>
        <p:origin x="-1188" y="-180"/>
      </p:cViewPr>
      <p:guideLst>
        <p:guide orient="horz" pos="9504"/>
        <p:guide pos="13248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0CC9A-C7BB-4114-9E64-786C41E7AF1F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698500"/>
            <a:ext cx="486568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128A8-14AD-456B-8F88-64CFB0BB975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128A8-14AD-456B-8F88-64CFB0BB97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54680" y="9373872"/>
            <a:ext cx="35753040" cy="646811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309360" y="17099280"/>
            <a:ext cx="29443680" cy="7711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2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4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6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9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1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3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8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37228580" y="5958211"/>
            <a:ext cx="42588180" cy="12702222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464040" y="5958211"/>
            <a:ext cx="127063500" cy="12702222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22640" y="19390362"/>
            <a:ext cx="35753040" cy="5993130"/>
          </a:xfrm>
        </p:spPr>
        <p:txBody>
          <a:bodyPr anchor="t"/>
          <a:lstStyle>
            <a:lvl1pPr algn="l">
              <a:defRPr sz="187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22640" y="12789539"/>
            <a:ext cx="35753040" cy="6600823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2302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4604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690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6920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115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538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99611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384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464040" y="34736410"/>
            <a:ext cx="84825840" cy="9824402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4990920" y="34736410"/>
            <a:ext cx="84825840" cy="9824402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03120" y="1208407"/>
            <a:ext cx="37856160" cy="50292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03120" y="6754498"/>
            <a:ext cx="18584865" cy="281495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2302" indent="0">
              <a:buNone/>
              <a:defRPr sz="9400" b="1"/>
            </a:lvl2pPr>
            <a:lvl3pPr marL="4284604" indent="0">
              <a:buNone/>
              <a:defRPr sz="8400" b="1"/>
            </a:lvl3pPr>
            <a:lvl4pPr marL="6426906" indent="0">
              <a:buNone/>
              <a:defRPr sz="7500" b="1"/>
            </a:lvl4pPr>
            <a:lvl5pPr marL="8569208" indent="0">
              <a:buNone/>
              <a:defRPr sz="7500" b="1"/>
            </a:lvl5pPr>
            <a:lvl6pPr marL="10711510" indent="0">
              <a:buNone/>
              <a:defRPr sz="7500" b="1"/>
            </a:lvl6pPr>
            <a:lvl7pPr marL="12853812" indent="0">
              <a:buNone/>
              <a:defRPr sz="7500" b="1"/>
            </a:lvl7pPr>
            <a:lvl8pPr marL="14996114" indent="0">
              <a:buNone/>
              <a:defRPr sz="7500" b="1"/>
            </a:lvl8pPr>
            <a:lvl9pPr marL="17138416" indent="0">
              <a:buNone/>
              <a:defRPr sz="7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103120" y="9569451"/>
            <a:ext cx="18584865" cy="17385667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1367117" y="6754498"/>
            <a:ext cx="18592166" cy="281495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2302" indent="0">
              <a:buNone/>
              <a:defRPr sz="9400" b="1"/>
            </a:lvl2pPr>
            <a:lvl3pPr marL="4284604" indent="0">
              <a:buNone/>
              <a:defRPr sz="8400" b="1"/>
            </a:lvl3pPr>
            <a:lvl4pPr marL="6426906" indent="0">
              <a:buNone/>
              <a:defRPr sz="7500" b="1"/>
            </a:lvl4pPr>
            <a:lvl5pPr marL="8569208" indent="0">
              <a:buNone/>
              <a:defRPr sz="7500" b="1"/>
            </a:lvl5pPr>
            <a:lvl6pPr marL="10711510" indent="0">
              <a:buNone/>
              <a:defRPr sz="7500" b="1"/>
            </a:lvl6pPr>
            <a:lvl7pPr marL="12853812" indent="0">
              <a:buNone/>
              <a:defRPr sz="7500" b="1"/>
            </a:lvl7pPr>
            <a:lvl8pPr marL="14996114" indent="0">
              <a:buNone/>
              <a:defRPr sz="7500" b="1"/>
            </a:lvl8pPr>
            <a:lvl9pPr marL="17138416" indent="0">
              <a:buNone/>
              <a:defRPr sz="7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1367117" y="9569451"/>
            <a:ext cx="18592166" cy="17385667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03124" y="1201420"/>
            <a:ext cx="13838240" cy="511302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445232" y="1201422"/>
            <a:ext cx="23514050" cy="25753697"/>
          </a:xfrm>
        </p:spPr>
        <p:txBody>
          <a:bodyPr/>
          <a:lstStyle>
            <a:lvl1pPr>
              <a:defRPr sz="15000"/>
            </a:lvl1pPr>
            <a:lvl2pPr>
              <a:defRPr sz="13100"/>
            </a:lvl2pPr>
            <a:lvl3pPr>
              <a:defRPr sz="112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03124" y="6314443"/>
            <a:ext cx="13838240" cy="20640677"/>
          </a:xfrm>
        </p:spPr>
        <p:txBody>
          <a:bodyPr/>
          <a:lstStyle>
            <a:lvl1pPr marL="0" indent="0">
              <a:buNone/>
              <a:defRPr sz="6600"/>
            </a:lvl1pPr>
            <a:lvl2pPr marL="2142302" indent="0">
              <a:buNone/>
              <a:defRPr sz="5600"/>
            </a:lvl2pPr>
            <a:lvl3pPr marL="4284604" indent="0">
              <a:buNone/>
              <a:defRPr sz="4700"/>
            </a:lvl3pPr>
            <a:lvl4pPr marL="6426906" indent="0">
              <a:buNone/>
              <a:defRPr sz="4200"/>
            </a:lvl4pPr>
            <a:lvl5pPr marL="8569208" indent="0">
              <a:buNone/>
              <a:defRPr sz="4200"/>
            </a:lvl5pPr>
            <a:lvl6pPr marL="10711510" indent="0">
              <a:buNone/>
              <a:defRPr sz="4200"/>
            </a:lvl6pPr>
            <a:lvl7pPr marL="12853812" indent="0">
              <a:buNone/>
              <a:defRPr sz="4200"/>
            </a:lvl7pPr>
            <a:lvl8pPr marL="14996114" indent="0">
              <a:buNone/>
              <a:defRPr sz="4200"/>
            </a:lvl8pPr>
            <a:lvl9pPr marL="17138416" indent="0">
              <a:buNone/>
              <a:defRPr sz="4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44525" y="21122641"/>
            <a:ext cx="25237440" cy="2493647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244525" y="2696210"/>
            <a:ext cx="25237440" cy="18105120"/>
          </a:xfrm>
        </p:spPr>
        <p:txBody>
          <a:bodyPr/>
          <a:lstStyle>
            <a:lvl1pPr marL="0" indent="0">
              <a:buNone/>
              <a:defRPr sz="15000"/>
            </a:lvl1pPr>
            <a:lvl2pPr marL="2142302" indent="0">
              <a:buNone/>
              <a:defRPr sz="13100"/>
            </a:lvl2pPr>
            <a:lvl3pPr marL="4284604" indent="0">
              <a:buNone/>
              <a:defRPr sz="11200"/>
            </a:lvl3pPr>
            <a:lvl4pPr marL="6426906" indent="0">
              <a:buNone/>
              <a:defRPr sz="9400"/>
            </a:lvl4pPr>
            <a:lvl5pPr marL="8569208" indent="0">
              <a:buNone/>
              <a:defRPr sz="9400"/>
            </a:lvl5pPr>
            <a:lvl6pPr marL="10711510" indent="0">
              <a:buNone/>
              <a:defRPr sz="9400"/>
            </a:lvl6pPr>
            <a:lvl7pPr marL="12853812" indent="0">
              <a:buNone/>
              <a:defRPr sz="9400"/>
            </a:lvl7pPr>
            <a:lvl8pPr marL="14996114" indent="0">
              <a:buNone/>
              <a:defRPr sz="9400"/>
            </a:lvl8pPr>
            <a:lvl9pPr marL="17138416" indent="0">
              <a:buNone/>
              <a:defRPr sz="94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244525" y="23616288"/>
            <a:ext cx="25237440" cy="3541393"/>
          </a:xfrm>
        </p:spPr>
        <p:txBody>
          <a:bodyPr/>
          <a:lstStyle>
            <a:lvl1pPr marL="0" indent="0">
              <a:buNone/>
              <a:defRPr sz="6600"/>
            </a:lvl1pPr>
            <a:lvl2pPr marL="2142302" indent="0">
              <a:buNone/>
              <a:defRPr sz="5600"/>
            </a:lvl2pPr>
            <a:lvl3pPr marL="4284604" indent="0">
              <a:buNone/>
              <a:defRPr sz="4700"/>
            </a:lvl3pPr>
            <a:lvl4pPr marL="6426906" indent="0">
              <a:buNone/>
              <a:defRPr sz="4200"/>
            </a:lvl4pPr>
            <a:lvl5pPr marL="8569208" indent="0">
              <a:buNone/>
              <a:defRPr sz="4200"/>
            </a:lvl5pPr>
            <a:lvl6pPr marL="10711510" indent="0">
              <a:buNone/>
              <a:defRPr sz="4200"/>
            </a:lvl6pPr>
            <a:lvl7pPr marL="12853812" indent="0">
              <a:buNone/>
              <a:defRPr sz="4200"/>
            </a:lvl7pPr>
            <a:lvl8pPr marL="14996114" indent="0">
              <a:buNone/>
              <a:defRPr sz="4200"/>
            </a:lvl8pPr>
            <a:lvl9pPr marL="17138416" indent="0">
              <a:buNone/>
              <a:defRPr sz="4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03120" y="1208407"/>
            <a:ext cx="37856160" cy="5029200"/>
          </a:xfrm>
          <a:prstGeom prst="rect">
            <a:avLst/>
          </a:prstGeom>
        </p:spPr>
        <p:txBody>
          <a:bodyPr vert="horz" lIns="428460" tIns="214230" rIns="428460" bIns="21423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03120" y="7040884"/>
            <a:ext cx="37856160" cy="19914237"/>
          </a:xfrm>
          <a:prstGeom prst="rect">
            <a:avLst/>
          </a:prstGeom>
        </p:spPr>
        <p:txBody>
          <a:bodyPr vert="horz" lIns="428460" tIns="214230" rIns="428460" bIns="21423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103120" y="27967943"/>
            <a:ext cx="9814560" cy="1606550"/>
          </a:xfrm>
          <a:prstGeom prst="rect">
            <a:avLst/>
          </a:prstGeom>
        </p:spPr>
        <p:txBody>
          <a:bodyPr vert="horz" lIns="428460" tIns="214230" rIns="428460" bIns="21423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FAB8-2C2A-49C9-90F2-B3D3BBC8BAA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4371320" y="27967943"/>
            <a:ext cx="13319760" cy="1606550"/>
          </a:xfrm>
          <a:prstGeom prst="rect">
            <a:avLst/>
          </a:prstGeom>
        </p:spPr>
        <p:txBody>
          <a:bodyPr vert="horz" lIns="428460" tIns="214230" rIns="428460" bIns="21423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0144720" y="27967943"/>
            <a:ext cx="9814560" cy="1606550"/>
          </a:xfrm>
          <a:prstGeom prst="rect">
            <a:avLst/>
          </a:prstGeom>
        </p:spPr>
        <p:txBody>
          <a:bodyPr vert="horz" lIns="428460" tIns="214230" rIns="428460" bIns="21423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D1CD-1E2A-4EAC-8A81-5B03AB813E5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4604" rtl="0" eaLnBrk="1" latinLnBrk="0" hangingPunct="1">
        <a:spcBef>
          <a:spcPct val="0"/>
        </a:spcBef>
        <a:buNone/>
        <a:defRPr sz="20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6727" indent="-1606727" algn="l" defTabSz="4284604" rtl="0" eaLnBrk="1" latinLnBrk="0" hangingPunct="1">
        <a:spcBef>
          <a:spcPct val="20000"/>
        </a:spcBef>
        <a:buFont typeface="Arial" pitchFamily="34" charset="0"/>
        <a:buChar char="•"/>
        <a:defRPr sz="15000" kern="1200">
          <a:solidFill>
            <a:schemeClr val="tx1"/>
          </a:solidFill>
          <a:latin typeface="+mn-lt"/>
          <a:ea typeface="+mn-ea"/>
          <a:cs typeface="+mn-cs"/>
        </a:defRPr>
      </a:lvl1pPr>
      <a:lvl2pPr marL="3481241" indent="-1338939" algn="l" defTabSz="4284604" rtl="0" eaLnBrk="1" latinLnBrk="0" hangingPunct="1">
        <a:spcBef>
          <a:spcPct val="20000"/>
        </a:spcBef>
        <a:buFont typeface="Arial" pitchFamily="34" charset="0"/>
        <a:buChar char="–"/>
        <a:defRPr sz="13100" kern="1200">
          <a:solidFill>
            <a:schemeClr val="tx1"/>
          </a:solidFill>
          <a:latin typeface="+mn-lt"/>
          <a:ea typeface="+mn-ea"/>
          <a:cs typeface="+mn-cs"/>
        </a:defRPr>
      </a:lvl2pPr>
      <a:lvl3pPr marL="5355755" indent="-1071151" algn="l" defTabSz="4284604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57" indent="-1071151" algn="l" defTabSz="4284604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640359" indent="-1071151" algn="l" defTabSz="4284604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82661" indent="-1071151" algn="l" defTabSz="4284604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4963" indent="-1071151" algn="l" defTabSz="4284604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7265" indent="-1071151" algn="l" defTabSz="4284604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9567" indent="-1071151" algn="l" defTabSz="4284604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2302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4604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6906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9208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11510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3812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6114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8416" algn="l" defTabSz="4284604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tif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8106814" y="16387856"/>
          <a:ext cx="13726985" cy="10125638"/>
        </p:xfrm>
        <a:graphic>
          <a:graphicData uri="http://schemas.openxmlformats.org/presentationml/2006/ole">
            <p:oleObj spid="_x0000_s11274" name="Prism 7" r:id="rId4" imgW="3581190" imgH="2642090" progId="">
              <p:embed/>
            </p:oleObj>
          </a:graphicData>
        </a:graphic>
      </p:graphicFrame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3771900" y="2663358"/>
            <a:ext cx="35204400" cy="225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4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Emiliano R. Diez </a:t>
            </a:r>
            <a:r>
              <a:rPr kumimoji="0" lang="es-AR" sz="4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1,3</a:t>
            </a:r>
            <a:r>
              <a:rPr kumimoji="0" lang="es-AR" sz="4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Tamara </a:t>
            </a:r>
            <a:r>
              <a:rPr kumimoji="0" lang="es-A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Beňova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AR" sz="4000" baseline="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Natalia Prado </a:t>
            </a:r>
            <a:r>
              <a:rPr kumimoji="0" lang="es-AR" sz="4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Boris </a:t>
            </a:r>
            <a:r>
              <a:rPr kumimoji="0" lang="es-A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Lipták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AR" sz="4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A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Vladimír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A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Knezl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AR" sz="4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Roberto </a:t>
            </a:r>
            <a:r>
              <a:rPr kumimoji="0" lang="es-A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Miatello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AR" sz="4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1,3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Barbara </a:t>
            </a:r>
            <a:r>
              <a:rPr kumimoji="0" lang="es-A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Bačová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AR" sz="4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s-A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Narcisa </a:t>
            </a:r>
            <a:r>
              <a:rPr kumimoji="0" lang="es-AR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Tribulova</a:t>
            </a:r>
            <a:r>
              <a:rPr kumimoji="0" lang="es-AR" sz="4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6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Instituto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Fisiología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Facultad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Ciencias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Médicas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Universidad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Nacional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Cuyo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Mendoza, Argentina. </a:t>
            </a:r>
            <a:r>
              <a:rPr kumimoji="0" lang="es-AR" sz="3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s-A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A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Institute</a:t>
            </a:r>
            <a:r>
              <a:rPr kumimoji="0" lang="es-A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A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for</a:t>
            </a:r>
            <a:r>
              <a:rPr kumimoji="0" lang="es-A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A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Heart</a:t>
            </a:r>
            <a:r>
              <a:rPr kumimoji="0" lang="es-A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A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Research</a:t>
            </a:r>
            <a:r>
              <a:rPr kumimoji="0" lang="es-A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s-A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Slovak</a:t>
            </a:r>
            <a:r>
              <a:rPr kumimoji="0" lang="es-A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A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Academy</a:t>
            </a:r>
            <a:r>
              <a:rPr kumimoji="0" lang="es-A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of </a:t>
            </a:r>
            <a:r>
              <a:rPr kumimoji="0" lang="es-A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Sciences</a:t>
            </a:r>
            <a:r>
              <a:rPr kumimoji="0" lang="es-A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Bratislava, </a:t>
            </a:r>
            <a:r>
              <a:rPr kumimoji="0" lang="es-A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Slovakia</a:t>
            </a:r>
            <a:r>
              <a:rPr kumimoji="0" lang="es-A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kumimoji="0" lang="es-AR" sz="3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s-A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Instituto de Medicina y Biología Experimental de Cuyo, Consejo Nacional de Investigaciones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Científicas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Técnicas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Mendoza, Argentina. </a:t>
            </a:r>
            <a:r>
              <a:rPr kumimoji="0" lang="en-US" sz="3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Institute of Experimental Pharmacology and Toxicology, Slovak Academy of Sciences, Bratislava, Slovakia.  Contact email: </a:t>
            </a:r>
            <a:r>
              <a:rPr kumimoji="0" lang="en-US" sz="3000" b="0" i="0" u="sng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emiradiez@gmail.com </a:t>
            </a:r>
          </a:p>
        </p:txBody>
      </p:sp>
      <p:pic>
        <p:nvPicPr>
          <p:cNvPr id="5" name="Picture 10" descr="Escudo Nuev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0314" y="324667"/>
            <a:ext cx="1948728" cy="2272959"/>
          </a:xfrm>
          <a:prstGeom prst="ellipse">
            <a:avLst/>
          </a:prstGeom>
          <a:ln w="63500" cap="rnd">
            <a:noFill/>
          </a:ln>
          <a:effectLst>
            <a:outerShdw blurRad="127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16" descr="IMBECUconi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3042" y="2610667"/>
            <a:ext cx="2448272" cy="187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05685" y="152400"/>
            <a:ext cx="2124075" cy="215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00910" y="2514600"/>
            <a:ext cx="2228850" cy="201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609600" y="9982200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dirty="0" err="1" smtClean="0">
                <a:latin typeface="Arial" pitchFamily="34" charset="0"/>
                <a:cs typeface="Arial" pitchFamily="34" charset="0"/>
              </a:rPr>
              <a:t>Methods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9600" y="6019800"/>
            <a:ext cx="12573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Hypokalemia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is the most common electrolyte abnormality encountered in clinical practice and enhances the propensity for ventricular fibrillation (VF). Melatonin up-regulates the gap junction channels protein, connexin-43 (Cx43), rendering the heart more resistant to electrically-induced VF.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 hypothesized that melatonin may protect against low potassium induced VF in part by affecting Cx43.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8146375" y="26593800"/>
            <a:ext cx="135731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latin typeface="Arial" pitchFamily="34" charset="0"/>
                <a:cs typeface="Arial" pitchFamily="34" charset="0"/>
              </a:rPr>
              <a:t>Acute activation of melatonin receptors prevents of abnormal expression and distribution of Cx43 and severe arrhythmias. 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09600" y="10820400"/>
            <a:ext cx="1243584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Arial" pitchFamily="34" charset="0"/>
                <a:cs typeface="Arial" pitchFamily="34" charset="0"/>
              </a:rPr>
              <a:t>Isolated rat hearts underwent low K+ perfusion (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mEq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/L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in 4 groups: 1) Mel, 100 </a:t>
            </a:r>
            <a:r>
              <a:rPr lang="el-GR" sz="3200" dirty="0" smtClean="0">
                <a:latin typeface="Arial" pitchFamily="34" charset="0"/>
                <a:cs typeface="Arial" pitchFamily="34" charset="0"/>
              </a:rPr>
              <a:t>μ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M melatonin; 2) Luz,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luzindole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5 </a:t>
            </a:r>
            <a:r>
              <a:rPr lang="el-GR" sz="3200" dirty="0" smtClean="0">
                <a:latin typeface="Arial" pitchFamily="34" charset="0"/>
                <a:cs typeface="Arial" pitchFamily="34" charset="0"/>
              </a:rPr>
              <a:t>μ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M a melatonin receptor blocker; 3)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Mel+Luz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melatonin+luzindole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; or 4) Control, vehicle of the drugs, according to the scheme below:</a:t>
            </a:r>
          </a:p>
          <a:p>
            <a:pPr algn="just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n-US" sz="3200" dirty="0" smtClean="0">
                <a:latin typeface="Arial" pitchFamily="34" charset="0"/>
                <a:cs typeface="Arial" pitchFamily="34" charset="0"/>
              </a:rPr>
              <a:t>ECG and heart function were registered and analyzed using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BiolabF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software. Samples for western blot and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immunofluorescence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were taken after: stabilization, 5 min of low potassium perfusion, two min VF and, 25 min of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normokalemic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perfusion.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8060650" y="25641300"/>
            <a:ext cx="52693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sz="6600" dirty="0"/>
          </a:p>
        </p:txBody>
      </p:sp>
      <p:sp>
        <p:nvSpPr>
          <p:cNvPr id="15" name="14 Rectángulo"/>
          <p:cNvSpPr/>
          <p:nvPr/>
        </p:nvSpPr>
        <p:spPr>
          <a:xfrm>
            <a:off x="2438400" y="304800"/>
            <a:ext cx="3680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Melatonin receptors activation protects against 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7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low potassium induced ventricular fibrillation: role of connexin-43.</a:t>
            </a:r>
            <a:endParaRPr kumimoji="0" lang="en-US" sz="17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609600" y="5105400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dirty="0" err="1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57200" y="26136600"/>
            <a:ext cx="12801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40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Fig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1.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Melatonin was the only treatment that reduced the incidence of low K+-induced VF from 100% (vehicle 15/15;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luzindole+melatonin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10/10; and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luzindole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8/8) to 69% (9/13) (P=0.0349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vehicle by Fisher test) and delayed the occurrence of VF to 12 min (9-25 IQR) from 7 min (5-12 IQR) in vehicle group (P=0.041 by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Log.rank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test.). </a:t>
            </a:r>
            <a:endParaRPr kumimoji="0" 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33400" y="17566894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dirty="0" err="1" smtClean="0">
                <a:latin typeface="Arial" pitchFamily="34" charset="0"/>
                <a:cs typeface="Arial" pitchFamily="34" charset="0"/>
              </a:rPr>
              <a:t>Results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13411200" y="29095125"/>
            <a:ext cx="15049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Fig 2</a:t>
            </a:r>
            <a:r>
              <a:rPr lang="en-US" sz="3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Melatonin prevented low </a:t>
            </a:r>
            <a:r>
              <a:rPr lang="en-US" sz="36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potasium</a:t>
            </a:r>
            <a:r>
              <a:rPr lang="en-US" sz="3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induced lateralization of Cx43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32377994" y="29175075"/>
            <a:ext cx="9227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All authors declare no conflict of interest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" name="0 Imagen" descr="Lateralization 3.tif"/>
          <p:cNvPicPr/>
          <p:nvPr/>
        </p:nvPicPr>
        <p:blipFill>
          <a:blip r:embed="rId9" cstate="print">
            <a:lum/>
          </a:blip>
          <a:srcRect l="14609" t="5037" r="43439" b="66347"/>
          <a:stretch>
            <a:fillRect/>
          </a:stretch>
        </p:blipFill>
        <p:spPr>
          <a:xfrm>
            <a:off x="13418458" y="23206180"/>
            <a:ext cx="6840000" cy="5760000"/>
          </a:xfrm>
          <a:prstGeom prst="rect">
            <a:avLst/>
          </a:prstGeom>
        </p:spPr>
      </p:pic>
      <p:sp>
        <p:nvSpPr>
          <p:cNvPr id="39" name="38 Rectángulo"/>
          <p:cNvSpPr/>
          <p:nvPr/>
        </p:nvSpPr>
        <p:spPr>
          <a:xfrm>
            <a:off x="15775478" y="16354483"/>
            <a:ext cx="2007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Control</a:t>
            </a:r>
            <a:endParaRPr lang="en-US" sz="4000" dirty="0"/>
          </a:p>
        </p:txBody>
      </p:sp>
      <p:pic>
        <p:nvPicPr>
          <p:cNvPr id="40" name="0 Imagen" descr="Lateralization 3.tif"/>
          <p:cNvPicPr/>
          <p:nvPr/>
        </p:nvPicPr>
        <p:blipFill>
          <a:blip r:embed="rId9" cstate="print"/>
          <a:srcRect l="14609" t="33358" r="43433" b="37474"/>
          <a:stretch>
            <a:fillRect/>
          </a:stretch>
        </p:blipFill>
        <p:spPr>
          <a:xfrm>
            <a:off x="13449300" y="16902930"/>
            <a:ext cx="6840000" cy="5760000"/>
          </a:xfrm>
          <a:prstGeom prst="rect">
            <a:avLst/>
          </a:prstGeom>
        </p:spPr>
      </p:pic>
      <p:pic>
        <p:nvPicPr>
          <p:cNvPr id="41" name="0 Imagen" descr="Lateralization 3.tif"/>
          <p:cNvPicPr/>
          <p:nvPr/>
        </p:nvPicPr>
        <p:blipFill>
          <a:blip r:embed="rId9" cstate="print"/>
          <a:srcRect l="14609" t="62577" r="43351" b="9174"/>
          <a:stretch>
            <a:fillRect/>
          </a:stretch>
        </p:blipFill>
        <p:spPr>
          <a:xfrm>
            <a:off x="20696312" y="16985700"/>
            <a:ext cx="6840000" cy="5760000"/>
          </a:xfrm>
          <a:prstGeom prst="rect">
            <a:avLst/>
          </a:prstGeom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10" cstate="print">
            <a:lum bright="-10000"/>
          </a:blip>
          <a:srcRect l="22655" t="12924"/>
          <a:stretch>
            <a:fillRect/>
          </a:stretch>
        </p:blipFill>
        <p:spPr bwMode="auto">
          <a:xfrm>
            <a:off x="20746500" y="23273993"/>
            <a:ext cx="6755421" cy="56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42 Conector recto de flecha"/>
          <p:cNvCxnSpPr/>
          <p:nvPr/>
        </p:nvCxnSpPr>
        <p:spPr>
          <a:xfrm>
            <a:off x="15740572" y="18512838"/>
            <a:ext cx="157655" cy="9459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17448818" y="20480391"/>
            <a:ext cx="157655" cy="9459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24708507" y="20207435"/>
            <a:ext cx="157655" cy="9459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18595856" y="24319148"/>
            <a:ext cx="110751" cy="15734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flipH="1">
            <a:off x="25786210" y="25228918"/>
            <a:ext cx="108000" cy="144000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H="1">
            <a:off x="23069285" y="25602035"/>
            <a:ext cx="108000" cy="144000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H="1">
            <a:off x="26122540" y="26700366"/>
            <a:ext cx="108000" cy="144000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26784693" y="28815505"/>
            <a:ext cx="648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ectángulo"/>
          <p:cNvSpPr/>
          <p:nvPr/>
        </p:nvSpPr>
        <p:spPr>
          <a:xfrm>
            <a:off x="23061346" y="16390941"/>
            <a:ext cx="2039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Mel 100</a:t>
            </a:r>
            <a:endParaRPr lang="en-US" sz="4000" dirty="0"/>
          </a:p>
        </p:txBody>
      </p:sp>
      <p:sp>
        <p:nvSpPr>
          <p:cNvPr id="52" name="51 Rectángulo"/>
          <p:cNvSpPr/>
          <p:nvPr/>
        </p:nvSpPr>
        <p:spPr>
          <a:xfrm>
            <a:off x="15579722" y="22647414"/>
            <a:ext cx="2561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MEL+LUZ</a:t>
            </a:r>
            <a:endParaRPr lang="en-US" sz="4000" dirty="0"/>
          </a:p>
        </p:txBody>
      </p:sp>
      <p:sp>
        <p:nvSpPr>
          <p:cNvPr id="53" name="52 Rectángulo"/>
          <p:cNvSpPr/>
          <p:nvPr/>
        </p:nvSpPr>
        <p:spPr>
          <a:xfrm>
            <a:off x="23622335" y="22647414"/>
            <a:ext cx="1180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LUZ</a:t>
            </a:r>
            <a:endParaRPr lang="en-US" sz="4000" dirty="0"/>
          </a:p>
        </p:txBody>
      </p:sp>
      <p:cxnSp>
        <p:nvCxnSpPr>
          <p:cNvPr id="54" name="53 Conector recto de flecha"/>
          <p:cNvCxnSpPr/>
          <p:nvPr/>
        </p:nvCxnSpPr>
        <p:spPr>
          <a:xfrm>
            <a:off x="15262106" y="24490598"/>
            <a:ext cx="110751" cy="15734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18633956" y="26909948"/>
            <a:ext cx="110751" cy="15734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3815" y="18211800"/>
            <a:ext cx="12648129" cy="773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2 Imagen" descr="Cx43 blot.emf"/>
          <p:cNvPicPr/>
          <p:nvPr/>
        </p:nvPicPr>
        <p:blipFill>
          <a:blip r:embed="rId12" cstate="print"/>
          <a:srcRect l="15866" t="3892" r="12014" b="87075"/>
          <a:stretch>
            <a:fillRect/>
          </a:stretch>
        </p:blipFill>
        <p:spPr>
          <a:xfrm>
            <a:off x="633906" y="13106400"/>
            <a:ext cx="12453444" cy="1638299"/>
          </a:xfrm>
          <a:prstGeom prst="rect">
            <a:avLst/>
          </a:prstGeom>
        </p:spPr>
      </p:pic>
      <p:pic>
        <p:nvPicPr>
          <p:cNvPr id="59" name="58 Imagen" descr="ECG 20m.jpg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9664"/>
          <a:stretch>
            <a:fillRect/>
          </a:stretch>
        </p:blipFill>
        <p:spPr>
          <a:xfrm>
            <a:off x="13578840" y="4648200"/>
            <a:ext cx="12561453" cy="11734800"/>
          </a:xfrm>
          <a:prstGeom prst="rect">
            <a:avLst/>
          </a:prstGeom>
        </p:spPr>
      </p:pic>
      <p:pic>
        <p:nvPicPr>
          <p:cNvPr id="60" name="59 Imagen" descr="ECG 20m.jpg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0651"/>
          <a:stretch>
            <a:fillRect/>
          </a:stretch>
        </p:blipFill>
        <p:spPr>
          <a:xfrm>
            <a:off x="25323460" y="5191978"/>
            <a:ext cx="13012760" cy="11918127"/>
          </a:xfrm>
          <a:prstGeom prst="rect">
            <a:avLst/>
          </a:prstGeom>
        </p:spPr>
      </p:pic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35620568" y="5958567"/>
            <a:ext cx="5375031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Fig 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3.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Melatonin did not affect other functional parameters.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Heart rate,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B.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QT interval of the ECG,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C.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 interval of the ECG,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D.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Left ventricle developed pressure (LVP)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Values correspond to mean ± SEM.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14" cstate="print"/>
          <a:srcRect l="50480" t="8584" r="4507" b="64749"/>
          <a:stretch>
            <a:fillRect/>
          </a:stretch>
        </p:blipFill>
        <p:spPr bwMode="auto">
          <a:xfrm>
            <a:off x="31168731" y="16931494"/>
            <a:ext cx="9966156" cy="303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62 Rectángulo"/>
          <p:cNvSpPr/>
          <p:nvPr/>
        </p:nvSpPr>
        <p:spPr>
          <a:xfrm>
            <a:off x="36362640" y="11896012"/>
            <a:ext cx="5219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Arial" pitchFamily="34" charset="0"/>
                <a:cs typeface="Arial" pitchFamily="34" charset="0"/>
              </a:rPr>
              <a:t>Fig 4. Melatonin prevented the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unphophorylated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state of Cx43.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A.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WB with a specific antibody against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unphosphorylated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Cx43.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B.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Densitometric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quantification (n=4).* p&lt; 0.05 and ** P&lt;0.01 compared to control.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(Below)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63 Conector recto"/>
          <p:cNvCxnSpPr/>
          <p:nvPr/>
        </p:nvCxnSpPr>
        <p:spPr>
          <a:xfrm>
            <a:off x="0" y="4981354"/>
            <a:ext cx="42245280" cy="0"/>
          </a:xfrm>
          <a:prstGeom prst="line">
            <a:avLst/>
          </a:prstGeom>
          <a:ln w="60325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496</Words>
  <Application>Microsoft Office PowerPoint</Application>
  <PresentationFormat>Personalizado</PresentationFormat>
  <Paragraphs>29</Paragraphs>
  <Slides>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Prism 7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ERDi5</dc:creator>
  <cp:lastModifiedBy>ERDi5</cp:lastModifiedBy>
  <cp:revision>6</cp:revision>
  <dcterms:created xsi:type="dcterms:W3CDTF">2015-08-15T06:22:15Z</dcterms:created>
  <dcterms:modified xsi:type="dcterms:W3CDTF">2016-08-23T03:57:03Z</dcterms:modified>
</cp:coreProperties>
</file>