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EF8"/>
    <a:srgbClr val="538EEA"/>
    <a:srgbClr val="70B37A"/>
    <a:srgbClr val="7D7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88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Ventas $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Sheet1!$C$3:$C$14</c:f>
              <c:numCache>
                <c:formatCode>General</c:formatCode>
                <c:ptCount val="12"/>
                <c:pt idx="0">
                  <c:v>9000</c:v>
                </c:pt>
                <c:pt idx="1">
                  <c:v>11000</c:v>
                </c:pt>
                <c:pt idx="2">
                  <c:v>7000</c:v>
                </c:pt>
                <c:pt idx="3">
                  <c:v>12000</c:v>
                </c:pt>
                <c:pt idx="4">
                  <c:v>8000</c:v>
                </c:pt>
                <c:pt idx="5">
                  <c:v>9000</c:v>
                </c:pt>
                <c:pt idx="6">
                  <c:v>11000</c:v>
                </c:pt>
                <c:pt idx="7">
                  <c:v>12000</c:v>
                </c:pt>
                <c:pt idx="8">
                  <c:v>9000</c:v>
                </c:pt>
                <c:pt idx="9">
                  <c:v>10000</c:v>
                </c:pt>
                <c:pt idx="10">
                  <c:v>8000</c:v>
                </c:pt>
                <c:pt idx="11">
                  <c:v>13000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1B-49E4-A796-E65A1FD84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51193216"/>
        <c:axId val="2047599392"/>
      </c:barChart>
      <c:lineChart>
        <c:grouping val="standard"/>
        <c:varyColors val="0"/>
        <c:ser>
          <c:idx val="1"/>
          <c:order val="1"/>
          <c:tx>
            <c:v>Cantidad Ventas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Sheet1!$D$3:$D$14</c:f>
              <c:numCache>
                <c:formatCode>General</c:formatCode>
                <c:ptCount val="12"/>
                <c:pt idx="0">
                  <c:v>140</c:v>
                </c:pt>
                <c:pt idx="1">
                  <c:v>170</c:v>
                </c:pt>
                <c:pt idx="2">
                  <c:v>110</c:v>
                </c:pt>
                <c:pt idx="3">
                  <c:v>180</c:v>
                </c:pt>
                <c:pt idx="4">
                  <c:v>120</c:v>
                </c:pt>
                <c:pt idx="5">
                  <c:v>140</c:v>
                </c:pt>
                <c:pt idx="6">
                  <c:v>170</c:v>
                </c:pt>
                <c:pt idx="7">
                  <c:v>180</c:v>
                </c:pt>
                <c:pt idx="8">
                  <c:v>140</c:v>
                </c:pt>
                <c:pt idx="9">
                  <c:v>150</c:v>
                </c:pt>
                <c:pt idx="10">
                  <c:v>120</c:v>
                </c:pt>
                <c:pt idx="11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1B-49E4-A796-E65A1FD84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2864064"/>
        <c:axId val="2053532000"/>
      </c:lineChart>
      <c:catAx>
        <c:axId val="205119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599392"/>
        <c:crosses val="autoZero"/>
        <c:auto val="1"/>
        <c:lblAlgn val="ctr"/>
        <c:lblOffset val="100"/>
        <c:noMultiLvlLbl val="0"/>
      </c:catAx>
      <c:valAx>
        <c:axId val="204759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193216"/>
        <c:crosses val="autoZero"/>
        <c:crossBetween val="between"/>
      </c:valAx>
      <c:valAx>
        <c:axId val="20535320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864064"/>
        <c:crosses val="max"/>
        <c:crossBetween val="between"/>
      </c:valAx>
      <c:catAx>
        <c:axId val="2052864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3532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B5F9-DE89-A540-D5A7-8CBD2F4E8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3FA13-3346-1A2E-BAAA-9A731879A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1AA7-816A-4030-F28E-1EE73B6E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ED08-28BF-C1F8-9E97-3D9B7791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9E30-7A51-4B43-6B6D-4431C94D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5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77D7-AF03-5C11-C514-9934EF18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53FF-6722-F591-E3C7-28BB6DD8C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BAED-E0A2-A913-A040-AECF3B6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A8F2-5131-D01F-8A4E-16A17820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FF50-E087-1040-7A0E-59F4CC3C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ABF8A-ABB5-A13B-3F51-EF2D47CB7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983E7-CE1A-4884-3E6A-B735C5183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8190-F285-5FEE-1472-37AB8C6C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E5AE-F9A3-524C-13B7-35F03963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8D0D-AA76-0627-BB4C-9BA1DC52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3C85-8CF7-FAAF-FAB7-8001C502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7B1D-DD11-ECA9-7C78-41C88D2B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4772E-B3E7-F7EB-9AB8-EFBBC341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4832-DBA8-9B57-ACF2-5448F27B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6D65-E517-5568-CE61-2167247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E0CB-014B-D66C-E34B-FA49B896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A90FE-9701-2612-BDC9-195D129F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2D89-A1EB-BDBF-4BE6-5EA9C055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5CD9-B846-631A-569D-820E63E5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9C2E-D240-A812-A4BF-8A61B383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9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77A3-321D-9393-3A16-87BCEBA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089E-115D-663D-B158-F0A23C40B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C12C9-51B3-5A37-E1E9-8CE743770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8838-3649-1192-C449-4F283F29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9475E-775F-9DEF-35F9-B4B2C727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B38-A55E-8733-689D-5F51635C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AD40-73D3-F6D0-6158-8289306D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3A34D-233D-0348-7AB6-18594482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0DB7E-F7CD-6CE9-0171-C273F5A10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3F012-2CD3-BB41-76DE-34D1FA37C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E1977-5548-131F-3FD1-25C091CFB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4C15A-ED90-0CBA-4BB8-46BA93F9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B5F9E-D2AE-7890-06DE-57B8951A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CB336-965F-BC1B-6B2D-EF0C9A4A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BB5C-E532-EEE9-DF58-7C1BF121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9969E-F3C9-5084-9B39-BB709670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6D49-8BC4-6DE4-4824-F8A31DB9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0A3B1-5AF6-A204-822B-B2959589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556CD-E7EC-47BF-756C-FF9BFC4C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98A2E-6E2D-5F9D-24C8-5AAA1B3C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53E73-4A29-872B-4C18-B0A6F206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6176-8C79-3065-BDA6-9CF6E364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11AB-E6A4-F4AD-4043-DCD2F5A4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094D5-2BEC-DDAC-1F50-29C673FA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419C3-3A7C-F336-E989-B36241B1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DB582-DB86-CD73-1D98-ADDD5209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CB29-5B71-AD68-CB9E-A3C8F436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445C-EB7D-EEA3-BB9C-CF518213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49321-5835-BA55-CAB9-E1E53EFE3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8C38B-DBB5-0899-6748-8A361A7F9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EACD3-4044-EAAE-00D4-E385CB73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4A500-B637-6E34-F2CF-77EB805F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B43A-4D11-3216-D42E-BAF0FFCB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29EE8-ED42-3516-F2D6-42EA6826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5D682-38C0-4AC8-E0E8-AC01E163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1310-4120-BD3C-8ABA-7C2C9E297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ED1E-B6E0-44CD-8B51-42AB8830F372}" type="datetimeFigureOut">
              <a:rPr lang="en-US" smtClean="0"/>
              <a:t>04-Aug-23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2EF2-D098-D206-F706-38B3139DA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0524-0AAD-8FFC-33C7-F163B93F9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9A06-10A6-4DFD-A0C4-EB6E21FE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CA2C-ACFC-3970-9BA2-C3D2E5E6A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Propuesta</a:t>
            </a:r>
            <a:r>
              <a:rPr lang="en-US" dirty="0"/>
              <a:t>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EE770-7617-0933-0D64-1656D960C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Otto </a:t>
            </a:r>
            <a:r>
              <a:rPr lang="en-US" dirty="0" err="1"/>
              <a:t>Chamo</a:t>
            </a:r>
            <a:r>
              <a:rPr lang="en-US" dirty="0"/>
              <a:t> (</a:t>
            </a:r>
            <a:r>
              <a:rPr lang="en-US" dirty="0" err="1"/>
              <a:t>Expero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Android native)</a:t>
            </a:r>
          </a:p>
          <a:p>
            <a:r>
              <a:rPr lang="en-US" dirty="0"/>
              <a:t>Marian Vela</a:t>
            </a:r>
          </a:p>
        </p:txBody>
      </p:sp>
    </p:spTree>
    <p:extLst>
      <p:ext uri="{BB962C8B-B14F-4D97-AF65-F5344CB8AC3E}">
        <p14:creationId xmlns:p14="http://schemas.microsoft.com/office/powerpoint/2010/main" val="45973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086A-F1D3-FB01-6183-C7CA5A39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RFM (Recency, Frequency, Monetary)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41977-568B-5F73-A802-DE9876A209B7}"/>
              </a:ext>
            </a:extLst>
          </p:cNvPr>
          <p:cNvSpPr txBox="1"/>
          <p:nvPr/>
        </p:nvSpPr>
        <p:spPr>
          <a:xfrm>
            <a:off x="838200" y="1384305"/>
            <a:ext cx="10933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Segmentación de los clientes para distinguir cuáles son los más fieles y cuáles clientes con el mayor potencial para fidelizar. Análisis de los clientes según su frecuencia, cantidad de compra y qué tan reciente han comprado. Usando </a:t>
            </a:r>
            <a:r>
              <a:rPr lang="es-G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K-</a:t>
            </a:r>
            <a:r>
              <a:rPr lang="es-GT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clusters</a:t>
            </a:r>
            <a:r>
              <a:rPr lang="es-G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análisis.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050E9-9CCB-6C2C-F257-821725CF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96" y="2709868"/>
            <a:ext cx="9953956" cy="2506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0D8B48-3BAA-0ACC-51A5-085A9CBBF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45" y="4445532"/>
            <a:ext cx="4561771" cy="184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F3D-F3D3-F521-BAC4-E5BB0425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Sales Performance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CEE8AE-A677-0265-58B8-91FB6ED69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712661"/>
              </p:ext>
            </p:extLst>
          </p:nvPr>
        </p:nvGraphicFramePr>
        <p:xfrm>
          <a:off x="307089" y="3654391"/>
          <a:ext cx="6155237" cy="220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8B9AD13-AC69-58E4-6327-BF59B2333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26" y="3118555"/>
            <a:ext cx="5199966" cy="254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53821-0E6F-0510-8AF8-ADDAF274048A}"/>
              </a:ext>
            </a:extLst>
          </p:cNvPr>
          <p:cNvSpPr txBox="1"/>
          <p:nvPr/>
        </p:nvSpPr>
        <p:spPr>
          <a:xfrm>
            <a:off x="838200" y="1384306"/>
            <a:ext cx="787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Ingresos totales, cantidad de ventas, valor promedio de venta, total de cancelados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C1507A-D18A-6C6A-A400-3D40861150FE}"/>
              </a:ext>
            </a:extLst>
          </p:cNvPr>
          <p:cNvSpPr/>
          <p:nvPr/>
        </p:nvSpPr>
        <p:spPr>
          <a:xfrm>
            <a:off x="298903" y="2926079"/>
            <a:ext cx="1395144" cy="5962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36C333-044C-184F-6C69-51EB376DCC63}"/>
              </a:ext>
            </a:extLst>
          </p:cNvPr>
          <p:cNvSpPr/>
          <p:nvPr/>
        </p:nvSpPr>
        <p:spPr>
          <a:xfrm>
            <a:off x="1877528" y="2926078"/>
            <a:ext cx="1395144" cy="5962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FE8D29-9E40-FCF2-2A3D-DD72A3284E17}"/>
              </a:ext>
            </a:extLst>
          </p:cNvPr>
          <p:cNvSpPr/>
          <p:nvPr/>
        </p:nvSpPr>
        <p:spPr>
          <a:xfrm>
            <a:off x="3456153" y="2926077"/>
            <a:ext cx="1395144" cy="5962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63087D-4D33-33DE-2BAE-A575405A4A1E}"/>
              </a:ext>
            </a:extLst>
          </p:cNvPr>
          <p:cNvSpPr/>
          <p:nvPr/>
        </p:nvSpPr>
        <p:spPr>
          <a:xfrm>
            <a:off x="5034778" y="2926076"/>
            <a:ext cx="1395144" cy="5962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9C20C-BDB1-B29D-1B85-D48C88D136E7}"/>
              </a:ext>
            </a:extLst>
          </p:cNvPr>
          <p:cNvSpPr txBox="1"/>
          <p:nvPr/>
        </p:nvSpPr>
        <p:spPr>
          <a:xfrm>
            <a:off x="482021" y="2957826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Ventas del </a:t>
            </a:r>
            <a:r>
              <a:rPr lang="en-US" sz="1050" dirty="0" err="1"/>
              <a:t>año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68179-183A-2A63-B0B7-BD50B0054589}"/>
              </a:ext>
            </a:extLst>
          </p:cNvPr>
          <p:cNvSpPr txBox="1"/>
          <p:nvPr/>
        </p:nvSpPr>
        <p:spPr>
          <a:xfrm>
            <a:off x="630830" y="3206834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$ 119,000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B4237-792C-8D7E-5B8A-6DE6D9394E4A}"/>
              </a:ext>
            </a:extLst>
          </p:cNvPr>
          <p:cNvSpPr txBox="1"/>
          <p:nvPr/>
        </p:nvSpPr>
        <p:spPr>
          <a:xfrm>
            <a:off x="2060646" y="2960719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Ventas del </a:t>
            </a:r>
            <a:r>
              <a:rPr lang="en-US" sz="1050" dirty="0" err="1"/>
              <a:t>mes</a:t>
            </a:r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598EC-169A-C726-4320-05D71BA78495}"/>
              </a:ext>
            </a:extLst>
          </p:cNvPr>
          <p:cNvSpPr txBox="1"/>
          <p:nvPr/>
        </p:nvSpPr>
        <p:spPr>
          <a:xfrm>
            <a:off x="2215850" y="3210009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$ 13,000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61855-56D9-A73C-7B21-4E19C1A1357B}"/>
              </a:ext>
            </a:extLst>
          </p:cNvPr>
          <p:cNvSpPr txBox="1"/>
          <p:nvPr/>
        </p:nvSpPr>
        <p:spPr>
          <a:xfrm>
            <a:off x="3656302" y="2963894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Promedio</a:t>
            </a:r>
            <a:r>
              <a:rPr lang="en-US" sz="1050" dirty="0"/>
              <a:t> </a:t>
            </a:r>
            <a:r>
              <a:rPr lang="en-US" sz="1050" dirty="0" err="1"/>
              <a:t>Anual</a:t>
            </a:r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20A00-54BA-D867-A56C-9BE3EABA73F2}"/>
              </a:ext>
            </a:extLst>
          </p:cNvPr>
          <p:cNvSpPr txBox="1"/>
          <p:nvPr/>
        </p:nvSpPr>
        <p:spPr>
          <a:xfrm>
            <a:off x="3836906" y="3213184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$ 9,917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182ED-1B45-4CFC-2CAC-D3DA1204A009}"/>
              </a:ext>
            </a:extLst>
          </p:cNvPr>
          <p:cNvSpPr txBox="1"/>
          <p:nvPr/>
        </p:nvSpPr>
        <p:spPr>
          <a:xfrm>
            <a:off x="5142330" y="2959268"/>
            <a:ext cx="1197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Variación</a:t>
            </a:r>
            <a:r>
              <a:rPr lang="en-US" sz="1050" dirty="0"/>
              <a:t> </a:t>
            </a:r>
            <a:r>
              <a:rPr lang="en-US" sz="1050" dirty="0" err="1"/>
              <a:t>Mensual</a:t>
            </a:r>
            <a:endParaRPr 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C4395-F87C-187D-60A7-27F32F8995C5}"/>
              </a:ext>
            </a:extLst>
          </p:cNvPr>
          <p:cNvSpPr txBox="1"/>
          <p:nvPr/>
        </p:nvSpPr>
        <p:spPr>
          <a:xfrm>
            <a:off x="5378484" y="3208558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 $ 5,000</a:t>
            </a:r>
          </a:p>
        </p:txBody>
      </p:sp>
    </p:spTree>
    <p:extLst>
      <p:ext uri="{BB962C8B-B14F-4D97-AF65-F5344CB8AC3E}">
        <p14:creationId xmlns:p14="http://schemas.microsoft.com/office/powerpoint/2010/main" val="378531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086A-F1D3-FB01-6183-C7CA5A39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Customer retention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41977-568B-5F73-A802-DE9876A209B7}"/>
              </a:ext>
            </a:extLst>
          </p:cNvPr>
          <p:cNvSpPr txBox="1"/>
          <p:nvPr/>
        </p:nvSpPr>
        <p:spPr>
          <a:xfrm>
            <a:off x="838201" y="138430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s-G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nálisis para evaluar la capacidad de la empresa para retener clientes y determinar si hay clientes insatisfechos que están en peligro de dejar de comprar a la empresa. Cálculo de nuevos clientes en el mes, clientes que no realizaron compras durante el mes y clientes que no han realizado compras en los últimos 6 meses.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63C84C-1E0E-FD9E-AEAC-4FEB5F021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485" y="2633133"/>
            <a:ext cx="2944944" cy="219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aS Dashboard Example - Customer Retention Dashboard">
            <a:extLst>
              <a:ext uri="{FF2B5EF4-FFF2-40B4-BE49-F238E27FC236}">
                <a16:creationId xmlns:a16="http://schemas.microsoft.com/office/drawing/2014/main" id="{33DEB9B2-3B34-D32C-EB39-8E4C93719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36"/>
          <a:stretch/>
        </p:blipFill>
        <p:spPr bwMode="auto">
          <a:xfrm>
            <a:off x="152402" y="4827365"/>
            <a:ext cx="8584369" cy="18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SaaS Dashboard Example - Customer Retention Dashboard">
            <a:extLst>
              <a:ext uri="{FF2B5EF4-FFF2-40B4-BE49-F238E27FC236}">
                <a16:creationId xmlns:a16="http://schemas.microsoft.com/office/drawing/2014/main" id="{6C341C39-D638-0973-2999-578D3BE57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5"/>
          <a:stretch/>
        </p:blipFill>
        <p:spPr bwMode="auto">
          <a:xfrm>
            <a:off x="152401" y="2398635"/>
            <a:ext cx="8584370" cy="234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9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9E2E-C616-23BB-6204-4FD2E532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4. Customer Lifetime Value</a:t>
            </a:r>
          </a:p>
        </p:txBody>
      </p:sp>
      <p:pic>
        <p:nvPicPr>
          <p:cNvPr id="7" name="Content Placeholder 6" descr="A screenshot of a customer value chart&#10;&#10;Description automatically generated">
            <a:extLst>
              <a:ext uri="{FF2B5EF4-FFF2-40B4-BE49-F238E27FC236}">
                <a16:creationId xmlns:a16="http://schemas.microsoft.com/office/drawing/2014/main" id="{003277FF-9D3D-05F6-9D0E-D4C1BC4F3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71" y="1940983"/>
            <a:ext cx="3509855" cy="490404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851BF6-741F-599D-E10F-F38B7E8B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39" y="3486602"/>
            <a:ext cx="6123784" cy="269322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0286FE-6A0C-891F-2F19-C26B0E92E425}"/>
              </a:ext>
            </a:extLst>
          </p:cNvPr>
          <p:cNvSpPr/>
          <p:nvPr/>
        </p:nvSpPr>
        <p:spPr>
          <a:xfrm>
            <a:off x="333185" y="2071688"/>
            <a:ext cx="3509855" cy="11795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0928F-AD3D-1FD1-A573-811AFF54E32A}"/>
              </a:ext>
            </a:extLst>
          </p:cNvPr>
          <p:cNvSpPr txBox="1"/>
          <p:nvPr/>
        </p:nvSpPr>
        <p:spPr>
          <a:xfrm>
            <a:off x="2454086" y="2134638"/>
            <a:ext cx="1102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" pitchFamily="2" charset="0"/>
              </a:rPr>
              <a:t>Total </a:t>
            </a:r>
            <a:r>
              <a:rPr lang="en-US" sz="1600" dirty="0" err="1">
                <a:latin typeface="Montserrat" pitchFamily="2" charset="0"/>
              </a:rPr>
              <a:t>Clientes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B1D29-320F-0DE2-E51D-C713AC236E23}"/>
              </a:ext>
            </a:extLst>
          </p:cNvPr>
          <p:cNvSpPr txBox="1"/>
          <p:nvPr/>
        </p:nvSpPr>
        <p:spPr>
          <a:xfrm>
            <a:off x="2573319" y="2695465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Montserrat" pitchFamily="2" charset="0"/>
              </a:rPr>
              <a:t>450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7EEE5-EFF5-6194-ED7A-7D35A8402016}"/>
              </a:ext>
            </a:extLst>
          </p:cNvPr>
          <p:cNvCxnSpPr/>
          <p:nvPr/>
        </p:nvCxnSpPr>
        <p:spPr>
          <a:xfrm>
            <a:off x="2105681" y="2123439"/>
            <a:ext cx="0" cy="1080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39379F-D4AF-C4F2-F887-F2BE3D0FA53B}"/>
              </a:ext>
            </a:extLst>
          </p:cNvPr>
          <p:cNvSpPr txBox="1"/>
          <p:nvPr/>
        </p:nvSpPr>
        <p:spPr>
          <a:xfrm>
            <a:off x="374417" y="2134638"/>
            <a:ext cx="1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Montserrat" pitchFamily="2" charset="0"/>
              </a:rPr>
              <a:t>Promedio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Mes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Activo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0915AE-6563-17E1-9E38-9038880DB394}"/>
              </a:ext>
            </a:extLst>
          </p:cNvPr>
          <p:cNvSpPr txBox="1"/>
          <p:nvPr/>
        </p:nvSpPr>
        <p:spPr>
          <a:xfrm>
            <a:off x="947474" y="2695465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Montserrat" pitchFamily="2" charset="0"/>
              </a:rPr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2F1061-E66C-F1A7-53F3-9EB331370F37}"/>
              </a:ext>
            </a:extLst>
          </p:cNvPr>
          <p:cNvSpPr/>
          <p:nvPr/>
        </p:nvSpPr>
        <p:spPr>
          <a:xfrm>
            <a:off x="4124924" y="2082887"/>
            <a:ext cx="3509855" cy="11795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B9F1D-5E50-301F-6C28-7BFDC3EC1D69}"/>
              </a:ext>
            </a:extLst>
          </p:cNvPr>
          <p:cNvSpPr txBox="1"/>
          <p:nvPr/>
        </p:nvSpPr>
        <p:spPr>
          <a:xfrm>
            <a:off x="6095953" y="2145837"/>
            <a:ext cx="135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" pitchFamily="2" charset="0"/>
              </a:rPr>
              <a:t>Avg. Frequency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6E1FB-6C7A-9EAD-7382-2FB00F7FC299}"/>
              </a:ext>
            </a:extLst>
          </p:cNvPr>
          <p:cNvSpPr txBox="1"/>
          <p:nvPr/>
        </p:nvSpPr>
        <p:spPr>
          <a:xfrm>
            <a:off x="6212658" y="2706664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Montserrat" pitchFamily="2" charset="0"/>
              </a:rPr>
              <a:t>4 </a:t>
            </a:r>
            <a:r>
              <a:rPr lang="en-US" b="1" dirty="0">
                <a:latin typeface="Montserrat" pitchFamily="2" charset="0"/>
              </a:rPr>
              <a:t>/ </a:t>
            </a:r>
            <a:r>
              <a:rPr lang="en-US" b="1" dirty="0" err="1">
                <a:latin typeface="Montserrat" pitchFamily="2" charset="0"/>
              </a:rPr>
              <a:t>mes</a:t>
            </a:r>
            <a:endParaRPr lang="en-US" b="1" dirty="0">
              <a:latin typeface="Montserrat" pitchFamily="2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28D62F-E389-64C5-EF24-95E806ABC66A}"/>
              </a:ext>
            </a:extLst>
          </p:cNvPr>
          <p:cNvCxnSpPr/>
          <p:nvPr/>
        </p:nvCxnSpPr>
        <p:spPr>
          <a:xfrm>
            <a:off x="5897420" y="2134638"/>
            <a:ext cx="0" cy="1080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801B54-7CB7-1730-499B-33580B1D8A5B}"/>
              </a:ext>
            </a:extLst>
          </p:cNvPr>
          <p:cNvSpPr txBox="1"/>
          <p:nvPr/>
        </p:nvSpPr>
        <p:spPr>
          <a:xfrm>
            <a:off x="4261406" y="2145837"/>
            <a:ext cx="1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" pitchFamily="2" charset="0"/>
              </a:rPr>
              <a:t>Avg. Purchase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B4728-F4E5-5450-26A4-D212C2CA3727}"/>
              </a:ext>
            </a:extLst>
          </p:cNvPr>
          <p:cNvSpPr txBox="1"/>
          <p:nvPr/>
        </p:nvSpPr>
        <p:spPr>
          <a:xfrm>
            <a:off x="4463536" y="2706664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Montserrat" pitchFamily="2" charset="0"/>
              </a:rPr>
              <a:t>$ 145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33536-9E71-349C-8CDC-985FD755038A}"/>
              </a:ext>
            </a:extLst>
          </p:cNvPr>
          <p:cNvSpPr txBox="1"/>
          <p:nvPr/>
        </p:nvSpPr>
        <p:spPr>
          <a:xfrm>
            <a:off x="838200" y="1384306"/>
            <a:ext cx="768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Análisis para determinar el valor total que un cliente representa para la 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9E2E-C616-23BB-6204-4FD2E532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Seasonality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D116C-B3BB-A48B-D4CD-D09A85DB2AC5}"/>
              </a:ext>
            </a:extLst>
          </p:cNvPr>
          <p:cNvSpPr txBox="1"/>
          <p:nvPr/>
        </p:nvSpPr>
        <p:spPr>
          <a:xfrm>
            <a:off x="838200" y="138430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Análisis de la ciclicidad de las ventas respecto a ciertas épocas durante el año y si hay clientes que siguen ciclos temporales: correlación entre eventos / temporadas vs ventas.</a:t>
            </a:r>
          </a:p>
        </p:txBody>
      </p:sp>
      <p:pic>
        <p:nvPicPr>
          <p:cNvPr id="2050" name="Picture 2" descr="Seasonal Sales -">
            <a:extLst>
              <a:ext uri="{FF2B5EF4-FFF2-40B4-BE49-F238E27FC236}">
                <a16:creationId xmlns:a16="http://schemas.microsoft.com/office/drawing/2014/main" id="{CEE18FD8-27CF-F645-89AC-9B2CB0B44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75" y="2322609"/>
            <a:ext cx="8191099" cy="371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91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9E2E-C616-23BB-6204-4FD2E532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Sales Forecast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7456D-2AF9-7E6A-7DE9-F55F9ED8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601"/>
            <a:ext cx="5257800" cy="2470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6DFB9-2A9B-17C6-EC9B-16F19216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76" y="2040195"/>
            <a:ext cx="5257800" cy="24708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0D116C-B3BB-A48B-D4CD-D09A85DB2AC5}"/>
              </a:ext>
            </a:extLst>
          </p:cNvPr>
          <p:cNvSpPr txBox="1"/>
          <p:nvPr/>
        </p:nvSpPr>
        <p:spPr>
          <a:xfrm>
            <a:off x="838200" y="1384306"/>
            <a:ext cx="628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proyección de ventas en cantidad de facturas y montos de ventas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2AE92-CCEE-5EE9-4DAA-9DF788C78EBC}"/>
              </a:ext>
            </a:extLst>
          </p:cNvPr>
          <p:cNvSpPr/>
          <p:nvPr/>
        </p:nvSpPr>
        <p:spPr>
          <a:xfrm>
            <a:off x="6570133" y="2053167"/>
            <a:ext cx="2074334" cy="19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Amount of Sales</a:t>
            </a:r>
          </a:p>
        </p:txBody>
      </p:sp>
    </p:spTree>
    <p:extLst>
      <p:ext uri="{BB962C8B-B14F-4D97-AF65-F5344CB8AC3E}">
        <p14:creationId xmlns:p14="http://schemas.microsoft.com/office/powerpoint/2010/main" val="211846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Office Theme</vt:lpstr>
      <vt:lpstr>Propuesta Dashboards</vt:lpstr>
      <vt:lpstr>1. RFM (Recency, Frequency, Monetary) Analysis</vt:lpstr>
      <vt:lpstr>2. Sales Performance Analysis</vt:lpstr>
      <vt:lpstr>3. Customer retention analysis</vt:lpstr>
      <vt:lpstr>4. Customer Lifetime Value</vt:lpstr>
      <vt:lpstr>5. Seasonality Analysis</vt:lpstr>
      <vt:lpstr>6. Sales Forecast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Dashboards</dc:title>
  <dc:creator>Marian Vela</dc:creator>
  <cp:lastModifiedBy>Marian Vela</cp:lastModifiedBy>
  <cp:revision>1</cp:revision>
  <dcterms:created xsi:type="dcterms:W3CDTF">2023-08-05T00:36:33Z</dcterms:created>
  <dcterms:modified xsi:type="dcterms:W3CDTF">2023-08-05T02:26:27Z</dcterms:modified>
</cp:coreProperties>
</file>