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ckmd.io/" TargetMode="External"/><Relationship Id="rId3" Type="http://schemas.openxmlformats.org/officeDocument/2006/relationships/hyperlink" Target="https://hackmd.io/@sIQnCbQ0T56A3KLAiNrlhQ/ByXkhaSm_#" TargetMode="External"/><Relationship Id="rId4" Type="http://schemas.openxmlformats.org/officeDocument/2006/relationships/hyperlink" Target="https://hackmd.io/@sIQnCbQ0T56A3KLAiNrlhQ/ByXkhaSm_#" TargetMode="External"/><Relationship Id="rId5" Type="http://schemas.openxmlformats.org/officeDocument/2006/relationships/hyperlink" Target="https://hackmd.io/@sIQnCbQ0T56A3KLAiNrlhQ/ByXkhaSm_#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30d91d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a30d91d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30d91d4b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a30d91d4b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30d91d4b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aa30d91d4b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a30d91d4b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a30d91d4b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30d91d4b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a30d91d4b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30d91d4b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a30d91d4b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a30d91d4b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a30d91d4b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a30d91d4b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a30d91d4b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30d91d4b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a30d91d4b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a30d91d4b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aa30d91d4b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30d91d4b_0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a30d91d4b_0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30d91d4b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aa30d91d4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30d91d4b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a30d91d4b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a30d91d4b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aa30d91d4b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a30d91d4b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a30d91d4b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a30d91d4b_0_2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aa30d91d4b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a30d91d4b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marR="1397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CSPT19 Lecture 1</a:t>
            </a:r>
            <a:endParaRPr b="1"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Create a function that applies a discount d to every number in the list.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Examples: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get_discounts([2, 4, 6, 11], "50%") ➞ [1, 2, 3, 5.5]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get_discounts([10, 20, 40, 80], "75%") ➞ [7.5, 15, 30, 60]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get_discounts([100], "45%") ➞ [45]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Notes: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The discount is the percentage of the original price (i.e the discount of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"75%" to 12 would be 9 as opposed to taking off 75% (making 3)).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There won't be any awkward decimal numbers, only 0.5 to deal with.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 get_discounts(nums, percentage):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discount = int(percentage[:-1]) / 100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[n * discount for n in nums]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print(get_discounts([2, 4, 6, 11], "50%"))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Create a function that takes a string, checks if it has the same number of "x"s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 "o"s and returns either True or False.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Return a boolean value (True or False).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The string can contain any character.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When no x and no o are in the string, return True.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Examples: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XO("ooxx") ➞ True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XO("xooxx") ➞ False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XO("ooxXm") ➞ True (Case insensitive)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XO("zpzpzpp") ➞ True (Returns True if no x and o)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 XO("zzoo") ➞ False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 XO(txt):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lower_text = txt.lower()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lower_text.count('x') == lower_text.count('o')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Create a function that returns a list of strings that are sorted alphabetically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 sort_list(lst):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sorted(lst)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86868"/>
                </a:solidFill>
              </a:rPr>
              <a:t>Published on </a:t>
            </a:r>
            <a:r>
              <a:rPr b="1" lang="en" sz="1150">
                <a:solidFill>
                  <a:srgbClr val="686868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HackMD</a:t>
            </a:r>
            <a:endParaRPr b="1" sz="1150">
              <a:solidFill>
                <a:srgbClr val="686868"/>
              </a:solidFill>
            </a:endParaRPr>
          </a:p>
          <a:p>
            <a:pPr indent="0" lvl="0" marL="1397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86868"/>
                </a:solidFill>
              </a:rPr>
              <a:t> 31</a:t>
            </a:r>
            <a:endParaRPr sz="1150">
              <a:solidFill>
                <a:srgbClr val="686868"/>
              </a:solidFill>
            </a:endParaRPr>
          </a:p>
          <a:p>
            <a:pPr indent="0" lvl="0" marL="254000" marR="2794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8686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Like</a:t>
            </a:r>
            <a:r>
              <a:rPr lang="en" sz="1150">
                <a:solidFill>
                  <a:srgbClr val="686868"/>
                </a:solidFill>
              </a:rPr>
              <a:t> </a:t>
            </a:r>
            <a:r>
              <a:rPr lang="en" sz="1150">
                <a:solidFill>
                  <a:srgbClr val="686868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Bookmark</a:t>
            </a:r>
            <a:r>
              <a:rPr lang="en" sz="1150">
                <a:solidFill>
                  <a:srgbClr val="686868"/>
                </a:solidFill>
              </a:rPr>
              <a:t> </a:t>
            </a:r>
            <a:r>
              <a:rPr lang="en" sz="1150">
                <a:solidFill>
                  <a:srgbClr val="68686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Subscribe</a:t>
            </a:r>
            <a:endParaRPr sz="1150">
              <a:solidFill>
                <a:srgbClr val="6868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a30d91d4b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a30d91d4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a30d91d4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30d91d4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a30d91d4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30d91d4b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aa30d91d4b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a30d91d4b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a30d91d4b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30d91d4b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a30d91d4b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30d91d4b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a30d91d4b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55d9baed8_1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55d9baed8_1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33413" y="3595688"/>
            <a:ext cx="57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400"/>
              <a:buFont typeface="Helvetica Neue"/>
              <a:buNone/>
              <a:defRPr b="1" sz="1400" cap="none">
                <a:solidFill>
                  <a:srgbClr val="845CE4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05214" y="4762629"/>
            <a:ext cx="8333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98F9C"/>
              </a:buClr>
              <a:buSzPts val="600"/>
              <a:buFont typeface="Helvetica Neue"/>
              <a:buNone/>
              <a:defRPr sz="600">
                <a:solidFill>
                  <a:srgbClr val="898F9C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  <a:defRPr sz="1400" cap="none">
                <a:solidFill>
                  <a:srgbClr val="8D6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tutorial/datastructures.html#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library/string.html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tutorial/datastructures.html#tuples-and-sequences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tutorial/datastructures.html#dictionaries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python.org/3/tutorial/classes.html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" name="Google Shape;67;p16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8" name="Google Shape;68;p16"/>
          <p:cNvSpPr txBox="1"/>
          <p:nvPr/>
        </p:nvSpPr>
        <p:spPr>
          <a:xfrm>
            <a:off x="633413" y="1007678"/>
            <a:ext cx="6165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60EC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8860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Unit Kick-off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539988" y="2268618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Basics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Python is arguably one of the easiest languages to learn!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following slides give a brief overview of the common things to know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PYTHON BASICS</a:t>
            </a:r>
            <a:endParaRPr sz="5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00" y="1494624"/>
            <a:ext cx="1293800" cy="1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333250" y="925925"/>
            <a:ext cx="51306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Booleans can only have two values: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Usually used to control the flow of the program 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Commonly used operations: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== for equality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keyword for negation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bool() to cast other types to a Boolean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Other data types can evaluate to booleans: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e.g. “abc”, 123, [“a”, “b”] all evaluate to True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None, 0, “”, [], () all evaluate to False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Booleans are immutable, so they behave similar to pass-by-value when passed inside a function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3" name="Google Shape;153;p2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BOOLEANS</a:t>
            </a:r>
            <a:endParaRPr sz="5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50" y="1841049"/>
            <a:ext cx="3472524" cy="14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333250" y="925925"/>
            <a:ext cx="51306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two most common number data types: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</a:t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is a positive/negative whole number (1, 2, 3, etc.)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 a positive/negative number containing a decimal 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1.0, 2.1, 3.14, etc.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 can use math operations on these data types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 can cast other data types to int or float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Numbers are immutable, so if you pass them in a function, they behave similar to pass-by-value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1" name="Google Shape;161;p2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NUMBERS</a:t>
            </a:r>
            <a:endParaRPr sz="5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75" y="1443700"/>
            <a:ext cx="3731400" cy="1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33250" y="925925"/>
            <a:ext cx="42387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Defined using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keyword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behavior of arguments passed in a function depends on the data type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Python cares about whitespaces to signify end-of-line and code blocks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Fun-fact: 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Functions can contain inner functions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9" name="Google Shape;169;p29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FUNCTIONS</a:t>
            </a:r>
            <a:endParaRPr sz="5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687750"/>
            <a:ext cx="4438150" cy="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33250" y="925925"/>
            <a:ext cx="42387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 can use the following to control the flow of execution: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if/elif/else blocks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and/or operators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Note: Python requires code to be indented/have whitespace in order to be executed in the block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Google Shape;176;p30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7" name="Google Shape;177;p30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CONTROL FLOW</a:t>
            </a:r>
            <a:endParaRPr sz="5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525" y="1050650"/>
            <a:ext cx="4402374" cy="17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333250" y="925925"/>
            <a:ext cx="51252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Implemented using arrays in Python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Used to store sequential data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Loosely-typed, can store heterogeneous data types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Lists are mutable, so passing them in a function behaves similar to pass-by-reference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Fast access via indexing and appending/removing at the end of the list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 can get sublists using slicing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See common operations </a:t>
            </a:r>
            <a:r>
              <a:rPr lang="en" u="sng">
                <a:solidFill>
                  <a:srgbClr val="8D63F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D63F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5" name="Google Shape;185;p31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LISTS</a:t>
            </a:r>
            <a:endParaRPr sz="5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450" y="1985538"/>
            <a:ext cx="3280675" cy="117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333250" y="925925"/>
            <a:ext cx="51252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Two ways to iterate through a collection: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loop -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iterate over a specified range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loop -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iterate while a certain condition evaluates to true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3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3" name="Google Shape;193;p3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ITERATION</a:t>
            </a:r>
            <a:endParaRPr sz="5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450" y="1443075"/>
            <a:ext cx="3380749" cy="22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333250" y="925925"/>
            <a:ext cx="51252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An easy and concise way to create lists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Read more about it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33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1" name="Google Shape;201;p33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LIST COMPREHENSIONS</a:t>
            </a:r>
            <a:endParaRPr sz="500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75" y="1062323"/>
            <a:ext cx="4055450" cy="27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333250" y="925925"/>
            <a:ext cx="4417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Similar to a list of characters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Can do many operations a list can: indexing, iteration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 can use format strings for string interpolation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Strings are immutable, so passing it in a function behaves similar to pass-by-value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See documentation </a:t>
            </a:r>
            <a:r>
              <a:rPr lang="en" u="sng">
                <a:solidFill>
                  <a:srgbClr val="8D63F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D63F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p3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9" name="Google Shape;209;p3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STRINGS</a:t>
            </a:r>
            <a:endParaRPr sz="500"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00" y="1415000"/>
            <a:ext cx="4125725" cy="2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HELLO!</a:t>
            </a:r>
            <a:endParaRPr sz="500"/>
          </a:p>
        </p:txBody>
      </p:sp>
      <p:sp>
        <p:nvSpPr>
          <p:cNvPr id="75" name="Google Shape;75;p17"/>
          <p:cNvSpPr txBox="1"/>
          <p:nvPr/>
        </p:nvSpPr>
        <p:spPr>
          <a:xfrm>
            <a:off x="333250" y="925925"/>
            <a:ext cx="47874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name’s Mari</a:t>
            </a:r>
            <a:endParaRPr sz="1500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 for 6 years</a:t>
            </a:r>
            <a:endParaRPr sz="1500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a Sr. iOS Engineer in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FB Dating</a:t>
            </a:r>
            <a:endParaRPr sz="1500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Previously at Apple, Coursera</a:t>
            </a:r>
            <a:endParaRPr sz="1500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" sz="15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love EDM, boxing &amp; photography</a:t>
            </a:r>
            <a:endParaRPr sz="1500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727" y="2088773"/>
            <a:ext cx="1547625" cy="15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5501">
            <a:off x="3641886" y="2725867"/>
            <a:ext cx="2159482" cy="756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7"/>
          <p:cNvGrpSpPr/>
          <p:nvPr/>
        </p:nvGrpSpPr>
        <p:grpSpPr>
          <a:xfrm>
            <a:off x="5609225" y="358725"/>
            <a:ext cx="2656124" cy="1058850"/>
            <a:chOff x="5609225" y="807200"/>
            <a:chExt cx="2656124" cy="1058850"/>
          </a:xfrm>
        </p:grpSpPr>
        <p:pic>
          <p:nvPicPr>
            <p:cNvPr id="79" name="Google Shape;7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3100" y="807200"/>
              <a:ext cx="648375" cy="64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1">
              <a:off x="5609225" y="1518525"/>
              <a:ext cx="2656124" cy="347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2094" y="1631425"/>
            <a:ext cx="1865850" cy="18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00228">
            <a:off x="6081519" y="3636721"/>
            <a:ext cx="1368810" cy="136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333250" y="925925"/>
            <a:ext cx="4417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Basically immutable lists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Behavior similar to lists, but no mutable operations (e.g. append, remove, etc.)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Passing tuples in a function behaves similar to pass-by-value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See documentation </a:t>
            </a:r>
            <a:r>
              <a:rPr lang="en" u="sng">
                <a:solidFill>
                  <a:srgbClr val="8D63F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D63F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6" name="Google Shape;216;p35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7" name="Google Shape;217;p35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TUPLES</a:t>
            </a:r>
            <a:endParaRPr sz="5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00" y="1177425"/>
            <a:ext cx="3127025" cy="2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333250" y="925925"/>
            <a:ext cx="4417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Stores key-value pairs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Strings and Numbers are usually keys, though other data types can also be keys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Value can be any data type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Dictionaries can contain heterogeneous key-value pairs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Dictionaries are mutable, so passing it in a function behaves similar to pass-by-reference 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Dictionaries are collections, so you can iterate through them using a for-loop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See documentation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5" name="Google Shape;225;p36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DICTIONARIES</a:t>
            </a:r>
            <a:endParaRPr sz="5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25" y="1628451"/>
            <a:ext cx="4151900" cy="10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333250" y="925925"/>
            <a:ext cx="4417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Python allows creation of new types via classes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Classes support instance and class variables/methods and they also can have inheritance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Fun-fact: Python doesn’t support private variables/methods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See documentation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2" name="Google Shape;232;p3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3" name="Google Shape;233;p3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CLASSES</a:t>
            </a:r>
            <a:endParaRPr sz="500"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200" y="1008026"/>
            <a:ext cx="3671425" cy="2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/>
        </p:nvSpPr>
        <p:spPr>
          <a:xfrm>
            <a:off x="333250" y="925925"/>
            <a:ext cx="44175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Use the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keyword to import other Python libraries/modules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Combine it with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keyword to import a specific class/variable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3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1" name="Google Shape;241;p3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IMPORTING LIBRARIES</a:t>
            </a:r>
            <a:endParaRPr sz="500"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25" y="998025"/>
            <a:ext cx="3690876" cy="10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539988" y="2268618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Coding Exercises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AGENDA</a:t>
            </a:r>
            <a:endParaRPr sz="500"/>
          </a:p>
        </p:txBody>
      </p:sp>
      <p:sp>
        <p:nvSpPr>
          <p:cNvPr id="89" name="Google Shape;89;p18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Unit Expectations</a:t>
            </a:r>
            <a:endParaRPr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Basics</a:t>
            </a:r>
            <a:endParaRPr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Attendance code will be posted in the Zoom chat during break</a:t>
            </a:r>
            <a:endParaRPr i="1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Ask questions on the Slack thread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don’t expect you to be coding with me during lecture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will post slides in advance and code snippets afterwards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539988" y="2268618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Unit Expectations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0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0" name="Google Shape;100;p20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Teach you problem solving skills, algorithms and data structures needed for technical interviews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We’ll be using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to learn this material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CS UNIT EXPECTATIONS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Python is a very common language used in the industry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Data analysis, server/backend frameworks (e.g. Django), scripts, etc.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It’s also a very intuitive, readable and concise language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Do you need to use Python for technical interviews? No!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21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8" name="Google Shape;108;p21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WHY PYTHON?</a:t>
            </a:r>
            <a:endParaRPr sz="5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000" y="317949"/>
            <a:ext cx="1293800" cy="12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98" y="1920000"/>
            <a:ext cx="1556851" cy="12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500" y="2309289"/>
            <a:ext cx="1506999" cy="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33250" y="925925"/>
            <a:ext cx="55296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Module Project/Exercises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 Highly recommended to self-assess your understanding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Sprint Challenge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4th Sprint Challenge: &gt;= 60% score Required to pass the unit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General Coding Assessment (GCA)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 Required for graduation, no minimum score required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All these tests are done via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CodeSignal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Please use Python for these assessments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Make sure to register using your lambda school email!</a:t>
            </a:r>
            <a:endParaRPr b="1"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Google Shape;118;p2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ASSESSMENTS</a:t>
            </a:r>
            <a:endParaRPr sz="5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50" y="950237"/>
            <a:ext cx="3375349" cy="17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Our awesome SL/TLs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Our TA, Steve Lanier, is available Mon-Fri 2:00PM - 10:00PM Lambda time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 will be hosting AMAs throughout the unit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23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SUPPORT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CS is not easy.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 not fall behind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Utilize our support staff. We want you to succeed!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Look at the warmup before lecture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Lectures are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substitute for material in Canvas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Do additional problems outside of what we give you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Leetcode is arguably the best place you can practice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Still don’t understand? Look at other resources (Youtube, etc.)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3" name="Google Shape;133;p2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TIPS FOR SUCCESS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