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9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30d91d4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a30d91d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33b70ddc1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33b70ddc1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33b70ddc1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33b70ddc1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33b70ddc1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b33b70ddc1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3b70ddc1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b33b70ddc1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a30d91d4b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aa30d91d4b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df70063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adf70063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f70063a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adf70063a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df70063a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df70063a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f70063a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df70063a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52253b7e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b52253b7e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30d91d4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a30d91d4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f9fb1e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df9fb1ee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f9fb1ee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df9fb1ee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f9fb1ee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df9fb1ee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30d91d4b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a30d91d4b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33b70ddc1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33b70ddc1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3b70ddc1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b33b70ddc1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33b70ddc1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b33b70ddc1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33413" y="3595688"/>
            <a:ext cx="57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400"/>
              <a:buFont typeface="Helvetica Neue"/>
              <a:buNone/>
              <a:defRPr b="1" sz="1400" cap="none">
                <a:solidFill>
                  <a:srgbClr val="845CE4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05214" y="4762629"/>
            <a:ext cx="8333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98F9C"/>
              </a:buClr>
              <a:buSzPts val="600"/>
              <a:buFont typeface="Helvetica Neue"/>
              <a:buNone/>
              <a:defRPr sz="600">
                <a:solidFill>
                  <a:srgbClr val="898F9C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  <a:defRPr sz="1400" cap="none">
                <a:solidFill>
                  <a:srgbClr val="8D6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33413" y="3595688"/>
            <a:ext cx="57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400"/>
              <a:buFont typeface="Helvetica Neue"/>
              <a:buNone/>
              <a:defRPr b="1" sz="1400" cap="none">
                <a:solidFill>
                  <a:srgbClr val="845CE4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45CE4"/>
              </a:buClr>
              <a:buSzPts val="1100"/>
              <a:buFont typeface="Helvetica Neue"/>
              <a:buNone/>
              <a:defRPr sz="1100">
                <a:solidFill>
                  <a:srgbClr val="845CE4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" name="Google Shape;69;p17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05214" y="4762629"/>
            <a:ext cx="8333700" cy="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98F9C"/>
              </a:buClr>
              <a:buSzPts val="600"/>
              <a:buFont typeface="Helvetica Neue"/>
              <a:buNone/>
              <a:defRPr sz="600">
                <a:solidFill>
                  <a:srgbClr val="898F9C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  <a:defRPr sz="1400" cap="none">
                <a:solidFill>
                  <a:srgbClr val="8D6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>
            <p:ph idx="2" type="pic"/>
          </p:nvPr>
        </p:nvSpPr>
        <p:spPr>
          <a:xfrm>
            <a:off x="1171575" y="-14287"/>
            <a:ext cx="68007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2981325" y="414338"/>
            <a:ext cx="64722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>
            <p:ph idx="2" type="pic"/>
          </p:nvPr>
        </p:nvSpPr>
        <p:spPr>
          <a:xfrm>
            <a:off x="4110038" y="1181100"/>
            <a:ext cx="5229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>
            <p:ph idx="2" type="pic"/>
          </p:nvPr>
        </p:nvSpPr>
        <p:spPr>
          <a:xfrm>
            <a:off x="5880503" y="2638425"/>
            <a:ext cx="31488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2" name="Google Shape;112;p28"/>
          <p:cNvSpPr/>
          <p:nvPr>
            <p:ph idx="3" type="pic"/>
          </p:nvPr>
        </p:nvSpPr>
        <p:spPr>
          <a:xfrm>
            <a:off x="5734050" y="423863"/>
            <a:ext cx="31242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28"/>
          <p:cNvSpPr/>
          <p:nvPr>
            <p:ph idx="4" type="pic"/>
          </p:nvPr>
        </p:nvSpPr>
        <p:spPr>
          <a:xfrm>
            <a:off x="-114300" y="423863"/>
            <a:ext cx="64509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>
            <p:ph idx="2" type="pic"/>
          </p:nvPr>
        </p:nvSpPr>
        <p:spPr>
          <a:xfrm>
            <a:off x="0" y="0"/>
            <a:ext cx="9144000" cy="60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etcode.com/problems/number-of-good-pai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etcode.com/problems/richest-customer-wealt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etcode.com/problems/uncommon-words-from-two-sentence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n-repeated-element-in-size-2n-array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eeksforgeeks.org/is-python-call-by-reference-or-call-by-value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is-python-call-by-reference-or-call-by-value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1"/>
          <p:cNvCxnSpPr/>
          <p:nvPr/>
        </p:nvCxnSpPr>
        <p:spPr>
          <a:xfrm>
            <a:off x="658529" y="744113"/>
            <a:ext cx="685500" cy="0"/>
          </a:xfrm>
          <a:prstGeom prst="straightConnector1">
            <a:avLst/>
          </a:prstGeom>
          <a:noFill/>
          <a:ln cap="flat" cmpd="sng" w="76200">
            <a:solidFill>
              <a:srgbClr val="845DE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" name="Google Shape;127;p31"/>
          <p:cNvCxnSpPr/>
          <p:nvPr/>
        </p:nvCxnSpPr>
        <p:spPr>
          <a:xfrm>
            <a:off x="658529" y="1853221"/>
            <a:ext cx="685500" cy="0"/>
          </a:xfrm>
          <a:prstGeom prst="straightConnector1">
            <a:avLst/>
          </a:prstGeom>
          <a:noFill/>
          <a:ln cap="flat" cmpd="sng" w="25400">
            <a:solidFill>
              <a:srgbClr val="825BE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31"/>
          <p:cNvSpPr txBox="1"/>
          <p:nvPr/>
        </p:nvSpPr>
        <p:spPr>
          <a:xfrm>
            <a:off x="633413" y="1007678"/>
            <a:ext cx="6165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60EC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8860E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Solving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40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4" name="Google Shape;214;p40"/>
          <p:cNvSpPr txBox="1"/>
          <p:nvPr/>
        </p:nvSpPr>
        <p:spPr>
          <a:xfrm>
            <a:off x="333250" y="925925"/>
            <a:ext cx="54003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Really get to know what the problem is asking for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test-cases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you will use this to convince yourself and the interviewer your answer is correct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This step could also help you develop a solution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This step very helpful in CodeSignal, since we have hidden tests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40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b="1" lang="en"/>
              <a:t>U</a:t>
            </a:r>
            <a:r>
              <a:rPr lang="en"/>
              <a:t>NDERSTAND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1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1" name="Google Shape;221;p41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This is usually the part that takes the most time</a:t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 patterns have you seen before that you can apply to the problem?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What techniques could I use? What data structures can I use? Can I find a better solution? What helper methods do I need?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Do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proceed to the next step unless you know what you’re going to code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1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b="1" lang="en"/>
              <a:t>P</a:t>
            </a:r>
            <a:r>
              <a:rPr lang="en"/>
              <a:t>LAN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4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8" name="Google Shape;228;p42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your algorithm!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If you prepare properly, this should be the easiest/fastest step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Watch out for bugs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4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b="1" lang="en"/>
              <a:t>E</a:t>
            </a:r>
            <a:r>
              <a:rPr lang="en"/>
              <a:t>XECUTE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43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5" name="Google Shape;235;p43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Give your code a pass through and correct any bugs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Make sure you don’t cause regressions when fixing your bugs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Test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your code with the test cases you made in the Understand step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State your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runtime and space complexity</a:t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I’ll be talking about this next lecture</a:t>
            </a:r>
            <a:endParaRPr b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b="1" lang="en"/>
              <a:t>R</a:t>
            </a:r>
            <a:r>
              <a:rPr lang="en"/>
              <a:t>EVIEW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540002" y="2268625"/>
            <a:ext cx="7384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Problems Using UPER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5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7" name="Google Shape;247;p45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NUM GOOD PAIRS</a:t>
            </a:r>
            <a:endParaRPr sz="500"/>
          </a:p>
        </p:txBody>
      </p:sp>
      <p:sp>
        <p:nvSpPr>
          <p:cNvPr id="248" name="Google Shape;248;p45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Return the number of good pairs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6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4" name="Google Shape;254;p46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RICHEST CUSTOMER WEALTH</a:t>
            </a:r>
            <a:endParaRPr sz="500"/>
          </a:p>
        </p:txBody>
      </p:sp>
      <p:sp>
        <p:nvSpPr>
          <p:cNvPr id="255" name="Google Shape;255;p46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Return the highest wealth of a customer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1" name="Google Shape;261;p4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UNCOMMON WORDS FROM TWO SENTENCES</a:t>
            </a:r>
            <a:endParaRPr sz="500"/>
          </a:p>
        </p:txBody>
      </p:sp>
      <p:sp>
        <p:nvSpPr>
          <p:cNvPr id="262" name="Google Shape;262;p47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Find the uncommon words between two sentences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8" name="Google Shape;268;p4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N-REPEATED ELEMENT IN ARRAY</a:t>
            </a:r>
            <a:endParaRPr sz="500"/>
          </a:p>
        </p:txBody>
      </p:sp>
      <p:sp>
        <p:nvSpPr>
          <p:cNvPr id="269" name="Google Shape;269;p48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Return the n-repeated element in an array/list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Leetcode Link</a:t>
            </a:r>
            <a:endParaRPr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/>
        </p:nvSpPr>
        <p:spPr>
          <a:xfrm>
            <a:off x="333250" y="925925"/>
            <a:ext cx="54864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The only way to get better at problems is to do more of them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If you still feel shaky, go to Leetcode and do more problems. The problems in Canvas probably aren’t enough.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Make sure you practice properly using UPER. Don’t just look at the solution. Memorizing solutions you don’t understand won’t work. 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It’s all about thought process, pattern recall, and applying it to the problem you’re given.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5" name="Google Shape;275;p49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6" name="Google Shape;276;p49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KEEP PRACTICING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/>
        </p:nvSpPr>
        <p:spPr>
          <a:xfrm>
            <a:off x="333250" y="925925"/>
            <a:ext cx="58461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UPER Problem Solving Framework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Solving Problems Using UPER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cool story about using Python at work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post code snippets and previous module project solutions in my pinned post</a:t>
            </a:r>
            <a:endParaRPr i="1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p32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5" name="Google Shape;135;p32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AGENDA &amp; ANNOUNCEMENTS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/>
        </p:nvSpPr>
        <p:spPr>
          <a:xfrm>
            <a:off x="518413" y="2268593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Call-by-value vs. reference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/>
        </p:nvSpPr>
        <p:spPr>
          <a:xfrm>
            <a:off x="333250" y="925925"/>
            <a:ext cx="3831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Very similar to pass-by-value vs. pass-by-reference in other languages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Immutable objects are call-by-value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Booleans, Numbers, Strings, Tuples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Mutable objects are call-by-reference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Lists, Dictionaries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More explanation </a:t>
            </a:r>
            <a:r>
              <a:rPr lang="en" sz="1200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200"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Google Shape;146;p34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7" name="Google Shape;147;p34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CALL-BY-VALUE VS. REFERENCE</a:t>
            </a:r>
            <a:endParaRPr sz="500"/>
          </a:p>
        </p:txBody>
      </p:sp>
      <p:sp>
        <p:nvSpPr>
          <p:cNvPr id="148" name="Google Shape;148;p34"/>
          <p:cNvSpPr txBox="1"/>
          <p:nvPr/>
        </p:nvSpPr>
        <p:spPr>
          <a:xfrm>
            <a:off x="7024050" y="1322600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149" name="Google Shape;149;p34"/>
          <p:cNvSpPr txBox="1"/>
          <p:nvPr/>
        </p:nvSpPr>
        <p:spPr>
          <a:xfrm>
            <a:off x="7024050" y="2224175"/>
            <a:ext cx="72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doStuff</a:t>
            </a:r>
            <a:endParaRPr b="1" sz="1100"/>
          </a:p>
        </p:txBody>
      </p:sp>
      <p:sp>
        <p:nvSpPr>
          <p:cNvPr id="150" name="Google Shape;150;p34"/>
          <p:cNvSpPr txBox="1"/>
          <p:nvPr/>
        </p:nvSpPr>
        <p:spPr>
          <a:xfrm>
            <a:off x="7137600" y="2506250"/>
            <a:ext cx="15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someArgument</a:t>
            </a:r>
            <a:endParaRPr b="1" sz="1000"/>
          </a:p>
        </p:txBody>
      </p:sp>
      <p:grpSp>
        <p:nvGrpSpPr>
          <p:cNvPr id="151" name="Google Shape;151;p34"/>
          <p:cNvGrpSpPr/>
          <p:nvPr/>
        </p:nvGrpSpPr>
        <p:grpSpPr>
          <a:xfrm>
            <a:off x="7318950" y="1353350"/>
            <a:ext cx="518100" cy="338700"/>
            <a:chOff x="6244200" y="3528650"/>
            <a:chExt cx="518100" cy="338700"/>
          </a:xfrm>
        </p:grpSpPr>
        <p:sp>
          <p:nvSpPr>
            <p:cNvPr id="152" name="Google Shape;152;p34"/>
            <p:cNvSpPr/>
            <p:nvPr/>
          </p:nvSpPr>
          <p:spPr>
            <a:xfrm>
              <a:off x="6244200" y="3568550"/>
              <a:ext cx="518100" cy="25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4"/>
            <p:cNvSpPr txBox="1"/>
            <p:nvPr/>
          </p:nvSpPr>
          <p:spPr>
            <a:xfrm>
              <a:off x="6244200" y="3528650"/>
              <a:ext cx="51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“foo”</a:t>
              </a:r>
              <a:endParaRPr sz="1000"/>
            </a:p>
          </p:txBody>
        </p:sp>
      </p:grpSp>
      <p:sp>
        <p:nvSpPr>
          <p:cNvPr id="154" name="Google Shape;154;p34"/>
          <p:cNvSpPr txBox="1"/>
          <p:nvPr/>
        </p:nvSpPr>
        <p:spPr>
          <a:xfrm>
            <a:off x="7024050" y="1692050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grpSp>
        <p:nvGrpSpPr>
          <p:cNvPr id="155" name="Google Shape;155;p34"/>
          <p:cNvGrpSpPr/>
          <p:nvPr/>
        </p:nvGrpSpPr>
        <p:grpSpPr>
          <a:xfrm>
            <a:off x="7318950" y="1722800"/>
            <a:ext cx="518100" cy="338700"/>
            <a:chOff x="6244200" y="3528650"/>
            <a:chExt cx="518100" cy="338700"/>
          </a:xfrm>
        </p:grpSpPr>
        <p:sp>
          <p:nvSpPr>
            <p:cNvPr id="156" name="Google Shape;156;p34"/>
            <p:cNvSpPr/>
            <p:nvPr/>
          </p:nvSpPr>
          <p:spPr>
            <a:xfrm>
              <a:off x="6244200" y="3568550"/>
              <a:ext cx="518100" cy="25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4"/>
            <p:cNvSpPr txBox="1"/>
            <p:nvPr/>
          </p:nvSpPr>
          <p:spPr>
            <a:xfrm>
              <a:off x="6244200" y="3528650"/>
              <a:ext cx="51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“foo”</a:t>
              </a:r>
              <a:endParaRPr sz="1000"/>
            </a:p>
          </p:txBody>
        </p:sp>
      </p:grpSp>
      <p:grpSp>
        <p:nvGrpSpPr>
          <p:cNvPr id="158" name="Google Shape;158;p34"/>
          <p:cNvGrpSpPr/>
          <p:nvPr/>
        </p:nvGrpSpPr>
        <p:grpSpPr>
          <a:xfrm>
            <a:off x="8221025" y="2506250"/>
            <a:ext cx="518100" cy="338700"/>
            <a:chOff x="6244200" y="3528650"/>
            <a:chExt cx="518100" cy="338700"/>
          </a:xfrm>
        </p:grpSpPr>
        <p:sp>
          <p:nvSpPr>
            <p:cNvPr id="159" name="Google Shape;159;p34"/>
            <p:cNvSpPr/>
            <p:nvPr/>
          </p:nvSpPr>
          <p:spPr>
            <a:xfrm>
              <a:off x="6244200" y="3568550"/>
              <a:ext cx="518100" cy="25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4"/>
            <p:cNvSpPr txBox="1"/>
            <p:nvPr/>
          </p:nvSpPr>
          <p:spPr>
            <a:xfrm>
              <a:off x="6244200" y="3528650"/>
              <a:ext cx="51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“blah”</a:t>
              </a:r>
              <a:endParaRPr sz="1000"/>
            </a:p>
          </p:txBody>
        </p:sp>
      </p:grpSp>
      <p:pic>
        <p:nvPicPr>
          <p:cNvPr id="161" name="Google Shape;1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48" y="1485500"/>
            <a:ext cx="2323574" cy="13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333250" y="925925"/>
            <a:ext cx="3923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Very similar to pass-by-value vs. pass-by-reference in other languages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Immutable objects are call-by-value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Booleans, Numbers, Strings, Tuples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Mutable objects are call-by-reference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Lists, Dictionaries</a:t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More explanation </a:t>
            </a:r>
            <a:r>
              <a:rPr lang="en" sz="1200" u="sng">
                <a:solidFill>
                  <a:srgbClr val="825BE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200">
              <a:solidFill>
                <a:srgbClr val="825BE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7" name="Google Shape;167;p35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8" name="Google Shape;168;p35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CALL</a:t>
            </a:r>
            <a:r>
              <a:rPr lang="en"/>
              <a:t>-BY-VALUE vs. REFERENCE</a:t>
            </a:r>
            <a:endParaRPr sz="500"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775" y="1334500"/>
            <a:ext cx="2547600" cy="12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7024050" y="1322600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171" name="Google Shape;171;p35"/>
          <p:cNvSpPr txBox="1"/>
          <p:nvPr/>
        </p:nvSpPr>
        <p:spPr>
          <a:xfrm>
            <a:off x="7024050" y="2224175"/>
            <a:ext cx="72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doStuff</a:t>
            </a:r>
            <a:endParaRPr b="1" sz="1100"/>
          </a:p>
        </p:txBody>
      </p:sp>
      <p:sp>
        <p:nvSpPr>
          <p:cNvPr id="172" name="Google Shape;172;p35"/>
          <p:cNvSpPr txBox="1"/>
          <p:nvPr/>
        </p:nvSpPr>
        <p:spPr>
          <a:xfrm>
            <a:off x="7137600" y="2506250"/>
            <a:ext cx="15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someArgument</a:t>
            </a:r>
            <a:endParaRPr b="1" sz="1000"/>
          </a:p>
        </p:txBody>
      </p:sp>
      <p:grpSp>
        <p:nvGrpSpPr>
          <p:cNvPr id="173" name="Google Shape;173;p35"/>
          <p:cNvGrpSpPr/>
          <p:nvPr/>
        </p:nvGrpSpPr>
        <p:grpSpPr>
          <a:xfrm>
            <a:off x="7951949" y="1504425"/>
            <a:ext cx="939473" cy="338700"/>
            <a:chOff x="6244200" y="3528650"/>
            <a:chExt cx="518101" cy="338700"/>
          </a:xfrm>
        </p:grpSpPr>
        <p:sp>
          <p:nvSpPr>
            <p:cNvPr id="174" name="Google Shape;174;p35"/>
            <p:cNvSpPr/>
            <p:nvPr/>
          </p:nvSpPr>
          <p:spPr>
            <a:xfrm>
              <a:off x="6244200" y="3568550"/>
              <a:ext cx="518100" cy="25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5"/>
            <p:cNvSpPr txBox="1"/>
            <p:nvPr/>
          </p:nvSpPr>
          <p:spPr>
            <a:xfrm>
              <a:off x="6244201" y="3528650"/>
              <a:ext cx="51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</a:t>
              </a:r>
              <a:r>
                <a:rPr lang="en" sz="1000"/>
                <a:t>“foo”, “bar”]</a:t>
              </a:r>
              <a:endParaRPr sz="1000"/>
            </a:p>
          </p:txBody>
        </p:sp>
      </p:grpSp>
      <p:sp>
        <p:nvSpPr>
          <p:cNvPr id="176" name="Google Shape;176;p35"/>
          <p:cNvSpPr txBox="1"/>
          <p:nvPr/>
        </p:nvSpPr>
        <p:spPr>
          <a:xfrm>
            <a:off x="7024050" y="1692050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177" name="Google Shape;177;p35"/>
          <p:cNvSpPr/>
          <p:nvPr/>
        </p:nvSpPr>
        <p:spPr>
          <a:xfrm>
            <a:off x="7318950" y="1762700"/>
            <a:ext cx="2949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/>
          <p:nvPr/>
        </p:nvSpPr>
        <p:spPr>
          <a:xfrm>
            <a:off x="7318950" y="1410138"/>
            <a:ext cx="2949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8219500" y="2567375"/>
            <a:ext cx="2949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5"/>
          <p:cNvCxnSpPr>
            <a:stCxn id="178" idx="3"/>
            <a:endCxn id="175" idx="1"/>
          </p:cNvCxnSpPr>
          <p:nvPr/>
        </p:nvCxnSpPr>
        <p:spPr>
          <a:xfrm>
            <a:off x="7613850" y="1539588"/>
            <a:ext cx="3381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5"/>
          <p:cNvCxnSpPr>
            <a:stCxn id="177" idx="3"/>
            <a:endCxn id="175" idx="1"/>
          </p:cNvCxnSpPr>
          <p:nvPr/>
        </p:nvCxnSpPr>
        <p:spPr>
          <a:xfrm flipH="1" rot="10800000">
            <a:off x="7613850" y="1673750"/>
            <a:ext cx="3381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5"/>
          <p:cNvCxnSpPr>
            <a:stCxn id="179" idx="0"/>
            <a:endCxn id="175" idx="2"/>
          </p:cNvCxnSpPr>
          <p:nvPr/>
        </p:nvCxnSpPr>
        <p:spPr>
          <a:xfrm flipH="1" rot="10800000">
            <a:off x="8366950" y="1843175"/>
            <a:ext cx="546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6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539988" y="2268618"/>
            <a:ext cx="6402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UPER</a:t>
            </a:r>
            <a:endParaRPr b="1"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333250" y="925925"/>
            <a:ext cx="56952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A general framework for solving problems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nderstand,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lan,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xecute,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eview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Very useful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this unit, programming interviews..and your job!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3" name="Google Shape;193;p37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4" name="Google Shape;194;p37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UPER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You’ll definitely encounter algorithmic and data structure interviews during your job search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Popular outline of an algorithmic/data-structure interview: 5 minute intro, 40-ish minutes of coding (1-2 problems)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38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1" name="Google Shape;201;p38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ALGORITHMIC AND DATA STRUCTURE INTERVIEWS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9"/>
          <p:cNvCxnSpPr/>
          <p:nvPr/>
        </p:nvCxnSpPr>
        <p:spPr>
          <a:xfrm>
            <a:off x="404813" y="635148"/>
            <a:ext cx="238200" cy="0"/>
          </a:xfrm>
          <a:prstGeom prst="straightConnector1">
            <a:avLst/>
          </a:prstGeom>
          <a:noFill/>
          <a:ln cap="flat" cmpd="sng" w="50800">
            <a:solidFill>
              <a:srgbClr val="8D63F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7" name="Google Shape;207;p39"/>
          <p:cNvSpPr txBox="1"/>
          <p:nvPr/>
        </p:nvSpPr>
        <p:spPr>
          <a:xfrm>
            <a:off x="333250" y="925925"/>
            <a:ext cx="51306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Getting the optimal answer is just one of the </a:t>
            </a:r>
            <a:r>
              <a:rPr b="1" i="1"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many</a:t>
            </a: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things an interviewer looks for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• They also look for: thought process, testing, spotting bugs, communication skills, coding speed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UPER allows you to demonstrate this in interviews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3535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Helps keep you calm during interviews</a:t>
            </a:r>
            <a:endParaRPr>
              <a:solidFill>
                <a:srgbClr val="53535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404813" y="358737"/>
            <a:ext cx="8334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63F3"/>
              </a:buClr>
              <a:buSzPts val="1400"/>
              <a:buFont typeface="Helvetica Neue"/>
              <a:buNone/>
            </a:pPr>
            <a:r>
              <a:rPr lang="en"/>
              <a:t>WHY USE UPER FOR INTERVIEWS?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