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  <p:sldMasterId id="214748367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Helvetica Neue"/>
      <p:regular r:id="rId31"/>
      <p:bold r:id="rId32"/>
      <p:italic r:id="rId33"/>
      <p:boldItalic r:id="rId34"/>
    </p:embeddedFont>
    <p:embeddedFont>
      <p:font typeface="Helvetica Neue Light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HelveticaNeue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HelveticaNeue-italic.fntdata"/><Relationship Id="rId10" Type="http://schemas.openxmlformats.org/officeDocument/2006/relationships/slide" Target="slides/slide4.xml"/><Relationship Id="rId32" Type="http://schemas.openxmlformats.org/officeDocument/2006/relationships/font" Target="fonts/HelveticaNeue-bold.fntdata"/><Relationship Id="rId13" Type="http://schemas.openxmlformats.org/officeDocument/2006/relationships/slide" Target="slides/slide7.xml"/><Relationship Id="rId35" Type="http://schemas.openxmlformats.org/officeDocument/2006/relationships/font" Target="fonts/HelveticaNeueLight-regular.fntdata"/><Relationship Id="rId12" Type="http://schemas.openxmlformats.org/officeDocument/2006/relationships/slide" Target="slides/slide6.xml"/><Relationship Id="rId34" Type="http://schemas.openxmlformats.org/officeDocument/2006/relationships/font" Target="fonts/HelveticaNeue-boldItalic.fntdata"/><Relationship Id="rId15" Type="http://schemas.openxmlformats.org/officeDocument/2006/relationships/slide" Target="slides/slide9.xml"/><Relationship Id="rId37" Type="http://schemas.openxmlformats.org/officeDocument/2006/relationships/font" Target="fonts/HelveticaNeueLight-italic.fntdata"/><Relationship Id="rId14" Type="http://schemas.openxmlformats.org/officeDocument/2006/relationships/slide" Target="slides/slide8.xml"/><Relationship Id="rId36" Type="http://schemas.openxmlformats.org/officeDocument/2006/relationships/font" Target="fonts/HelveticaNeueLight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HelveticaNeueLight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a30d91d4b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aa30d91d4b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aa7040cf82_0_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aa7040cf82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af8997e533_0_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af8997e533_0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f8997e533_0_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af8997e533_0_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f8997e533_0_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af8997e533_0_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af8997e533_0_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af8997e533_0_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af8997e533_0_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af8997e533_0_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af8997e533_0_7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af8997e533_0_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af8997e533_0_6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af8997e533_0_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af8997e533_0_8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af8997e533_0_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af8997e533_0_1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af8997e533_0_1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a30d91d4b_0_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aa30d91d4b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af8997e533_0_8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gaf8997e533_0_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af8997e533_0_9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af8997e533_0_9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aa7040cf82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aa7040cf82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aa7040cf82_0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gaa7040cf82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aa7040cf82_0_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gaa7040cf82_0_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a30d91d4b_0_1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aa30d91d4b_0_1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33b70ddc1_0_10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b33b70ddc1_0_10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a7040cf82_0_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aa7040cf82_0_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aa7040cf82_0_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aa7040cf82_0_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af8997e533_0_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af8997e533_0_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aa7040cf82_0_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aa7040cf82_0_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a7040cf82_0_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aa7040cf82_0_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AND_BODY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633413" y="3595688"/>
            <a:ext cx="57150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45CE4"/>
              </a:buClr>
              <a:buSzPts val="1400"/>
              <a:buFont typeface="Helvetica Neue"/>
              <a:buNone/>
              <a:defRPr b="1" sz="1400" cap="none">
                <a:solidFill>
                  <a:srgbClr val="845CE4"/>
                </a:solidFill>
              </a:defRPr>
            </a:lvl1pPr>
            <a:lvl2pPr indent="-2286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45CE4"/>
              </a:buClr>
              <a:buSzPts val="1100"/>
              <a:buFont typeface="Helvetica Neue"/>
              <a:buNone/>
              <a:defRPr sz="1100">
                <a:solidFill>
                  <a:srgbClr val="845CE4"/>
                </a:solidFill>
              </a:defRPr>
            </a:lvl2pPr>
            <a:lvl3pPr indent="-228600" lvl="2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45CE4"/>
              </a:buClr>
              <a:buSzPts val="1100"/>
              <a:buFont typeface="Helvetica Neue"/>
              <a:buNone/>
              <a:defRPr sz="1100">
                <a:solidFill>
                  <a:srgbClr val="845CE4"/>
                </a:solidFill>
              </a:defRPr>
            </a:lvl3pPr>
            <a:lvl4pPr indent="-228600" lvl="3" marL="1828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45CE4"/>
              </a:buClr>
              <a:buSzPts val="1100"/>
              <a:buFont typeface="Helvetica Neue"/>
              <a:buNone/>
              <a:defRPr sz="1100">
                <a:solidFill>
                  <a:srgbClr val="845CE4"/>
                </a:solidFill>
              </a:defRPr>
            </a:lvl4pPr>
            <a:lvl5pPr indent="-228600" lvl="4" marL="2286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45CE4"/>
              </a:buClr>
              <a:buSzPts val="1100"/>
              <a:buFont typeface="Helvetica Neue"/>
              <a:buNone/>
              <a:defRPr sz="1100">
                <a:solidFill>
                  <a:srgbClr val="845CE4"/>
                </a:solidFill>
              </a:defRPr>
            </a:lvl5pPr>
            <a:lvl6pPr indent="-279400" lvl="5" marL="2743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cxnSp>
        <p:nvCxnSpPr>
          <p:cNvPr id="52" name="Google Shape;52;p13"/>
          <p:cNvCxnSpPr/>
          <p:nvPr/>
        </p:nvCxnSpPr>
        <p:spPr>
          <a:xfrm>
            <a:off x="658529" y="744113"/>
            <a:ext cx="685500" cy="0"/>
          </a:xfrm>
          <a:prstGeom prst="straightConnector1">
            <a:avLst/>
          </a:prstGeom>
          <a:noFill/>
          <a:ln cap="flat" cmpd="sng" w="76200">
            <a:solidFill>
              <a:srgbClr val="845DE5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3" name="Google Shape;53;p13"/>
          <p:cNvCxnSpPr/>
          <p:nvPr/>
        </p:nvCxnSpPr>
        <p:spPr>
          <a:xfrm>
            <a:off x="658529" y="1853221"/>
            <a:ext cx="685500" cy="0"/>
          </a:xfrm>
          <a:prstGeom prst="straightConnector1">
            <a:avLst/>
          </a:prstGeom>
          <a:noFill/>
          <a:ln cap="flat" cmpd="sng" w="25400">
            <a:solidFill>
              <a:srgbClr val="825BE1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4484637" y="4905375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405214" y="4762629"/>
            <a:ext cx="8333700" cy="8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98F9C"/>
              </a:buClr>
              <a:buSzPts val="600"/>
              <a:buFont typeface="Helvetica Neue"/>
              <a:buNone/>
              <a:defRPr sz="600">
                <a:solidFill>
                  <a:srgbClr val="898F9C"/>
                </a:solidFill>
              </a:defRPr>
            </a:lvl1pPr>
            <a:lvl2pPr indent="-279400" lvl="1" marL="914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indent="-279400" lvl="2" marL="1371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indent="-279400" lvl="3" marL="1828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indent="-279400" lvl="4" marL="22860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indent="-279400" lvl="5" marL="2743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cxnSp>
        <p:nvCxnSpPr>
          <p:cNvPr id="57" name="Google Shape;57;p14"/>
          <p:cNvCxnSpPr/>
          <p:nvPr/>
        </p:nvCxnSpPr>
        <p:spPr>
          <a:xfrm>
            <a:off x="404813" y="635148"/>
            <a:ext cx="238200" cy="0"/>
          </a:xfrm>
          <a:prstGeom prst="straightConnector1">
            <a:avLst/>
          </a:prstGeom>
          <a:noFill/>
          <a:ln cap="flat" cmpd="sng" w="50800">
            <a:solidFill>
              <a:srgbClr val="8D63F3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58" name="Google Shape;58;p14"/>
          <p:cNvSpPr txBox="1"/>
          <p:nvPr>
            <p:ph type="title"/>
          </p:nvPr>
        </p:nvSpPr>
        <p:spPr>
          <a:xfrm>
            <a:off x="404813" y="358737"/>
            <a:ext cx="83343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D63F3"/>
              </a:buClr>
              <a:buSzPts val="1400"/>
              <a:buFont typeface="Helvetica Neue"/>
              <a:buNone/>
              <a:defRPr sz="1400" cap="none">
                <a:solidFill>
                  <a:srgbClr val="8D6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4484637" y="4905375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633413" y="3595688"/>
            <a:ext cx="57150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45CE4"/>
              </a:buClr>
              <a:buSzPts val="1400"/>
              <a:buFont typeface="Helvetica Neue"/>
              <a:buNone/>
              <a:defRPr b="1" sz="1400" cap="none">
                <a:solidFill>
                  <a:srgbClr val="845CE4"/>
                </a:solidFill>
              </a:defRPr>
            </a:lvl1pPr>
            <a:lvl2pPr indent="-2286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45CE4"/>
              </a:buClr>
              <a:buSzPts val="1100"/>
              <a:buFont typeface="Helvetica Neue"/>
              <a:buNone/>
              <a:defRPr sz="1100">
                <a:solidFill>
                  <a:srgbClr val="845CE4"/>
                </a:solidFill>
              </a:defRPr>
            </a:lvl2pPr>
            <a:lvl3pPr indent="-228600" lvl="2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45CE4"/>
              </a:buClr>
              <a:buSzPts val="1100"/>
              <a:buFont typeface="Helvetica Neue"/>
              <a:buNone/>
              <a:defRPr sz="1100">
                <a:solidFill>
                  <a:srgbClr val="845CE4"/>
                </a:solidFill>
              </a:defRPr>
            </a:lvl3pPr>
            <a:lvl4pPr indent="-228600" lvl="3" marL="1828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45CE4"/>
              </a:buClr>
              <a:buSzPts val="1100"/>
              <a:buFont typeface="Helvetica Neue"/>
              <a:buNone/>
              <a:defRPr sz="1100">
                <a:solidFill>
                  <a:srgbClr val="845CE4"/>
                </a:solidFill>
              </a:defRPr>
            </a:lvl4pPr>
            <a:lvl5pPr indent="-228600" lvl="4" marL="2286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45CE4"/>
              </a:buClr>
              <a:buSzPts val="1100"/>
              <a:buFont typeface="Helvetica Neue"/>
              <a:buNone/>
              <a:defRPr sz="1100">
                <a:solidFill>
                  <a:srgbClr val="845CE4"/>
                </a:solidFill>
              </a:defRPr>
            </a:lvl5pPr>
            <a:lvl6pPr indent="-279400" lvl="5" marL="2743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cxnSp>
        <p:nvCxnSpPr>
          <p:cNvPr id="68" name="Google Shape;68;p17"/>
          <p:cNvCxnSpPr/>
          <p:nvPr/>
        </p:nvCxnSpPr>
        <p:spPr>
          <a:xfrm>
            <a:off x="658529" y="744113"/>
            <a:ext cx="685500" cy="0"/>
          </a:xfrm>
          <a:prstGeom prst="straightConnector1">
            <a:avLst/>
          </a:prstGeom>
          <a:noFill/>
          <a:ln cap="flat" cmpd="sng" w="76200">
            <a:solidFill>
              <a:srgbClr val="845DE5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9" name="Google Shape;69;p17"/>
          <p:cNvCxnSpPr/>
          <p:nvPr/>
        </p:nvCxnSpPr>
        <p:spPr>
          <a:xfrm>
            <a:off x="658529" y="1853221"/>
            <a:ext cx="685500" cy="0"/>
          </a:xfrm>
          <a:prstGeom prst="straightConnector1">
            <a:avLst/>
          </a:prstGeom>
          <a:noFill/>
          <a:ln cap="flat" cmpd="sng" w="25400">
            <a:solidFill>
              <a:srgbClr val="825BE1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4484637" y="4905375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idx="1" type="body"/>
          </p:nvPr>
        </p:nvSpPr>
        <p:spPr>
          <a:xfrm>
            <a:off x="405214" y="4762629"/>
            <a:ext cx="8333700" cy="8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98F9C"/>
              </a:buClr>
              <a:buSzPts val="600"/>
              <a:buFont typeface="Helvetica Neue"/>
              <a:buNone/>
              <a:defRPr sz="600">
                <a:solidFill>
                  <a:srgbClr val="898F9C"/>
                </a:solidFill>
              </a:defRPr>
            </a:lvl1pPr>
            <a:lvl2pPr indent="-279400" lvl="1" marL="914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cxnSp>
        <p:nvCxnSpPr>
          <p:cNvPr id="73" name="Google Shape;73;p18"/>
          <p:cNvCxnSpPr/>
          <p:nvPr/>
        </p:nvCxnSpPr>
        <p:spPr>
          <a:xfrm>
            <a:off x="404813" y="635148"/>
            <a:ext cx="238200" cy="0"/>
          </a:xfrm>
          <a:prstGeom prst="straightConnector1">
            <a:avLst/>
          </a:prstGeom>
          <a:noFill/>
          <a:ln cap="flat" cmpd="sng" w="50800">
            <a:solidFill>
              <a:srgbClr val="8D63F3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74" name="Google Shape;74;p18"/>
          <p:cNvSpPr txBox="1"/>
          <p:nvPr>
            <p:ph type="title"/>
          </p:nvPr>
        </p:nvSpPr>
        <p:spPr>
          <a:xfrm>
            <a:off x="404813" y="358737"/>
            <a:ext cx="83343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D63F3"/>
              </a:buClr>
              <a:buSzPts val="1400"/>
              <a:buFont typeface="Helvetica Neue"/>
              <a:buNone/>
              <a:defRPr sz="1400" cap="none">
                <a:solidFill>
                  <a:srgbClr val="8D6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4484637" y="4905375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 type="title">
  <p:cSld name="TITL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" type="body"/>
          </p:nvPr>
        </p:nvSpPr>
        <p:spPr>
          <a:xfrm>
            <a:off x="666750" y="2652713"/>
            <a:ext cx="78105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indent="-228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indent="-228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indent="-228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indent="-228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indent="-279400" lvl="5" marL="2743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Horizontal">
  <p:cSld name="Photo - Horizontal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/>
          <p:nvPr>
            <p:ph idx="2" type="pic"/>
          </p:nvPr>
        </p:nvSpPr>
        <p:spPr>
          <a:xfrm>
            <a:off x="1171575" y="-14287"/>
            <a:ext cx="6800700" cy="45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4" name="Google Shape;84;p21"/>
          <p:cNvSpPr txBox="1"/>
          <p:nvPr>
            <p:ph type="title"/>
          </p:nvPr>
        </p:nvSpPr>
        <p:spPr>
          <a:xfrm>
            <a:off x="238125" y="3567113"/>
            <a:ext cx="86676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" type="body"/>
          </p:nvPr>
        </p:nvSpPr>
        <p:spPr>
          <a:xfrm>
            <a:off x="238125" y="4291013"/>
            <a:ext cx="8667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indent="-228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indent="-228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indent="-228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indent="-228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indent="-279400" lvl="5" marL="2743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Center">
  <p:cSld name="Title - Center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/>
          <p:nvPr>
            <p:ph type="title"/>
          </p:nvPr>
        </p:nvSpPr>
        <p:spPr>
          <a:xfrm>
            <a:off x="666750" y="17002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89" name="Google Shape;89;p22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Vertical">
  <p:cSld name="Photo - Vertical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/>
          <p:nvPr>
            <p:ph idx="2" type="pic"/>
          </p:nvPr>
        </p:nvSpPr>
        <p:spPr>
          <a:xfrm>
            <a:off x="2981325" y="414338"/>
            <a:ext cx="6472200" cy="43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2" name="Google Shape;92;p23"/>
          <p:cNvSpPr txBox="1"/>
          <p:nvPr>
            <p:ph type="title"/>
          </p:nvPr>
        </p:nvSpPr>
        <p:spPr>
          <a:xfrm>
            <a:off x="619125" y="357188"/>
            <a:ext cx="3833700" cy="2081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1" type="body"/>
          </p:nvPr>
        </p:nvSpPr>
        <p:spPr>
          <a:xfrm>
            <a:off x="619125" y="2447925"/>
            <a:ext cx="3833700" cy="21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indent="-228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indent="-228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indent="-228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indent="-228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indent="-279400" lvl="5" marL="2743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Top">
  <p:cSld name="Title - Top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97" name="Google Shape;97;p24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100" name="Google Shape;100;p25"/>
          <p:cNvSpPr txBox="1"/>
          <p:nvPr>
            <p:ph idx="1" type="body"/>
          </p:nvPr>
        </p:nvSpPr>
        <p:spPr>
          <a:xfrm>
            <a:off x="633413" y="1181100"/>
            <a:ext cx="7877100" cy="3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74650" lvl="0" marL="457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1pPr>
            <a:lvl2pPr indent="-374650" lvl="1" marL="914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2pPr>
            <a:lvl3pPr indent="-374650" lvl="2" marL="1371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3pPr>
            <a:lvl4pPr indent="-374650" lvl="3" marL="1828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4pPr>
            <a:lvl5pPr indent="-374650" lvl="4" marL="22860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5pPr>
            <a:lvl6pPr indent="-279400" lvl="5" marL="2743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101" name="Google Shape;101;p25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 &amp; Photo">
  <p:cSld name="Title, Bullets &amp; Photo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6"/>
          <p:cNvSpPr/>
          <p:nvPr>
            <p:ph idx="2" type="pic"/>
          </p:nvPr>
        </p:nvSpPr>
        <p:spPr>
          <a:xfrm>
            <a:off x="4110038" y="1181100"/>
            <a:ext cx="5229300" cy="3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4" name="Google Shape;104;p26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105" name="Google Shape;105;p26"/>
          <p:cNvSpPr txBox="1"/>
          <p:nvPr>
            <p:ph idx="1" type="body"/>
          </p:nvPr>
        </p:nvSpPr>
        <p:spPr>
          <a:xfrm>
            <a:off x="633413" y="1181100"/>
            <a:ext cx="3833700" cy="3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1pPr>
            <a:lvl2pPr indent="-342900" lvl="1" marL="91440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2pPr>
            <a:lvl3pPr indent="-342900" lvl="2" marL="137160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3pPr>
            <a:lvl4pPr indent="-342900" lvl="3" marL="182880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4pPr>
            <a:lvl5pPr indent="-342900" lvl="4" marL="228600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5pPr>
            <a:lvl6pPr indent="-279400" lvl="5" marL="2743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Bullets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7"/>
          <p:cNvSpPr txBox="1"/>
          <p:nvPr>
            <p:ph idx="1" type="body"/>
          </p:nvPr>
        </p:nvSpPr>
        <p:spPr>
          <a:xfrm>
            <a:off x="633413" y="666750"/>
            <a:ext cx="78771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74650" lvl="0" marL="457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1pPr>
            <a:lvl2pPr indent="-374650" lvl="1" marL="914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2pPr>
            <a:lvl3pPr indent="-374650" lvl="2" marL="1371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3pPr>
            <a:lvl4pPr indent="-374650" lvl="3" marL="1828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4pPr>
            <a:lvl5pPr indent="-374650" lvl="4" marL="22860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5pPr>
            <a:lvl6pPr indent="-279400" lvl="5" marL="2743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109" name="Google Shape;109;p27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3 Up">
  <p:cSld name="Photo - 3 Up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8"/>
          <p:cNvSpPr/>
          <p:nvPr>
            <p:ph idx="2" type="pic"/>
          </p:nvPr>
        </p:nvSpPr>
        <p:spPr>
          <a:xfrm>
            <a:off x="5880503" y="2638425"/>
            <a:ext cx="3148800" cy="21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2" name="Google Shape;112;p28"/>
          <p:cNvSpPr/>
          <p:nvPr>
            <p:ph idx="3" type="pic"/>
          </p:nvPr>
        </p:nvSpPr>
        <p:spPr>
          <a:xfrm>
            <a:off x="5734050" y="423863"/>
            <a:ext cx="3124200" cy="20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3" name="Google Shape;113;p28"/>
          <p:cNvSpPr/>
          <p:nvPr>
            <p:ph idx="4" type="pic"/>
          </p:nvPr>
        </p:nvSpPr>
        <p:spPr>
          <a:xfrm>
            <a:off x="-114300" y="423863"/>
            <a:ext cx="6450900" cy="4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4" name="Google Shape;114;p28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9"/>
          <p:cNvSpPr txBox="1"/>
          <p:nvPr>
            <p:ph idx="1" type="body"/>
          </p:nvPr>
        </p:nvSpPr>
        <p:spPr>
          <a:xfrm>
            <a:off x="895350" y="3357563"/>
            <a:ext cx="73581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i="1" sz="1200"/>
            </a:lvl1pPr>
            <a:lvl2pPr indent="-279400" lvl="1" marL="914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117" name="Google Shape;117;p29"/>
          <p:cNvSpPr txBox="1"/>
          <p:nvPr>
            <p:ph idx="2" type="body"/>
          </p:nvPr>
        </p:nvSpPr>
        <p:spPr>
          <a:xfrm>
            <a:off x="895350" y="2278856"/>
            <a:ext cx="73581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79400" lvl="1" marL="914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118" name="Google Shape;118;p29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>
  <p:cSld name="Photo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0"/>
          <p:cNvSpPr/>
          <p:nvPr>
            <p:ph idx="2" type="pic"/>
          </p:nvPr>
        </p:nvSpPr>
        <p:spPr>
          <a:xfrm>
            <a:off x="0" y="0"/>
            <a:ext cx="9144000" cy="60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21" name="Google Shape;121;p30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633413" y="1181100"/>
            <a:ext cx="7877100" cy="3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bigocheatsheet.com/" TargetMode="External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leetcode.com/problems/single-number/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leetcode.com/problems/two-su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" name="Google Shape;126;p31"/>
          <p:cNvCxnSpPr/>
          <p:nvPr/>
        </p:nvCxnSpPr>
        <p:spPr>
          <a:xfrm>
            <a:off x="658529" y="744113"/>
            <a:ext cx="685500" cy="0"/>
          </a:xfrm>
          <a:prstGeom prst="straightConnector1">
            <a:avLst/>
          </a:prstGeom>
          <a:noFill/>
          <a:ln cap="flat" cmpd="sng" w="76200">
            <a:solidFill>
              <a:srgbClr val="845DE5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27" name="Google Shape;127;p31"/>
          <p:cNvCxnSpPr/>
          <p:nvPr/>
        </p:nvCxnSpPr>
        <p:spPr>
          <a:xfrm>
            <a:off x="658529" y="1853221"/>
            <a:ext cx="685500" cy="0"/>
          </a:xfrm>
          <a:prstGeom prst="straightConnector1">
            <a:avLst/>
          </a:prstGeom>
          <a:noFill/>
          <a:ln cap="flat" cmpd="sng" w="25400">
            <a:solidFill>
              <a:srgbClr val="825BE1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28" name="Google Shape;128;p31"/>
          <p:cNvSpPr txBox="1"/>
          <p:nvPr/>
        </p:nvSpPr>
        <p:spPr>
          <a:xfrm>
            <a:off x="633413" y="1007678"/>
            <a:ext cx="61650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860EC"/>
              </a:buClr>
              <a:buSzPts val="3800"/>
              <a:buFont typeface="Helvetica Neue"/>
              <a:buNone/>
            </a:pPr>
            <a:r>
              <a:rPr b="1" lang="en" sz="3600">
                <a:solidFill>
                  <a:srgbClr val="8860E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Time and Space Complexity</a:t>
            </a:r>
            <a:endParaRPr sz="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1" name="Google Shape;201;p40"/>
          <p:cNvCxnSpPr/>
          <p:nvPr/>
        </p:nvCxnSpPr>
        <p:spPr>
          <a:xfrm>
            <a:off x="404813" y="635148"/>
            <a:ext cx="238200" cy="0"/>
          </a:xfrm>
          <a:prstGeom prst="straightConnector1">
            <a:avLst/>
          </a:prstGeom>
          <a:noFill/>
          <a:ln cap="flat" cmpd="sng" w="50800">
            <a:solidFill>
              <a:srgbClr val="8D63F3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202" name="Google Shape;202;p40"/>
          <p:cNvSpPr txBox="1"/>
          <p:nvPr/>
        </p:nvSpPr>
        <p:spPr>
          <a:xfrm>
            <a:off x="333250" y="925925"/>
            <a:ext cx="4867500" cy="24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We only care about the dominant term (the variable that grows the fastest) and remove the constant multipliers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  • O(2n</a:t>
            </a:r>
            <a:r>
              <a:rPr baseline="30000"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+ 3n) = O(n</a:t>
            </a:r>
            <a:r>
              <a:rPr baseline="30000"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Be sure to specify what the variables are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  • O(n</a:t>
            </a:r>
            <a:r>
              <a:rPr baseline="30000"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) where n is the length of the list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Make sure to memorize the chart on the right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Really good </a:t>
            </a:r>
            <a:r>
              <a:rPr lang="en" u="sng">
                <a:solidFill>
                  <a:srgbClr val="825BE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reference</a:t>
            </a: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for time/space complexity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3" name="Google Shape;203;p40"/>
          <p:cNvSpPr txBox="1"/>
          <p:nvPr>
            <p:ph type="title"/>
          </p:nvPr>
        </p:nvSpPr>
        <p:spPr>
          <a:xfrm>
            <a:off x="404813" y="358737"/>
            <a:ext cx="83343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D63F3"/>
              </a:buClr>
              <a:buSzPts val="1400"/>
              <a:buFont typeface="Helvetica Neue"/>
              <a:buNone/>
            </a:pPr>
            <a:r>
              <a:rPr lang="en"/>
              <a:t>THINGS TO </a:t>
            </a:r>
            <a:r>
              <a:rPr lang="en"/>
              <a:t>KNOW: TIME AND SPACE COMPLEXITY</a:t>
            </a:r>
            <a:endParaRPr/>
          </a:p>
        </p:txBody>
      </p:sp>
      <p:pic>
        <p:nvPicPr>
          <p:cNvPr id="204" name="Google Shape;20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3150" y="885137"/>
            <a:ext cx="3638450" cy="25127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D63F3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1"/>
          <p:cNvSpPr txBox="1"/>
          <p:nvPr/>
        </p:nvSpPr>
        <p:spPr>
          <a:xfrm>
            <a:off x="518427" y="1916125"/>
            <a:ext cx="75675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"/>
              <a:buNone/>
            </a:pPr>
            <a:r>
              <a:rPr b="1" lang="en" sz="3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Time/Space Complexity Exercises</a:t>
            </a:r>
            <a:endParaRPr sz="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4" name="Google Shape;214;p42"/>
          <p:cNvCxnSpPr/>
          <p:nvPr/>
        </p:nvCxnSpPr>
        <p:spPr>
          <a:xfrm>
            <a:off x="404813" y="635148"/>
            <a:ext cx="238200" cy="0"/>
          </a:xfrm>
          <a:prstGeom prst="straightConnector1">
            <a:avLst/>
          </a:prstGeom>
          <a:noFill/>
          <a:ln cap="flat" cmpd="sng" w="50800">
            <a:solidFill>
              <a:srgbClr val="8D63F3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215" name="Google Shape;215;p42"/>
          <p:cNvSpPr txBox="1"/>
          <p:nvPr/>
        </p:nvSpPr>
        <p:spPr>
          <a:xfrm>
            <a:off x="333250" y="925925"/>
            <a:ext cx="4867500" cy="24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What’s the time/space complexity for this solution?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6" name="Google Shape;216;p42"/>
          <p:cNvSpPr txBox="1"/>
          <p:nvPr>
            <p:ph type="title"/>
          </p:nvPr>
        </p:nvSpPr>
        <p:spPr>
          <a:xfrm>
            <a:off x="404813" y="358737"/>
            <a:ext cx="83343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D63F3"/>
              </a:buClr>
              <a:buSzPts val="1400"/>
              <a:buFont typeface="Helvetica Neue"/>
              <a:buNone/>
            </a:pPr>
            <a:r>
              <a:rPr lang="en"/>
              <a:t>XO</a:t>
            </a:r>
            <a:endParaRPr/>
          </a:p>
        </p:txBody>
      </p:sp>
      <p:pic>
        <p:nvPicPr>
          <p:cNvPr id="217" name="Google Shape;21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4025" y="998712"/>
            <a:ext cx="3638451" cy="1787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2" name="Google Shape;222;p43"/>
          <p:cNvCxnSpPr/>
          <p:nvPr/>
        </p:nvCxnSpPr>
        <p:spPr>
          <a:xfrm>
            <a:off x="404813" y="635148"/>
            <a:ext cx="238200" cy="0"/>
          </a:xfrm>
          <a:prstGeom prst="straightConnector1">
            <a:avLst/>
          </a:prstGeom>
          <a:noFill/>
          <a:ln cap="flat" cmpd="sng" w="50800">
            <a:solidFill>
              <a:srgbClr val="8D63F3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223" name="Google Shape;223;p43"/>
          <p:cNvSpPr txBox="1"/>
          <p:nvPr/>
        </p:nvSpPr>
        <p:spPr>
          <a:xfrm>
            <a:off x="333250" y="925925"/>
            <a:ext cx="4867500" cy="24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What’s the time/space complexity for this solution?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Runtime: O(n) where n = length of txt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Space: O(1)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4" name="Google Shape;224;p43"/>
          <p:cNvSpPr txBox="1"/>
          <p:nvPr>
            <p:ph type="title"/>
          </p:nvPr>
        </p:nvSpPr>
        <p:spPr>
          <a:xfrm>
            <a:off x="404813" y="358737"/>
            <a:ext cx="83343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D63F3"/>
              </a:buClr>
              <a:buSzPts val="1400"/>
              <a:buFont typeface="Helvetica Neue"/>
              <a:buNone/>
            </a:pPr>
            <a:r>
              <a:rPr lang="en"/>
              <a:t>XO</a:t>
            </a:r>
            <a:endParaRPr/>
          </a:p>
        </p:txBody>
      </p:sp>
      <p:pic>
        <p:nvPicPr>
          <p:cNvPr id="225" name="Google Shape;22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4025" y="998712"/>
            <a:ext cx="3638451" cy="1787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0" name="Google Shape;230;p44"/>
          <p:cNvCxnSpPr/>
          <p:nvPr/>
        </p:nvCxnSpPr>
        <p:spPr>
          <a:xfrm>
            <a:off x="404813" y="635148"/>
            <a:ext cx="238200" cy="0"/>
          </a:xfrm>
          <a:prstGeom prst="straightConnector1">
            <a:avLst/>
          </a:prstGeom>
          <a:noFill/>
          <a:ln cap="flat" cmpd="sng" w="50800">
            <a:solidFill>
              <a:srgbClr val="8D63F3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231" name="Google Shape;231;p44"/>
          <p:cNvSpPr txBox="1"/>
          <p:nvPr/>
        </p:nvSpPr>
        <p:spPr>
          <a:xfrm>
            <a:off x="333250" y="925925"/>
            <a:ext cx="4867500" cy="24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What’s the time/space complexity for this solution?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2" name="Google Shape;232;p44"/>
          <p:cNvSpPr txBox="1"/>
          <p:nvPr>
            <p:ph type="title"/>
          </p:nvPr>
        </p:nvSpPr>
        <p:spPr>
          <a:xfrm>
            <a:off x="404813" y="358737"/>
            <a:ext cx="83343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D63F3"/>
              </a:buClr>
              <a:buSzPts val="1400"/>
              <a:buFont typeface="Helvetica Neue"/>
              <a:buNone/>
            </a:pPr>
            <a:r>
              <a:rPr lang="en"/>
              <a:t>XO</a:t>
            </a:r>
            <a:endParaRPr/>
          </a:p>
        </p:txBody>
      </p:sp>
      <p:pic>
        <p:nvPicPr>
          <p:cNvPr id="233" name="Google Shape;23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1125" y="1048575"/>
            <a:ext cx="4390826" cy="496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8" name="Google Shape;238;p45"/>
          <p:cNvCxnSpPr/>
          <p:nvPr/>
        </p:nvCxnSpPr>
        <p:spPr>
          <a:xfrm>
            <a:off x="404813" y="635148"/>
            <a:ext cx="238200" cy="0"/>
          </a:xfrm>
          <a:prstGeom prst="straightConnector1">
            <a:avLst/>
          </a:prstGeom>
          <a:noFill/>
          <a:ln cap="flat" cmpd="sng" w="50800">
            <a:solidFill>
              <a:srgbClr val="8D63F3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239" name="Google Shape;239;p45"/>
          <p:cNvSpPr txBox="1"/>
          <p:nvPr/>
        </p:nvSpPr>
        <p:spPr>
          <a:xfrm>
            <a:off x="333250" y="925925"/>
            <a:ext cx="4867500" cy="24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What’s the time/space complexity for this solution?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Runtime: O(n) where n = length of txt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Space: O(n) where n = length of txt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0" name="Google Shape;240;p45"/>
          <p:cNvSpPr txBox="1"/>
          <p:nvPr>
            <p:ph type="title"/>
          </p:nvPr>
        </p:nvSpPr>
        <p:spPr>
          <a:xfrm>
            <a:off x="404813" y="358737"/>
            <a:ext cx="83343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D63F3"/>
              </a:buClr>
              <a:buSzPts val="1400"/>
              <a:buFont typeface="Helvetica Neue"/>
              <a:buNone/>
            </a:pPr>
            <a:r>
              <a:rPr lang="en"/>
              <a:t>XO</a:t>
            </a:r>
            <a:endParaRPr/>
          </a:p>
        </p:txBody>
      </p:sp>
      <p:pic>
        <p:nvPicPr>
          <p:cNvPr id="241" name="Google Shape;24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1125" y="1048575"/>
            <a:ext cx="4390826" cy="496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6" name="Google Shape;246;p46"/>
          <p:cNvCxnSpPr/>
          <p:nvPr/>
        </p:nvCxnSpPr>
        <p:spPr>
          <a:xfrm>
            <a:off x="404813" y="635148"/>
            <a:ext cx="238200" cy="0"/>
          </a:xfrm>
          <a:prstGeom prst="straightConnector1">
            <a:avLst/>
          </a:prstGeom>
          <a:noFill/>
          <a:ln cap="flat" cmpd="sng" w="50800">
            <a:solidFill>
              <a:srgbClr val="8D63F3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247" name="Google Shape;247;p46"/>
          <p:cNvSpPr txBox="1"/>
          <p:nvPr/>
        </p:nvSpPr>
        <p:spPr>
          <a:xfrm>
            <a:off x="333250" y="925925"/>
            <a:ext cx="4867500" cy="24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What’s the time/space complexity for this solution?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8" name="Google Shape;248;p46"/>
          <p:cNvSpPr txBox="1"/>
          <p:nvPr>
            <p:ph type="title"/>
          </p:nvPr>
        </p:nvSpPr>
        <p:spPr>
          <a:xfrm>
            <a:off x="404813" y="358737"/>
            <a:ext cx="83343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D63F3"/>
              </a:buClr>
              <a:buSzPts val="1400"/>
              <a:buFont typeface="Helvetica Neue"/>
              <a:buNone/>
            </a:pPr>
            <a:r>
              <a:rPr lang="en"/>
              <a:t>GET DISCOUNTS</a:t>
            </a:r>
            <a:endParaRPr/>
          </a:p>
        </p:txBody>
      </p:sp>
      <p:pic>
        <p:nvPicPr>
          <p:cNvPr id="249" name="Google Shape;24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7600" y="1052225"/>
            <a:ext cx="4279651" cy="133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Google Shape;254;p47"/>
          <p:cNvCxnSpPr/>
          <p:nvPr/>
        </p:nvCxnSpPr>
        <p:spPr>
          <a:xfrm>
            <a:off x="404813" y="635148"/>
            <a:ext cx="238200" cy="0"/>
          </a:xfrm>
          <a:prstGeom prst="straightConnector1">
            <a:avLst/>
          </a:prstGeom>
          <a:noFill/>
          <a:ln cap="flat" cmpd="sng" w="50800">
            <a:solidFill>
              <a:srgbClr val="8D63F3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255" name="Google Shape;255;p47"/>
          <p:cNvSpPr txBox="1"/>
          <p:nvPr/>
        </p:nvSpPr>
        <p:spPr>
          <a:xfrm>
            <a:off x="333250" y="925925"/>
            <a:ext cx="4867500" cy="24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What’s the time/space complexity for this solution?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Runtime: O(n) where n = length of nums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Space: O(n) where n = length of nums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6" name="Google Shape;256;p47"/>
          <p:cNvSpPr txBox="1"/>
          <p:nvPr>
            <p:ph type="title"/>
          </p:nvPr>
        </p:nvSpPr>
        <p:spPr>
          <a:xfrm>
            <a:off x="404813" y="358737"/>
            <a:ext cx="83343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D63F3"/>
              </a:buClr>
              <a:buSzPts val="1400"/>
              <a:buFont typeface="Helvetica Neue"/>
              <a:buNone/>
            </a:pPr>
            <a:r>
              <a:rPr lang="en"/>
              <a:t>GET DISCOUNTS</a:t>
            </a:r>
            <a:endParaRPr/>
          </a:p>
        </p:txBody>
      </p:sp>
      <p:pic>
        <p:nvPicPr>
          <p:cNvPr id="257" name="Google Shape;25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7600" y="1052225"/>
            <a:ext cx="4279651" cy="133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2" name="Google Shape;262;p48"/>
          <p:cNvCxnSpPr/>
          <p:nvPr/>
        </p:nvCxnSpPr>
        <p:spPr>
          <a:xfrm>
            <a:off x="404813" y="635148"/>
            <a:ext cx="238200" cy="0"/>
          </a:xfrm>
          <a:prstGeom prst="straightConnector1">
            <a:avLst/>
          </a:prstGeom>
          <a:noFill/>
          <a:ln cap="flat" cmpd="sng" w="50800">
            <a:solidFill>
              <a:srgbClr val="8D63F3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263" name="Google Shape;263;p48"/>
          <p:cNvSpPr txBox="1"/>
          <p:nvPr/>
        </p:nvSpPr>
        <p:spPr>
          <a:xfrm>
            <a:off x="333250" y="925925"/>
            <a:ext cx="4867500" cy="24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What’s the time/space complexity for this solution?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4" name="Google Shape;264;p48"/>
          <p:cNvSpPr txBox="1"/>
          <p:nvPr>
            <p:ph type="title"/>
          </p:nvPr>
        </p:nvSpPr>
        <p:spPr>
          <a:xfrm>
            <a:off x="404813" y="358737"/>
            <a:ext cx="83343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D63F3"/>
              </a:buClr>
              <a:buSzPts val="1400"/>
              <a:buFont typeface="Helvetica Neue"/>
              <a:buNone/>
            </a:pPr>
            <a:r>
              <a:rPr lang="en"/>
              <a:t>NUMBER OF GOOD PAIRS</a:t>
            </a:r>
            <a:endParaRPr/>
          </a:p>
        </p:txBody>
      </p:sp>
      <p:pic>
        <p:nvPicPr>
          <p:cNvPr id="265" name="Google Shape;26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0600" y="1285100"/>
            <a:ext cx="4100475" cy="124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0" name="Google Shape;270;p49"/>
          <p:cNvCxnSpPr/>
          <p:nvPr/>
        </p:nvCxnSpPr>
        <p:spPr>
          <a:xfrm>
            <a:off x="404813" y="635148"/>
            <a:ext cx="238200" cy="0"/>
          </a:xfrm>
          <a:prstGeom prst="straightConnector1">
            <a:avLst/>
          </a:prstGeom>
          <a:noFill/>
          <a:ln cap="flat" cmpd="sng" w="50800">
            <a:solidFill>
              <a:srgbClr val="8D63F3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271" name="Google Shape;271;p49"/>
          <p:cNvSpPr txBox="1"/>
          <p:nvPr/>
        </p:nvSpPr>
        <p:spPr>
          <a:xfrm>
            <a:off x="333250" y="925925"/>
            <a:ext cx="4377300" cy="24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What’s the time/space complexity for this solution?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Runtime: O(n) where n = length of nums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Space: O(1)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2" name="Google Shape;272;p49"/>
          <p:cNvSpPr txBox="1"/>
          <p:nvPr>
            <p:ph type="title"/>
          </p:nvPr>
        </p:nvSpPr>
        <p:spPr>
          <a:xfrm>
            <a:off x="404813" y="358737"/>
            <a:ext cx="83343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D63F3"/>
              </a:buClr>
              <a:buSzPts val="1400"/>
              <a:buFont typeface="Helvetica Neue"/>
              <a:buNone/>
            </a:pPr>
            <a:r>
              <a:rPr lang="en"/>
              <a:t>NUMBER OF GOOD PAIRS</a:t>
            </a:r>
            <a:endParaRPr/>
          </a:p>
        </p:txBody>
      </p:sp>
      <p:pic>
        <p:nvPicPr>
          <p:cNvPr id="273" name="Google Shape;27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0600" y="1285100"/>
            <a:ext cx="4100475" cy="124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2"/>
          <p:cNvSpPr txBox="1"/>
          <p:nvPr/>
        </p:nvSpPr>
        <p:spPr>
          <a:xfrm>
            <a:off x="333250" y="925925"/>
            <a:ext cx="5130600" cy="24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Time and Space Complexity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</a:t>
            </a: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Time and Space Complexity Exercises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More Whiteboarding Problems</a:t>
            </a:r>
            <a:endParaRPr i="1"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34" name="Google Shape;134;p32"/>
          <p:cNvCxnSpPr/>
          <p:nvPr/>
        </p:nvCxnSpPr>
        <p:spPr>
          <a:xfrm>
            <a:off x="404813" y="635148"/>
            <a:ext cx="238200" cy="0"/>
          </a:xfrm>
          <a:prstGeom prst="straightConnector1">
            <a:avLst/>
          </a:prstGeom>
          <a:noFill/>
          <a:ln cap="flat" cmpd="sng" w="50800">
            <a:solidFill>
              <a:srgbClr val="8D63F3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35" name="Google Shape;135;p32"/>
          <p:cNvSpPr txBox="1"/>
          <p:nvPr>
            <p:ph type="title"/>
          </p:nvPr>
        </p:nvSpPr>
        <p:spPr>
          <a:xfrm>
            <a:off x="404813" y="358737"/>
            <a:ext cx="83343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D63F3"/>
              </a:buClr>
              <a:buSzPts val="1400"/>
              <a:buFont typeface="Helvetica Neue"/>
              <a:buNone/>
            </a:pPr>
            <a:r>
              <a:rPr lang="en"/>
              <a:t>AGENDA</a:t>
            </a:r>
            <a:endParaRPr sz="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8" name="Google Shape;278;p50"/>
          <p:cNvCxnSpPr/>
          <p:nvPr/>
        </p:nvCxnSpPr>
        <p:spPr>
          <a:xfrm>
            <a:off x="404813" y="635148"/>
            <a:ext cx="238200" cy="0"/>
          </a:xfrm>
          <a:prstGeom prst="straightConnector1">
            <a:avLst/>
          </a:prstGeom>
          <a:noFill/>
          <a:ln cap="flat" cmpd="sng" w="50800">
            <a:solidFill>
              <a:srgbClr val="8D63F3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279" name="Google Shape;279;p50"/>
          <p:cNvSpPr txBox="1"/>
          <p:nvPr/>
        </p:nvSpPr>
        <p:spPr>
          <a:xfrm>
            <a:off x="333250" y="925925"/>
            <a:ext cx="3940200" cy="24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What’s the time/space complexity for this solution?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</a:t>
            </a:r>
            <a:r>
              <a:rPr i="1"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Hint: Inserting and lookup for Dictionaries are O(1) time</a:t>
            </a:r>
            <a:endParaRPr i="1"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0" name="Google Shape;280;p50"/>
          <p:cNvSpPr txBox="1"/>
          <p:nvPr>
            <p:ph type="title"/>
          </p:nvPr>
        </p:nvSpPr>
        <p:spPr>
          <a:xfrm>
            <a:off x="404813" y="358737"/>
            <a:ext cx="83343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D63F3"/>
              </a:buClr>
              <a:buSzPts val="1400"/>
              <a:buFont typeface="Helvetica Neue"/>
              <a:buNone/>
            </a:pPr>
            <a:r>
              <a:rPr lang="en"/>
              <a:t>UNCOMMON WORDS</a:t>
            </a:r>
            <a:endParaRPr/>
          </a:p>
        </p:txBody>
      </p:sp>
      <p:pic>
        <p:nvPicPr>
          <p:cNvPr id="281" name="Google Shape;28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3575" y="707721"/>
            <a:ext cx="4732400" cy="3728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1"/>
          <p:cNvSpPr txBox="1"/>
          <p:nvPr/>
        </p:nvSpPr>
        <p:spPr>
          <a:xfrm>
            <a:off x="333250" y="925925"/>
            <a:ext cx="3940200" cy="24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What’s the time/space complexity for this solution?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Runtime: O(m + n) where m = number of words in A, n = number of words in B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Space: O(m + n) where m = number of words in A, n = number of words in B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87" name="Google Shape;287;p51"/>
          <p:cNvCxnSpPr/>
          <p:nvPr/>
        </p:nvCxnSpPr>
        <p:spPr>
          <a:xfrm>
            <a:off x="404813" y="635148"/>
            <a:ext cx="238200" cy="0"/>
          </a:xfrm>
          <a:prstGeom prst="straightConnector1">
            <a:avLst/>
          </a:prstGeom>
          <a:noFill/>
          <a:ln cap="flat" cmpd="sng" w="50800">
            <a:solidFill>
              <a:srgbClr val="8D63F3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288" name="Google Shape;288;p51"/>
          <p:cNvSpPr txBox="1"/>
          <p:nvPr>
            <p:ph type="title"/>
          </p:nvPr>
        </p:nvSpPr>
        <p:spPr>
          <a:xfrm>
            <a:off x="404813" y="358737"/>
            <a:ext cx="83343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D63F3"/>
              </a:buClr>
              <a:buSzPts val="1400"/>
              <a:buFont typeface="Helvetica Neue"/>
              <a:buNone/>
            </a:pPr>
            <a:r>
              <a:rPr lang="en"/>
              <a:t>UNCOMMON WORDS</a:t>
            </a:r>
            <a:endParaRPr/>
          </a:p>
        </p:txBody>
      </p:sp>
      <p:pic>
        <p:nvPicPr>
          <p:cNvPr id="289" name="Google Shape;28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3575" y="707721"/>
            <a:ext cx="4732400" cy="3728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D63F3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2"/>
          <p:cNvSpPr txBox="1"/>
          <p:nvPr/>
        </p:nvSpPr>
        <p:spPr>
          <a:xfrm>
            <a:off x="539988" y="2268618"/>
            <a:ext cx="64029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"/>
              <a:buNone/>
            </a:pPr>
            <a:r>
              <a:rPr b="1" lang="en" sz="3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Whiteboarding Problems</a:t>
            </a:r>
            <a:endParaRPr sz="5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3"/>
          <p:cNvSpPr txBox="1"/>
          <p:nvPr/>
        </p:nvSpPr>
        <p:spPr>
          <a:xfrm>
            <a:off x="333250" y="925925"/>
            <a:ext cx="5130600" cy="24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Find the number that appears only once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</a:t>
            </a:r>
            <a:r>
              <a:rPr lang="en" u="sng">
                <a:solidFill>
                  <a:srgbClr val="825BE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Leetcode Link</a:t>
            </a:r>
            <a:endParaRPr>
              <a:solidFill>
                <a:srgbClr val="825BE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00" name="Google Shape;300;p53"/>
          <p:cNvCxnSpPr/>
          <p:nvPr/>
        </p:nvCxnSpPr>
        <p:spPr>
          <a:xfrm>
            <a:off x="404813" y="635148"/>
            <a:ext cx="238200" cy="0"/>
          </a:xfrm>
          <a:prstGeom prst="straightConnector1">
            <a:avLst/>
          </a:prstGeom>
          <a:noFill/>
          <a:ln cap="flat" cmpd="sng" w="50800">
            <a:solidFill>
              <a:srgbClr val="8D63F3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301" name="Google Shape;301;p53"/>
          <p:cNvSpPr txBox="1"/>
          <p:nvPr>
            <p:ph type="title"/>
          </p:nvPr>
        </p:nvSpPr>
        <p:spPr>
          <a:xfrm>
            <a:off x="404813" y="358737"/>
            <a:ext cx="83343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D63F3"/>
              </a:buClr>
              <a:buSzPts val="1400"/>
              <a:buFont typeface="Helvetica Neue"/>
              <a:buNone/>
            </a:pPr>
            <a:r>
              <a:rPr lang="en"/>
              <a:t>SINGLE NUMBER</a:t>
            </a:r>
            <a:endParaRPr sz="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4"/>
          <p:cNvSpPr txBox="1"/>
          <p:nvPr/>
        </p:nvSpPr>
        <p:spPr>
          <a:xfrm>
            <a:off x="333250" y="925925"/>
            <a:ext cx="5130600" cy="24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Find if two pairs of numbers equal a certain sum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</a:t>
            </a:r>
            <a:r>
              <a:rPr lang="en" u="sng">
                <a:solidFill>
                  <a:srgbClr val="825BE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Leetcode Link</a:t>
            </a:r>
            <a:endParaRPr>
              <a:solidFill>
                <a:srgbClr val="825BE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07" name="Google Shape;307;p54"/>
          <p:cNvCxnSpPr/>
          <p:nvPr/>
        </p:nvCxnSpPr>
        <p:spPr>
          <a:xfrm>
            <a:off x="404813" y="635148"/>
            <a:ext cx="238200" cy="0"/>
          </a:xfrm>
          <a:prstGeom prst="straightConnector1">
            <a:avLst/>
          </a:prstGeom>
          <a:noFill/>
          <a:ln cap="flat" cmpd="sng" w="50800">
            <a:solidFill>
              <a:srgbClr val="8D63F3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308" name="Google Shape;308;p54"/>
          <p:cNvSpPr txBox="1"/>
          <p:nvPr>
            <p:ph type="title"/>
          </p:nvPr>
        </p:nvSpPr>
        <p:spPr>
          <a:xfrm>
            <a:off x="404813" y="358737"/>
            <a:ext cx="83343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D63F3"/>
              </a:buClr>
              <a:buSzPts val="1400"/>
              <a:buFont typeface="Helvetica Neue"/>
              <a:buNone/>
            </a:pPr>
            <a:r>
              <a:rPr lang="en"/>
              <a:t>TWO SUM</a:t>
            </a:r>
            <a:endParaRPr sz="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D63F3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3"/>
          <p:cNvSpPr txBox="1"/>
          <p:nvPr/>
        </p:nvSpPr>
        <p:spPr>
          <a:xfrm>
            <a:off x="568938" y="1875193"/>
            <a:ext cx="64029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"/>
              <a:buNone/>
            </a:pPr>
            <a:r>
              <a:rPr b="1" lang="en" sz="3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Time and Space Complexity</a:t>
            </a:r>
            <a:endParaRPr b="1" sz="3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4"/>
          <p:cNvSpPr txBox="1"/>
          <p:nvPr/>
        </p:nvSpPr>
        <p:spPr>
          <a:xfrm>
            <a:off x="333250" y="925925"/>
            <a:ext cx="4867500" cy="24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How can we measure the performance of our algorithm?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Measure it with respect to the size of our input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We take into account how runtime and space grows with respect to our input size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We represent complexity using Big-O notation (e.g. O(n))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These questions always gets asked in interviews!</a:t>
            </a:r>
            <a:endParaRPr b="1"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46" name="Google Shape;146;p34"/>
          <p:cNvCxnSpPr/>
          <p:nvPr/>
        </p:nvCxnSpPr>
        <p:spPr>
          <a:xfrm>
            <a:off x="404813" y="635148"/>
            <a:ext cx="238200" cy="0"/>
          </a:xfrm>
          <a:prstGeom prst="straightConnector1">
            <a:avLst/>
          </a:prstGeom>
          <a:noFill/>
          <a:ln cap="flat" cmpd="sng" w="50800">
            <a:solidFill>
              <a:srgbClr val="8D63F3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47" name="Google Shape;147;p34"/>
          <p:cNvSpPr txBox="1"/>
          <p:nvPr>
            <p:ph type="title"/>
          </p:nvPr>
        </p:nvSpPr>
        <p:spPr>
          <a:xfrm>
            <a:off x="404813" y="358737"/>
            <a:ext cx="83343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D63F3"/>
              </a:buClr>
              <a:buSzPts val="1400"/>
              <a:buFont typeface="Helvetica Neue"/>
              <a:buNone/>
            </a:pPr>
            <a:r>
              <a:rPr lang="en"/>
              <a:t>TIME AND SPACE COMPLEXITY</a:t>
            </a:r>
            <a:endParaRPr sz="500"/>
          </a:p>
        </p:txBody>
      </p:sp>
      <p:pic>
        <p:nvPicPr>
          <p:cNvPr id="148" name="Google Shape;14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4375" y="925937"/>
            <a:ext cx="3638450" cy="25127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5"/>
          <p:cNvSpPr txBox="1"/>
          <p:nvPr/>
        </p:nvSpPr>
        <p:spPr>
          <a:xfrm>
            <a:off x="333250" y="925925"/>
            <a:ext cx="3993900" cy="24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The runtime/space of our function doesn’t change with respect to our input. It stays </a:t>
            </a:r>
            <a:r>
              <a:rPr i="1"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constant</a:t>
            </a: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Written as O(1)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54" name="Google Shape;154;p35"/>
          <p:cNvCxnSpPr/>
          <p:nvPr/>
        </p:nvCxnSpPr>
        <p:spPr>
          <a:xfrm>
            <a:off x="404813" y="635148"/>
            <a:ext cx="238200" cy="0"/>
          </a:xfrm>
          <a:prstGeom prst="straightConnector1">
            <a:avLst/>
          </a:prstGeom>
          <a:noFill/>
          <a:ln cap="flat" cmpd="sng" w="50800">
            <a:solidFill>
              <a:srgbClr val="8D63F3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55" name="Google Shape;155;p35"/>
          <p:cNvSpPr txBox="1"/>
          <p:nvPr>
            <p:ph type="title"/>
          </p:nvPr>
        </p:nvSpPr>
        <p:spPr>
          <a:xfrm>
            <a:off x="404813" y="358737"/>
            <a:ext cx="83343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D63F3"/>
              </a:buClr>
              <a:buSzPts val="1400"/>
              <a:buFont typeface="Helvetica Neue"/>
              <a:buNone/>
            </a:pPr>
            <a:r>
              <a:rPr lang="en"/>
              <a:t>CONSTANT TIME/SPACE COMPLEXITY</a:t>
            </a:r>
            <a:endParaRPr sz="500"/>
          </a:p>
        </p:txBody>
      </p:sp>
      <p:pic>
        <p:nvPicPr>
          <p:cNvPr id="156" name="Google Shape;15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8230" y="1612825"/>
            <a:ext cx="3820895" cy="95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35"/>
          <p:cNvSpPr txBox="1"/>
          <p:nvPr/>
        </p:nvSpPr>
        <p:spPr>
          <a:xfrm>
            <a:off x="4918225" y="1212625"/>
            <a:ext cx="201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O(1) runtime &amp; space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6"/>
          <p:cNvSpPr txBox="1"/>
          <p:nvPr/>
        </p:nvSpPr>
        <p:spPr>
          <a:xfrm>
            <a:off x="333250" y="925925"/>
            <a:ext cx="3993900" cy="24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The runtime/space of our function increases linearly as our input size grows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Written as O(n)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63" name="Google Shape;163;p36"/>
          <p:cNvCxnSpPr/>
          <p:nvPr/>
        </p:nvCxnSpPr>
        <p:spPr>
          <a:xfrm>
            <a:off x="404813" y="635148"/>
            <a:ext cx="238200" cy="0"/>
          </a:xfrm>
          <a:prstGeom prst="straightConnector1">
            <a:avLst/>
          </a:prstGeom>
          <a:noFill/>
          <a:ln cap="flat" cmpd="sng" w="50800">
            <a:solidFill>
              <a:srgbClr val="8D63F3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64" name="Google Shape;164;p36"/>
          <p:cNvSpPr txBox="1"/>
          <p:nvPr>
            <p:ph type="title"/>
          </p:nvPr>
        </p:nvSpPr>
        <p:spPr>
          <a:xfrm>
            <a:off x="404813" y="358737"/>
            <a:ext cx="83343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D63F3"/>
              </a:buClr>
              <a:buSzPts val="1400"/>
              <a:buFont typeface="Helvetica Neue"/>
              <a:buNone/>
            </a:pPr>
            <a:r>
              <a:rPr lang="en"/>
              <a:t>LINEAR</a:t>
            </a:r>
            <a:r>
              <a:rPr lang="en"/>
              <a:t> TIME/SPACE COMPLEXITY</a:t>
            </a:r>
            <a:endParaRPr sz="500"/>
          </a:p>
        </p:txBody>
      </p:sp>
      <p:pic>
        <p:nvPicPr>
          <p:cNvPr id="165" name="Google Shape;16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1105" y="925925"/>
            <a:ext cx="3917243" cy="97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1100" y="3115850"/>
            <a:ext cx="3493975" cy="119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6"/>
          <p:cNvSpPr txBox="1"/>
          <p:nvPr/>
        </p:nvSpPr>
        <p:spPr>
          <a:xfrm>
            <a:off x="5001100" y="525725"/>
            <a:ext cx="238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O(n) runtime, O(1) space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8" name="Google Shape;168;p36"/>
          <p:cNvSpPr txBox="1"/>
          <p:nvPr/>
        </p:nvSpPr>
        <p:spPr>
          <a:xfrm>
            <a:off x="5001100" y="2715650"/>
            <a:ext cx="254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O(n) runtime &amp; </a:t>
            </a: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space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7"/>
          <p:cNvSpPr txBox="1"/>
          <p:nvPr/>
        </p:nvSpPr>
        <p:spPr>
          <a:xfrm>
            <a:off x="333250" y="925925"/>
            <a:ext cx="3993900" cy="24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The runtime/space of our function grows logarithmically with respect to the input size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Written as O(logn)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The algorithm on the right is called </a:t>
            </a:r>
            <a:r>
              <a:rPr i="1"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binary search</a:t>
            </a: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, we’ll talk about this in a future lecture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74" name="Google Shape;174;p37"/>
          <p:cNvCxnSpPr/>
          <p:nvPr/>
        </p:nvCxnSpPr>
        <p:spPr>
          <a:xfrm>
            <a:off x="404813" y="635148"/>
            <a:ext cx="238200" cy="0"/>
          </a:xfrm>
          <a:prstGeom prst="straightConnector1">
            <a:avLst/>
          </a:prstGeom>
          <a:noFill/>
          <a:ln cap="flat" cmpd="sng" w="50800">
            <a:solidFill>
              <a:srgbClr val="8D63F3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75" name="Google Shape;175;p37"/>
          <p:cNvSpPr txBox="1"/>
          <p:nvPr>
            <p:ph type="title"/>
          </p:nvPr>
        </p:nvSpPr>
        <p:spPr>
          <a:xfrm>
            <a:off x="404813" y="358737"/>
            <a:ext cx="83343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D63F3"/>
              </a:buClr>
              <a:buSzPts val="1400"/>
              <a:buFont typeface="Helvetica Neue"/>
              <a:buNone/>
            </a:pPr>
            <a:r>
              <a:rPr lang="en"/>
              <a:t>LOGARITHMIC</a:t>
            </a:r>
            <a:r>
              <a:rPr lang="en"/>
              <a:t> TIME/SPACE COMPLEXITY</a:t>
            </a:r>
            <a:endParaRPr sz="500"/>
          </a:p>
        </p:txBody>
      </p:sp>
      <p:sp>
        <p:nvSpPr>
          <p:cNvPr id="176" name="Google Shape;176;p37"/>
          <p:cNvSpPr txBox="1"/>
          <p:nvPr/>
        </p:nvSpPr>
        <p:spPr>
          <a:xfrm>
            <a:off x="4429225" y="870800"/>
            <a:ext cx="289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O(logn) runtime, O(1) space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77" name="Google Shape;17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9225" y="1270999"/>
            <a:ext cx="4512052" cy="2242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8"/>
          <p:cNvSpPr txBox="1"/>
          <p:nvPr/>
        </p:nvSpPr>
        <p:spPr>
          <a:xfrm>
            <a:off x="333250" y="925925"/>
            <a:ext cx="3993900" cy="24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The runtime/space of our function increases quadratically as our input size grows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Written as O(n</a:t>
            </a:r>
            <a:r>
              <a:rPr baseline="30000"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) where c is a constant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A nested loop is usually a sign that something is in quadratic time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83" name="Google Shape;183;p38"/>
          <p:cNvCxnSpPr/>
          <p:nvPr/>
        </p:nvCxnSpPr>
        <p:spPr>
          <a:xfrm>
            <a:off x="404813" y="635148"/>
            <a:ext cx="238200" cy="0"/>
          </a:xfrm>
          <a:prstGeom prst="straightConnector1">
            <a:avLst/>
          </a:prstGeom>
          <a:noFill/>
          <a:ln cap="flat" cmpd="sng" w="50800">
            <a:solidFill>
              <a:srgbClr val="8D63F3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84" name="Google Shape;184;p38"/>
          <p:cNvSpPr txBox="1"/>
          <p:nvPr>
            <p:ph type="title"/>
          </p:nvPr>
        </p:nvSpPr>
        <p:spPr>
          <a:xfrm>
            <a:off x="404813" y="358737"/>
            <a:ext cx="83343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D63F3"/>
              </a:buClr>
              <a:buSzPts val="1400"/>
              <a:buFont typeface="Helvetica Neue"/>
              <a:buNone/>
            </a:pPr>
            <a:r>
              <a:rPr lang="en"/>
              <a:t>QUADRATIC</a:t>
            </a:r>
            <a:r>
              <a:rPr lang="en"/>
              <a:t> TIME/SPACE COMPLEXITY</a:t>
            </a:r>
            <a:endParaRPr sz="500"/>
          </a:p>
        </p:txBody>
      </p:sp>
      <p:pic>
        <p:nvPicPr>
          <p:cNvPr id="185" name="Google Shape;18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1" y="1509926"/>
            <a:ext cx="4184349" cy="126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8"/>
          <p:cNvSpPr txBox="1"/>
          <p:nvPr/>
        </p:nvSpPr>
        <p:spPr>
          <a:xfrm>
            <a:off x="4572000" y="1109725"/>
            <a:ext cx="265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O(n</a:t>
            </a:r>
            <a:r>
              <a:rPr b="1" baseline="30000" lang="en"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) runtime, O(1) space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9"/>
          <p:cNvSpPr txBox="1"/>
          <p:nvPr/>
        </p:nvSpPr>
        <p:spPr>
          <a:xfrm>
            <a:off x="333250" y="925925"/>
            <a:ext cx="3993900" cy="24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The runtime/space of our function increases exponentially as our input size grows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Written as O(c</a:t>
            </a:r>
            <a:r>
              <a:rPr baseline="30000"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) where c is a constant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92" name="Google Shape;192;p39"/>
          <p:cNvCxnSpPr/>
          <p:nvPr/>
        </p:nvCxnSpPr>
        <p:spPr>
          <a:xfrm>
            <a:off x="404813" y="635148"/>
            <a:ext cx="238200" cy="0"/>
          </a:xfrm>
          <a:prstGeom prst="straightConnector1">
            <a:avLst/>
          </a:prstGeom>
          <a:noFill/>
          <a:ln cap="flat" cmpd="sng" w="50800">
            <a:solidFill>
              <a:srgbClr val="8D63F3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93" name="Google Shape;193;p39"/>
          <p:cNvSpPr txBox="1"/>
          <p:nvPr>
            <p:ph type="title"/>
          </p:nvPr>
        </p:nvSpPr>
        <p:spPr>
          <a:xfrm>
            <a:off x="404813" y="358737"/>
            <a:ext cx="83343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D63F3"/>
              </a:buClr>
              <a:buSzPts val="1400"/>
              <a:buFont typeface="Helvetica Neue"/>
              <a:buNone/>
            </a:pPr>
            <a:r>
              <a:rPr lang="en"/>
              <a:t>EXPONENTIAL</a:t>
            </a:r>
            <a:r>
              <a:rPr lang="en"/>
              <a:t> TIME/SPACE COMPLEXITY</a:t>
            </a:r>
            <a:endParaRPr sz="500"/>
          </a:p>
        </p:txBody>
      </p:sp>
      <p:pic>
        <p:nvPicPr>
          <p:cNvPr id="194" name="Google Shape;19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6700" y="1259775"/>
            <a:ext cx="4149701" cy="1245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5525" y="2715273"/>
            <a:ext cx="4512050" cy="180948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9"/>
          <p:cNvSpPr txBox="1"/>
          <p:nvPr/>
        </p:nvSpPr>
        <p:spPr>
          <a:xfrm>
            <a:off x="4546700" y="852275"/>
            <a:ext cx="356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O(2</a:t>
            </a:r>
            <a:r>
              <a:rPr b="1" baseline="30000" lang="en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) runtime, O(n) space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