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77" r:id="rId10"/>
    <p:sldId id="267" r:id="rId11"/>
    <p:sldId id="270" r:id="rId12"/>
    <p:sldId id="268" r:id="rId13"/>
    <p:sldId id="269" r:id="rId14"/>
    <p:sldId id="271" r:id="rId15"/>
    <p:sldId id="273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3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7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1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4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6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1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5A1411-0C46-4437-890D-A6FADAA9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1503659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0FF3C-DD25-F6B6-75B6-28B1EB0D9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38102"/>
            <a:ext cx="10760586" cy="11174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BE" sz="4600" dirty="0"/>
              <a:t>BACHELORS AND MASTER THESIS</a:t>
            </a:r>
            <a:endParaRPr lang="en-BE" sz="4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0D858-9844-4B2A-9D38-77BD00EC4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F49C9B8D-FEB4-8740-6FD6-44F7D9B94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08" b="407"/>
          <a:stretch/>
        </p:blipFill>
        <p:spPr>
          <a:xfrm>
            <a:off x="479414" y="1993515"/>
            <a:ext cx="5513221" cy="437462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18025D-200B-4542-8AF9-7D9B2FFE6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A1DD-D256-2DFC-BA96-6C524A25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97160"/>
            <a:ext cx="10506991" cy="5282432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B27E0D7F-51EF-40C7-DE9A-EF4A15A74FDA}"/>
              </a:ext>
            </a:extLst>
          </p:cNvPr>
          <p:cNvSpPr/>
          <p:nvPr/>
        </p:nvSpPr>
        <p:spPr>
          <a:xfrm>
            <a:off x="482600" y="998375"/>
            <a:ext cx="2593910" cy="486125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BE" dirty="0" err="1">
                <a:solidFill>
                  <a:schemeClr val="tx1"/>
                </a:solidFill>
              </a:rPr>
              <a:t>Identify</a:t>
            </a:r>
            <a:r>
              <a:rPr lang="fr-BE" dirty="0">
                <a:solidFill>
                  <a:schemeClr val="tx1"/>
                </a:solidFill>
              </a:rPr>
              <a:t> an area of </a:t>
            </a:r>
            <a:r>
              <a:rPr lang="fr-BE" dirty="0" err="1">
                <a:solidFill>
                  <a:schemeClr val="tx1"/>
                </a:solidFill>
              </a:rPr>
              <a:t>intrest</a:t>
            </a:r>
            <a:endParaRPr lang="fr-BE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tx1"/>
                </a:solidFill>
              </a:rPr>
              <a:t>Talk to </a:t>
            </a:r>
            <a:r>
              <a:rPr lang="fr-BE" dirty="0" err="1">
                <a:solidFill>
                  <a:schemeClr val="tx1"/>
                </a:solidFill>
              </a:rPr>
              <a:t>your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tutors</a:t>
            </a:r>
            <a:r>
              <a:rPr lang="fr-BE" dirty="0">
                <a:solidFill>
                  <a:schemeClr val="tx1"/>
                </a:solidFill>
              </a:rPr>
              <a:t> about </a:t>
            </a:r>
            <a:r>
              <a:rPr lang="fr-BE" dirty="0" err="1">
                <a:solidFill>
                  <a:schemeClr val="tx1"/>
                </a:solidFill>
              </a:rPr>
              <a:t>your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ideas</a:t>
            </a: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Reflect</a:t>
            </a:r>
            <a:r>
              <a:rPr lang="fr-BE" dirty="0">
                <a:solidFill>
                  <a:schemeClr val="tx1"/>
                </a:solidFill>
              </a:rPr>
              <a:t> and explore </a:t>
            </a:r>
            <a:r>
              <a:rPr lang="fr-BE" dirty="0" err="1">
                <a:solidFill>
                  <a:schemeClr val="tx1"/>
                </a:solidFill>
              </a:rPr>
              <a:t>possibilities</a:t>
            </a:r>
            <a:r>
              <a:rPr lang="fr-BE" dirty="0">
                <a:solidFill>
                  <a:schemeClr val="tx1"/>
                </a:solidFill>
              </a:rPr>
              <a:t>:-</a:t>
            </a:r>
            <a:r>
              <a:rPr lang="fr-BE" dirty="0" err="1">
                <a:solidFill>
                  <a:schemeClr val="tx1"/>
                </a:solidFill>
              </a:rPr>
              <a:t>departmental</a:t>
            </a:r>
            <a:r>
              <a:rPr lang="fr-BE" dirty="0">
                <a:solidFill>
                  <a:schemeClr val="tx1"/>
                </a:solidFill>
              </a:rPr>
              <a:t> research </a:t>
            </a:r>
            <a:r>
              <a:rPr lang="fr-BE" dirty="0" err="1">
                <a:solidFill>
                  <a:schemeClr val="tx1"/>
                </a:solidFill>
              </a:rPr>
              <a:t>projects,current</a:t>
            </a:r>
            <a:r>
              <a:rPr lang="fr-BE" dirty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professional</a:t>
            </a:r>
            <a:r>
              <a:rPr lang="fr-BE" dirty="0">
                <a:solidFill>
                  <a:schemeClr val="tx1"/>
                </a:solidFill>
              </a:rPr>
              <a:t> issues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CB2C352B-9135-905C-E65C-3C4F92EDFD02}"/>
              </a:ext>
            </a:extLst>
          </p:cNvPr>
          <p:cNvSpPr/>
          <p:nvPr/>
        </p:nvSpPr>
        <p:spPr>
          <a:xfrm>
            <a:off x="3076510" y="998376"/>
            <a:ext cx="2129972" cy="4795934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Identify</a:t>
            </a:r>
            <a:r>
              <a:rPr lang="fr-BE" sz="1600" dirty="0">
                <a:solidFill>
                  <a:schemeClr val="tx1"/>
                </a:solidFill>
              </a:rPr>
              <a:t> sources of information:</a:t>
            </a:r>
          </a:p>
          <a:p>
            <a:pPr algn="ctr"/>
            <a:r>
              <a:rPr lang="fr-BE" sz="1600" dirty="0">
                <a:solidFill>
                  <a:schemeClr val="tx1"/>
                </a:solidFill>
              </a:rPr>
              <a:t>Do a reconnaissance of </a:t>
            </a:r>
            <a:r>
              <a:rPr lang="fr-BE" sz="1600" dirty="0" err="1">
                <a:solidFill>
                  <a:schemeClr val="tx1"/>
                </a:solidFill>
              </a:rPr>
              <a:t>available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literature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using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search</a:t>
            </a:r>
            <a:r>
              <a:rPr lang="fr-BE" sz="1600" dirty="0">
                <a:solidFill>
                  <a:schemeClr val="tx1"/>
                </a:solidFill>
              </a:rPr>
              <a:t> engines like-web of </a:t>
            </a:r>
            <a:r>
              <a:rPr lang="fr-BE" sz="1600" dirty="0" err="1">
                <a:solidFill>
                  <a:schemeClr val="tx1"/>
                </a:solidFill>
              </a:rPr>
              <a:t>science,google</a:t>
            </a:r>
            <a:r>
              <a:rPr lang="fr-BE" sz="1600" dirty="0">
                <a:solidFill>
                  <a:schemeClr val="tx1"/>
                </a:solidFill>
              </a:rPr>
              <a:t> scholar </a:t>
            </a:r>
            <a:r>
              <a:rPr lang="fr-BE" sz="1600" dirty="0" err="1">
                <a:solidFill>
                  <a:schemeClr val="tx1"/>
                </a:solidFill>
              </a:rPr>
              <a:t>etc</a:t>
            </a:r>
            <a:endParaRPr lang="fr-BE" sz="1600" dirty="0">
              <a:solidFill>
                <a:schemeClr val="tx1"/>
              </a:solidFill>
            </a:endParaRPr>
          </a:p>
          <a:p>
            <a:pPr algn="ctr"/>
            <a:r>
              <a:rPr lang="fr-BE" sz="1600" dirty="0" err="1">
                <a:solidFill>
                  <a:schemeClr val="tx1"/>
                </a:solidFill>
              </a:rPr>
              <a:t>Collect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anything</a:t>
            </a:r>
            <a:r>
              <a:rPr lang="fr-BE" sz="1600" dirty="0">
                <a:solidFill>
                  <a:schemeClr val="tx1"/>
                </a:solidFill>
              </a:rPr>
              <a:t> that looks </a:t>
            </a:r>
            <a:r>
              <a:rPr lang="fr-BE" sz="1600" dirty="0" err="1">
                <a:solidFill>
                  <a:schemeClr val="tx1"/>
                </a:solidFill>
              </a:rPr>
              <a:t>intresting</a:t>
            </a:r>
            <a:r>
              <a:rPr lang="fr-BE" sz="1600" dirty="0">
                <a:solidFill>
                  <a:schemeClr val="tx1"/>
                </a:solidFill>
              </a:rPr>
              <a:t> and </a:t>
            </a:r>
            <a:r>
              <a:rPr lang="fr-BE" sz="1600" dirty="0" err="1">
                <a:solidFill>
                  <a:schemeClr val="tx1"/>
                </a:solidFill>
              </a:rPr>
              <a:t>useful</a:t>
            </a:r>
            <a:endParaRPr lang="fr-BE" sz="1600" dirty="0">
              <a:solidFill>
                <a:schemeClr val="tx1"/>
              </a:solidFill>
            </a:endParaRP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53CB05E7-AB04-0E3C-B301-C591DD752826}"/>
              </a:ext>
            </a:extLst>
          </p:cNvPr>
          <p:cNvSpPr/>
          <p:nvPr/>
        </p:nvSpPr>
        <p:spPr>
          <a:xfrm>
            <a:off x="5206482" y="1063690"/>
            <a:ext cx="1950098" cy="4544008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Key concepts</a:t>
            </a:r>
          </a:p>
          <a:p>
            <a:pPr algn="ctr"/>
            <a:r>
              <a:rPr lang="fr-BE" dirty="0">
                <a:solidFill>
                  <a:schemeClr val="tx1"/>
                </a:solidFill>
              </a:rPr>
              <a:t>What research has been </a:t>
            </a:r>
            <a:r>
              <a:rPr lang="fr-BE" dirty="0" err="1">
                <a:solidFill>
                  <a:schemeClr val="tx1"/>
                </a:solidFill>
              </a:rPr>
              <a:t>done</a:t>
            </a:r>
            <a:r>
              <a:rPr lang="fr-BE" dirty="0">
                <a:solidFill>
                  <a:schemeClr val="tx1"/>
                </a:solidFill>
              </a:rPr>
              <a:t> on the topic?</a:t>
            </a:r>
          </a:p>
          <a:p>
            <a:pPr algn="ctr"/>
            <a:r>
              <a:rPr lang="fr-BE" dirty="0">
                <a:solidFill>
                  <a:schemeClr val="tx1"/>
                </a:solidFill>
              </a:rPr>
              <a:t>What research questions have been </a:t>
            </a:r>
            <a:r>
              <a:rPr lang="fr-BE" dirty="0" err="1">
                <a:solidFill>
                  <a:schemeClr val="tx1"/>
                </a:solidFill>
              </a:rPr>
              <a:t>asked</a:t>
            </a:r>
            <a:r>
              <a:rPr lang="fr-BE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fr-BE" dirty="0">
                <a:solidFill>
                  <a:schemeClr val="tx1"/>
                </a:solidFill>
              </a:rPr>
              <a:t>What </a:t>
            </a:r>
            <a:r>
              <a:rPr lang="fr-BE" dirty="0" err="1">
                <a:solidFill>
                  <a:schemeClr val="tx1"/>
                </a:solidFill>
              </a:rPr>
              <a:t>methods</a:t>
            </a:r>
            <a:r>
              <a:rPr lang="fr-BE" dirty="0">
                <a:solidFill>
                  <a:schemeClr val="tx1"/>
                </a:solidFill>
              </a:rPr>
              <a:t> have been </a:t>
            </a:r>
            <a:r>
              <a:rPr lang="fr-BE" dirty="0" err="1">
                <a:solidFill>
                  <a:schemeClr val="tx1"/>
                </a:solidFill>
              </a:rPr>
              <a:t>used</a:t>
            </a:r>
            <a:r>
              <a:rPr lang="fr-BE" dirty="0">
                <a:solidFill>
                  <a:schemeClr val="tx1"/>
                </a:solidFill>
              </a:rPr>
              <a:t>?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500D912A-3E8A-6F81-43A1-BD18CEB4D62D}"/>
              </a:ext>
            </a:extLst>
          </p:cNvPr>
          <p:cNvSpPr/>
          <p:nvPr/>
        </p:nvSpPr>
        <p:spPr>
          <a:xfrm>
            <a:off x="8154955" y="1063690"/>
            <a:ext cx="2192693" cy="4450702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>
                <a:solidFill>
                  <a:schemeClr val="tx1"/>
                </a:solidFill>
              </a:rPr>
              <a:t>Suggest</a:t>
            </a:r>
            <a:r>
              <a:rPr lang="fr-BE" sz="1600" dirty="0">
                <a:solidFill>
                  <a:schemeClr val="tx1"/>
                </a:solidFill>
              </a:rPr>
              <a:t> possible research questions  for </a:t>
            </a:r>
            <a:r>
              <a:rPr lang="fr-BE" sz="1600" dirty="0" err="1">
                <a:solidFill>
                  <a:schemeClr val="tx1"/>
                </a:solidFill>
              </a:rPr>
              <a:t>your</a:t>
            </a:r>
            <a:r>
              <a:rPr lang="fr-BE" sz="1600" dirty="0">
                <a:solidFill>
                  <a:schemeClr val="tx1"/>
                </a:solidFill>
              </a:rPr>
              <a:t> research</a:t>
            </a:r>
          </a:p>
          <a:p>
            <a:pPr algn="ctr"/>
            <a:r>
              <a:rPr lang="fr-BE" sz="1600" dirty="0">
                <a:solidFill>
                  <a:schemeClr val="tx1"/>
                </a:solidFill>
              </a:rPr>
              <a:t>Consider if </a:t>
            </a:r>
            <a:r>
              <a:rPr lang="fr-BE" sz="1600" dirty="0" err="1">
                <a:solidFill>
                  <a:schemeClr val="tx1"/>
                </a:solidFill>
              </a:rPr>
              <a:t>their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is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sufficient</a:t>
            </a:r>
            <a:r>
              <a:rPr lang="fr-BE" sz="1600" dirty="0">
                <a:solidFill>
                  <a:schemeClr val="tx1"/>
                </a:solidFill>
              </a:rPr>
              <a:t> data </a:t>
            </a:r>
            <a:r>
              <a:rPr lang="fr-BE" sz="1600" dirty="0" err="1">
                <a:solidFill>
                  <a:schemeClr val="tx1"/>
                </a:solidFill>
              </a:rPr>
              <a:t>available</a:t>
            </a:r>
            <a:endParaRPr lang="fr-BE" sz="1600" dirty="0">
              <a:solidFill>
                <a:schemeClr val="tx1"/>
              </a:solidFill>
            </a:endParaRPr>
          </a:p>
          <a:p>
            <a:pPr algn="ctr"/>
            <a:r>
              <a:rPr lang="fr-BE" sz="1600" dirty="0">
                <a:solidFill>
                  <a:schemeClr val="tx1"/>
                </a:solidFill>
              </a:rPr>
              <a:t>Talk to </a:t>
            </a:r>
            <a:r>
              <a:rPr lang="fr-BE" sz="1600" dirty="0" err="1">
                <a:solidFill>
                  <a:schemeClr val="tx1"/>
                </a:solidFill>
              </a:rPr>
              <a:t>your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promoter</a:t>
            </a:r>
            <a:r>
              <a:rPr lang="fr-BE" sz="1600" dirty="0">
                <a:solidFill>
                  <a:schemeClr val="tx1"/>
                </a:solidFill>
              </a:rPr>
              <a:t> about </a:t>
            </a:r>
            <a:r>
              <a:rPr lang="fr-BE" sz="1600" dirty="0" err="1">
                <a:solidFill>
                  <a:schemeClr val="tx1"/>
                </a:solidFill>
              </a:rPr>
              <a:t>your</a:t>
            </a:r>
            <a:r>
              <a:rPr lang="fr-BE" sz="1600" dirty="0">
                <a:solidFill>
                  <a:schemeClr val="tx1"/>
                </a:solidFill>
              </a:rPr>
              <a:t> topic </a:t>
            </a:r>
            <a:r>
              <a:rPr lang="fr-BE" sz="1600" dirty="0" err="1">
                <a:solidFill>
                  <a:schemeClr val="tx1"/>
                </a:solidFill>
              </a:rPr>
              <a:t>analysis</a:t>
            </a:r>
            <a:endParaRPr lang="en-B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0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541D-534A-4B2F-8C56-C8C45364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6CCA-9C34-3CBB-BCEB-93E03BE0A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1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</a:t>
            </a:r>
            <a:r>
              <a:rPr lang="fr-BE" sz="1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matter</a:t>
            </a:r>
            <a:r>
              <a:rPr lang="fr-BE" sz="1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the </a:t>
            </a:r>
            <a:r>
              <a:rPr lang="fr-BE" sz="1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fr-BE" sz="1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fr-BE" sz="1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studies</a:t>
            </a:r>
            <a:r>
              <a:rPr lang="fr-BE" sz="1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on a topic, no topic </a:t>
            </a:r>
            <a:r>
              <a:rPr lang="fr-BE" sz="1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fr-BE" sz="1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BE" sz="1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ever</a:t>
            </a:r>
            <a:r>
              <a:rPr lang="fr-BE" sz="1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BE" sz="1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closed</a:t>
            </a:r>
            <a:r>
              <a:rPr lang="fr-BE" sz="1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–all have more </a:t>
            </a:r>
            <a:r>
              <a:rPr lang="fr-BE" sz="1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possibilities</a:t>
            </a:r>
            <a:r>
              <a:rPr lang="fr-BE" sz="1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for research</a:t>
            </a:r>
            <a:endParaRPr lang="en-BE" sz="1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D1196C3-9B7C-CD2D-AE99-8B3348F38A9E}"/>
              </a:ext>
            </a:extLst>
          </p:cNvPr>
          <p:cNvSpPr/>
          <p:nvPr/>
        </p:nvSpPr>
        <p:spPr>
          <a:xfrm>
            <a:off x="1427584" y="883796"/>
            <a:ext cx="7791060" cy="2063372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rgbClr val="FF0000"/>
                </a:solidFill>
              </a:rPr>
              <a:t>Did</a:t>
            </a:r>
            <a:r>
              <a:rPr lang="fr-BE" dirty="0">
                <a:solidFill>
                  <a:srgbClr val="FF0000"/>
                </a:solidFill>
              </a:rPr>
              <a:t> </a:t>
            </a:r>
            <a:r>
              <a:rPr lang="fr-BE" dirty="0" err="1">
                <a:solidFill>
                  <a:srgbClr val="FF0000"/>
                </a:solidFill>
              </a:rPr>
              <a:t>you</a:t>
            </a:r>
            <a:r>
              <a:rPr lang="fr-BE" dirty="0">
                <a:solidFill>
                  <a:srgbClr val="FF0000"/>
                </a:solidFill>
              </a:rPr>
              <a:t> know that!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1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BCE1-0A21-7DFC-6050-387A3971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</p:spPr>
        <p:txBody>
          <a:bodyPr>
            <a:normAutofit/>
          </a:bodyPr>
          <a:lstStyle/>
          <a:p>
            <a:r>
              <a:rPr lang="fr-BE" dirty="0"/>
              <a:t>Features of a good topic</a:t>
            </a:r>
            <a:endParaRPr lang="en-B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46A525-84FC-E827-45B2-D47AD8A9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758440"/>
            <a:ext cx="10506991" cy="3121151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AD0FD-797F-FC11-735B-3FA4E0B81BEF}"/>
              </a:ext>
            </a:extLst>
          </p:cNvPr>
          <p:cNvSpPr>
            <a:spLocks/>
          </p:cNvSpPr>
          <p:nvPr/>
        </p:nvSpPr>
        <p:spPr>
          <a:xfrm>
            <a:off x="342641" y="2296372"/>
            <a:ext cx="10506991" cy="3753697"/>
          </a:xfrm>
          <a:prstGeom prst="rect">
            <a:avLst/>
          </a:prstGeom>
        </p:spPr>
        <p:txBody>
          <a:bodyPr/>
          <a:lstStyle/>
          <a:p>
            <a:endParaRPr lang="en-BE" dirty="0"/>
          </a:p>
        </p:txBody>
      </p:sp>
      <p:sp>
        <p:nvSpPr>
          <p:cNvPr id="4" name="Double Wave 3">
            <a:extLst>
              <a:ext uri="{FF2B5EF4-FFF2-40B4-BE49-F238E27FC236}">
                <a16:creationId xmlns:a16="http://schemas.microsoft.com/office/drawing/2014/main" id="{86A51AC8-6FB8-43C9-6D8B-D406FDFA6CE9}"/>
              </a:ext>
            </a:extLst>
          </p:cNvPr>
          <p:cNvSpPr/>
          <p:nvPr/>
        </p:nvSpPr>
        <p:spPr>
          <a:xfrm>
            <a:off x="2044157" y="3306763"/>
            <a:ext cx="3043753" cy="2573337"/>
          </a:xfrm>
          <a:prstGeom prst="doubleWav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00025" indent="-200025" algn="ctr" defTabSz="6400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BE" sz="126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fr-BE" sz="126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availability</a:t>
            </a:r>
            <a:endParaRPr lang="fr-BE" sz="126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00025" indent="-200025" algn="ctr" defTabSz="6400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BE" sz="126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Time </a:t>
            </a:r>
            <a:r>
              <a:rPr lang="fr-BE" sz="126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availability</a:t>
            </a:r>
            <a:endParaRPr lang="fr-BE" sz="126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00025" indent="-200025" algn="ctr" defTabSz="6400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BE" sz="126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Capabilities</a:t>
            </a:r>
            <a:r>
              <a:rPr lang="fr-BE" sz="126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BE" sz="126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skills</a:t>
            </a:r>
            <a:endParaRPr lang="fr-BE" sz="126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00025" indent="-200025" algn="ctr" defTabSz="6400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BE" sz="126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Symmetry</a:t>
            </a:r>
            <a:r>
              <a:rPr lang="fr-BE" sz="126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BE" sz="126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potential</a:t>
            </a:r>
            <a:r>
              <a:rPr lang="fr-BE" sz="126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26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outcome</a:t>
            </a:r>
            <a:endParaRPr lang="en-BE">
              <a:solidFill>
                <a:schemeClr val="tx2"/>
              </a:solidFill>
            </a:endParaRPr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D7E52474-9FFC-CC09-1206-7FE910934146}"/>
              </a:ext>
            </a:extLst>
          </p:cNvPr>
          <p:cNvSpPr/>
          <p:nvPr/>
        </p:nvSpPr>
        <p:spPr>
          <a:xfrm>
            <a:off x="6623298" y="2757931"/>
            <a:ext cx="2805408" cy="2765356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0080">
              <a:spcAft>
                <a:spcPts val="600"/>
              </a:spcAft>
            </a:pPr>
            <a:endParaRPr lang="fr-BE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640080">
              <a:spcAft>
                <a:spcPts val="600"/>
              </a:spcAft>
            </a:pPr>
            <a:r>
              <a:rPr lang="fr-BE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</a:t>
            </a:r>
            <a:r>
              <a:rPr lang="fr-BE" sz="105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</a:t>
            </a:r>
            <a:r>
              <a:rPr lang="fr-BE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when choosing a topic</a:t>
            </a:r>
            <a:r>
              <a:rPr lang="fr-BE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00025" indent="-200025" algn="ctr" defTabSz="64008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BE" sz="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Choosing a topic in a </a:t>
            </a:r>
            <a:r>
              <a:rPr lang="fr-BE" sz="98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hurry</a:t>
            </a:r>
            <a:endParaRPr lang="fr-BE" sz="9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0025" indent="-200025" algn="ctr" defTabSz="64008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BE" sz="980" dirty="0" err="1">
                <a:solidFill>
                  <a:schemeClr val="tx1"/>
                </a:solidFill>
              </a:rPr>
              <a:t>S</a:t>
            </a:r>
            <a:r>
              <a:rPr lang="fr-BE" sz="98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electing</a:t>
            </a:r>
            <a:r>
              <a:rPr lang="fr-BE" sz="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BE" sz="98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fr-BE" sz="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98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</a:t>
            </a:r>
            <a:r>
              <a:rPr lang="fr-BE" sz="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topic</a:t>
            </a:r>
          </a:p>
          <a:p>
            <a:pPr marL="200025" indent="-200025" algn="ctr" defTabSz="64008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BE" sz="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fr-BE" sz="98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involving</a:t>
            </a:r>
            <a:r>
              <a:rPr lang="fr-BE" sz="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98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fr-BE" sz="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98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promoter</a:t>
            </a:r>
            <a:endParaRPr lang="en-B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3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6FC-A429-3B3A-9176-3A77F00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1800" dirty="0" err="1"/>
              <a:t>Methodology</a:t>
            </a:r>
            <a:endParaRPr lang="en-BE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08F9-B8B5-6E6C-F0E7-DC4BBCBA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705878"/>
            <a:ext cx="10506991" cy="3173713"/>
          </a:xfrm>
        </p:spPr>
        <p:txBody>
          <a:bodyPr>
            <a:normAutofit/>
          </a:bodyPr>
          <a:lstStyle/>
          <a:p>
            <a:r>
              <a:rPr lang="fr-BE" sz="1600" dirty="0"/>
              <a:t>Consider </a:t>
            </a:r>
            <a:r>
              <a:rPr lang="fr-BE" sz="1600" dirty="0" err="1"/>
              <a:t>methodological</a:t>
            </a:r>
            <a:r>
              <a:rPr lang="fr-BE" sz="1600" dirty="0"/>
              <a:t> </a:t>
            </a:r>
            <a:r>
              <a:rPr lang="fr-BE" sz="1600" dirty="0" err="1"/>
              <a:t>approaches</a:t>
            </a:r>
            <a:r>
              <a:rPr lang="fr-BE" sz="1600" dirty="0"/>
              <a:t> like qualitative or quantitative  that </a:t>
            </a:r>
            <a:r>
              <a:rPr lang="fr-BE" sz="1600" dirty="0" err="1"/>
              <a:t>you</a:t>
            </a:r>
            <a:r>
              <a:rPr lang="fr-BE" sz="1600" dirty="0"/>
              <a:t> </a:t>
            </a:r>
            <a:r>
              <a:rPr lang="fr-BE" sz="1600" dirty="0" err="1"/>
              <a:t>could</a:t>
            </a:r>
            <a:r>
              <a:rPr lang="fr-BE" sz="1600" dirty="0"/>
              <a:t> like to use</a:t>
            </a:r>
          </a:p>
          <a:p>
            <a:r>
              <a:rPr lang="fr-BE" sz="1600" dirty="0"/>
              <a:t>TIPS</a:t>
            </a:r>
          </a:p>
          <a:p>
            <a:r>
              <a:rPr lang="fr-BE" sz="1600" dirty="0"/>
              <a:t>Check if </a:t>
            </a:r>
            <a:r>
              <a:rPr lang="fr-BE" sz="1600" dirty="0" err="1"/>
              <a:t>other</a:t>
            </a:r>
            <a:r>
              <a:rPr lang="fr-BE" sz="1600" dirty="0"/>
              <a:t> </a:t>
            </a:r>
            <a:r>
              <a:rPr lang="fr-BE" sz="1600" dirty="0" err="1"/>
              <a:t>researchers</a:t>
            </a:r>
            <a:r>
              <a:rPr lang="fr-BE" sz="1600" dirty="0"/>
              <a:t> have </a:t>
            </a:r>
            <a:r>
              <a:rPr lang="fr-BE" sz="1600" dirty="0" err="1"/>
              <a:t>done</a:t>
            </a:r>
            <a:r>
              <a:rPr lang="fr-BE" sz="1600" dirty="0"/>
              <a:t> research on the topic</a:t>
            </a:r>
          </a:p>
          <a:p>
            <a:r>
              <a:rPr lang="fr-BE" sz="1600" dirty="0" err="1"/>
              <a:t>Find</a:t>
            </a:r>
            <a:r>
              <a:rPr lang="fr-BE" sz="1600" dirty="0"/>
              <a:t> out </a:t>
            </a:r>
            <a:r>
              <a:rPr lang="fr-BE" sz="1600" dirty="0" err="1"/>
              <a:t>what</a:t>
            </a:r>
            <a:r>
              <a:rPr lang="fr-BE" sz="1600" dirty="0"/>
              <a:t> research questions </a:t>
            </a:r>
            <a:r>
              <a:rPr lang="fr-BE" sz="1600" dirty="0" err="1"/>
              <a:t>did</a:t>
            </a:r>
            <a:r>
              <a:rPr lang="fr-BE" sz="1600" dirty="0"/>
              <a:t> they </a:t>
            </a:r>
            <a:r>
              <a:rPr lang="fr-BE" sz="1600" dirty="0" err="1"/>
              <a:t>ask</a:t>
            </a:r>
            <a:endParaRPr lang="fr-BE" sz="1600" dirty="0"/>
          </a:p>
          <a:p>
            <a:r>
              <a:rPr lang="fr-BE" sz="1600" dirty="0"/>
              <a:t>What </a:t>
            </a:r>
            <a:r>
              <a:rPr lang="fr-BE" sz="1600" dirty="0" err="1"/>
              <a:t>methodology</a:t>
            </a:r>
            <a:r>
              <a:rPr lang="fr-BE" sz="1600" dirty="0"/>
              <a:t> and data collection </a:t>
            </a:r>
            <a:r>
              <a:rPr lang="fr-BE" sz="1600" dirty="0" err="1"/>
              <a:t>tools</a:t>
            </a:r>
            <a:r>
              <a:rPr lang="fr-BE" sz="1600" dirty="0"/>
              <a:t> </a:t>
            </a:r>
            <a:r>
              <a:rPr lang="fr-BE" sz="1600" dirty="0" err="1"/>
              <a:t>did</a:t>
            </a:r>
            <a:r>
              <a:rPr lang="fr-BE" sz="1600" dirty="0"/>
              <a:t> they use</a:t>
            </a:r>
          </a:p>
          <a:p>
            <a:r>
              <a:rPr lang="fr-BE" sz="1600" dirty="0" err="1"/>
              <a:t>Did</a:t>
            </a:r>
            <a:r>
              <a:rPr lang="fr-BE" sz="1600" dirty="0"/>
              <a:t> they use a </a:t>
            </a:r>
            <a:r>
              <a:rPr lang="fr-BE" sz="1600" dirty="0" err="1"/>
              <a:t>hypothesis</a:t>
            </a:r>
            <a:endParaRPr lang="fr-BE" sz="1600" dirty="0"/>
          </a:p>
          <a:p>
            <a:r>
              <a:rPr lang="fr-BE" sz="1600" dirty="0"/>
              <a:t>What </a:t>
            </a:r>
            <a:r>
              <a:rPr lang="fr-BE" sz="1600" dirty="0" err="1"/>
              <a:t>were</a:t>
            </a:r>
            <a:r>
              <a:rPr lang="fr-BE" sz="1600" dirty="0"/>
              <a:t> </a:t>
            </a:r>
            <a:r>
              <a:rPr lang="fr-BE" sz="1600" dirty="0" err="1"/>
              <a:t>there</a:t>
            </a:r>
            <a:r>
              <a:rPr lang="fr-BE" sz="1600" dirty="0"/>
              <a:t> </a:t>
            </a:r>
            <a:r>
              <a:rPr lang="fr-BE" sz="1600" dirty="0" err="1"/>
              <a:t>findings</a:t>
            </a:r>
            <a:endParaRPr lang="en-BE" sz="1600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A46BB36D-62A2-69DD-9BB1-F3CE2397E5BE}"/>
              </a:ext>
            </a:extLst>
          </p:cNvPr>
          <p:cNvSpPr/>
          <p:nvPr/>
        </p:nvSpPr>
        <p:spPr>
          <a:xfrm rot="238606">
            <a:off x="8818519" y="2880413"/>
            <a:ext cx="2164702" cy="3036264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>
                <a:solidFill>
                  <a:schemeClr val="accent2">
                    <a:lumMod val="75000"/>
                  </a:schemeClr>
                </a:solidFill>
              </a:rPr>
              <a:t>You can </a:t>
            </a:r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</a:rPr>
              <a:t>deconstruct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</a:rPr>
              <a:t> an </a:t>
            </a:r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</a:rPr>
              <a:t>existing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</a:rPr>
              <a:t> research and </a:t>
            </a:r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</a:rPr>
              <a:t>develop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</a:rPr>
              <a:t> in a </a:t>
            </a:r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</a:rPr>
              <a:t>different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</a:rPr>
              <a:t>way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BE" sz="1600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fr-BE" sz="1600" dirty="0">
                <a:solidFill>
                  <a:schemeClr val="accent2">
                    <a:lumMod val="75000"/>
                  </a:schemeClr>
                </a:solidFill>
              </a:rPr>
              <a:t> the original one</a:t>
            </a:r>
            <a:endParaRPr lang="en-BE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C9F1-1887-B358-911D-3CBBE10E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1600" dirty="0"/>
              <a:t>What </a:t>
            </a:r>
            <a:r>
              <a:rPr lang="fr-BE" sz="1600" dirty="0" err="1"/>
              <a:t>is</a:t>
            </a:r>
            <a:r>
              <a:rPr lang="fr-BE" sz="1600" dirty="0"/>
              <a:t> </a:t>
            </a:r>
            <a:r>
              <a:rPr lang="fr-BE" sz="1600" dirty="0" err="1"/>
              <a:t>literature</a:t>
            </a:r>
            <a:br>
              <a:rPr lang="fr-BE" sz="1600" dirty="0"/>
            </a:br>
            <a:br>
              <a:rPr lang="en-BE" sz="800" dirty="0"/>
            </a:br>
            <a:endParaRPr lang="en-BE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DC06-CD0A-8356-16DA-99490DBE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400" dirty="0"/>
              <a:t>It </a:t>
            </a:r>
            <a:r>
              <a:rPr lang="fr-BE" sz="2400" dirty="0" err="1"/>
              <a:t>is</a:t>
            </a:r>
            <a:r>
              <a:rPr lang="fr-BE" sz="2400" dirty="0"/>
              <a:t> made up of various </a:t>
            </a:r>
            <a:r>
              <a:rPr lang="fr-BE" sz="2400" dirty="0" err="1"/>
              <a:t>published</a:t>
            </a:r>
            <a:r>
              <a:rPr lang="fr-BE" sz="2400" dirty="0"/>
              <a:t> and non </a:t>
            </a:r>
            <a:r>
              <a:rPr lang="fr-BE" sz="2400" dirty="0" err="1"/>
              <a:t>published</a:t>
            </a:r>
            <a:r>
              <a:rPr lang="fr-BE" sz="2400" dirty="0"/>
              <a:t> items</a:t>
            </a:r>
            <a:br>
              <a:rPr lang="en-BE" sz="1050" dirty="0"/>
            </a:b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8443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9F64-4782-FA10-D3E3-76772095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C1B6-9FF5-6EAB-D693-0EDE6A46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724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30BC-E7FF-2DA7-93D4-17EBDBA6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2000" b="1" dirty="0"/>
              <a:t>Introduction</a:t>
            </a:r>
            <a:br>
              <a:rPr lang="fr-BE" sz="1600" b="1" dirty="0"/>
            </a:br>
            <a:r>
              <a:rPr lang="fr-BE" sz="1600" b="1" dirty="0"/>
              <a:t> </a:t>
            </a:r>
            <a:br>
              <a:rPr lang="fr-BE" sz="1600" b="1" dirty="0"/>
            </a:br>
            <a:r>
              <a:rPr lang="fr-BE" sz="1600" b="1" dirty="0"/>
              <a:t>What </a:t>
            </a:r>
            <a:r>
              <a:rPr lang="fr-BE" sz="1600" b="1" dirty="0" err="1"/>
              <a:t>is</a:t>
            </a:r>
            <a:r>
              <a:rPr lang="fr-BE" sz="1600" b="1" dirty="0"/>
              <a:t> a bachelor’s and </a:t>
            </a:r>
            <a:r>
              <a:rPr lang="fr-BE" sz="1600" b="1" dirty="0" err="1"/>
              <a:t>master’s</a:t>
            </a:r>
            <a:r>
              <a:rPr lang="fr-BE" sz="1600" b="1" dirty="0"/>
              <a:t> Thesis all about?</a:t>
            </a:r>
            <a:endParaRPr lang="en-BE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E081-43A2-F7F3-1858-D812D80F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of a student to independently conduct and report on scientific research, ensuring their scientific knowledge increases post thesis completion. The student is the primary contributor, with global supervision and guidance from a supervisor.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3290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7B35-0F0F-BD5B-0A26-55786B1E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Need help?</a:t>
            </a:r>
            <a:br>
              <a:rPr lang="nl-NL" sz="1800" dirty="0"/>
            </a:br>
            <a:endParaRPr lang="en-BE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811F3-DA7C-C45B-EC9D-2FF86911A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098" y="3438901"/>
            <a:ext cx="5852667" cy="2309060"/>
          </a:xfr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123F20E-A599-B364-F80B-524441BD177B}"/>
              </a:ext>
            </a:extLst>
          </p:cNvPr>
          <p:cNvSpPr/>
          <p:nvPr/>
        </p:nvSpPr>
        <p:spPr>
          <a:xfrm>
            <a:off x="2810098" y="2099388"/>
            <a:ext cx="1519306" cy="709126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dirty="0">
                <a:solidFill>
                  <a:schemeClr val="tx1"/>
                </a:solidFill>
                <a:latin typeface="+mj-lt"/>
              </a:rPr>
              <a:t>Study guidance</a:t>
            </a:r>
            <a:endParaRPr lang="en-BE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974E335-A50C-A5D0-6060-C84BB7EC55F0}"/>
              </a:ext>
            </a:extLst>
          </p:cNvPr>
          <p:cNvSpPr/>
          <p:nvPr/>
        </p:nvSpPr>
        <p:spPr>
          <a:xfrm>
            <a:off x="7921689" y="2360645"/>
            <a:ext cx="1791477" cy="61582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>
                <a:solidFill>
                  <a:schemeClr val="tx1"/>
                </a:solidFill>
              </a:rPr>
              <a:t>Your supervisor</a:t>
            </a:r>
            <a:endParaRPr lang="en-BE" sz="1200" dirty="0">
              <a:solidFill>
                <a:schemeClr val="tx1"/>
              </a:solidFill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B83B2BD6-D323-6877-748B-562C72829295}"/>
              </a:ext>
            </a:extLst>
          </p:cNvPr>
          <p:cNvSpPr/>
          <p:nvPr/>
        </p:nvSpPr>
        <p:spPr>
          <a:xfrm>
            <a:off x="5587835" y="2360644"/>
            <a:ext cx="508165" cy="312575"/>
          </a:xfrm>
          <a:prstGeom prst="mathPlus">
            <a:avLst>
              <a:gd name="adj1" fmla="val 1754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0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7CB6-5380-F416-6D79-CE1FA7DC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1600" dirty="0"/>
              <a:t>EXPLORE MORE</a:t>
            </a:r>
            <a:endParaRPr lang="en-BE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49AF-B222-D866-30E5-6C0DC178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060442"/>
            <a:ext cx="10506991" cy="2819150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FD5DDE5-4AC3-2E57-B69A-DA171B7DD8A1}"/>
              </a:ext>
            </a:extLst>
          </p:cNvPr>
          <p:cNvSpPr/>
          <p:nvPr/>
        </p:nvSpPr>
        <p:spPr>
          <a:xfrm>
            <a:off x="3004456" y="4124130"/>
            <a:ext cx="3181739" cy="1446245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Thesis </a:t>
            </a:r>
            <a:r>
              <a:rPr lang="fr-BE" dirty="0" err="1">
                <a:solidFill>
                  <a:schemeClr val="tx1"/>
                </a:solidFill>
              </a:rPr>
              <a:t>market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D95680AA-48EF-0B1B-B054-D47661456F1B}"/>
              </a:ext>
            </a:extLst>
          </p:cNvPr>
          <p:cNvSpPr/>
          <p:nvPr/>
        </p:nvSpPr>
        <p:spPr>
          <a:xfrm>
            <a:off x="7184572" y="3540966"/>
            <a:ext cx="2665446" cy="1166327"/>
          </a:xfrm>
          <a:prstGeom prst="irregularSeal2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Thesis </a:t>
            </a:r>
            <a:r>
              <a:rPr lang="fr-BE" dirty="0" err="1">
                <a:solidFill>
                  <a:schemeClr val="tx1"/>
                </a:solidFill>
              </a:rPr>
              <a:t>seminars</a:t>
            </a:r>
            <a:endParaRPr lang="en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3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9EB9-A880-058A-E802-E9EC0E8F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4591968"/>
          </a:xfrm>
        </p:spPr>
        <p:txBody>
          <a:bodyPr/>
          <a:lstStyle/>
          <a:p>
            <a:r>
              <a:rPr lang="fr-BE" sz="2000" dirty="0"/>
              <a:t>Start </a:t>
            </a:r>
            <a:r>
              <a:rPr lang="fr-BE" sz="2000" dirty="0" err="1"/>
              <a:t>with</a:t>
            </a:r>
            <a:r>
              <a:rPr lang="fr-BE" sz="2000" dirty="0"/>
              <a:t> </a:t>
            </a:r>
            <a:r>
              <a:rPr lang="fr-BE" sz="2000" dirty="0" err="1"/>
              <a:t>making</a:t>
            </a:r>
            <a:r>
              <a:rPr lang="fr-BE" sz="2000" dirty="0"/>
              <a:t> a good  plan.</a:t>
            </a:r>
            <a:br>
              <a:rPr lang="fr-BE" sz="2000" dirty="0"/>
            </a:br>
            <a:r>
              <a:rPr lang="fr-BE" sz="2000" dirty="0"/>
              <a:t>Tools to use for </a:t>
            </a:r>
            <a:r>
              <a:rPr lang="fr-BE" sz="2000" dirty="0" err="1"/>
              <a:t>making</a:t>
            </a:r>
            <a:r>
              <a:rPr lang="fr-BE" sz="2000" dirty="0"/>
              <a:t> </a:t>
            </a:r>
            <a:r>
              <a:rPr lang="fr-BE" sz="2000" dirty="0" err="1"/>
              <a:t>your</a:t>
            </a:r>
            <a:r>
              <a:rPr lang="fr-BE" sz="2000" dirty="0"/>
              <a:t> plan : </a:t>
            </a:r>
            <a:r>
              <a:rPr lang="fr-BE" sz="2000" dirty="0" err="1"/>
              <a:t>Sharepoint,excell</a:t>
            </a:r>
            <a:br>
              <a:rPr lang="fr-BE" sz="2000" dirty="0"/>
            </a:br>
            <a:r>
              <a:rPr lang="fr-BE" sz="2000" dirty="0"/>
              <a:t>Tips and tricks: </a:t>
            </a:r>
            <a:r>
              <a:rPr lang="fr-BE" sz="2000" dirty="0" err="1"/>
              <a:t>Remember</a:t>
            </a:r>
            <a:r>
              <a:rPr lang="fr-BE" sz="2000" dirty="0"/>
              <a:t> to </a:t>
            </a:r>
            <a:r>
              <a:rPr lang="fr-BE" sz="2000" dirty="0" err="1"/>
              <a:t>include</a:t>
            </a:r>
            <a:r>
              <a:rPr lang="fr-BE" sz="2000" dirty="0"/>
              <a:t>  smart goals and deadlines in </a:t>
            </a:r>
            <a:r>
              <a:rPr lang="fr-BE" sz="2000" dirty="0" err="1"/>
              <a:t>your</a:t>
            </a:r>
            <a:r>
              <a:rPr lang="fr-BE" sz="2000" dirty="0"/>
              <a:t> planning</a:t>
            </a:r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284178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2532-0143-B681-127D-0308A6D0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800" dirty="0"/>
            </a:br>
            <a:endParaRPr lang="en-BE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667C5-545F-3941-6524-A4A7603E9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081" y="892444"/>
            <a:ext cx="4212519" cy="4987148"/>
          </a:xfrm>
        </p:spPr>
      </p:pic>
    </p:spTree>
    <p:extLst>
      <p:ext uri="{BB962C8B-B14F-4D97-AF65-F5344CB8AC3E}">
        <p14:creationId xmlns:p14="http://schemas.microsoft.com/office/powerpoint/2010/main" val="223194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DE0B2-31C3-1921-5B4D-6791A36E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Research Proposal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54591-CC3B-0054-2A92-5FDC1F644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4090" y="1515192"/>
            <a:ext cx="5019817" cy="38276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2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A96C1-E9D8-0EF0-30A2-4F072BFB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232" y="1381125"/>
            <a:ext cx="5998567" cy="3396411"/>
          </a:xfrm>
        </p:spPr>
      </p:pic>
    </p:spTree>
    <p:extLst>
      <p:ext uri="{BB962C8B-B14F-4D97-AF65-F5344CB8AC3E}">
        <p14:creationId xmlns:p14="http://schemas.microsoft.com/office/powerpoint/2010/main" val="59627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6CE0-E872-4350-7AC6-70BD2325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6600" b="1" dirty="0"/>
              <a:t>How to select a research topic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5477-C3DD-BB7C-65D5-F09BABAB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E28C797A-8917-E41F-1E5C-12B13EF22EB3}"/>
              </a:ext>
            </a:extLst>
          </p:cNvPr>
          <p:cNvSpPr/>
          <p:nvPr/>
        </p:nvSpPr>
        <p:spPr>
          <a:xfrm>
            <a:off x="967740" y="3611880"/>
            <a:ext cx="1143000" cy="1981200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100" dirty="0" err="1"/>
              <a:t>Considering</a:t>
            </a:r>
            <a:r>
              <a:rPr lang="fr-BE" sz="1100" dirty="0"/>
              <a:t> the courses </a:t>
            </a:r>
            <a:r>
              <a:rPr lang="fr-BE" sz="1100" dirty="0" err="1"/>
              <a:t>you</a:t>
            </a:r>
            <a:r>
              <a:rPr lang="fr-BE" sz="1100" dirty="0"/>
              <a:t> </a:t>
            </a:r>
            <a:r>
              <a:rPr lang="fr-BE" sz="1100" dirty="0" err="1"/>
              <a:t>followed</a:t>
            </a:r>
            <a:r>
              <a:rPr lang="fr-BE" sz="1100" dirty="0"/>
              <a:t> </a:t>
            </a:r>
            <a:r>
              <a:rPr lang="fr-BE" sz="1100" dirty="0" err="1"/>
              <a:t>which</a:t>
            </a:r>
            <a:r>
              <a:rPr lang="fr-BE" sz="1100" dirty="0"/>
              <a:t> area </a:t>
            </a:r>
            <a:r>
              <a:rPr lang="fr-BE" sz="1100" dirty="0" err="1"/>
              <a:t>were</a:t>
            </a:r>
            <a:r>
              <a:rPr lang="fr-BE" sz="1100" dirty="0"/>
              <a:t> </a:t>
            </a:r>
            <a:r>
              <a:rPr lang="fr-BE" sz="1100" dirty="0" err="1"/>
              <a:t>you</a:t>
            </a:r>
            <a:r>
              <a:rPr lang="fr-BE" sz="1100" dirty="0"/>
              <a:t> </a:t>
            </a:r>
            <a:r>
              <a:rPr lang="fr-BE" sz="1100" dirty="0" err="1"/>
              <a:t>most</a:t>
            </a:r>
            <a:r>
              <a:rPr lang="fr-BE" sz="1100" dirty="0"/>
              <a:t> </a:t>
            </a:r>
            <a:r>
              <a:rPr lang="fr-BE" sz="1100" dirty="0" err="1"/>
              <a:t>interested</a:t>
            </a:r>
            <a:r>
              <a:rPr lang="fr-BE" sz="1100" dirty="0"/>
              <a:t> in?</a:t>
            </a:r>
            <a:endParaRPr lang="en-BE" sz="1100" dirty="0"/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3D4884CC-F80B-971A-BE32-4967426B3126}"/>
              </a:ext>
            </a:extLst>
          </p:cNvPr>
          <p:cNvSpPr/>
          <p:nvPr/>
        </p:nvSpPr>
        <p:spPr>
          <a:xfrm>
            <a:off x="2926080" y="3611880"/>
            <a:ext cx="1143000" cy="214884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BE" sz="1100" dirty="0"/>
              <a:t>Your motivation and interests</a:t>
            </a:r>
          </a:p>
          <a:p>
            <a:r>
              <a:rPr lang="fr-BE" sz="1100" dirty="0"/>
              <a:t> are key éléments to consider when choosing the topic</a:t>
            </a:r>
            <a:r>
              <a:rPr lang="fr-BE" sz="1400" dirty="0"/>
              <a:t>.</a:t>
            </a:r>
            <a:endParaRPr lang="en-BE" sz="11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85D4149-1507-9425-C3DC-F08D5F79B6D2}"/>
              </a:ext>
            </a:extLst>
          </p:cNvPr>
          <p:cNvSpPr/>
          <p:nvPr/>
        </p:nvSpPr>
        <p:spPr>
          <a:xfrm>
            <a:off x="4335780" y="3703320"/>
            <a:ext cx="1424940" cy="1684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Tips and tricks</a:t>
            </a:r>
            <a:endParaRPr lang="en-BE" sz="105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763A121-CF9A-F266-E5C6-85DA64BA3DE0}"/>
              </a:ext>
            </a:extLst>
          </p:cNvPr>
          <p:cNvSpPr/>
          <p:nvPr/>
        </p:nvSpPr>
        <p:spPr>
          <a:xfrm>
            <a:off x="7760970" y="3399939"/>
            <a:ext cx="3009900" cy="2572721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sz="1200" b="1" dirty="0">
                <a:highlight>
                  <a:srgbClr val="000000"/>
                </a:highlight>
              </a:rPr>
              <a:t>1)What projects are staff working on,do they interest </a:t>
            </a:r>
            <a:r>
              <a:rPr lang="fr-BE" sz="1200" b="1" dirty="0" err="1">
                <a:highlight>
                  <a:srgbClr val="000000"/>
                </a:highlight>
              </a:rPr>
              <a:t>you</a:t>
            </a:r>
            <a:r>
              <a:rPr lang="fr-BE" sz="1200" b="1" dirty="0">
                <a:highlight>
                  <a:srgbClr val="000000"/>
                </a:highlight>
              </a:rPr>
              <a:t>?</a:t>
            </a:r>
          </a:p>
          <a:p>
            <a:r>
              <a:rPr lang="fr-BE" sz="1200" b="1" dirty="0">
                <a:highlight>
                  <a:srgbClr val="000000"/>
                </a:highlight>
              </a:rPr>
              <a:t>2)Has a professor mentioned a research study that </a:t>
            </a:r>
            <a:r>
              <a:rPr lang="fr-BE" sz="1200" b="1" dirty="0" err="1">
                <a:highlight>
                  <a:srgbClr val="000000"/>
                </a:highlight>
              </a:rPr>
              <a:t>you</a:t>
            </a:r>
            <a:r>
              <a:rPr lang="fr-BE" sz="1200" b="1" dirty="0">
                <a:highlight>
                  <a:srgbClr val="000000"/>
                </a:highlight>
              </a:rPr>
              <a:t> found interesting?</a:t>
            </a:r>
          </a:p>
          <a:p>
            <a:r>
              <a:rPr lang="fr-BE" sz="1200" b="1" dirty="0">
                <a:highlight>
                  <a:srgbClr val="000000"/>
                </a:highlight>
              </a:rPr>
              <a:t>3)Look in Professional journals to </a:t>
            </a:r>
            <a:r>
              <a:rPr lang="fr-BE" sz="1200" b="1" dirty="0" err="1">
                <a:highlight>
                  <a:srgbClr val="000000"/>
                </a:highlight>
              </a:rPr>
              <a:t>see</a:t>
            </a:r>
            <a:r>
              <a:rPr lang="fr-BE" sz="1200" b="1" dirty="0">
                <a:highlight>
                  <a:srgbClr val="000000"/>
                </a:highlight>
              </a:rPr>
              <a:t> current issues and concerns and if they have a research possibility</a:t>
            </a:r>
            <a:endParaRPr lang="en-BE" sz="1200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6835066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Courier New</vt:lpstr>
      <vt:lpstr>Seaford</vt:lpstr>
      <vt:lpstr>Wingdings</vt:lpstr>
      <vt:lpstr>LevelVTI</vt:lpstr>
      <vt:lpstr>BACHELORS AND MASTER THESIS</vt:lpstr>
      <vt:lpstr>Introduction   What is a bachelor’s and master’s Thesis all about?</vt:lpstr>
      <vt:lpstr>Need help? </vt:lpstr>
      <vt:lpstr>EXPLORE MORE</vt:lpstr>
      <vt:lpstr>Start with making a good  plan. Tools to use for making your plan : Sharepoint,excell Tips and tricks: Remember to include  smart goals and deadlines in your planning</vt:lpstr>
      <vt:lpstr> </vt:lpstr>
      <vt:lpstr>Research Proposal</vt:lpstr>
      <vt:lpstr>PowerPoint Presentation</vt:lpstr>
      <vt:lpstr>How to select a research topic</vt:lpstr>
      <vt:lpstr>PowerPoint Presentation</vt:lpstr>
      <vt:lpstr>PowerPoint Presentation</vt:lpstr>
      <vt:lpstr>Features of a good topic</vt:lpstr>
      <vt:lpstr>Methodology</vt:lpstr>
      <vt:lpstr>What is literature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 AND MASTER THESIS</dc:title>
  <dc:creator>MARIANY KIVAIRU</dc:creator>
  <cp:lastModifiedBy>MARIANY KIVAIRU</cp:lastModifiedBy>
  <cp:revision>2</cp:revision>
  <dcterms:created xsi:type="dcterms:W3CDTF">2023-11-16T07:36:49Z</dcterms:created>
  <dcterms:modified xsi:type="dcterms:W3CDTF">2024-01-25T13:24:18Z</dcterms:modified>
</cp:coreProperties>
</file>