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2" d="100"/>
          <a:sy n="52" d="100"/>
        </p:scale>
        <p:origin x="1700" y="5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f1fd75a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24f1fd75a4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a:solidFill>
                  <a:srgbClr val="1967D2"/>
                </a:solidFill>
                <a:latin typeface="Google Sans"/>
                <a:ea typeface="Google Sans"/>
                <a:cs typeface="Google Sans"/>
                <a:sym typeface="Google Sans"/>
              </a:rPr>
              <a:t>Name</a:t>
            </a:r>
            <a:endParaRPr sz="1800" b="1" i="0" u="none" strike="noStrike" cap="none">
              <a:solidFill>
                <a:srgbClr val="1967D2"/>
              </a:solidFill>
              <a:latin typeface="Google Sans"/>
              <a:ea typeface="Google Sans"/>
              <a:cs typeface="Google Sans"/>
              <a:sym typeface="Google Sans"/>
            </a:endParaRPr>
          </a:p>
        </p:txBody>
      </p:sp>
      <p:sp>
        <p:nvSpPr>
          <p:cNvPr id="56" name="Google Shape;56;p13"/>
          <p:cNvSpPr txBox="1"/>
          <p:nvPr/>
        </p:nvSpPr>
        <p:spPr>
          <a:xfrm>
            <a:off x="14525"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389036" y="3630016"/>
            <a:ext cx="2522699"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solidFill>
                  <a:schemeClr val="dk1"/>
                </a:solidFill>
                <a:latin typeface="Google Sans"/>
                <a:ea typeface="Google Sans"/>
                <a:cs typeface="Google Sans"/>
                <a:sym typeface="Google Sans"/>
              </a:rPr>
              <a:t>30</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chemeClr val="dk1"/>
                </a:solidFill>
                <a:latin typeface="Google Sans"/>
                <a:ea typeface="Google Sans"/>
                <a:cs typeface="Google Sans"/>
                <a:sym typeface="Google Sans"/>
              </a:rPr>
              <a:t>Computer Science degree</a:t>
            </a:r>
          </a:p>
          <a:p>
            <a:pPr marL="0" marR="0" lvl="0" indent="0" algn="l" rtl="0">
              <a:lnSpc>
                <a:spcPct val="100000"/>
              </a:lnSpc>
              <a:spcBef>
                <a:spcPts val="0"/>
              </a:spcBef>
              <a:spcAft>
                <a:spcPts val="0"/>
              </a:spcAft>
              <a:buClr>
                <a:srgbClr val="000000"/>
              </a:buClr>
              <a:buSzPts val="1400"/>
              <a:buFont typeface="Arial"/>
              <a:buNone/>
            </a:pPr>
            <a:r>
              <a:rPr lang="en-US" dirty="0">
                <a:solidFill>
                  <a:schemeClr val="dk1"/>
                </a:solidFill>
                <a:latin typeface="Google Sans"/>
                <a:ea typeface="Google Sans"/>
                <a:cs typeface="Google Sans"/>
                <a:sym typeface="Google Sans"/>
              </a:rPr>
              <a:t>Mexico City, Mexico</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chemeClr val="dk1"/>
                </a:solidFill>
                <a:latin typeface="Google Sans"/>
                <a:ea typeface="Google Sans"/>
                <a:cs typeface="Google Sans"/>
                <a:sym typeface="Google Sans"/>
              </a:rPr>
              <a:t>Single</a:t>
            </a:r>
            <a:r>
              <a:rPr lang="en-US" dirty="0">
                <a:solidFill>
                  <a:schemeClr val="dk1"/>
                </a:solidFill>
                <a:latin typeface="Google Sans"/>
                <a:ea typeface="Google Sans"/>
                <a:cs typeface="Google Sans"/>
                <a:sym typeface="Google Sans"/>
              </a:rPr>
              <a:t>, no children</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chemeClr val="dk1"/>
                </a:solidFill>
                <a:latin typeface="Google Sans"/>
                <a:ea typeface="Google Sans"/>
                <a:cs typeface="Google Sans"/>
                <a:sym typeface="Google Sans"/>
              </a:rPr>
              <a:t>Software Engineer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 sz="1800" i="1" dirty="0">
                <a:latin typeface="Google Sans"/>
                <a:ea typeface="Google Sans"/>
                <a:cs typeface="Google Sans"/>
                <a:sym typeface="Google Sans"/>
              </a:rPr>
              <a:t>Simpliflyin movie magic for everyone, one screen reader at a time</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46575" y="1307271"/>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dirty="0">
                <a:latin typeface="Google Sans"/>
                <a:ea typeface="Google Sans"/>
                <a:cs typeface="Google Sans"/>
                <a:sym typeface="Google Sans"/>
              </a:rPr>
              <a:t>Convenient </a:t>
            </a:r>
            <a:r>
              <a:rPr lang="en-US" sz="1400" dirty="0">
                <a:latin typeface="Google Sans"/>
                <a:ea typeface="Google Sans"/>
                <a:cs typeface="Google Sans"/>
                <a:sym typeface="Google Sans"/>
              </a:rPr>
              <a:t>way to check showtime, reserve seats, and purchase tickets</a:t>
            </a:r>
          </a:p>
          <a:p>
            <a:pPr marL="457200" indent="-317500">
              <a:buSzPts val="1400"/>
              <a:buFont typeface="Google Sans"/>
              <a:buChar char="●"/>
            </a:pPr>
            <a:r>
              <a:rPr lang="en-US" sz="1400" dirty="0">
                <a:latin typeface="Google Sans"/>
                <a:ea typeface="Google Sans"/>
                <a:cs typeface="Google Sans"/>
                <a:sym typeface="Google Sans"/>
              </a:rPr>
              <a:t>User-friendly interfaces and streamlined experiences.</a:t>
            </a:r>
            <a:endParaRPr lang="en-US" sz="14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347837"/>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sz="1400" i="0" u="none" strike="noStrike" cap="none" dirty="0">
                <a:solidFill>
                  <a:schemeClr val="dk1"/>
                </a:solidFill>
                <a:latin typeface="Google Sans"/>
                <a:ea typeface="Google Sans"/>
                <a:cs typeface="Google Sans"/>
                <a:sym typeface="Google Sans"/>
              </a:rPr>
              <a:t>Time-consuming and frustrating to navigate through theater websites.</a:t>
            </a:r>
          </a:p>
          <a:p>
            <a:pPr marL="457200" marR="0" lvl="0" indent="-317500" algn="l" rtl="0">
              <a:lnSpc>
                <a:spcPct val="100000"/>
              </a:lnSpc>
              <a:spcBef>
                <a:spcPts val="0"/>
              </a:spcBef>
              <a:spcAft>
                <a:spcPts val="0"/>
              </a:spcAft>
              <a:buClr>
                <a:schemeClr val="dk1"/>
              </a:buClr>
              <a:buSzPts val="1400"/>
              <a:buFont typeface="Google Sans"/>
              <a:buChar char="●"/>
            </a:pPr>
            <a:r>
              <a:rPr lang="en" dirty="0">
                <a:solidFill>
                  <a:schemeClr val="dk1"/>
                </a:solidFill>
                <a:latin typeface="Google Sans"/>
                <a:ea typeface="Google Sans"/>
                <a:cs typeface="Google Sans"/>
                <a:sym typeface="Google Sans"/>
              </a:rPr>
              <a:t>Feel overwhelmed by the amount of information.</a:t>
            </a: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946200" y="3546999"/>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a:buSzPts val="1400"/>
            </a:pPr>
            <a:r>
              <a:rPr lang="en-US" sz="1400" i="0" u="none" strike="noStrike" cap="none" dirty="0">
                <a:solidFill>
                  <a:srgbClr val="000000"/>
                </a:solidFill>
                <a:latin typeface="Google Sans"/>
                <a:ea typeface="Google Sans"/>
                <a:cs typeface="Google Sans"/>
                <a:sym typeface="Google Sans"/>
              </a:rPr>
              <a:t>Alex, a visually impaired Latinx. They love going to the movies but often struggle with checking showtimes and purchasing tickets due to inaccessible interfaces. Frustrated by the fragmented experience, they eagerly search for a better app designed with accessibility in mind.</a:t>
            </a: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dirty="0">
              <a:latin typeface="Google Sans"/>
              <a:ea typeface="Google Sans"/>
              <a:cs typeface="Google Sans"/>
              <a:sym typeface="Google Sans"/>
            </a:endParaRPr>
          </a:p>
        </p:txBody>
      </p:sp>
      <p:pic>
        <p:nvPicPr>
          <p:cNvPr id="3" name="Picture 2">
            <a:extLst>
              <a:ext uri="{FF2B5EF4-FFF2-40B4-BE49-F238E27FC236}">
                <a16:creationId xmlns:a16="http://schemas.microsoft.com/office/drawing/2014/main" id="{DBE9BD7E-32A6-CD93-A727-F84848C879E1}"/>
              </a:ext>
            </a:extLst>
          </p:cNvPr>
          <p:cNvPicPr>
            <a:picLocks noChangeAspect="1"/>
          </p:cNvPicPr>
          <p:nvPr/>
        </p:nvPicPr>
        <p:blipFill>
          <a:blip r:embed="rId3"/>
          <a:srcRect/>
          <a:stretch/>
        </p:blipFill>
        <p:spPr>
          <a:xfrm>
            <a:off x="461822" y="453460"/>
            <a:ext cx="2737457" cy="27434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68" name="Google Shape;68;p14"/>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dirty="0">
                <a:solidFill>
                  <a:srgbClr val="1967D2"/>
                </a:solidFill>
                <a:latin typeface="Google Sans"/>
                <a:ea typeface="Google Sans"/>
                <a:cs typeface="Google Sans"/>
                <a:sym typeface="Google Sans"/>
              </a:rPr>
              <a:t>Maya</a:t>
            </a:r>
            <a:endParaRPr sz="1800" b="1" i="0" u="none" strike="noStrike" cap="none" dirty="0">
              <a:solidFill>
                <a:srgbClr val="1967D2"/>
              </a:solidFill>
              <a:latin typeface="Google Sans"/>
              <a:ea typeface="Google Sans"/>
              <a:cs typeface="Google Sans"/>
              <a:sym typeface="Google Sans"/>
            </a:endParaRPr>
          </a:p>
        </p:txBody>
      </p:sp>
      <p:sp>
        <p:nvSpPr>
          <p:cNvPr id="69" name="Google Shape;69;p14"/>
          <p:cNvSpPr txBox="1"/>
          <p:nvPr/>
        </p:nvSpPr>
        <p:spPr>
          <a:xfrm>
            <a:off x="9725" y="3671197"/>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70" name="Google Shape;70;p14"/>
          <p:cNvSpPr txBox="1"/>
          <p:nvPr/>
        </p:nvSpPr>
        <p:spPr>
          <a:xfrm>
            <a:off x="1403410" y="3654841"/>
            <a:ext cx="2155335"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45</a:t>
            </a: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High School Diploma</a:t>
            </a: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Toronto, Canada</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Married with two kids</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Office Administrato</a:t>
            </a:r>
            <a:r>
              <a:rPr lang="en-US" dirty="0">
                <a:latin typeface="Google Sans"/>
                <a:ea typeface="Google Sans"/>
                <a:cs typeface="Google Sans"/>
                <a:sym typeface="Google Sans"/>
              </a:rPr>
              <a:t>r</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endParaRPr sz="1400" i="0" u="none" strike="noStrike" cap="none" dirty="0">
              <a:solidFill>
                <a:schemeClr val="dk1"/>
              </a:solidFill>
              <a:latin typeface="Google Sans"/>
              <a:ea typeface="Google Sans"/>
              <a:cs typeface="Google Sans"/>
              <a:sym typeface="Google Sans"/>
            </a:endParaRPr>
          </a:p>
        </p:txBody>
      </p:sp>
      <p:sp>
        <p:nvSpPr>
          <p:cNvPr id="71" name="Google Shape;71;p14"/>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“Bringing smiles to family movie nights, one ticket at a time” </a:t>
            </a:r>
            <a:endParaRPr sz="1800" i="1" u="none" strike="noStrike" cap="none" dirty="0">
              <a:solidFill>
                <a:srgbClr val="000000"/>
              </a:solidFill>
              <a:latin typeface="Google Sans"/>
              <a:ea typeface="Google Sans"/>
              <a:cs typeface="Google Sans"/>
              <a:sym typeface="Google Sans"/>
            </a:endParaRPr>
          </a:p>
        </p:txBody>
      </p:sp>
      <p:sp>
        <p:nvSpPr>
          <p:cNvPr id="72" name="Google Shape;72;p14"/>
          <p:cNvSpPr txBox="1"/>
          <p:nvPr/>
        </p:nvSpPr>
        <p:spPr>
          <a:xfrm>
            <a:off x="3651300" y="1269653"/>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dirty="0">
                <a:latin typeface="Google Sans"/>
                <a:ea typeface="Google Sans"/>
                <a:cs typeface="Google Sans"/>
                <a:sym typeface="Google Sans"/>
              </a:rPr>
              <a:t>Easy </a:t>
            </a:r>
            <a:r>
              <a:rPr lang="en-US" dirty="0">
                <a:latin typeface="Google Sans"/>
                <a:ea typeface="Google Sans"/>
                <a:cs typeface="Google Sans"/>
                <a:sym typeface="Google Sans"/>
              </a:rPr>
              <a:t>way to plan movie outings for her family</a:t>
            </a:r>
          </a:p>
          <a:p>
            <a:pPr marL="457200" marR="0" lvl="0" indent="-317500" algn="l" rtl="0">
              <a:lnSpc>
                <a:spcPct val="100000"/>
              </a:lnSpc>
              <a:spcBef>
                <a:spcPts val="0"/>
              </a:spcBef>
              <a:spcAft>
                <a:spcPts val="0"/>
              </a:spcAft>
              <a:buClr>
                <a:srgbClr val="000000"/>
              </a:buClr>
              <a:buSzPts val="1400"/>
              <a:buFont typeface="Google Sans"/>
              <a:buChar char="●"/>
            </a:pPr>
            <a:r>
              <a:rPr lang="en-US" sz="1400" i="0" u="none" strike="noStrike" cap="none" dirty="0">
                <a:solidFill>
                  <a:srgbClr val="000000"/>
                </a:solidFill>
                <a:latin typeface="Google Sans"/>
                <a:ea typeface="Google Sans"/>
                <a:cs typeface="Google Sans"/>
                <a:sym typeface="Google Sans"/>
              </a:rPr>
              <a:t>Find quickly family-friendly movies, check seat availability, and purchase tickets hassle-free.</a:t>
            </a:r>
          </a:p>
          <a:p>
            <a:pPr marL="457200" marR="0" lvl="0" indent="-317500" algn="l" rtl="0">
              <a:lnSpc>
                <a:spcPct val="100000"/>
              </a:lnSpc>
              <a:spcBef>
                <a:spcPts val="0"/>
              </a:spcBef>
              <a:spcAft>
                <a:spcPts val="0"/>
              </a:spcAft>
              <a:buClr>
                <a:srgbClr val="000000"/>
              </a:buClr>
              <a:buSzPts val="1400"/>
              <a:buFont typeface="Google Sans"/>
              <a:buChar char="●"/>
            </a:pPr>
            <a:endParaRPr sz="1400" i="0" u="none" strike="noStrike" cap="none" dirty="0">
              <a:solidFill>
                <a:srgbClr val="000000"/>
              </a:solidFill>
              <a:latin typeface="Google Sans"/>
              <a:ea typeface="Google Sans"/>
              <a:cs typeface="Google Sans"/>
              <a:sym typeface="Google Sans"/>
            </a:endParaRPr>
          </a:p>
        </p:txBody>
      </p:sp>
      <p:sp>
        <p:nvSpPr>
          <p:cNvPr id="73" name="Google Shape;73;p14"/>
          <p:cNvSpPr txBox="1"/>
          <p:nvPr/>
        </p:nvSpPr>
        <p:spPr>
          <a:xfrm>
            <a:off x="6174650" y="1241772"/>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indent="-317500">
              <a:buClr>
                <a:schemeClr val="dk1"/>
              </a:buClr>
              <a:buSzPts val="1400"/>
              <a:buFont typeface="Google Sans"/>
              <a:buChar char="●"/>
            </a:pPr>
            <a:r>
              <a:rPr lang="en" dirty="0">
                <a:solidFill>
                  <a:schemeClr val="dk1"/>
                </a:solidFill>
                <a:latin typeface="Google Sans"/>
                <a:ea typeface="Google Sans"/>
                <a:cs typeface="Google Sans"/>
                <a:sym typeface="Google Sans"/>
              </a:rPr>
              <a:t>Struggles </a:t>
            </a:r>
            <a:r>
              <a:rPr lang="en-US" dirty="0">
                <a:solidFill>
                  <a:schemeClr val="dk1"/>
                </a:solidFill>
                <a:latin typeface="Google Sans"/>
                <a:ea typeface="Google Sans"/>
                <a:cs typeface="Google Sans"/>
                <a:sym typeface="Google Sans"/>
              </a:rPr>
              <a:t>with technology and is overwhelming to navigate complex user interfaces</a:t>
            </a:r>
          </a:p>
          <a:p>
            <a:pPr marL="457200" marR="0" lvl="0" indent="-317500" algn="l" rtl="0">
              <a:lnSpc>
                <a:spcPct val="100000"/>
              </a:lnSpc>
              <a:spcBef>
                <a:spcPts val="0"/>
              </a:spcBef>
              <a:spcAft>
                <a:spcPts val="0"/>
              </a:spcAft>
              <a:buClr>
                <a:schemeClr val="dk1"/>
              </a:buClr>
              <a:buSzPts val="1400"/>
              <a:buFont typeface="Google Sans"/>
              <a:buChar char="●"/>
            </a:pPr>
            <a:endParaRPr sz="1400" i="0" u="none" strike="noStrike" cap="none" dirty="0">
              <a:solidFill>
                <a:srgbClr val="000000"/>
              </a:solidFill>
              <a:latin typeface="Google Sans"/>
              <a:ea typeface="Google Sans"/>
              <a:cs typeface="Google Sans"/>
              <a:sym typeface="Google Sans"/>
            </a:endParaRPr>
          </a:p>
        </p:txBody>
      </p:sp>
      <p:sp>
        <p:nvSpPr>
          <p:cNvPr id="74" name="Google Shape;74;p14"/>
          <p:cNvSpPr txBox="1"/>
          <p:nvPr/>
        </p:nvSpPr>
        <p:spPr>
          <a:xfrm>
            <a:off x="3651300" y="3439875"/>
            <a:ext cx="5197800" cy="1432066"/>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a:buSzPts val="1400"/>
            </a:pPr>
            <a:r>
              <a:rPr lang="en-US" dirty="0">
                <a:latin typeface="Google Sans"/>
                <a:ea typeface="Google Sans"/>
                <a:cs typeface="Google Sans"/>
                <a:sym typeface="Google Sans"/>
              </a:rPr>
              <a:t>Maya, a busy administrator officer and mother of two, wants to plan enjoyable movie outings for her family, However, she often feels overwhelmed by the complexities of websites and apps. Maya specifically would like an app’s simple and intuitive design for planning memorable movie nights.</a:t>
            </a:r>
            <a:endParaRPr lang="en-US"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75" name="Google Shape;75;p14"/>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dirty="0">
              <a:latin typeface="Google Sans"/>
              <a:ea typeface="Google Sans"/>
              <a:cs typeface="Google Sans"/>
              <a:sym typeface="Google Sans"/>
            </a:endParaRPr>
          </a:p>
        </p:txBody>
      </p:sp>
      <p:pic>
        <p:nvPicPr>
          <p:cNvPr id="3" name="Picture 2" descr="A picture containing drawing, clipart, cartoon, illustration&#10;&#10;Description automatically generated">
            <a:extLst>
              <a:ext uri="{FF2B5EF4-FFF2-40B4-BE49-F238E27FC236}">
                <a16:creationId xmlns:a16="http://schemas.microsoft.com/office/drawing/2014/main" id="{81F9AAA7-10FE-15C9-496E-C34956DFDECE}"/>
              </a:ext>
            </a:extLst>
          </p:cNvPr>
          <p:cNvPicPr>
            <a:picLocks noChangeAspect="1"/>
          </p:cNvPicPr>
          <p:nvPr/>
        </p:nvPicPr>
        <p:blipFill>
          <a:blip r:embed="rId3"/>
          <a:stretch>
            <a:fillRect/>
          </a:stretch>
        </p:blipFill>
        <p:spPr>
          <a:xfrm>
            <a:off x="450800" y="461325"/>
            <a:ext cx="2758849" cy="27630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247</Words>
  <Application>Microsoft Office PowerPoint</Application>
  <PresentationFormat>On-screen Show (16:9)</PresentationFormat>
  <Paragraphs>37</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Google Sans</vt:lpstr>
      <vt:lpstr>Arial</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Maria Paz Paredes Lagos</cp:lastModifiedBy>
  <cp:revision>1</cp:revision>
  <dcterms:modified xsi:type="dcterms:W3CDTF">2023-06-05T22:36:09Z</dcterms:modified>
</cp:coreProperties>
</file>