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395" r:id="rId30"/>
    <p:sldId id="285" r:id="rId31"/>
    <p:sldId id="286" r:id="rId32"/>
    <p:sldId id="396" r:id="rId33"/>
    <p:sldId id="397" r:id="rId34"/>
    <p:sldId id="399" r:id="rId35"/>
    <p:sldId id="400" r:id="rId36"/>
    <p:sldId id="401" r:id="rId37"/>
    <p:sldId id="40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59"/>
    <p:restoredTop sz="94651"/>
  </p:normalViewPr>
  <p:slideViewPr>
    <p:cSldViewPr snapToGrid="0" snapToObjects="1">
      <p:cViewPr>
        <p:scale>
          <a:sx n="83" d="100"/>
          <a:sy n="83" d="100"/>
        </p:scale>
        <p:origin x="14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0" name="Shape 6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5" name="Shape 6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Opening Page/ Tittle Screen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7" name="Shape 7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BTC is a distributed network of nodes</a:t>
            </a: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5" name="Shape 39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36" name="Shape 39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.. No collaboration is really needed as each pool can deploy their own</a:t>
            </a: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7" name="Shape 394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48" name="Shape 39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clients can independently decide whether they want to connect to saber and this will not affect their current connections</a:t>
            </a: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Shape 39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61" name="Shape 39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SABRE’s network design applies to other relays. 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For example FALCON AND FIBRE can benefit from relocating their nodes according to our algorithm to partially shield against BGP hijacking</a:t>
            </a: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6" name="Shape 398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87" name="Shape 39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271638" indent="-271638" defTabSz="457200">
              <a:lnSpc>
                <a:spcPct val="117999"/>
              </a:lnSpc>
              <a:buSzPct val="75000"/>
              <a:buChar char="-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Let’s now jump to the Background (3:45)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6" name="Shape 7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that establish random connections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38" name="Shape 8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 b="0"/>
            </a:pPr>
            <a:r>
              <a:rPr b="1"/>
              <a:t>and exchange blocks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84" name="Shape 8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 b="0"/>
            </a:pPr>
            <a:r>
              <a:rPr b="1"/>
              <a:t>a new block is created every 10 minutes and contains the most recent trasnactions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32" name="Shape 9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 b="0"/>
            </a:pPr>
            <a:r>
              <a:rPr b="1"/>
              <a:t>Its is propagated in the network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89" name="Shape 9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 b="0"/>
            </a:pPr>
            <a:r>
              <a:rPr b="1"/>
              <a:t>until all clients have it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Shape 9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94" name="Shape 9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Opening Page/ Tittle Screen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Shape 103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35" name="Shape 10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/>
              <a:t>Well we often forget that all connections are routed over the internet following BGP, namely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/>
              <a:t>the default routing protocol namely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Shape 112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28" name="Shape 1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 b="0"/>
            </a:pPr>
            <a:r>
              <a:rPr b="1"/>
              <a:t>Internet is composed of smaller networks, called AS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Shape 120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07" name="Shape 120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Each client has an IP. For example the green node n has this IP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58" name="Shape 6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638" indent="-271638" defTabSz="457200">
              <a:lnSpc>
                <a:spcPct val="117999"/>
              </a:lnSpc>
              <a:buSzPct val="75000"/>
              <a:buChar char="-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 am here </a:t>
            </a:r>
            <a:r>
              <a:rPr b="1"/>
              <a:t>to present our work</a:t>
            </a:r>
            <a:r>
              <a:t> on protecting networks such as Bitcoin from partitioning attacks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This is joint work with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Shape 129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1" name="Shape 12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Its provider, namely ASH is responsible for creating a </a:t>
            </a:r>
            <a:r>
              <a:rPr dirty="0" err="1"/>
              <a:t>bgp</a:t>
            </a:r>
            <a:r>
              <a:rPr dirty="0"/>
              <a:t> advertisement covering it IP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Shape 129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1" name="Shape 12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/>
              <a:t>BGP will propagate the advertisement in the Internet</a:t>
            </a:r>
          </a:p>
        </p:txBody>
      </p:sp>
    </p:spTree>
    <p:extLst>
      <p:ext uri="{BB962C8B-B14F-4D97-AF65-F5344CB8AC3E}">
        <p14:creationId xmlns:p14="http://schemas.microsoft.com/office/powerpoint/2010/main" val="7736839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Shape 129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1" name="Shape 12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 b="0"/>
            </a:pPr>
            <a:r>
              <a:rPr lang="en-US" b="1" dirty="0"/>
              <a:t>Until all </a:t>
            </a:r>
            <a:r>
              <a:rPr lang="en-US" b="1" dirty="0" err="1"/>
              <a:t>ASes</a:t>
            </a:r>
            <a:r>
              <a:rPr lang="en-US" b="1" dirty="0"/>
              <a:t> know how to reach n’s prefix</a:t>
            </a:r>
          </a:p>
        </p:txBody>
      </p:sp>
    </p:spTree>
    <p:extLst>
      <p:ext uri="{BB962C8B-B14F-4D97-AF65-F5344CB8AC3E}">
        <p14:creationId xmlns:p14="http://schemas.microsoft.com/office/powerpoint/2010/main" val="8187232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Shape 129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1" name="Shape 12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 b="0"/>
            </a:pPr>
            <a:r>
              <a:rPr lang="en-US" b="1" dirty="0"/>
              <a:t>For example clients in ASI will talk to node n via a direct link</a:t>
            </a:r>
          </a:p>
        </p:txBody>
      </p:sp>
    </p:spTree>
    <p:extLst>
      <p:ext uri="{BB962C8B-B14F-4D97-AF65-F5344CB8AC3E}">
        <p14:creationId xmlns:p14="http://schemas.microsoft.com/office/powerpoint/2010/main" val="26499002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Shape 129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1" name="Shape 12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 b="0"/>
            </a:pPr>
            <a:r>
              <a:rPr lang="en-US" b="1" dirty="0"/>
              <a:t>The problem here and the reason why partition attacks are possible is </a:t>
            </a:r>
            <a:r>
              <a:rPr lang="en-US" b="1" dirty="0" err="1"/>
              <a:t>thta</a:t>
            </a:r>
            <a:r>
              <a:rPr lang="en-US" b="1" dirty="0"/>
              <a:t> BGP does not check the legitimacy of the advertisements. AS such any AS can advertise any prefix</a:t>
            </a:r>
          </a:p>
        </p:txBody>
      </p:sp>
    </p:spTree>
    <p:extLst>
      <p:ext uri="{BB962C8B-B14F-4D97-AF65-F5344CB8AC3E}">
        <p14:creationId xmlns:p14="http://schemas.microsoft.com/office/powerpoint/2010/main" val="20613588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Shape 129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1" name="Shape 12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 b="0"/>
            </a:pPr>
            <a:r>
              <a:rPr lang="en-US" b="1" dirty="0"/>
              <a:t>If an attacker advertises a prefix that covers the IP of the green node and is more specific than the original advertisement.</a:t>
            </a:r>
          </a:p>
        </p:txBody>
      </p:sp>
    </p:spTree>
    <p:extLst>
      <p:ext uri="{BB962C8B-B14F-4D97-AF65-F5344CB8AC3E}">
        <p14:creationId xmlns:p14="http://schemas.microsoft.com/office/powerpoint/2010/main" val="39305757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Shape 129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1" name="Shape 12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/>
              <a:t>She will divert the traffic to node n. This is a BGP hijack.</a:t>
            </a:r>
          </a:p>
        </p:txBody>
      </p:sp>
    </p:spTree>
    <p:extLst>
      <p:ext uri="{BB962C8B-B14F-4D97-AF65-F5344CB8AC3E}">
        <p14:creationId xmlns:p14="http://schemas.microsoft.com/office/powerpoint/2010/main" val="7179018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Shape 129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1" name="Shape 12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/>
              <a:t>The attacker can use this technique to create a partition by hijacking THE PREFIXES of all Bitcoin clients’ in the grey zone</a:t>
            </a:r>
          </a:p>
        </p:txBody>
      </p:sp>
    </p:spTree>
    <p:extLst>
      <p:ext uri="{BB962C8B-B14F-4D97-AF65-F5344CB8AC3E}">
        <p14:creationId xmlns:p14="http://schemas.microsoft.com/office/powerpoint/2010/main" val="2415410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Shape 129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1" name="Shape 12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/>
              <a:t>and drops those crossing the partition</a:t>
            </a:r>
          </a:p>
        </p:txBody>
      </p:sp>
    </p:spTree>
    <p:extLst>
      <p:ext uri="{BB962C8B-B14F-4D97-AF65-F5344CB8AC3E}">
        <p14:creationId xmlns:p14="http://schemas.microsoft.com/office/powerpoint/2010/main" val="29455952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Shape 129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1" name="Shape 12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/>
              <a:t>So now  a new block will only be propagated within the grey zone</a:t>
            </a:r>
          </a:p>
          <a:p>
            <a:pPr marL="176922" indent="-176922" defTabSz="457200">
              <a:lnSpc>
                <a:spcPct val="117999"/>
              </a:lnSpc>
              <a:buSzPct val="75000"/>
              <a:buChar char="-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/>
              <a:t>In order to deal with this problem I advocate for SABER</a:t>
            </a:r>
          </a:p>
        </p:txBody>
      </p:sp>
    </p:spTree>
    <p:extLst>
      <p:ext uri="{BB962C8B-B14F-4D97-AF65-F5344CB8AC3E}">
        <p14:creationId xmlns:p14="http://schemas.microsoft.com/office/powerpoint/2010/main" val="3805525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68" name="Shape 6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 partitioning  is an attack in which the adversary splits the network into two disjoint components, such that no information can be exchanged between them 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Shape 21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46" name="Shape 21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76922" indent="-176922" defTabSz="457200">
              <a:lnSpc>
                <a:spcPct val="117999"/>
              </a:lnSpc>
              <a:buSzPct val="75000"/>
              <a:buChar char="-"/>
              <a:defRPr sz="22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SABRE is an additional channel that is engineered to allow BTC clients to exchange blocks even if the Btc network is partitioned  WITHOUT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Shape 21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56" name="Shape 21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76922" indent="-176922" defTabSz="457200">
              <a:lnSpc>
                <a:spcPct val="117999"/>
              </a:lnSpc>
              <a:buSzPct val="75000"/>
              <a:buChar char="-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without the need for deploying secure routing protocols which is significant harder to enforce 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Shape 112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28" name="Shape 1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b="1" dirty="0"/>
              <a:t>AS an Illustration,</a:t>
            </a:r>
            <a:r>
              <a:rPr lang="en-US" dirty="0"/>
              <a:t> If we were to add sabre to this topology we would </a:t>
            </a:r>
          </a:p>
        </p:txBody>
      </p:sp>
    </p:spTree>
    <p:extLst>
      <p:ext uri="{BB962C8B-B14F-4D97-AF65-F5344CB8AC3E}">
        <p14:creationId xmlns:p14="http://schemas.microsoft.com/office/powerpoint/2010/main" val="6112309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Shape 112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28" name="Shape 1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/>
              <a:t>We would add 3 special Bitcoin clients</a:t>
            </a:r>
          </a:p>
        </p:txBody>
      </p:sp>
    </p:spTree>
    <p:extLst>
      <p:ext uri="{BB962C8B-B14F-4D97-AF65-F5344CB8AC3E}">
        <p14:creationId xmlns:p14="http://schemas.microsoft.com/office/powerpoint/2010/main" val="32201394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Shape 112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28" name="Shape 1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/>
              <a:t>that will be connected to each other </a:t>
            </a:r>
          </a:p>
        </p:txBody>
      </p:sp>
    </p:spTree>
    <p:extLst>
      <p:ext uri="{BB962C8B-B14F-4D97-AF65-F5344CB8AC3E}">
        <p14:creationId xmlns:p14="http://schemas.microsoft.com/office/powerpoint/2010/main" val="31679861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Shape 112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28" name="Shape 1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/>
              <a:t>AND each bitcoin client will connected to at least one SABRE NODE</a:t>
            </a:r>
          </a:p>
        </p:txBody>
      </p:sp>
    </p:spTree>
    <p:extLst>
      <p:ext uri="{BB962C8B-B14F-4D97-AF65-F5344CB8AC3E}">
        <p14:creationId xmlns:p14="http://schemas.microsoft.com/office/powerpoint/2010/main" val="841685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Shape 112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28" name="Shape 1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/>
              <a:t>Such that even if the network is partitioned </a:t>
            </a:r>
          </a:p>
        </p:txBody>
      </p:sp>
    </p:spTree>
    <p:extLst>
      <p:ext uri="{BB962C8B-B14F-4D97-AF65-F5344CB8AC3E}">
        <p14:creationId xmlns:p14="http://schemas.microsoft.com/office/powerpoint/2010/main" val="14776148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Shape 112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28" name="Shape 1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/>
              <a:t>Blocks can be propagated from one component to the other via SABRE</a:t>
            </a:r>
          </a:p>
        </p:txBody>
      </p:sp>
    </p:spTree>
    <p:extLst>
      <p:ext uri="{BB962C8B-B14F-4D97-AF65-F5344CB8AC3E}">
        <p14:creationId xmlns:p14="http://schemas.microsoft.com/office/powerpoint/2010/main" val="16448208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1" name="Shape 285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52" name="Shape 28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76922" indent="-176922" defTabSz="457200">
              <a:lnSpc>
                <a:spcPct val="117999"/>
              </a:lnSpc>
              <a:buSzPct val="75000"/>
              <a:buChar char="-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Of course the attacker is expected to fight back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3" name="Shape 28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64" name="Shape 28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57342" indent="-257342" defTabSz="457200">
              <a:lnSpc>
                <a:spcPct val="117999"/>
              </a:lnSpc>
              <a:buSzPct val="75000"/>
              <a:buChar char="-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By hijacking the prefixes of the saber nodes them selves</a:t>
            </a:r>
          </a:p>
          <a:p>
            <a:pPr marL="257342" indent="-257342" defTabSz="457200">
              <a:lnSpc>
                <a:spcPct val="117999"/>
              </a:lnSpc>
              <a:buSzPct val="75000"/>
              <a:buChar char="-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or by crafting malicious requests to take them down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76" name="Shape 6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This attack worths our attention for 4 main reasons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Shape 287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73" name="Shape 28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57342" indent="-257342" defTabSz="457200">
              <a:lnSpc>
                <a:spcPct val="117999"/>
              </a:lnSpc>
              <a:buSzPct val="75000"/>
              <a:buChar char="-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Taking this into consideration</a:t>
            </a:r>
          </a:p>
          <a:p>
            <a:pPr marL="257342" indent="-257342" defTabSz="457200">
              <a:lnSpc>
                <a:spcPct val="117999"/>
              </a:lnSpc>
              <a:buSzPct val="75000"/>
              <a:buChar char="-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We are ready to define the requirements that would allow SABRE to meet its promise of 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Shape 288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84" name="Shape 28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76922" indent="-176922" defTabSz="457200">
              <a:lnSpc>
                <a:spcPct val="117999"/>
              </a:lnSpc>
              <a:buSzPct val="75000"/>
              <a:buChar char="-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First saber needs to secure relay-to-relay connections, because other wise it cannot relay block from one component to the other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6" name="Shape 289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97" name="Shape 28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257342" indent="-257342" defTabSz="457200">
              <a:lnSpc>
                <a:spcPct val="117999"/>
              </a:lnSpc>
              <a:buSzPct val="75000"/>
              <a:buChar char="-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Second SABRE needs to remain reachable by btc clients, otherwise it will be just a independent network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0" name="Shape 29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11" name="Shape 29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257342" indent="-257342" defTabSz="457200">
              <a:lnSpc>
                <a:spcPct val="117999"/>
              </a:lnSpc>
              <a:buSzPct val="75000"/>
              <a:buChar char="-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it needs to relay blocks seamlessly, sustaining any malicious load 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5" name="Shape 292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26" name="Shape 29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257342" indent="-257342" defTabSz="457200">
              <a:lnSpc>
                <a:spcPct val="117999"/>
              </a:lnSpc>
              <a:buSzPct val="75000"/>
              <a:buChar char="-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The first two are addressed by sabra’s network design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2" name="Shape 294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43" name="Shape 29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257342" indent="-257342" defTabSz="457200">
              <a:lnSpc>
                <a:spcPct val="117999"/>
              </a:lnSpc>
              <a:buSzPct val="75000"/>
              <a:buChar char="-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While the last by the node design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5" name="Shape 300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6" name="Shape 30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76922" indent="-176922" defTabSz="457200">
              <a:lnSpc>
                <a:spcPct val="117999"/>
              </a:lnSpc>
              <a:buSzPct val="75000"/>
              <a:buChar char="-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and see how saber meets the first of its requirements  namely  securing the relay-relay connections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" name="Shape 30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16" name="Shape 30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SABRE selects nodes that satisfy 3 properties 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7" name="Shape 30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28" name="Shape 30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First all relay nodes are hosted in /24 prefixes. 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/>
              <a:t>By doing so</a:t>
            </a:r>
            <a:r>
              <a:t> disconnecting the relays with longer prefix hijack is not possible, because prefixes longer than /24 are not propagated.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So we are left to deal with same prefix hijacking 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5" name="Shape 30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46" name="Shape 30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To understand the problem, lets assume that relays A and B are hosted is ASes that have a customer provider agreement , namely AS A pays AS B for the traffic it sends.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85" name="Shape 6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First this attack is general. Any block chain system is vulnerable as long as it uses the internet 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8" name="Shape 306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69" name="Shape 30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Among other prefixes, ASB will advertise the prefix of relay B to AS A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" name="Shape 309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93" name="Shape 30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since there are no other advertisements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the relay A will connect to relay B via the direct and expensive link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Yet BGP is a policy based protocol. When multiple same prefix advertisements exist, cost is the decisive factor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" name="Shape 312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24" name="Shape 312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AS such, if AS A has a more cost effective agreement with the an AS that happens to be the attacker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9" name="Shape 315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60" name="Shape 31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and this attacker advertises relay’s B prefix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7" name="Shape 319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98" name="Shape 31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ASA will choose the attacker’s advertisement.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6" name="Shape 323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37" name="Shape 323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allowing the attacker to intercept and  drop the connection between the two relays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To avoid this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8" name="Shape 32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49" name="Shape 32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SAbre places relays in ASes, connected with paths that are optimal with respect to cost and distance. As such there is no attacker that can offer a more preferred path</a:t>
            </a: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4" name="Shape 32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65" name="Shape 32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For example, if AS A and B, 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had a more cost-effective agreement to each other, 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than to any other AS</a:t>
            </a: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0" name="Shape 330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01" name="Shape 33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by definition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it would not have been possible for an attacker to hijack the connection between them</a:t>
            </a: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7" name="Shape 33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28" name="Shape 33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Of coarse this can easily change in case the link is cut or an agreement is canceled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95" name="Shape 6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Second it is dangerous as it allows double spending and revenue loss and in any case it constitutes a denial of service attack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Shape 33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54" name="Shape 33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in this case the attacker’s advertisement  is the only avaliable, so  she can again disconnect the relays</a:t>
            </a: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5" name="Shape 33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66" name="Shape 33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to protect against this case, saber requires the relay graph to be k-connected.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/>
              <a:t>Such a SAbre network</a:t>
            </a:r>
            <a:r>
              <a:t> will stay connected even if k -1 links are cut</a:t>
            </a: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6" name="Shape 33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97" name="Shape 33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AS an illustarion by adding another relay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1"/>
              <a:t>The</a:t>
            </a:r>
            <a:r>
              <a:t> saber network becomes two-connected</a:t>
            </a: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8" name="Shape 34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29" name="Shape 34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AS such any single effective hijack cannot cause the relay network to be disconnected</a:t>
            </a: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4" name="Shape 34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65" name="Shape 34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 this example relays A and B will exchange blocks via relay C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even if their direct connections is hijacked </a:t>
            </a: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0" name="Shape 348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81" name="Shape 34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257342" indent="-257342" defTabSz="457200">
              <a:lnSpc>
                <a:spcPct val="117999"/>
              </a:lnSpc>
              <a:buSzPct val="75000"/>
              <a:buChar char="-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Our second requirement from saber was to remain…</a:t>
            </a: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5" name="Shape 34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86" name="Shape 34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Opening Page/ Tittle Screen</a:t>
            </a: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1" name="Shape 35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02" name="Shape 3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257342" indent="-257342" defTabSz="457200">
              <a:lnSpc>
                <a:spcPct val="117999"/>
              </a:lnSpc>
              <a:buSzPct val="75000"/>
              <a:buChar char="-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But for now I will try to convince you that this works by discussing some of our key results</a:t>
            </a: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Shape 35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12" name="Shape 35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We evaluated SABre’s network design by its effectiveness against Network-wide and node level attacks</a:t>
            </a: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" name="Shape 352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24" name="Shape 352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We evaluated SABre’s network design by its effectiveness against Network-wide in which an attacker tries to create the largest partition possible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6" name="Shape 7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Third this attack is very effective allowing even 50-50 partitions which is the worst case scenario for bitcoin</a:t>
            </a: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6" name="Shape 353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37" name="Shape 353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and node level attacks in which different  attacker tries to target all nodes </a:t>
            </a: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0" name="Shape 355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51" name="Shape 355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In the former we ask the question:</a:t>
            </a: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4" name="Shape 35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65" name="Shape 35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For N = 20, k = 1, less than 3% of ASes are able to prevent a considerable fraction of Bitcoin clients (15%) from connecting to the relay network. In contrast, more than 90% of the clients can be isolated by any AS in the current network </a:t>
            </a: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" name="Shape 357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74" name="Shape 357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For N = 20, k = 1, less than 3% of ASes are able to prevent a considerable fraction of Bitcoin clients (15%) from connecting to the relay network. In contrast, more than 90% of the clients can be isolated by any AS in the current network </a:t>
            </a: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Shape 35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86" name="Shape 35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For N = 20, k = 1, less than 3% of ASes are able to prevent a considerable fraction of Bitcoin clients (15%) from connecting to the relay network. In contrast, more than 90% of the clients can be isolated by any AS in the current network </a:t>
            </a: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9" name="Shape 35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00" name="Shape 36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For the latter attack type: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We ask the question of </a:t>
            </a: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3" name="Shape 361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14" name="Shape 36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6 1-connected nodes protects 90% of Bitcoin clients from 92.5% of ASes, while a fully connected 6- node SABRE protects from only 89.5% of ASes. </a:t>
            </a: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2" name="Shape 36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23" name="Shape 36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As a baseline observe that in the current network </a:t>
            </a: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" name="Shape 36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36" name="Shape 36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6 1-connected nodes protects 90% of Bitcoin clients from 92.5% of ASes, while a fully connected 6- node SABRE protects from only 89.5% of ASes. </a:t>
            </a: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" name="Shape 36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66" name="Shape 36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76922" indent="-176922" defTabSz="457200">
              <a:lnSpc>
                <a:spcPct val="117999"/>
              </a:lnSpc>
              <a:buSzPct val="75000"/>
              <a:buChar char="-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As a reminder the only thing we expect from the node design is to successfully relay blocks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18" name="Shape 7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Finally it is practical as Any network in the world can perform it</a:t>
            </a: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Shape 36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77" name="Shape 36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To do so the node needs to maintain connections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receive verify and transmit blocks</a:t>
            </a: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" name="Shape 368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84" name="Shape 36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SABRE supports two types of deployments:</a:t>
            </a: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3" name="Shape 36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94" name="Shape 36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The former is designed to serve few  [redefined clients.\A</a:t>
            </a: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" name="Shape 370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07" name="Shape 370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while the latter is designed to serve alll clients</a:t>
            </a: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9" name="Shape 371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20" name="Shape 372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The former is designed to serve few  [redefined clients.\A</a:t>
            </a: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0" name="Shape 373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31" name="Shape 37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All these requirements cannot be fulfilled by simple software implementations</a:t>
            </a: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2" name="Shape 37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43" name="Shape 37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All these requirements cannot be fulfilled by simple software implementations</a:t>
            </a: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6" name="Shape 37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57" name="Shape 37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However a public SABRE is more challenging </a:t>
            </a: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7" name="Shape 376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68" name="Shape 37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To do so a saber node will need to be able to timely serve thousands of clients 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All these requirements cannot be fulfilled by simple software implementations</a:t>
            </a: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9" name="Shape 377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80" name="Shape 378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To do so a saber node will need to be able to timely serve thousands of clients 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All these requirements cannot be fulfilled by simple software implementations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34" name="Shape 7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If you are intreated in learning more abit partitioning attacks you can refer to our oakland paper</a:t>
            </a:r>
          </a:p>
          <a:p>
            <a:pPr defTabSz="457200">
              <a:lnSpc>
                <a:spcPct val="117999"/>
              </a:lnSpc>
              <a:defRPr sz="22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But for now lets go through some of the main concepts together</a:t>
            </a: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5" name="Shape 378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86" name="Shape 37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Opening Page/ Tittle Screen</a:t>
            </a: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1" name="Shape 38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02" name="Shape 38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There are 3 reasons why SABRE DB manages to deal with the high malicious or benign load</a:t>
            </a: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3" name="Shape 381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14" name="Shape 38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First, it is faster than any </a:t>
            </a: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4" name="Shape 382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25" name="Shape 38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Second it is augmented with protections such as </a:t>
            </a: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37" name="Shape 383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Third SABRE DB it involves minimum software interaction</a:t>
            </a: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3" name="Shape 38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44" name="Shape 38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Of course not all operations can be done on hardware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Fo example the network design cannot validate a block </a:t>
            </a: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Shape 387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78" name="Shape 38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Not all operation we use a hybrid design/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You can find more information on the paper.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To deal with that SABRE  DP utilizes in fact a hybrid software-hardware co-design that contains  The software part is a regular BTC client responsible for validating new blocks and updating the /// as if it were a chache. The hardware part can be implemented in a programable switch and is responsible for broadcasting new mined blocks to thousands of peers.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The reason we believe this design is suitable large majority of the requests are served by the data plane together.</a:t>
            </a: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0" name="Shape 389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91" name="Shape 38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257342" indent="-257342" defTabSz="457200">
              <a:lnSpc>
                <a:spcPct val="117999"/>
              </a:lnSpc>
              <a:buSzPct val="75000"/>
              <a:buChar char="-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We have done some follow up work there and our idea is to create a additional relay network that will allow block propagation even if the network is under a routing attack</a:t>
            </a: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Shape 391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15" name="Shape 391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4 main reasons why SABRE is readily deployable </a:t>
            </a: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4" name="Shape 392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25" name="Shape 39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SAnre can be bootstrapped with a software only implementation,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Such an implementation will significantly decrease cost before it becomes more known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Рисунок 12"/>
          <p:cNvSpPr>
            <a:spLocks noGrp="1"/>
          </p:cNvSpPr>
          <p:nvPr>
            <p:ph type="pic" idx="13"/>
          </p:nvPr>
        </p:nvSpPr>
        <p:spPr>
          <a:xfrm>
            <a:off x="3" y="0"/>
            <a:ext cx="12191997" cy="6858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Рисунок 2"/>
          <p:cNvSpPr>
            <a:spLocks noGrp="1"/>
          </p:cNvSpPr>
          <p:nvPr>
            <p:ph type="pic" sz="quarter" idx="13"/>
          </p:nvPr>
        </p:nvSpPr>
        <p:spPr>
          <a:xfrm>
            <a:off x="2310064" y="3807269"/>
            <a:ext cx="2165685" cy="216568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3" name="Рисунок 2"/>
          <p:cNvSpPr>
            <a:spLocks noGrp="1"/>
          </p:cNvSpPr>
          <p:nvPr>
            <p:ph type="pic" sz="quarter" idx="14"/>
          </p:nvPr>
        </p:nvSpPr>
        <p:spPr>
          <a:xfrm>
            <a:off x="2310064" y="885693"/>
            <a:ext cx="2165685" cy="216568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Рисунок 2"/>
          <p:cNvSpPr>
            <a:spLocks noGrp="1"/>
          </p:cNvSpPr>
          <p:nvPr>
            <p:ph type="pic" sz="quarter" idx="13"/>
          </p:nvPr>
        </p:nvSpPr>
        <p:spPr>
          <a:xfrm>
            <a:off x="7178841" y="3855394"/>
            <a:ext cx="2165685" cy="216568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2" name="Рисунок 2"/>
          <p:cNvSpPr>
            <a:spLocks noGrp="1"/>
          </p:cNvSpPr>
          <p:nvPr>
            <p:ph type="pic" sz="quarter" idx="14"/>
          </p:nvPr>
        </p:nvSpPr>
        <p:spPr>
          <a:xfrm>
            <a:off x="5013157" y="933818"/>
            <a:ext cx="2165686" cy="216568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" name="Рисунок 2"/>
          <p:cNvSpPr>
            <a:spLocks noGrp="1"/>
          </p:cNvSpPr>
          <p:nvPr>
            <p:ph type="pic" sz="quarter" idx="15"/>
          </p:nvPr>
        </p:nvSpPr>
        <p:spPr>
          <a:xfrm>
            <a:off x="2847474" y="3855394"/>
            <a:ext cx="2165685" cy="216568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Рисунок 10"/>
          <p:cNvSpPr>
            <a:spLocks noGrp="1"/>
          </p:cNvSpPr>
          <p:nvPr>
            <p:ph type="pic" sz="half" idx="13"/>
          </p:nvPr>
        </p:nvSpPr>
        <p:spPr>
          <a:xfrm>
            <a:off x="9277350" y="0"/>
            <a:ext cx="291465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Рисунок 4"/>
          <p:cNvSpPr>
            <a:spLocks noGrp="1"/>
          </p:cNvSpPr>
          <p:nvPr>
            <p:ph type="pic" sz="quarter" idx="13"/>
          </p:nvPr>
        </p:nvSpPr>
        <p:spPr>
          <a:xfrm>
            <a:off x="5136428" y="2216211"/>
            <a:ext cx="1919144" cy="19191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" name="Рисунок 5"/>
          <p:cNvSpPr>
            <a:spLocks noGrp="1"/>
          </p:cNvSpPr>
          <p:nvPr>
            <p:ph type="pic" sz="quarter" idx="14"/>
          </p:nvPr>
        </p:nvSpPr>
        <p:spPr>
          <a:xfrm>
            <a:off x="2123597" y="2216209"/>
            <a:ext cx="1919144" cy="191914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9" name="Рисунок 6"/>
          <p:cNvSpPr>
            <a:spLocks noGrp="1"/>
          </p:cNvSpPr>
          <p:nvPr>
            <p:ph type="pic" sz="quarter" idx="15"/>
          </p:nvPr>
        </p:nvSpPr>
        <p:spPr>
          <a:xfrm>
            <a:off x="8149259" y="2216211"/>
            <a:ext cx="1919144" cy="19191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Рисунок 2"/>
          <p:cNvSpPr>
            <a:spLocks noGrp="1"/>
          </p:cNvSpPr>
          <p:nvPr>
            <p:ph type="pic" sz="quarter" idx="13"/>
          </p:nvPr>
        </p:nvSpPr>
        <p:spPr>
          <a:xfrm>
            <a:off x="6190541" y="0"/>
            <a:ext cx="2897189" cy="3429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8" name="Рисунок 2"/>
          <p:cNvSpPr>
            <a:spLocks noGrp="1"/>
          </p:cNvSpPr>
          <p:nvPr>
            <p:ph type="pic" sz="quarter" idx="14"/>
          </p:nvPr>
        </p:nvSpPr>
        <p:spPr>
          <a:xfrm>
            <a:off x="9294811" y="0"/>
            <a:ext cx="2897189" cy="3429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9" name="Рисунок 2"/>
          <p:cNvSpPr>
            <a:spLocks noGrp="1"/>
          </p:cNvSpPr>
          <p:nvPr>
            <p:ph type="pic" sz="quarter" idx="15"/>
          </p:nvPr>
        </p:nvSpPr>
        <p:spPr>
          <a:xfrm>
            <a:off x="3086269" y="0"/>
            <a:ext cx="2897190" cy="3429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0" name="Рисунок 2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2897189" cy="3429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Рисунок 2"/>
          <p:cNvSpPr>
            <a:spLocks noGrp="1"/>
          </p:cNvSpPr>
          <p:nvPr>
            <p:ph type="pic" sz="quarter" idx="13"/>
          </p:nvPr>
        </p:nvSpPr>
        <p:spPr>
          <a:xfrm>
            <a:off x="6325539" y="3429000"/>
            <a:ext cx="2193621" cy="126492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9" name="Рисунок 2"/>
          <p:cNvSpPr>
            <a:spLocks noGrp="1"/>
          </p:cNvSpPr>
          <p:nvPr>
            <p:ph type="pic" sz="quarter" idx="14"/>
          </p:nvPr>
        </p:nvSpPr>
        <p:spPr>
          <a:xfrm>
            <a:off x="8824900" y="3429000"/>
            <a:ext cx="2193621" cy="126492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0" name="Рисунок 2"/>
          <p:cNvSpPr>
            <a:spLocks noGrp="1"/>
          </p:cNvSpPr>
          <p:nvPr>
            <p:ph type="pic" sz="quarter" idx="15"/>
          </p:nvPr>
        </p:nvSpPr>
        <p:spPr>
          <a:xfrm>
            <a:off x="6325539" y="1859339"/>
            <a:ext cx="2193621" cy="126492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1" name="Рисунок 2"/>
          <p:cNvSpPr>
            <a:spLocks noGrp="1"/>
          </p:cNvSpPr>
          <p:nvPr>
            <p:ph type="pic" sz="quarter" idx="16"/>
          </p:nvPr>
        </p:nvSpPr>
        <p:spPr>
          <a:xfrm>
            <a:off x="8824900" y="1859339"/>
            <a:ext cx="2193621" cy="126492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Рисунок 2"/>
          <p:cNvSpPr>
            <a:spLocks noGrp="1"/>
          </p:cNvSpPr>
          <p:nvPr>
            <p:ph type="pic" sz="quarter" idx="13"/>
          </p:nvPr>
        </p:nvSpPr>
        <p:spPr>
          <a:xfrm>
            <a:off x="1620919" y="785647"/>
            <a:ext cx="1524001" cy="1524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0" name="Рисунок 2"/>
          <p:cNvSpPr>
            <a:spLocks noGrp="1"/>
          </p:cNvSpPr>
          <p:nvPr>
            <p:ph type="pic" sz="quarter" idx="14"/>
          </p:nvPr>
        </p:nvSpPr>
        <p:spPr>
          <a:xfrm>
            <a:off x="1620919" y="2686636"/>
            <a:ext cx="1524001" cy="1524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1" name="Рисунок 2"/>
          <p:cNvSpPr>
            <a:spLocks noGrp="1"/>
          </p:cNvSpPr>
          <p:nvPr>
            <p:ph type="pic" sz="quarter" idx="15"/>
          </p:nvPr>
        </p:nvSpPr>
        <p:spPr>
          <a:xfrm>
            <a:off x="1620919" y="4587625"/>
            <a:ext cx="1524001" cy="1524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Рисунок 3"/>
          <p:cNvSpPr>
            <a:spLocks noGrp="1"/>
          </p:cNvSpPr>
          <p:nvPr>
            <p:ph type="pic" sz="quarter" idx="13"/>
          </p:nvPr>
        </p:nvSpPr>
        <p:spPr>
          <a:xfrm>
            <a:off x="1957135" y="1026694"/>
            <a:ext cx="2197769" cy="399448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0" name="Рисунок 3"/>
          <p:cNvSpPr>
            <a:spLocks noGrp="1"/>
          </p:cNvSpPr>
          <p:nvPr>
            <p:ph type="pic" sz="quarter" idx="14"/>
          </p:nvPr>
        </p:nvSpPr>
        <p:spPr>
          <a:xfrm>
            <a:off x="4997115" y="1026694"/>
            <a:ext cx="2197769" cy="399448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" name="Рисунок 3"/>
          <p:cNvSpPr>
            <a:spLocks noGrp="1"/>
          </p:cNvSpPr>
          <p:nvPr>
            <p:ph type="pic" sz="quarter" idx="15"/>
          </p:nvPr>
        </p:nvSpPr>
        <p:spPr>
          <a:xfrm>
            <a:off x="8037093" y="1026694"/>
            <a:ext cx="2197769" cy="399448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Рисунок 3"/>
          <p:cNvSpPr>
            <a:spLocks noGrp="1"/>
          </p:cNvSpPr>
          <p:nvPr>
            <p:ph type="pic" sz="half" idx="13"/>
          </p:nvPr>
        </p:nvSpPr>
        <p:spPr>
          <a:xfrm>
            <a:off x="6394660" y="1264919"/>
            <a:ext cx="5797340" cy="559308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Рисунок 3"/>
          <p:cNvSpPr>
            <a:spLocks noGrp="1"/>
          </p:cNvSpPr>
          <p:nvPr>
            <p:ph type="pic" sz="half" idx="13"/>
          </p:nvPr>
        </p:nvSpPr>
        <p:spPr>
          <a:xfrm>
            <a:off x="1018046" y="286554"/>
            <a:ext cx="3038959" cy="651105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Рисунок 8"/>
          <p:cNvSpPr>
            <a:spLocks noGrp="1"/>
          </p:cNvSpPr>
          <p:nvPr>
            <p:ph type="pic" idx="13"/>
          </p:nvPr>
        </p:nvSpPr>
        <p:spPr>
          <a:xfrm>
            <a:off x="0" y="3881437"/>
            <a:ext cx="12192000" cy="29765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Рисунок 2"/>
          <p:cNvSpPr>
            <a:spLocks noGrp="1"/>
          </p:cNvSpPr>
          <p:nvPr>
            <p:ph type="pic" idx="13"/>
          </p:nvPr>
        </p:nvSpPr>
        <p:spPr>
          <a:xfrm>
            <a:off x="4443662" y="0"/>
            <a:ext cx="774833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Рисунок 4"/>
          <p:cNvSpPr>
            <a:spLocks noGrp="1"/>
          </p:cNvSpPr>
          <p:nvPr>
            <p:ph type="pic" sz="quarter" idx="13"/>
          </p:nvPr>
        </p:nvSpPr>
        <p:spPr>
          <a:xfrm>
            <a:off x="5136428" y="1891913"/>
            <a:ext cx="1919144" cy="19191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3" name="Рисунок 5"/>
          <p:cNvSpPr>
            <a:spLocks noGrp="1"/>
          </p:cNvSpPr>
          <p:nvPr>
            <p:ph type="pic" sz="quarter" idx="14"/>
          </p:nvPr>
        </p:nvSpPr>
        <p:spPr>
          <a:xfrm>
            <a:off x="2123597" y="1891912"/>
            <a:ext cx="1919144" cy="19191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4" name="Рисунок 6"/>
          <p:cNvSpPr>
            <a:spLocks noGrp="1"/>
          </p:cNvSpPr>
          <p:nvPr>
            <p:ph type="pic" sz="quarter" idx="15"/>
          </p:nvPr>
        </p:nvSpPr>
        <p:spPr>
          <a:xfrm>
            <a:off x="8149259" y="1891913"/>
            <a:ext cx="1919144" cy="19191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5" name="Рисунок 2"/>
          <p:cNvSpPr>
            <a:spLocks noGrp="1"/>
          </p:cNvSpPr>
          <p:nvPr>
            <p:ph type="pic" sz="quarter" idx="16"/>
          </p:nvPr>
        </p:nvSpPr>
        <p:spPr>
          <a:xfrm>
            <a:off x="2123596" y="802523"/>
            <a:ext cx="1919290" cy="8175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6" name="Рисунок 2"/>
          <p:cNvSpPr>
            <a:spLocks noGrp="1"/>
          </p:cNvSpPr>
          <p:nvPr>
            <p:ph type="pic" sz="quarter" idx="17"/>
          </p:nvPr>
        </p:nvSpPr>
        <p:spPr>
          <a:xfrm>
            <a:off x="5136427" y="802523"/>
            <a:ext cx="1919290" cy="8175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7" name="Рисунок 2"/>
          <p:cNvSpPr>
            <a:spLocks noGrp="1"/>
          </p:cNvSpPr>
          <p:nvPr>
            <p:ph type="pic" sz="quarter" idx="18"/>
          </p:nvPr>
        </p:nvSpPr>
        <p:spPr>
          <a:xfrm>
            <a:off x="8149259" y="802523"/>
            <a:ext cx="1919289" cy="8175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Рисунок 2"/>
          <p:cNvSpPr>
            <a:spLocks noGrp="1"/>
          </p:cNvSpPr>
          <p:nvPr>
            <p:ph type="pic" sz="quarter" idx="13"/>
          </p:nvPr>
        </p:nvSpPr>
        <p:spPr>
          <a:xfrm>
            <a:off x="5922490" y="3020218"/>
            <a:ext cx="1919289" cy="8175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6" name="Рисунок 2"/>
          <p:cNvSpPr>
            <a:spLocks noGrp="1"/>
          </p:cNvSpPr>
          <p:nvPr>
            <p:ph type="pic" sz="quarter" idx="14"/>
          </p:nvPr>
        </p:nvSpPr>
        <p:spPr>
          <a:xfrm>
            <a:off x="5922490" y="1492334"/>
            <a:ext cx="1919289" cy="8175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7" name="Рисунок 2"/>
          <p:cNvSpPr>
            <a:spLocks noGrp="1"/>
          </p:cNvSpPr>
          <p:nvPr>
            <p:ph type="pic" sz="quarter" idx="15"/>
          </p:nvPr>
        </p:nvSpPr>
        <p:spPr>
          <a:xfrm>
            <a:off x="8935322" y="1492334"/>
            <a:ext cx="1919289" cy="8175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8" name="Рисунок 2"/>
          <p:cNvSpPr>
            <a:spLocks noGrp="1"/>
          </p:cNvSpPr>
          <p:nvPr>
            <p:ph type="pic" sz="quarter" idx="16"/>
          </p:nvPr>
        </p:nvSpPr>
        <p:spPr>
          <a:xfrm>
            <a:off x="8935322" y="3020218"/>
            <a:ext cx="1919289" cy="8175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9" name="Рисунок 2"/>
          <p:cNvSpPr>
            <a:spLocks noGrp="1"/>
          </p:cNvSpPr>
          <p:nvPr>
            <p:ph type="pic" sz="quarter" idx="17"/>
          </p:nvPr>
        </p:nvSpPr>
        <p:spPr>
          <a:xfrm>
            <a:off x="5922490" y="4548104"/>
            <a:ext cx="1919289" cy="8175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70" name="Рисунок 2"/>
          <p:cNvSpPr>
            <a:spLocks noGrp="1"/>
          </p:cNvSpPr>
          <p:nvPr>
            <p:ph type="pic" sz="quarter" idx="18"/>
          </p:nvPr>
        </p:nvSpPr>
        <p:spPr>
          <a:xfrm>
            <a:off x="8935322" y="4548104"/>
            <a:ext cx="1919289" cy="8175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Рисунок 2"/>
          <p:cNvSpPr>
            <a:spLocks noGrp="1"/>
          </p:cNvSpPr>
          <p:nvPr>
            <p:ph type="pic" sz="quarter" idx="13"/>
          </p:nvPr>
        </p:nvSpPr>
        <p:spPr>
          <a:xfrm>
            <a:off x="1369616" y="2290220"/>
            <a:ext cx="1919289" cy="17962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79" name="Рисунок 2"/>
          <p:cNvSpPr>
            <a:spLocks noGrp="1"/>
          </p:cNvSpPr>
          <p:nvPr>
            <p:ph type="pic" sz="quarter" idx="14"/>
          </p:nvPr>
        </p:nvSpPr>
        <p:spPr>
          <a:xfrm>
            <a:off x="3885143" y="2290220"/>
            <a:ext cx="1919289" cy="179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80" name="Рисунок 2"/>
          <p:cNvSpPr>
            <a:spLocks noGrp="1"/>
          </p:cNvSpPr>
          <p:nvPr>
            <p:ph type="pic" sz="quarter" idx="15"/>
          </p:nvPr>
        </p:nvSpPr>
        <p:spPr>
          <a:xfrm>
            <a:off x="6400670" y="2290220"/>
            <a:ext cx="1919289" cy="179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81" name="Рисунок 2"/>
          <p:cNvSpPr>
            <a:spLocks noGrp="1"/>
          </p:cNvSpPr>
          <p:nvPr>
            <p:ph type="pic" sz="quarter" idx="16"/>
          </p:nvPr>
        </p:nvSpPr>
        <p:spPr>
          <a:xfrm>
            <a:off x="8916196" y="2290220"/>
            <a:ext cx="1919289" cy="179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Рисунок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12192000" cy="227797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90" name="Рисунок 5"/>
          <p:cNvSpPr>
            <a:spLocks noGrp="1"/>
          </p:cNvSpPr>
          <p:nvPr>
            <p:ph type="pic" sz="quarter" idx="14"/>
          </p:nvPr>
        </p:nvSpPr>
        <p:spPr>
          <a:xfrm>
            <a:off x="5136428" y="3207363"/>
            <a:ext cx="1919144" cy="191914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Рисунок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30590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99" name="Рисунок 2"/>
          <p:cNvSpPr>
            <a:spLocks noGrp="1"/>
          </p:cNvSpPr>
          <p:nvPr>
            <p:ph type="pic" sz="half" idx="14"/>
          </p:nvPr>
        </p:nvSpPr>
        <p:spPr>
          <a:xfrm>
            <a:off x="8886091" y="0"/>
            <a:ext cx="3305909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2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Рисунок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30590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08" name="Рисунок 2"/>
          <p:cNvSpPr>
            <a:spLocks noGrp="1"/>
          </p:cNvSpPr>
          <p:nvPr>
            <p:ph type="pic" sz="half" idx="14"/>
          </p:nvPr>
        </p:nvSpPr>
        <p:spPr>
          <a:xfrm>
            <a:off x="3305907" y="0"/>
            <a:ext cx="3305909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3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Рисунок 2"/>
          <p:cNvSpPr>
            <a:spLocks noGrp="1"/>
          </p:cNvSpPr>
          <p:nvPr>
            <p:ph type="pic" sz="half" idx="13"/>
          </p:nvPr>
        </p:nvSpPr>
        <p:spPr>
          <a:xfrm>
            <a:off x="5580183" y="0"/>
            <a:ext cx="3305909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7" name="Рисунок 2"/>
          <p:cNvSpPr>
            <a:spLocks noGrp="1"/>
          </p:cNvSpPr>
          <p:nvPr>
            <p:ph type="pic" sz="half" idx="14"/>
          </p:nvPr>
        </p:nvSpPr>
        <p:spPr>
          <a:xfrm>
            <a:off x="8886091" y="0"/>
            <a:ext cx="3305909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4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Рисунок 2"/>
          <p:cNvSpPr>
            <a:spLocks noGrp="1"/>
          </p:cNvSpPr>
          <p:nvPr>
            <p:ph type="pic" sz="half" idx="13"/>
          </p:nvPr>
        </p:nvSpPr>
        <p:spPr>
          <a:xfrm>
            <a:off x="8886091" y="0"/>
            <a:ext cx="3305909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6" name="Рисунок 2"/>
          <p:cNvSpPr>
            <a:spLocks noGrp="1"/>
          </p:cNvSpPr>
          <p:nvPr>
            <p:ph type="pic" sz="quarter" idx="14"/>
          </p:nvPr>
        </p:nvSpPr>
        <p:spPr>
          <a:xfrm>
            <a:off x="5580183" y="4546501"/>
            <a:ext cx="3305909" cy="23114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7" name="Рисунок 2"/>
          <p:cNvSpPr>
            <a:spLocks noGrp="1"/>
          </p:cNvSpPr>
          <p:nvPr>
            <p:ph type="pic" sz="quarter" idx="15"/>
          </p:nvPr>
        </p:nvSpPr>
        <p:spPr>
          <a:xfrm>
            <a:off x="5580183" y="2273250"/>
            <a:ext cx="3305909" cy="23115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8" name="Рисунок 2"/>
          <p:cNvSpPr>
            <a:spLocks noGrp="1"/>
          </p:cNvSpPr>
          <p:nvPr>
            <p:ph type="pic" sz="quarter" idx="16"/>
          </p:nvPr>
        </p:nvSpPr>
        <p:spPr>
          <a:xfrm>
            <a:off x="5580183" y="-2"/>
            <a:ext cx="3305909" cy="231887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5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Рисунок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30590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7" name="Рисунок 2"/>
          <p:cNvSpPr>
            <a:spLocks noGrp="1"/>
          </p:cNvSpPr>
          <p:nvPr>
            <p:ph type="pic" sz="quarter" idx="14"/>
          </p:nvPr>
        </p:nvSpPr>
        <p:spPr>
          <a:xfrm>
            <a:off x="3305907" y="4546501"/>
            <a:ext cx="3305909" cy="23114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8" name="Рисунок 2"/>
          <p:cNvSpPr>
            <a:spLocks noGrp="1"/>
          </p:cNvSpPr>
          <p:nvPr>
            <p:ph type="pic" sz="quarter" idx="15"/>
          </p:nvPr>
        </p:nvSpPr>
        <p:spPr>
          <a:xfrm>
            <a:off x="3305907" y="2273250"/>
            <a:ext cx="3305909" cy="23115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9" name="Рисунок 2"/>
          <p:cNvSpPr>
            <a:spLocks noGrp="1"/>
          </p:cNvSpPr>
          <p:nvPr>
            <p:ph type="pic" sz="quarter" idx="16"/>
          </p:nvPr>
        </p:nvSpPr>
        <p:spPr>
          <a:xfrm>
            <a:off x="3305907" y="-2"/>
            <a:ext cx="3305909" cy="231887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Рисунок 11"/>
          <p:cNvSpPr>
            <a:spLocks noGrp="1"/>
          </p:cNvSpPr>
          <p:nvPr>
            <p:ph type="pic" idx="13"/>
          </p:nvPr>
        </p:nvSpPr>
        <p:spPr>
          <a:xfrm>
            <a:off x="3609975" y="0"/>
            <a:ext cx="497205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6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Рисунок 2"/>
          <p:cNvSpPr>
            <a:spLocks noGrp="1"/>
          </p:cNvSpPr>
          <p:nvPr>
            <p:ph type="pic" sz="quarter" idx="13"/>
          </p:nvPr>
        </p:nvSpPr>
        <p:spPr>
          <a:xfrm>
            <a:off x="8261684" y="721107"/>
            <a:ext cx="3160296" cy="270789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8" name="Рисунок 2"/>
          <p:cNvSpPr>
            <a:spLocks noGrp="1"/>
          </p:cNvSpPr>
          <p:nvPr>
            <p:ph type="pic" sz="half" idx="14"/>
          </p:nvPr>
        </p:nvSpPr>
        <p:spPr>
          <a:xfrm>
            <a:off x="771253" y="721108"/>
            <a:ext cx="7490431" cy="270789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7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Рисунок 2"/>
          <p:cNvSpPr>
            <a:spLocks noGrp="1"/>
          </p:cNvSpPr>
          <p:nvPr>
            <p:ph type="pic" sz="half" idx="13"/>
          </p:nvPr>
        </p:nvSpPr>
        <p:spPr>
          <a:xfrm>
            <a:off x="3931549" y="2075053"/>
            <a:ext cx="7490430" cy="270789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57" name="Рисунок 2"/>
          <p:cNvSpPr>
            <a:spLocks noGrp="1"/>
          </p:cNvSpPr>
          <p:nvPr>
            <p:ph type="pic" sz="quarter" idx="14"/>
          </p:nvPr>
        </p:nvSpPr>
        <p:spPr>
          <a:xfrm>
            <a:off x="771253" y="2075053"/>
            <a:ext cx="3160297" cy="27078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8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Рисунок 2"/>
          <p:cNvSpPr>
            <a:spLocks noGrp="1"/>
          </p:cNvSpPr>
          <p:nvPr>
            <p:ph type="pic" sz="quarter" idx="13"/>
          </p:nvPr>
        </p:nvSpPr>
        <p:spPr>
          <a:xfrm>
            <a:off x="4443045" y="2053389"/>
            <a:ext cx="3305909" cy="231887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66" name="Рисунок 2"/>
          <p:cNvSpPr>
            <a:spLocks noGrp="1"/>
          </p:cNvSpPr>
          <p:nvPr>
            <p:ph type="pic" sz="quarter" idx="14"/>
          </p:nvPr>
        </p:nvSpPr>
        <p:spPr>
          <a:xfrm>
            <a:off x="600960" y="2053388"/>
            <a:ext cx="3305909" cy="231887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67" name="Рисунок 2"/>
          <p:cNvSpPr>
            <a:spLocks noGrp="1"/>
          </p:cNvSpPr>
          <p:nvPr>
            <p:ph type="pic" sz="quarter" idx="15"/>
          </p:nvPr>
        </p:nvSpPr>
        <p:spPr>
          <a:xfrm>
            <a:off x="8285130" y="2053387"/>
            <a:ext cx="3305909" cy="231887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9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Рисунок 2"/>
          <p:cNvSpPr>
            <a:spLocks noGrp="1"/>
          </p:cNvSpPr>
          <p:nvPr>
            <p:ph type="pic" sz="quarter" idx="13"/>
          </p:nvPr>
        </p:nvSpPr>
        <p:spPr>
          <a:xfrm>
            <a:off x="4330751" y="882312"/>
            <a:ext cx="3305909" cy="231887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76" name="Рисунок 2"/>
          <p:cNvSpPr>
            <a:spLocks noGrp="1"/>
          </p:cNvSpPr>
          <p:nvPr>
            <p:ph type="pic" sz="quarter" idx="14"/>
          </p:nvPr>
        </p:nvSpPr>
        <p:spPr>
          <a:xfrm>
            <a:off x="4330751" y="3717757"/>
            <a:ext cx="3305909" cy="231887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77" name="Рисунок 2"/>
          <p:cNvSpPr>
            <a:spLocks noGrp="1"/>
          </p:cNvSpPr>
          <p:nvPr>
            <p:ph type="pic" sz="quarter" idx="15"/>
          </p:nvPr>
        </p:nvSpPr>
        <p:spPr>
          <a:xfrm>
            <a:off x="8188879" y="882313"/>
            <a:ext cx="3305909" cy="231887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78" name="Рисунок 2"/>
          <p:cNvSpPr>
            <a:spLocks noGrp="1"/>
          </p:cNvSpPr>
          <p:nvPr>
            <p:ph type="pic" sz="quarter" idx="16"/>
          </p:nvPr>
        </p:nvSpPr>
        <p:spPr>
          <a:xfrm>
            <a:off x="8188879" y="3717757"/>
            <a:ext cx="3305909" cy="231887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3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Рисунок 2"/>
          <p:cNvSpPr>
            <a:spLocks noGrp="1"/>
          </p:cNvSpPr>
          <p:nvPr>
            <p:ph type="pic" sz="quarter" idx="13"/>
          </p:nvPr>
        </p:nvSpPr>
        <p:spPr>
          <a:xfrm>
            <a:off x="1138989" y="2220258"/>
            <a:ext cx="3305908" cy="231887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87" name="Рисунок 2"/>
          <p:cNvSpPr>
            <a:spLocks noGrp="1"/>
          </p:cNvSpPr>
          <p:nvPr>
            <p:ph type="pic" sz="quarter" idx="14"/>
          </p:nvPr>
        </p:nvSpPr>
        <p:spPr>
          <a:xfrm>
            <a:off x="4444896" y="4539129"/>
            <a:ext cx="3305909" cy="231887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88" name="Рисунок 2"/>
          <p:cNvSpPr>
            <a:spLocks noGrp="1"/>
          </p:cNvSpPr>
          <p:nvPr>
            <p:ph type="pic" sz="quarter" idx="15"/>
          </p:nvPr>
        </p:nvSpPr>
        <p:spPr>
          <a:xfrm>
            <a:off x="7750805" y="2220258"/>
            <a:ext cx="3305909" cy="231887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0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Рисунок 2"/>
          <p:cNvSpPr>
            <a:spLocks noGrp="1"/>
          </p:cNvSpPr>
          <p:nvPr>
            <p:ph type="pic" sz="quarter" idx="13"/>
          </p:nvPr>
        </p:nvSpPr>
        <p:spPr>
          <a:xfrm>
            <a:off x="5580183" y="1110129"/>
            <a:ext cx="3305909" cy="231887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97" name="Рисунок 2"/>
          <p:cNvSpPr>
            <a:spLocks noGrp="1"/>
          </p:cNvSpPr>
          <p:nvPr>
            <p:ph type="pic" sz="quarter" idx="14"/>
          </p:nvPr>
        </p:nvSpPr>
        <p:spPr>
          <a:xfrm>
            <a:off x="5580183" y="3429000"/>
            <a:ext cx="3305909" cy="231887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98" name="Рисунок 2"/>
          <p:cNvSpPr>
            <a:spLocks noGrp="1"/>
          </p:cNvSpPr>
          <p:nvPr>
            <p:ph type="pic" sz="quarter" idx="15"/>
          </p:nvPr>
        </p:nvSpPr>
        <p:spPr>
          <a:xfrm>
            <a:off x="8886091" y="1110130"/>
            <a:ext cx="3305909" cy="231887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99" name="Рисунок 2"/>
          <p:cNvSpPr>
            <a:spLocks noGrp="1"/>
          </p:cNvSpPr>
          <p:nvPr>
            <p:ph type="pic" sz="quarter" idx="16"/>
          </p:nvPr>
        </p:nvSpPr>
        <p:spPr>
          <a:xfrm>
            <a:off x="8886091" y="3429000"/>
            <a:ext cx="3305909" cy="231887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2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Рисунок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823411" cy="203892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19" name="Рисунок 2"/>
          <p:cNvSpPr>
            <a:spLocks noGrp="1"/>
          </p:cNvSpPr>
          <p:nvPr>
            <p:ph type="pic" sz="quarter" idx="14"/>
          </p:nvPr>
        </p:nvSpPr>
        <p:spPr>
          <a:xfrm>
            <a:off x="2823410" y="0"/>
            <a:ext cx="3593433" cy="40281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0" name="Рисунок 2"/>
          <p:cNvSpPr>
            <a:spLocks noGrp="1"/>
          </p:cNvSpPr>
          <p:nvPr>
            <p:ph type="pic" sz="half" idx="15"/>
          </p:nvPr>
        </p:nvSpPr>
        <p:spPr>
          <a:xfrm>
            <a:off x="0" y="4028142"/>
            <a:ext cx="6416843" cy="2822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1" name="Рисунок 2"/>
          <p:cNvSpPr>
            <a:spLocks noGrp="1"/>
          </p:cNvSpPr>
          <p:nvPr>
            <p:ph type="pic" sz="quarter" idx="16"/>
          </p:nvPr>
        </p:nvSpPr>
        <p:spPr>
          <a:xfrm>
            <a:off x="0" y="2038922"/>
            <a:ext cx="2823411" cy="198922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Рисунок 3"/>
          <p:cNvSpPr>
            <a:spLocks noGrp="1"/>
          </p:cNvSpPr>
          <p:nvPr>
            <p:ph type="pic" sz="quarter" idx="13"/>
          </p:nvPr>
        </p:nvSpPr>
        <p:spPr>
          <a:xfrm>
            <a:off x="930692" y="817562"/>
            <a:ext cx="2052638" cy="31448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5" name="Рисунок 3"/>
          <p:cNvSpPr>
            <a:spLocks noGrp="1"/>
          </p:cNvSpPr>
          <p:nvPr>
            <p:ph type="pic" sz="quarter" idx="14"/>
          </p:nvPr>
        </p:nvSpPr>
        <p:spPr>
          <a:xfrm>
            <a:off x="930692" y="3962401"/>
            <a:ext cx="2052637" cy="206943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6" name="Рисунок 3"/>
          <p:cNvSpPr>
            <a:spLocks noGrp="1"/>
          </p:cNvSpPr>
          <p:nvPr>
            <p:ph type="pic" sz="quarter" idx="15"/>
          </p:nvPr>
        </p:nvSpPr>
        <p:spPr>
          <a:xfrm>
            <a:off x="5035963" y="817561"/>
            <a:ext cx="2052638" cy="316163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7" name="Рисунок 9"/>
          <p:cNvSpPr>
            <a:spLocks noGrp="1"/>
          </p:cNvSpPr>
          <p:nvPr>
            <p:ph type="pic" sz="quarter" idx="16"/>
          </p:nvPr>
        </p:nvSpPr>
        <p:spPr>
          <a:xfrm>
            <a:off x="2983327" y="3962401"/>
            <a:ext cx="4105274" cy="207734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8" name="Рисунок 9"/>
          <p:cNvSpPr>
            <a:spLocks noGrp="1"/>
          </p:cNvSpPr>
          <p:nvPr>
            <p:ph type="pic" sz="quarter" idx="17"/>
          </p:nvPr>
        </p:nvSpPr>
        <p:spPr>
          <a:xfrm>
            <a:off x="7088600" y="817559"/>
            <a:ext cx="4105275" cy="207734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9" name="Рисунок 3"/>
          <p:cNvSpPr>
            <a:spLocks noGrp="1"/>
          </p:cNvSpPr>
          <p:nvPr>
            <p:ph type="pic" sz="quarter" idx="18"/>
          </p:nvPr>
        </p:nvSpPr>
        <p:spPr>
          <a:xfrm>
            <a:off x="9141238" y="2869234"/>
            <a:ext cx="2052638" cy="31625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50" name="Рисунок 3"/>
          <p:cNvSpPr>
            <a:spLocks noGrp="1"/>
          </p:cNvSpPr>
          <p:nvPr>
            <p:ph type="pic" sz="quarter" idx="19"/>
          </p:nvPr>
        </p:nvSpPr>
        <p:spPr>
          <a:xfrm>
            <a:off x="7088600" y="2869234"/>
            <a:ext cx="2052638" cy="31625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51" name="Рисунок 3"/>
          <p:cNvSpPr>
            <a:spLocks noGrp="1"/>
          </p:cNvSpPr>
          <p:nvPr>
            <p:ph type="pic" sz="quarter" idx="20"/>
          </p:nvPr>
        </p:nvSpPr>
        <p:spPr>
          <a:xfrm>
            <a:off x="2983327" y="818233"/>
            <a:ext cx="2052637" cy="206943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4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Рисунок 2"/>
          <p:cNvSpPr>
            <a:spLocks noGrp="1"/>
          </p:cNvSpPr>
          <p:nvPr>
            <p:ph type="pic" sz="quarter" idx="13"/>
          </p:nvPr>
        </p:nvSpPr>
        <p:spPr>
          <a:xfrm>
            <a:off x="1204573" y="1162465"/>
            <a:ext cx="3290387" cy="44279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60" name="Рисунок 7"/>
          <p:cNvSpPr>
            <a:spLocks noGrp="1"/>
          </p:cNvSpPr>
          <p:nvPr>
            <p:ph type="pic" sz="quarter" idx="14"/>
          </p:nvPr>
        </p:nvSpPr>
        <p:spPr>
          <a:xfrm>
            <a:off x="5160083" y="1736631"/>
            <a:ext cx="1871832" cy="32742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5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Рисунок 7"/>
          <p:cNvSpPr>
            <a:spLocks noGrp="1"/>
          </p:cNvSpPr>
          <p:nvPr>
            <p:ph type="pic" sz="quarter" idx="13"/>
          </p:nvPr>
        </p:nvSpPr>
        <p:spPr>
          <a:xfrm>
            <a:off x="1892429" y="2290952"/>
            <a:ext cx="1871832" cy="327421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Рисунок 7"/>
          <p:cNvSpPr>
            <a:spLocks noGrp="1"/>
          </p:cNvSpPr>
          <p:nvPr>
            <p:ph type="pic" sz="quarter" idx="13"/>
          </p:nvPr>
        </p:nvSpPr>
        <p:spPr>
          <a:xfrm>
            <a:off x="7459578" y="1761089"/>
            <a:ext cx="3368843" cy="336884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6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Рисунок 7"/>
          <p:cNvSpPr>
            <a:spLocks noGrp="1"/>
          </p:cNvSpPr>
          <p:nvPr>
            <p:ph type="pic" sz="quarter" idx="13"/>
          </p:nvPr>
        </p:nvSpPr>
        <p:spPr>
          <a:xfrm>
            <a:off x="8517818" y="1925083"/>
            <a:ext cx="1871832" cy="327421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77" name="Рисунок 7"/>
          <p:cNvSpPr>
            <a:spLocks noGrp="1"/>
          </p:cNvSpPr>
          <p:nvPr>
            <p:ph type="pic" sz="quarter" idx="14"/>
          </p:nvPr>
        </p:nvSpPr>
        <p:spPr>
          <a:xfrm>
            <a:off x="7339972" y="1532489"/>
            <a:ext cx="1871832" cy="32742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7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Рисунок 7"/>
          <p:cNvSpPr>
            <a:spLocks noGrp="1"/>
          </p:cNvSpPr>
          <p:nvPr>
            <p:ph type="pic" sz="quarter" idx="13"/>
          </p:nvPr>
        </p:nvSpPr>
        <p:spPr>
          <a:xfrm>
            <a:off x="7780421" y="1341468"/>
            <a:ext cx="2261938" cy="40581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8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Рисунок 7"/>
          <p:cNvSpPr>
            <a:spLocks noGrp="1"/>
          </p:cNvSpPr>
          <p:nvPr>
            <p:ph type="pic" sz="quarter" idx="13"/>
          </p:nvPr>
        </p:nvSpPr>
        <p:spPr>
          <a:xfrm>
            <a:off x="5158564" y="2088902"/>
            <a:ext cx="1881116" cy="324248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94" name="Рисунок 7"/>
          <p:cNvSpPr>
            <a:spLocks noGrp="1"/>
          </p:cNvSpPr>
          <p:nvPr>
            <p:ph type="pic" sz="quarter" idx="14"/>
          </p:nvPr>
        </p:nvSpPr>
        <p:spPr>
          <a:xfrm>
            <a:off x="8239507" y="2088902"/>
            <a:ext cx="1881116" cy="324248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95" name="Рисунок 7"/>
          <p:cNvSpPr>
            <a:spLocks noGrp="1"/>
          </p:cNvSpPr>
          <p:nvPr>
            <p:ph type="pic" sz="quarter" idx="15"/>
          </p:nvPr>
        </p:nvSpPr>
        <p:spPr>
          <a:xfrm>
            <a:off x="2077622" y="2079716"/>
            <a:ext cx="1881116" cy="324248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Рисунок 2"/>
          <p:cNvSpPr>
            <a:spLocks noGrp="1"/>
          </p:cNvSpPr>
          <p:nvPr>
            <p:ph type="pic" sz="quarter" idx="13"/>
          </p:nvPr>
        </p:nvSpPr>
        <p:spPr>
          <a:xfrm>
            <a:off x="8117114" y="2217821"/>
            <a:ext cx="2422299" cy="24224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04" name="Рисунок 7"/>
          <p:cNvSpPr>
            <a:spLocks noGrp="1"/>
          </p:cNvSpPr>
          <p:nvPr>
            <p:ph type="pic" sz="quarter" idx="14"/>
          </p:nvPr>
        </p:nvSpPr>
        <p:spPr>
          <a:xfrm>
            <a:off x="1700464" y="1359655"/>
            <a:ext cx="2258275" cy="40399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0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Рисунок 7"/>
          <p:cNvSpPr>
            <a:spLocks noGrp="1"/>
          </p:cNvSpPr>
          <p:nvPr>
            <p:ph type="pic" sz="quarter" idx="13"/>
          </p:nvPr>
        </p:nvSpPr>
        <p:spPr>
          <a:xfrm>
            <a:off x="1425351" y="1162467"/>
            <a:ext cx="3290084" cy="44279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Рисунок 7"/>
          <p:cNvSpPr>
            <a:spLocks noGrp="1"/>
          </p:cNvSpPr>
          <p:nvPr>
            <p:ph type="pic" sz="quarter" idx="13"/>
          </p:nvPr>
        </p:nvSpPr>
        <p:spPr>
          <a:xfrm>
            <a:off x="7328847" y="1162467"/>
            <a:ext cx="3290083" cy="44279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2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Рисунок 7"/>
          <p:cNvSpPr>
            <a:spLocks noGrp="1"/>
          </p:cNvSpPr>
          <p:nvPr>
            <p:ph type="pic" sz="quarter" idx="13"/>
          </p:nvPr>
        </p:nvSpPr>
        <p:spPr>
          <a:xfrm>
            <a:off x="1313056" y="1227156"/>
            <a:ext cx="3290084" cy="44279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3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Рисунок 7"/>
          <p:cNvSpPr>
            <a:spLocks noGrp="1"/>
          </p:cNvSpPr>
          <p:nvPr>
            <p:ph type="pic" sz="half" idx="13"/>
          </p:nvPr>
        </p:nvSpPr>
        <p:spPr>
          <a:xfrm>
            <a:off x="2342705" y="0"/>
            <a:ext cx="7374504" cy="393055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4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Рисунок 7"/>
          <p:cNvSpPr>
            <a:spLocks noGrp="1"/>
          </p:cNvSpPr>
          <p:nvPr>
            <p:ph type="pic" sz="quarter" idx="13"/>
          </p:nvPr>
        </p:nvSpPr>
        <p:spPr>
          <a:xfrm>
            <a:off x="1434847" y="2654905"/>
            <a:ext cx="3290084" cy="4203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5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Рисунок 7"/>
          <p:cNvSpPr>
            <a:spLocks noGrp="1"/>
          </p:cNvSpPr>
          <p:nvPr>
            <p:ph type="pic" sz="half" idx="13"/>
          </p:nvPr>
        </p:nvSpPr>
        <p:spPr>
          <a:xfrm>
            <a:off x="6408890" y="1058594"/>
            <a:ext cx="5783110" cy="428309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Рисунок 10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291465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pic>
        <p:nvPicPr>
          <p:cNvPr id="77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6727"/>
            <a:ext cx="12310110" cy="8206742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6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Рисунок 7"/>
          <p:cNvSpPr>
            <a:spLocks noGrp="1"/>
          </p:cNvSpPr>
          <p:nvPr>
            <p:ph type="pic" sz="half" idx="13"/>
          </p:nvPr>
        </p:nvSpPr>
        <p:spPr>
          <a:xfrm>
            <a:off x="1531422" y="1567034"/>
            <a:ext cx="5550570" cy="3566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7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Рисунок 7"/>
          <p:cNvSpPr>
            <a:spLocks noGrp="1"/>
          </p:cNvSpPr>
          <p:nvPr>
            <p:ph type="pic" sz="half" idx="13"/>
          </p:nvPr>
        </p:nvSpPr>
        <p:spPr>
          <a:xfrm>
            <a:off x="2751606" y="2869351"/>
            <a:ext cx="6689559" cy="398865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8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Рисунок 7"/>
          <p:cNvSpPr>
            <a:spLocks noGrp="1"/>
          </p:cNvSpPr>
          <p:nvPr>
            <p:ph type="pic" sz="half" idx="13"/>
          </p:nvPr>
        </p:nvSpPr>
        <p:spPr>
          <a:xfrm>
            <a:off x="0" y="1443630"/>
            <a:ext cx="5703376" cy="38150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9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Рисунок 3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5" name="Рисунок 7"/>
          <p:cNvSpPr>
            <a:spLocks noGrp="1"/>
          </p:cNvSpPr>
          <p:nvPr>
            <p:ph type="pic" sz="quarter" idx="14"/>
          </p:nvPr>
        </p:nvSpPr>
        <p:spPr>
          <a:xfrm>
            <a:off x="6112042" y="1877447"/>
            <a:ext cx="4684296" cy="296727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Рисунок 7"/>
          <p:cNvSpPr>
            <a:spLocks noGrp="1"/>
          </p:cNvSpPr>
          <p:nvPr>
            <p:ph type="pic" sz="half" idx="13"/>
          </p:nvPr>
        </p:nvSpPr>
        <p:spPr>
          <a:xfrm>
            <a:off x="0" y="4611687"/>
            <a:ext cx="12192000" cy="224631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itle Text"/>
          <p:cNvSpPr txBox="1">
            <a:spLocks noGrp="1"/>
          </p:cNvSpPr>
          <p:nvPr>
            <p:ph type="title"/>
          </p:nvPr>
        </p:nvSpPr>
        <p:spPr>
          <a:xfrm>
            <a:off x="2193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410765">
              <a:lnSpc>
                <a:spcPct val="100000"/>
              </a:lnSpc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6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64732" y="6505277"/>
            <a:ext cx="253607" cy="249238"/>
          </a:xfrm>
          <a:prstGeom prst="rect">
            <a:avLst/>
          </a:prstGeom>
        </p:spPr>
        <p:txBody>
          <a:bodyPr lIns="35718" tIns="35718" rIns="35718" bIns="35718" anchor="t"/>
          <a:lstStyle>
            <a:lvl1pPr algn="ctr" defTabSz="410765"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Title Text"/>
          <p:cNvSpPr txBox="1">
            <a:spLocks noGrp="1"/>
          </p:cNvSpPr>
          <p:nvPr>
            <p:ph type="title"/>
          </p:nvPr>
        </p:nvSpPr>
        <p:spPr>
          <a:xfrm>
            <a:off x="2416968" y="2268140"/>
            <a:ext cx="7358064" cy="2321720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410765">
              <a:lnSpc>
                <a:spcPct val="100000"/>
              </a:lnSpc>
              <a:defRPr sz="56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6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64732" y="6505277"/>
            <a:ext cx="253607" cy="249238"/>
          </a:xfrm>
          <a:prstGeom prst="rect">
            <a:avLst/>
          </a:prstGeom>
        </p:spPr>
        <p:txBody>
          <a:bodyPr lIns="35718" tIns="35718" rIns="35718" bIns="35718" anchor="t"/>
          <a:lstStyle>
            <a:lvl1pPr algn="ctr" defTabSz="410765"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Рисунок 8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29765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Рисунок 8"/>
          <p:cNvSpPr>
            <a:spLocks noGrp="1"/>
          </p:cNvSpPr>
          <p:nvPr>
            <p:ph type="pic" sz="quarter" idx="13"/>
          </p:nvPr>
        </p:nvSpPr>
        <p:spPr>
          <a:xfrm>
            <a:off x="2302042" y="2033338"/>
            <a:ext cx="2791327" cy="279132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Рисунок 12"/>
          <p:cNvSpPr>
            <a:spLocks noGrp="1"/>
          </p:cNvSpPr>
          <p:nvPr>
            <p:ph type="pic" sz="half" idx="13"/>
          </p:nvPr>
        </p:nvSpPr>
        <p:spPr>
          <a:xfrm>
            <a:off x="-2" y="0"/>
            <a:ext cx="306593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3" name="Рисунок 12"/>
          <p:cNvSpPr>
            <a:spLocks noGrp="1"/>
          </p:cNvSpPr>
          <p:nvPr>
            <p:ph type="pic" sz="half" idx="14"/>
          </p:nvPr>
        </p:nvSpPr>
        <p:spPr>
          <a:xfrm>
            <a:off x="9123361" y="0"/>
            <a:ext cx="3068639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4" name="Рисунок 12"/>
          <p:cNvSpPr>
            <a:spLocks noGrp="1"/>
          </p:cNvSpPr>
          <p:nvPr>
            <p:ph type="pic" sz="half" idx="15"/>
          </p:nvPr>
        </p:nvSpPr>
        <p:spPr>
          <a:xfrm>
            <a:off x="6054723" y="0"/>
            <a:ext cx="3068639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5" name="Рисунок 12"/>
          <p:cNvSpPr>
            <a:spLocks noGrp="1"/>
          </p:cNvSpPr>
          <p:nvPr>
            <p:ph type="pic" sz="half" idx="16"/>
          </p:nvPr>
        </p:nvSpPr>
        <p:spPr>
          <a:xfrm>
            <a:off x="3027361" y="0"/>
            <a:ext cx="3066846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Рисунок 2"/>
          <p:cNvSpPr>
            <a:spLocks noGrp="1"/>
          </p:cNvSpPr>
          <p:nvPr>
            <p:ph type="pic" sz="quarter" idx="13"/>
          </p:nvPr>
        </p:nvSpPr>
        <p:spPr>
          <a:xfrm>
            <a:off x="7716252" y="3807269"/>
            <a:ext cx="2165685" cy="216568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4" name="Рисунок 2"/>
          <p:cNvSpPr>
            <a:spLocks noGrp="1"/>
          </p:cNvSpPr>
          <p:nvPr>
            <p:ph type="pic" sz="quarter" idx="14"/>
          </p:nvPr>
        </p:nvSpPr>
        <p:spPr>
          <a:xfrm>
            <a:off x="7716252" y="885693"/>
            <a:ext cx="2165685" cy="216568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5" r:id="rId3"/>
    <p:sldLayoutId id="2147483656" r:id="rId4"/>
    <p:sldLayoutId id="2147483657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  <p:sldLayoutId id="2147483689" r:id="rId34"/>
    <p:sldLayoutId id="2147483690" r:id="rId35"/>
    <p:sldLayoutId id="2147483692" r:id="rId36"/>
    <p:sldLayoutId id="2147483694" r:id="rId37"/>
    <p:sldLayoutId id="2147483695" r:id="rId38"/>
    <p:sldLayoutId id="2147483696" r:id="rId39"/>
    <p:sldLayoutId id="2147483697" r:id="rId40"/>
    <p:sldLayoutId id="2147483698" r:id="rId41"/>
    <p:sldLayoutId id="2147483699" r:id="rId42"/>
    <p:sldLayoutId id="2147483700" r:id="rId43"/>
    <p:sldLayoutId id="2147483701" r:id="rId44"/>
    <p:sldLayoutId id="2147483702" r:id="rId45"/>
    <p:sldLayoutId id="2147483703" r:id="rId46"/>
    <p:sldLayoutId id="2147483704" r:id="rId47"/>
    <p:sldLayoutId id="2147483705" r:id="rId48"/>
    <p:sldLayoutId id="2147483706" r:id="rId49"/>
    <p:sldLayoutId id="2147483707" r:id="rId50"/>
    <p:sldLayoutId id="2147483708" r:id="rId51"/>
    <p:sldLayoutId id="2147483709" r:id="rId52"/>
    <p:sldLayoutId id="2147483710" r:id="rId53"/>
    <p:sldLayoutId id="2147483713" r:id="rId54"/>
    <p:sldLayoutId id="2147483714" r:id="rId55"/>
    <p:sldLayoutId id="2147483715" r:id="rId56"/>
    <p:sldLayoutId id="2147483716" r:id="rId5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8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55.xml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5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9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56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5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6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5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56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9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5.xml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5.xml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9.png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10.png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10.png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5.xml"/><Relationship Id="rId5" Type="http://schemas.openxmlformats.org/officeDocument/2006/relationships/image" Target="../media/image6.jpeg"/><Relationship Id="rId4" Type="http://schemas.openxmlformats.org/officeDocument/2006/relationships/hyperlink" Target="https://www.ieee-security.org/TC/SP2019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5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5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9.png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10.png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5.xml"/><Relationship Id="rId5" Type="http://schemas.openxmlformats.org/officeDocument/2006/relationships/image" Target="../media/image6.jpeg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6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5.xml"/><Relationship Id="rId4" Type="http://schemas.openxmlformats.org/officeDocument/2006/relationships/hyperlink" Target="https://www.ieee-security.org/TC/SP2019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5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5.xml"/><Relationship Id="rId4" Type="http://schemas.openxmlformats.org/officeDocument/2006/relationships/hyperlink" Target="https://www.ieee-security.org/TC/SP2019/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5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5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5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5.xml"/><Relationship Id="rId4" Type="http://schemas.openxmlformats.org/officeDocument/2006/relationships/hyperlink" Target="https://www.ieee-security.org/TC/SP2019/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5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5.xml"/><Relationship Id="rId4" Type="http://schemas.openxmlformats.org/officeDocument/2006/relationships/hyperlink" Target="https://www.ieee-security.org/TC/SP2019/" TargetMode="Externa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1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5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1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1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1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5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5.xml"/><Relationship Id="rId4" Type="http://schemas.openxmlformats.org/officeDocument/2006/relationships/hyperlink" Target="https://www.ieee-security.org/TC/SP2019/" TargetMode="Externa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1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1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9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1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5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55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55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5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5.xml"/><Relationship Id="rId5" Type="http://schemas.openxmlformats.org/officeDocument/2006/relationships/image" Target="../media/image7.png"/><Relationship Id="rId4" Type="http://schemas.openxmlformats.org/officeDocument/2006/relationships/hyperlink" Target="https://www.ieee-security.org/TC/SP2019/" TargetMode="Externa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1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55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1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12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5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5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5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5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Rectangle 4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pic>
        <p:nvPicPr>
          <p:cNvPr id="643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245" y="820987"/>
            <a:ext cx="9439327" cy="48507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6727"/>
            <a:ext cx="12310110" cy="8206742"/>
          </a:xfrm>
          <a:prstGeom prst="rect">
            <a:avLst/>
          </a:prstGeom>
          <a:ln w="12700">
            <a:miter lim="400000"/>
          </a:ln>
        </p:spPr>
      </p:pic>
      <p:sp>
        <p:nvSpPr>
          <p:cNvPr id="737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38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pic>
        <p:nvPicPr>
          <p:cNvPr id="73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774" y="4770695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74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278" y="5755131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74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179" y="5196058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74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465" y="5805349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74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833" y="5051384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74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090" y="4475595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74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0863" y="2371535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74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978" y="2371494"/>
            <a:ext cx="360767" cy="360062"/>
          </a:xfrm>
          <a:prstGeom prst="rect">
            <a:avLst/>
          </a:prstGeom>
          <a:ln w="12700">
            <a:miter lim="400000"/>
          </a:ln>
        </p:spPr>
      </p:pic>
      <p:sp>
        <p:nvSpPr>
          <p:cNvPr id="747" name="Bitcoin is a distributed network of nodes (Bitcoin clients)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Bitcoin is a </a:t>
            </a:r>
            <a:r>
              <a:rPr>
                <a:solidFill>
                  <a:srgbClr val="FF2600"/>
                </a:solidFill>
              </a:rPr>
              <a:t>distributed</a:t>
            </a:r>
            <a:r>
              <a:t> network of nodes (Bitcoin clients) </a:t>
            </a:r>
          </a:p>
        </p:txBody>
      </p:sp>
      <p:sp>
        <p:nvSpPr>
          <p:cNvPr id="748" name="j"/>
          <p:cNvSpPr txBox="1"/>
          <p:nvPr/>
        </p:nvSpPr>
        <p:spPr>
          <a:xfrm>
            <a:off x="2987353" y="2383640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j</a:t>
            </a:r>
          </a:p>
        </p:txBody>
      </p:sp>
      <p:sp>
        <p:nvSpPr>
          <p:cNvPr id="749" name="k"/>
          <p:cNvSpPr txBox="1"/>
          <p:nvPr/>
        </p:nvSpPr>
        <p:spPr>
          <a:xfrm>
            <a:off x="2807774" y="4706301"/>
            <a:ext cx="180579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k</a:t>
            </a:r>
          </a:p>
        </p:txBody>
      </p:sp>
      <p:sp>
        <p:nvSpPr>
          <p:cNvPr id="750" name="l"/>
          <p:cNvSpPr txBox="1"/>
          <p:nvPr/>
        </p:nvSpPr>
        <p:spPr>
          <a:xfrm>
            <a:off x="2681773" y="5210953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l</a:t>
            </a:r>
          </a:p>
        </p:txBody>
      </p:sp>
      <p:sp>
        <p:nvSpPr>
          <p:cNvPr id="751" name="m"/>
          <p:cNvSpPr txBox="1"/>
          <p:nvPr/>
        </p:nvSpPr>
        <p:spPr>
          <a:xfrm>
            <a:off x="2978233" y="5820245"/>
            <a:ext cx="256705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m</a:t>
            </a:r>
          </a:p>
        </p:txBody>
      </p:sp>
      <p:sp>
        <p:nvSpPr>
          <p:cNvPr id="752" name="n"/>
          <p:cNvSpPr txBox="1"/>
          <p:nvPr/>
        </p:nvSpPr>
        <p:spPr>
          <a:xfrm>
            <a:off x="9233389" y="238364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n</a:t>
            </a:r>
          </a:p>
        </p:txBody>
      </p:sp>
      <p:sp>
        <p:nvSpPr>
          <p:cNvPr id="753" name="o"/>
          <p:cNvSpPr txBox="1"/>
          <p:nvPr/>
        </p:nvSpPr>
        <p:spPr>
          <a:xfrm>
            <a:off x="9299159" y="448770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o</a:t>
            </a:r>
          </a:p>
        </p:txBody>
      </p:sp>
      <p:sp>
        <p:nvSpPr>
          <p:cNvPr id="754" name="p"/>
          <p:cNvSpPr txBox="1"/>
          <p:nvPr/>
        </p:nvSpPr>
        <p:spPr>
          <a:xfrm>
            <a:off x="9571453" y="5063488"/>
            <a:ext cx="193416" cy="332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p</a:t>
            </a:r>
          </a:p>
        </p:txBody>
      </p:sp>
      <p:sp>
        <p:nvSpPr>
          <p:cNvPr id="755" name="q"/>
          <p:cNvSpPr txBox="1"/>
          <p:nvPr/>
        </p:nvSpPr>
        <p:spPr>
          <a:xfrm>
            <a:off x="9233389" y="5820245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q</a:t>
            </a:r>
          </a:p>
        </p:txBody>
      </p:sp>
    </p:spTree>
  </p:cSld>
  <p:clrMapOvr>
    <a:masterClrMapping/>
  </p:clrMapOvr>
  <p:transition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6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847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48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3849" name="Rectangle"/>
          <p:cNvSpPr/>
          <p:nvPr/>
        </p:nvSpPr>
        <p:spPr>
          <a:xfrm>
            <a:off x="5150175" y="2627627"/>
            <a:ext cx="824916" cy="552786"/>
          </a:xfrm>
          <a:prstGeom prst="rect">
            <a:avLst/>
          </a:prstGeom>
          <a:solidFill>
            <a:srgbClr val="FFDCB8"/>
          </a:solidFill>
          <a:ln w="3175"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71" name="Connection Line"/>
          <p:cNvSpPr/>
          <p:nvPr/>
        </p:nvSpPr>
        <p:spPr>
          <a:xfrm>
            <a:off x="5562633" y="3180412"/>
            <a:ext cx="1" cy="615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rgbClr val="212121"/>
            </a:solidFill>
            <a:prstDash val="sysDot"/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3851" name="control plane"/>
          <p:cNvSpPr txBox="1"/>
          <p:nvPr/>
        </p:nvSpPr>
        <p:spPr>
          <a:xfrm>
            <a:off x="3129214" y="2625377"/>
            <a:ext cx="1393119" cy="35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rgbClr val="42424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control plane</a:t>
            </a:r>
          </a:p>
        </p:txBody>
      </p:sp>
      <p:sp>
        <p:nvSpPr>
          <p:cNvPr id="3852" name="data plane"/>
          <p:cNvSpPr txBox="1"/>
          <p:nvPr/>
        </p:nvSpPr>
        <p:spPr>
          <a:xfrm>
            <a:off x="3129214" y="3798540"/>
            <a:ext cx="1151906" cy="35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rgbClr val="42424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data plane</a:t>
            </a:r>
          </a:p>
        </p:txBody>
      </p:sp>
      <p:sp>
        <p:nvSpPr>
          <p:cNvPr id="3853" name="SABRE"/>
          <p:cNvSpPr txBox="1"/>
          <p:nvPr/>
        </p:nvSpPr>
        <p:spPr>
          <a:xfrm>
            <a:off x="5189447" y="2332153"/>
            <a:ext cx="686905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1400" i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SABRE</a:t>
            </a:r>
          </a:p>
        </p:txBody>
      </p:sp>
      <p:sp>
        <p:nvSpPr>
          <p:cNvPr id="3854" name="hardware"/>
          <p:cNvSpPr txBox="1"/>
          <p:nvPr/>
        </p:nvSpPr>
        <p:spPr>
          <a:xfrm>
            <a:off x="3189725" y="4110004"/>
            <a:ext cx="1037159" cy="35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rgbClr val="A9A9A9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hardware</a:t>
            </a:r>
          </a:p>
        </p:txBody>
      </p:sp>
      <p:sp>
        <p:nvSpPr>
          <p:cNvPr id="3855" name="software"/>
          <p:cNvSpPr txBox="1"/>
          <p:nvPr/>
        </p:nvSpPr>
        <p:spPr>
          <a:xfrm>
            <a:off x="3283670" y="2858113"/>
            <a:ext cx="948085" cy="35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rgbClr val="A9A9A9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software</a:t>
            </a:r>
          </a:p>
        </p:txBody>
      </p:sp>
      <p:sp>
        <p:nvSpPr>
          <p:cNvPr id="3856" name="#A"/>
          <p:cNvSpPr txBox="1"/>
          <p:nvPr/>
        </p:nvSpPr>
        <p:spPr>
          <a:xfrm>
            <a:off x="5363031" y="2764938"/>
            <a:ext cx="301614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1400"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#A</a:t>
            </a:r>
          </a:p>
        </p:txBody>
      </p:sp>
      <p:pic>
        <p:nvPicPr>
          <p:cNvPr id="385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557" y="4895788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5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303" y="4895788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59" name="router_symbol-1979px.png" descr="router_symbol-1979p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0472" y="3795365"/>
            <a:ext cx="604322" cy="397589"/>
          </a:xfrm>
          <a:prstGeom prst="rect">
            <a:avLst/>
          </a:prstGeom>
          <a:ln w="12700">
            <a:miter lim="400000"/>
          </a:ln>
        </p:spPr>
      </p:pic>
      <p:sp>
        <p:nvSpPr>
          <p:cNvPr id="3872" name="Connection Line"/>
          <p:cNvSpPr/>
          <p:nvPr/>
        </p:nvSpPr>
        <p:spPr>
          <a:xfrm>
            <a:off x="4914550" y="4180287"/>
            <a:ext cx="518952" cy="747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rgbClr val="53585F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873" name="Connection Line"/>
          <p:cNvSpPr/>
          <p:nvPr/>
        </p:nvSpPr>
        <p:spPr>
          <a:xfrm>
            <a:off x="5717716" y="4174978"/>
            <a:ext cx="655901" cy="7643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53585F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pic>
        <p:nvPicPr>
          <p:cNvPr id="386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922" y="5663365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328" y="5686239"/>
            <a:ext cx="360767" cy="360063"/>
          </a:xfrm>
          <a:prstGeom prst="rect">
            <a:avLst/>
          </a:prstGeom>
          <a:ln w="12700">
            <a:miter lim="400000"/>
          </a:ln>
        </p:spPr>
      </p:pic>
      <p:sp>
        <p:nvSpPr>
          <p:cNvPr id="3874" name="Connection Line"/>
          <p:cNvSpPr/>
          <p:nvPr/>
        </p:nvSpPr>
        <p:spPr>
          <a:xfrm>
            <a:off x="5389930" y="4192060"/>
            <a:ext cx="152528" cy="14954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rgbClr val="53585F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875" name="Connection Line"/>
          <p:cNvSpPr/>
          <p:nvPr/>
        </p:nvSpPr>
        <p:spPr>
          <a:xfrm>
            <a:off x="5619135" y="4190389"/>
            <a:ext cx="426414" cy="14802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53585F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876" name="Connection Line"/>
          <p:cNvSpPr/>
          <p:nvPr/>
        </p:nvSpPr>
        <p:spPr>
          <a:xfrm>
            <a:off x="4794916" y="5254913"/>
            <a:ext cx="1148501" cy="934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0" h="17204" extrusionOk="0">
                <a:moveTo>
                  <a:pt x="20820" y="12608"/>
                </a:moveTo>
                <a:cubicBezTo>
                  <a:pt x="6137" y="21600"/>
                  <a:pt x="-780" y="17397"/>
                  <a:pt x="69" y="0"/>
                </a:cubicBezTo>
              </a:path>
            </a:pathLst>
          </a:custGeom>
          <a:ln w="25400">
            <a:solidFill>
              <a:srgbClr val="0096FF"/>
            </a:solidFill>
            <a:prstDash val="sysDot"/>
            <a:miter lim="400000"/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867" name="Bitcoin (TCP) connection"/>
          <p:cNvSpPr txBox="1"/>
          <p:nvPr/>
        </p:nvSpPr>
        <p:spPr>
          <a:xfrm>
            <a:off x="2599466" y="5699679"/>
            <a:ext cx="2050617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1400">
                <a:solidFill>
                  <a:srgbClr val="51A7F9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Bitcoin (TCP) connection</a:t>
            </a:r>
          </a:p>
        </p:txBody>
      </p:sp>
      <p:sp>
        <p:nvSpPr>
          <p:cNvPr id="3868" name="UDP connection"/>
          <p:cNvSpPr txBox="1"/>
          <p:nvPr/>
        </p:nvSpPr>
        <p:spPr>
          <a:xfrm>
            <a:off x="6013190" y="4227878"/>
            <a:ext cx="1415208" cy="28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1400">
                <a:solidFill>
                  <a:srgbClr val="53585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UDP connection </a:t>
            </a:r>
          </a:p>
        </p:txBody>
      </p:sp>
      <p:sp>
        <p:nvSpPr>
          <p:cNvPr id="3869" name="SABRE node has both software and hardware parts"/>
          <p:cNvSpPr txBox="1"/>
          <p:nvPr/>
        </p:nvSpPr>
        <p:spPr>
          <a:xfrm>
            <a:off x="889000" y="1100137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SABRE node has both software and hardware parts</a:t>
            </a:r>
          </a:p>
        </p:txBody>
      </p:sp>
      <p:sp>
        <p:nvSpPr>
          <p:cNvPr id="3870" name="Not all operations can be done in hardware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Not all operations can be done in hardware</a:t>
            </a:r>
          </a:p>
        </p:txBody>
      </p:sp>
    </p:spTree>
  </p:cSld>
  <p:clrMapOvr>
    <a:masterClrMapping/>
  </p:clrMapOvr>
  <p:transition spd="med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0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881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82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pic>
        <p:nvPicPr>
          <p:cNvPr id="3883" name="Idea_images.png" descr="Idea_imag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809" y="7626646"/>
            <a:ext cx="531726" cy="720211"/>
          </a:xfrm>
          <a:prstGeom prst="rect">
            <a:avLst/>
          </a:prstGeom>
          <a:ln w="12700">
            <a:miter lim="400000"/>
          </a:ln>
        </p:spPr>
      </p:pic>
      <p:sp>
        <p:nvSpPr>
          <p:cNvPr id="3884" name="remain reachable by Bitcoin clients"/>
          <p:cNvSpPr txBox="1"/>
          <p:nvPr/>
        </p:nvSpPr>
        <p:spPr>
          <a:xfrm>
            <a:off x="2423532" y="4018434"/>
            <a:ext cx="4335882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5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remain reachable by Bitcoin clients</a:t>
            </a:r>
          </a:p>
        </p:txBody>
      </p:sp>
      <p:sp>
        <p:nvSpPr>
          <p:cNvPr id="3885" name="relay blocks"/>
          <p:cNvSpPr txBox="1"/>
          <p:nvPr/>
        </p:nvSpPr>
        <p:spPr>
          <a:xfrm>
            <a:off x="2423532" y="4735841"/>
            <a:ext cx="1798623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5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blocks</a:t>
            </a:r>
          </a:p>
        </p:txBody>
      </p:sp>
      <p:sp>
        <p:nvSpPr>
          <p:cNvPr id="3886" name="secure relay-to-relay connections"/>
          <p:cNvSpPr txBox="1"/>
          <p:nvPr/>
        </p:nvSpPr>
        <p:spPr>
          <a:xfrm>
            <a:off x="2423532" y="3301026"/>
            <a:ext cx="4236316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5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secure relay-to-relay connections</a:t>
            </a:r>
          </a:p>
        </p:txBody>
      </p:sp>
      <p:sp>
        <p:nvSpPr>
          <p:cNvPr id="3887" name="SABRE needs to…"/>
          <p:cNvSpPr txBox="1"/>
          <p:nvPr/>
        </p:nvSpPr>
        <p:spPr>
          <a:xfrm>
            <a:off x="2423532" y="2697637"/>
            <a:ext cx="2451535" cy="401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A6AA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SABRE needs to…</a:t>
            </a:r>
          </a:p>
        </p:txBody>
      </p:sp>
      <p:pic>
        <p:nvPicPr>
          <p:cNvPr id="3888" name="5c60b365eb9d9.png" descr="5c60b365eb9d9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0465196" y="4665626"/>
            <a:ext cx="947609" cy="1519964"/>
          </a:xfrm>
          <a:prstGeom prst="rect">
            <a:avLst/>
          </a:prstGeom>
          <a:ln w="12700">
            <a:miter lim="400000"/>
          </a:ln>
        </p:spPr>
      </p:pic>
      <p:sp>
        <p:nvSpPr>
          <p:cNvPr id="3889" name="SABRE is an additional overlay network which allows communication, even if the Bitcoin network is partitioned"/>
          <p:cNvSpPr txBox="1"/>
          <p:nvPr/>
        </p:nvSpPr>
        <p:spPr>
          <a:xfrm>
            <a:off x="889000" y="647184"/>
            <a:ext cx="8652868" cy="830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SABRE is an additional overlay network which allows communication, even if the Bitcoin network is partitioned</a:t>
            </a:r>
          </a:p>
        </p:txBody>
      </p:sp>
    </p:spTree>
  </p:cSld>
  <p:clrMapOvr>
    <a:masterClrMapping/>
  </p:clrMapOvr>
  <p:transition spd="med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3" name="Screenshot 2019-06-12 at 05.54.36.png" descr="Screenshot 2019-06-12 at 05.54.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104" y="2360859"/>
            <a:ext cx="4444588" cy="3747397"/>
          </a:xfrm>
          <a:prstGeom prst="rect">
            <a:avLst/>
          </a:prstGeom>
          <a:ln w="12700">
            <a:miter lim="400000"/>
          </a:ln>
        </p:spPr>
      </p:pic>
      <p:sp>
        <p:nvSpPr>
          <p:cNvPr id="3894" name="Rectangle 19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#Hopperx1London</a:t>
            </a:r>
          </a:p>
        </p:txBody>
      </p:sp>
      <p:sp>
        <p:nvSpPr>
          <p:cNvPr id="3895" name="Rectangle"/>
          <p:cNvSpPr/>
          <p:nvPr/>
        </p:nvSpPr>
        <p:spPr>
          <a:xfrm>
            <a:off x="1220286" y="-1636611"/>
            <a:ext cx="5451174" cy="3747557"/>
          </a:xfrm>
          <a:prstGeom prst="rect">
            <a:avLst/>
          </a:prstGeom>
          <a:blipFill>
            <a:blip r:embed="rId3">
              <a:alphaModFix amt="50408"/>
            </a:blip>
          </a:blipFill>
          <a:ln w="3175"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96" name="SABRE location"/>
          <p:cNvSpPr txBox="1"/>
          <p:nvPr/>
        </p:nvSpPr>
        <p:spPr>
          <a:xfrm>
            <a:off x="8504354" y="2584261"/>
            <a:ext cx="2893220" cy="300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defRPr sz="16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SABRE location</a:t>
            </a:r>
          </a:p>
        </p:txBody>
      </p:sp>
      <p:sp>
        <p:nvSpPr>
          <p:cNvPr id="3897" name="inherently safe locations"/>
          <p:cNvSpPr txBox="1"/>
          <p:nvPr/>
        </p:nvSpPr>
        <p:spPr>
          <a:xfrm>
            <a:off x="8504354" y="2902970"/>
            <a:ext cx="3361806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defRPr sz="1400">
                <a:solidFill>
                  <a:srgbClr val="5E5E5E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inherently safe locations </a:t>
            </a:r>
          </a:p>
        </p:txBody>
      </p:sp>
      <p:sp>
        <p:nvSpPr>
          <p:cNvPr id="3898" name="SABRE design"/>
          <p:cNvSpPr txBox="1"/>
          <p:nvPr/>
        </p:nvSpPr>
        <p:spPr>
          <a:xfrm>
            <a:off x="8504354" y="3777178"/>
            <a:ext cx="2893220" cy="300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defRPr sz="16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SABRE design </a:t>
            </a:r>
          </a:p>
        </p:txBody>
      </p:sp>
      <p:sp>
        <p:nvSpPr>
          <p:cNvPr id="3899" name="software/hardware"/>
          <p:cNvSpPr txBox="1"/>
          <p:nvPr/>
        </p:nvSpPr>
        <p:spPr>
          <a:xfrm>
            <a:off x="8504354" y="4090837"/>
            <a:ext cx="3544751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defRPr sz="1400">
                <a:solidFill>
                  <a:schemeClr val="accent3">
                    <a:lumOff val="-12941"/>
                  </a:schemeClr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software/hardware</a:t>
            </a:r>
          </a:p>
        </p:txBody>
      </p:sp>
      <p:sp>
        <p:nvSpPr>
          <p:cNvPr id="3900" name="Deployability"/>
          <p:cNvSpPr txBox="1"/>
          <p:nvPr/>
        </p:nvSpPr>
        <p:spPr>
          <a:xfrm>
            <a:off x="8482241" y="5025840"/>
            <a:ext cx="2893220" cy="30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defRPr sz="16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Deployability</a:t>
            </a:r>
          </a:p>
        </p:txBody>
      </p:sp>
      <p:sp>
        <p:nvSpPr>
          <p:cNvPr id="3901" name="deployment opportunities"/>
          <p:cNvSpPr txBox="1"/>
          <p:nvPr/>
        </p:nvSpPr>
        <p:spPr>
          <a:xfrm>
            <a:off x="8490960" y="5338139"/>
            <a:ext cx="2920008" cy="28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defRPr sz="1400">
                <a:solidFill>
                  <a:srgbClr val="5E5E5E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deployment opportunities</a:t>
            </a:r>
          </a:p>
        </p:txBody>
      </p:sp>
      <p:sp>
        <p:nvSpPr>
          <p:cNvPr id="3902" name="Protecting Bitcoin against Routing Attacks"/>
          <p:cNvSpPr txBox="1"/>
          <p:nvPr/>
        </p:nvSpPr>
        <p:spPr>
          <a:xfrm>
            <a:off x="889000" y="1264344"/>
            <a:ext cx="8420696" cy="42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400">
                <a:solidFill>
                  <a:srgbClr val="A9A9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Protecting Bitcoin against Routing Attacks </a:t>
            </a:r>
          </a:p>
        </p:txBody>
      </p:sp>
      <p:sp>
        <p:nvSpPr>
          <p:cNvPr id="3903" name="SABRE"/>
          <p:cNvSpPr txBox="1"/>
          <p:nvPr/>
        </p:nvSpPr>
        <p:spPr>
          <a:xfrm>
            <a:off x="889000" y="705941"/>
            <a:ext cx="1370050" cy="579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3400">
                <a:solidFill>
                  <a:srgbClr val="5E5E5E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SABRE</a:t>
            </a:r>
          </a:p>
        </p:txBody>
      </p:sp>
      <p:sp>
        <p:nvSpPr>
          <p:cNvPr id="3904" name="Rectangle"/>
          <p:cNvSpPr/>
          <p:nvPr/>
        </p:nvSpPr>
        <p:spPr>
          <a:xfrm>
            <a:off x="1201782" y="2293366"/>
            <a:ext cx="4538237" cy="3636221"/>
          </a:xfrm>
          <a:prstGeom prst="rect">
            <a:avLst/>
          </a:prstGeom>
          <a:blipFill>
            <a:blip r:embed="rId3">
              <a:alphaModFix amt="50408"/>
            </a:blip>
          </a:blipFill>
          <a:ln w="3175"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05" name="Овал 41"/>
          <p:cNvSpPr/>
          <p:nvPr/>
        </p:nvSpPr>
        <p:spPr>
          <a:xfrm>
            <a:off x="7181727" y="2510266"/>
            <a:ext cx="802029" cy="802029"/>
          </a:xfrm>
          <a:prstGeom prst="ellipse">
            <a:avLst/>
          </a:prstGeom>
          <a:solidFill>
            <a:srgbClr val="FFDCB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06" name="Овал 48"/>
          <p:cNvSpPr/>
          <p:nvPr/>
        </p:nvSpPr>
        <p:spPr>
          <a:xfrm>
            <a:off x="7181727" y="3710462"/>
            <a:ext cx="802029" cy="802029"/>
          </a:xfrm>
          <a:prstGeom prst="ellipse">
            <a:avLst/>
          </a:prstGeom>
          <a:solidFill>
            <a:srgbClr val="FFDCB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07" name="Овал 50"/>
          <p:cNvSpPr/>
          <p:nvPr/>
        </p:nvSpPr>
        <p:spPr>
          <a:xfrm>
            <a:off x="7181727" y="4910659"/>
            <a:ext cx="802029" cy="802029"/>
          </a:xfrm>
          <a:prstGeom prst="ellipse">
            <a:avLst/>
          </a:prstGeom>
          <a:solidFill>
            <a:srgbClr val="FFDCB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08" name="Овал 41"/>
          <p:cNvSpPr/>
          <p:nvPr/>
        </p:nvSpPr>
        <p:spPr>
          <a:xfrm>
            <a:off x="7181727" y="4910659"/>
            <a:ext cx="802029" cy="802029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8" grpId="1" animBg="1" advAuto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0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911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12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3913" name="SABRE’s deployment is practical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SABRE’s deployment is practical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7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918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19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3920" name="decreased cost…"/>
          <p:cNvSpPr txBox="1"/>
          <p:nvPr/>
        </p:nvSpPr>
        <p:spPr>
          <a:xfrm>
            <a:off x="7445891" y="1845128"/>
            <a:ext cx="2435213" cy="611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410765">
              <a:lnSpc>
                <a:spcPct val="150000"/>
              </a:lnSpc>
              <a:defRPr sz="14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decreased cost</a:t>
            </a:r>
          </a:p>
          <a:p>
            <a:pPr defTabSz="410765">
              <a:lnSpc>
                <a:spcPct val="150000"/>
              </a:lnSpc>
              <a:defRPr sz="14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allows private deployments</a:t>
            </a:r>
          </a:p>
        </p:txBody>
      </p:sp>
      <p:sp>
        <p:nvSpPr>
          <p:cNvPr id="3921" name="Line"/>
          <p:cNvSpPr/>
          <p:nvPr/>
        </p:nvSpPr>
        <p:spPr>
          <a:xfrm>
            <a:off x="7071563" y="1191712"/>
            <a:ext cx="203920" cy="1918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8700"/>
                </a:lnTo>
                <a:lnTo>
                  <a:pt x="0" y="10997"/>
                </a:lnTo>
                <a:lnTo>
                  <a:pt x="20395" y="13165"/>
                </a:lnTo>
                <a:lnTo>
                  <a:pt x="20395" y="21600"/>
                </a:lnTo>
              </a:path>
            </a:pathLst>
          </a:custGeom>
          <a:ln w="12700">
            <a:solidFill>
              <a:srgbClr val="FF9300">
                <a:alpha val="46403"/>
              </a:srgbClr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sp>
        <p:nvSpPr>
          <p:cNvPr id="3922" name="SABRE’s deployment is practical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SABRE’s deployment is practical </a:t>
            </a:r>
          </a:p>
        </p:txBody>
      </p:sp>
      <p:sp>
        <p:nvSpPr>
          <p:cNvPr id="3923" name="bootstrap with a software-only SABRE"/>
          <p:cNvSpPr txBox="1"/>
          <p:nvPr/>
        </p:nvSpPr>
        <p:spPr>
          <a:xfrm>
            <a:off x="2462485" y="1981653"/>
            <a:ext cx="4275845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rgbClr val="FF26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bootstrap with a software-only SABRE</a:t>
            </a:r>
          </a:p>
        </p:txBody>
      </p:sp>
    </p:spTree>
  </p:cSld>
  <p:clrMapOvr>
    <a:masterClrMapping/>
  </p:clrMapOvr>
  <p:transition spd="med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7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928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29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3930" name="each party (e.g. pool) can…"/>
          <p:cNvSpPr txBox="1"/>
          <p:nvPr/>
        </p:nvSpPr>
        <p:spPr>
          <a:xfrm>
            <a:off x="7446318" y="2780545"/>
            <a:ext cx="2381995" cy="611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410765">
              <a:lnSpc>
                <a:spcPct val="150000"/>
              </a:lnSpc>
              <a:defRPr sz="14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each party (e.g. pool) can </a:t>
            </a:r>
          </a:p>
          <a:p>
            <a:pPr defTabSz="410765">
              <a:lnSpc>
                <a:spcPct val="150000"/>
              </a:lnSpc>
              <a:defRPr sz="14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deploy their own SABRE</a:t>
            </a:r>
          </a:p>
        </p:txBody>
      </p:sp>
      <p:sp>
        <p:nvSpPr>
          <p:cNvPr id="3931" name="Line"/>
          <p:cNvSpPr/>
          <p:nvPr/>
        </p:nvSpPr>
        <p:spPr>
          <a:xfrm>
            <a:off x="7054131" y="2127130"/>
            <a:ext cx="203920" cy="1918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8700"/>
                </a:lnTo>
                <a:lnTo>
                  <a:pt x="0" y="10997"/>
                </a:lnTo>
                <a:lnTo>
                  <a:pt x="20395" y="13165"/>
                </a:lnTo>
                <a:lnTo>
                  <a:pt x="20395" y="21600"/>
                </a:lnTo>
              </a:path>
            </a:pathLst>
          </a:custGeom>
          <a:ln w="12700">
            <a:solidFill>
              <a:srgbClr val="FF9300">
                <a:alpha val="46403"/>
              </a:srgbClr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sp>
        <p:nvSpPr>
          <p:cNvPr id="3932" name="SABRE’s deployment is practical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SABRE’s deployment is practical </a:t>
            </a:r>
          </a:p>
        </p:txBody>
      </p:sp>
      <p:sp>
        <p:nvSpPr>
          <p:cNvPr id="3933" name="bootstrap with a software-only SABRE"/>
          <p:cNvSpPr txBox="1"/>
          <p:nvPr/>
        </p:nvSpPr>
        <p:spPr>
          <a:xfrm>
            <a:off x="2462485" y="1981653"/>
            <a:ext cx="4275845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rgbClr val="A6AA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bootstrap with a software-only SABRE</a:t>
            </a:r>
          </a:p>
        </p:txBody>
      </p:sp>
      <p:sp>
        <p:nvSpPr>
          <p:cNvPr id="3934" name="multiple SABRE relays can co-exist"/>
          <p:cNvSpPr txBox="1"/>
          <p:nvPr/>
        </p:nvSpPr>
        <p:spPr>
          <a:xfrm>
            <a:off x="2462485" y="2917070"/>
            <a:ext cx="3924351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rgbClr val="FF26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multiple SABRE relays can co-exist</a:t>
            </a:r>
          </a:p>
        </p:txBody>
      </p:sp>
    </p:spTree>
  </p:cSld>
  <p:clrMapOvr>
    <a:masterClrMapping/>
  </p:clrMapOvr>
  <p:transition spd="med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8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939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40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3941" name="clients can connect to both…"/>
          <p:cNvSpPr txBox="1"/>
          <p:nvPr/>
        </p:nvSpPr>
        <p:spPr>
          <a:xfrm>
            <a:off x="7457294" y="3824386"/>
            <a:ext cx="2476712" cy="611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410765">
              <a:lnSpc>
                <a:spcPct val="150000"/>
              </a:lnSpc>
              <a:defRPr sz="14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clients can connect to both</a:t>
            </a:r>
          </a:p>
          <a:p>
            <a:pPr defTabSz="410765">
              <a:lnSpc>
                <a:spcPct val="150000"/>
              </a:lnSpc>
              <a:defRPr sz="14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relays and regular clients</a:t>
            </a:r>
          </a:p>
        </p:txBody>
      </p:sp>
      <p:sp>
        <p:nvSpPr>
          <p:cNvPr id="3942" name="Line"/>
          <p:cNvSpPr/>
          <p:nvPr/>
        </p:nvSpPr>
        <p:spPr>
          <a:xfrm>
            <a:off x="7081148" y="3170970"/>
            <a:ext cx="203920" cy="1918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8700"/>
                </a:lnTo>
                <a:lnTo>
                  <a:pt x="0" y="10997"/>
                </a:lnTo>
                <a:lnTo>
                  <a:pt x="20395" y="13165"/>
                </a:lnTo>
                <a:lnTo>
                  <a:pt x="20395" y="21600"/>
                </a:lnTo>
              </a:path>
            </a:pathLst>
          </a:custGeom>
          <a:ln w="12700">
            <a:solidFill>
              <a:srgbClr val="FF9300">
                <a:alpha val="46403"/>
              </a:srgbClr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sp>
        <p:nvSpPr>
          <p:cNvPr id="3943" name="SABRE’s deployment is practical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SABRE’s deployment is practical </a:t>
            </a:r>
          </a:p>
        </p:txBody>
      </p:sp>
      <p:sp>
        <p:nvSpPr>
          <p:cNvPr id="3944" name="bootstrap with a software-only SABRE"/>
          <p:cNvSpPr txBox="1"/>
          <p:nvPr/>
        </p:nvSpPr>
        <p:spPr>
          <a:xfrm>
            <a:off x="2462485" y="1981653"/>
            <a:ext cx="4275845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rgbClr val="A6AA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bootstrap with a software-only SABRE</a:t>
            </a:r>
          </a:p>
        </p:txBody>
      </p:sp>
      <p:sp>
        <p:nvSpPr>
          <p:cNvPr id="3945" name="multiple SABRE relays can co-exist"/>
          <p:cNvSpPr txBox="1"/>
          <p:nvPr/>
        </p:nvSpPr>
        <p:spPr>
          <a:xfrm>
            <a:off x="2462485" y="2917070"/>
            <a:ext cx="3924351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rgbClr val="A6AA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multiple SABRE relays can co-exist</a:t>
            </a:r>
          </a:p>
        </p:txBody>
      </p:sp>
      <p:sp>
        <p:nvSpPr>
          <p:cNvPr id="3946" name="community’s consensus is not required"/>
          <p:cNvSpPr txBox="1"/>
          <p:nvPr/>
        </p:nvSpPr>
        <p:spPr>
          <a:xfrm>
            <a:off x="2462485" y="3960911"/>
            <a:ext cx="4449416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rgbClr val="FF26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community’s consensus is not required</a:t>
            </a:r>
          </a:p>
        </p:txBody>
      </p:sp>
    </p:spTree>
  </p:cSld>
  <p:clrMapOvr>
    <a:masterClrMapping/>
  </p:clrMapOvr>
  <p:transition spd="med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0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951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52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3953" name="bootstrap with a software-only SABRE"/>
          <p:cNvSpPr txBox="1"/>
          <p:nvPr/>
        </p:nvSpPr>
        <p:spPr>
          <a:xfrm>
            <a:off x="2462485" y="1981653"/>
            <a:ext cx="4275845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rgbClr val="A6AA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bootstrap with a software-only SABRE</a:t>
            </a:r>
          </a:p>
        </p:txBody>
      </p:sp>
      <p:sp>
        <p:nvSpPr>
          <p:cNvPr id="3954" name="e.g., FIBRE, FALCON can…"/>
          <p:cNvSpPr txBox="1"/>
          <p:nvPr/>
        </p:nvSpPr>
        <p:spPr>
          <a:xfrm>
            <a:off x="7449335" y="4706302"/>
            <a:ext cx="2746364" cy="935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410765">
              <a:lnSpc>
                <a:spcPct val="150000"/>
              </a:lnSpc>
              <a:defRPr sz="14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e.g., FIBRE, FALCON can</a:t>
            </a:r>
          </a:p>
          <a:p>
            <a:pPr defTabSz="410765">
              <a:lnSpc>
                <a:spcPct val="150000"/>
              </a:lnSpc>
              <a:defRPr sz="14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relocate their nodes</a:t>
            </a:r>
          </a:p>
          <a:p>
            <a:pPr defTabSz="410765">
              <a:lnSpc>
                <a:spcPct val="150000"/>
              </a:lnSpc>
              <a:defRPr sz="14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according to SABRE properties </a:t>
            </a:r>
          </a:p>
        </p:txBody>
      </p:sp>
      <p:sp>
        <p:nvSpPr>
          <p:cNvPr id="3955" name="Line"/>
          <p:cNvSpPr/>
          <p:nvPr/>
        </p:nvSpPr>
        <p:spPr>
          <a:xfrm>
            <a:off x="7055628" y="4441891"/>
            <a:ext cx="203920" cy="1463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8700"/>
                </a:lnTo>
                <a:lnTo>
                  <a:pt x="0" y="10997"/>
                </a:lnTo>
                <a:lnTo>
                  <a:pt x="20395" y="13165"/>
                </a:lnTo>
                <a:lnTo>
                  <a:pt x="20395" y="21600"/>
                </a:lnTo>
              </a:path>
            </a:pathLst>
          </a:custGeom>
          <a:ln w="12700">
            <a:solidFill>
              <a:srgbClr val="FF9300">
                <a:alpha val="46403"/>
              </a:srgbClr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sp>
        <p:nvSpPr>
          <p:cNvPr id="3956" name="SABRE’s deployment is practical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SABRE’s deployment is practical </a:t>
            </a:r>
          </a:p>
        </p:txBody>
      </p:sp>
      <p:sp>
        <p:nvSpPr>
          <p:cNvPr id="3957" name="multiple SABRE relays can co-exist"/>
          <p:cNvSpPr txBox="1"/>
          <p:nvPr/>
        </p:nvSpPr>
        <p:spPr>
          <a:xfrm>
            <a:off x="2462485" y="2917070"/>
            <a:ext cx="3924351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rgbClr val="A6AA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multiple SABRE relays can co-exist</a:t>
            </a:r>
          </a:p>
        </p:txBody>
      </p:sp>
      <p:sp>
        <p:nvSpPr>
          <p:cNvPr id="3958" name="community’s consensus is not required"/>
          <p:cNvSpPr txBox="1"/>
          <p:nvPr/>
        </p:nvSpPr>
        <p:spPr>
          <a:xfrm>
            <a:off x="2462485" y="3960911"/>
            <a:ext cx="4449416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rgbClr val="A6AA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community’s consensus is not required</a:t>
            </a:r>
          </a:p>
        </p:txBody>
      </p:sp>
      <p:sp>
        <p:nvSpPr>
          <p:cNvPr id="3959" name="network design applies to other relays"/>
          <p:cNvSpPr txBox="1"/>
          <p:nvPr/>
        </p:nvSpPr>
        <p:spPr>
          <a:xfrm>
            <a:off x="2462485" y="5004752"/>
            <a:ext cx="4336344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rgbClr val="FF26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network design applies to other relays</a:t>
            </a:r>
          </a:p>
        </p:txBody>
      </p:sp>
    </p:spTree>
  </p:cSld>
  <p:clrMapOvr>
    <a:masterClrMapping/>
  </p:clrMapOvr>
  <p:transition spd="med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3" name="Screenshot 2019-06-12 at 05.54.36.png" descr="Screenshot 2019-06-12 at 05.54.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104" y="2360859"/>
            <a:ext cx="4444588" cy="3747397"/>
          </a:xfrm>
          <a:prstGeom prst="rect">
            <a:avLst/>
          </a:prstGeom>
          <a:ln w="12700">
            <a:miter lim="400000"/>
          </a:ln>
        </p:spPr>
      </p:pic>
      <p:sp>
        <p:nvSpPr>
          <p:cNvPr id="3964" name="Rectangle 19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#Hopperx1London</a:t>
            </a:r>
          </a:p>
        </p:txBody>
      </p:sp>
      <p:sp>
        <p:nvSpPr>
          <p:cNvPr id="3965" name="Rectangle"/>
          <p:cNvSpPr/>
          <p:nvPr/>
        </p:nvSpPr>
        <p:spPr>
          <a:xfrm>
            <a:off x="1220286" y="-1636611"/>
            <a:ext cx="5451174" cy="3747557"/>
          </a:xfrm>
          <a:prstGeom prst="rect">
            <a:avLst/>
          </a:prstGeom>
          <a:blipFill>
            <a:blip r:embed="rId3">
              <a:alphaModFix amt="50408"/>
            </a:blip>
          </a:blipFill>
          <a:ln w="3175"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66" name="SABRE location"/>
          <p:cNvSpPr txBox="1"/>
          <p:nvPr/>
        </p:nvSpPr>
        <p:spPr>
          <a:xfrm>
            <a:off x="8504354" y="2584261"/>
            <a:ext cx="2893220" cy="300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defRPr sz="16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SABRE location</a:t>
            </a:r>
          </a:p>
        </p:txBody>
      </p:sp>
      <p:sp>
        <p:nvSpPr>
          <p:cNvPr id="3967" name="inherently safe locations"/>
          <p:cNvSpPr txBox="1"/>
          <p:nvPr/>
        </p:nvSpPr>
        <p:spPr>
          <a:xfrm>
            <a:off x="8504354" y="2902970"/>
            <a:ext cx="3361806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defRPr sz="1400">
                <a:solidFill>
                  <a:srgbClr val="5E5E5E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inherently safe locations </a:t>
            </a:r>
          </a:p>
        </p:txBody>
      </p:sp>
      <p:sp>
        <p:nvSpPr>
          <p:cNvPr id="3968" name="SABRE design"/>
          <p:cNvSpPr txBox="1"/>
          <p:nvPr/>
        </p:nvSpPr>
        <p:spPr>
          <a:xfrm>
            <a:off x="8504354" y="3777178"/>
            <a:ext cx="2893220" cy="300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defRPr sz="16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SABRE design </a:t>
            </a:r>
          </a:p>
        </p:txBody>
      </p:sp>
      <p:sp>
        <p:nvSpPr>
          <p:cNvPr id="3969" name="software/hardware"/>
          <p:cNvSpPr txBox="1"/>
          <p:nvPr/>
        </p:nvSpPr>
        <p:spPr>
          <a:xfrm>
            <a:off x="8504354" y="4090837"/>
            <a:ext cx="3544751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defRPr sz="1400">
                <a:solidFill>
                  <a:schemeClr val="accent3">
                    <a:lumOff val="-12941"/>
                  </a:schemeClr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software/hardware</a:t>
            </a:r>
          </a:p>
        </p:txBody>
      </p:sp>
      <p:sp>
        <p:nvSpPr>
          <p:cNvPr id="3970" name="Deployability"/>
          <p:cNvSpPr txBox="1"/>
          <p:nvPr/>
        </p:nvSpPr>
        <p:spPr>
          <a:xfrm>
            <a:off x="8482241" y="5025840"/>
            <a:ext cx="2893220" cy="30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defRPr sz="16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Deployability</a:t>
            </a:r>
          </a:p>
        </p:txBody>
      </p:sp>
      <p:sp>
        <p:nvSpPr>
          <p:cNvPr id="3971" name="deployment opportunities"/>
          <p:cNvSpPr txBox="1"/>
          <p:nvPr/>
        </p:nvSpPr>
        <p:spPr>
          <a:xfrm>
            <a:off x="8490960" y="5338139"/>
            <a:ext cx="2920008" cy="28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defRPr sz="1400">
                <a:solidFill>
                  <a:srgbClr val="5E5E5E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deployment opportunities</a:t>
            </a:r>
          </a:p>
        </p:txBody>
      </p:sp>
      <p:sp>
        <p:nvSpPr>
          <p:cNvPr id="3972" name="Protecting Bitcoin against Routing Attacks"/>
          <p:cNvSpPr txBox="1"/>
          <p:nvPr/>
        </p:nvSpPr>
        <p:spPr>
          <a:xfrm>
            <a:off x="889000" y="1264344"/>
            <a:ext cx="8420696" cy="42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400">
                <a:solidFill>
                  <a:srgbClr val="A9A9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Protecting Bitcoin against Routing Attacks </a:t>
            </a:r>
          </a:p>
        </p:txBody>
      </p:sp>
      <p:sp>
        <p:nvSpPr>
          <p:cNvPr id="3973" name="SABRE"/>
          <p:cNvSpPr txBox="1"/>
          <p:nvPr/>
        </p:nvSpPr>
        <p:spPr>
          <a:xfrm>
            <a:off x="889000" y="705941"/>
            <a:ext cx="1370050" cy="579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3400">
                <a:solidFill>
                  <a:srgbClr val="5E5E5E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SABRE</a:t>
            </a:r>
          </a:p>
        </p:txBody>
      </p:sp>
      <p:sp>
        <p:nvSpPr>
          <p:cNvPr id="3974" name="Rectangle"/>
          <p:cNvSpPr/>
          <p:nvPr/>
        </p:nvSpPr>
        <p:spPr>
          <a:xfrm>
            <a:off x="1201782" y="2293366"/>
            <a:ext cx="4538237" cy="3636221"/>
          </a:xfrm>
          <a:prstGeom prst="rect">
            <a:avLst/>
          </a:prstGeom>
          <a:blipFill>
            <a:blip r:embed="rId3">
              <a:alphaModFix amt="50408"/>
            </a:blip>
          </a:blipFill>
          <a:ln w="3175"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75" name="Овал 41"/>
          <p:cNvSpPr/>
          <p:nvPr/>
        </p:nvSpPr>
        <p:spPr>
          <a:xfrm>
            <a:off x="7181727" y="2510266"/>
            <a:ext cx="802029" cy="802029"/>
          </a:xfrm>
          <a:prstGeom prst="ellipse">
            <a:avLst/>
          </a:prstGeom>
          <a:solidFill>
            <a:srgbClr val="FFDCB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76" name="Овал 48"/>
          <p:cNvSpPr/>
          <p:nvPr/>
        </p:nvSpPr>
        <p:spPr>
          <a:xfrm>
            <a:off x="7181727" y="3710462"/>
            <a:ext cx="802029" cy="802029"/>
          </a:xfrm>
          <a:prstGeom prst="ellipse">
            <a:avLst/>
          </a:prstGeom>
          <a:solidFill>
            <a:srgbClr val="FFDCB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77" name="Овал 50"/>
          <p:cNvSpPr/>
          <p:nvPr/>
        </p:nvSpPr>
        <p:spPr>
          <a:xfrm>
            <a:off x="7181727" y="4910659"/>
            <a:ext cx="802029" cy="802029"/>
          </a:xfrm>
          <a:prstGeom prst="ellipse">
            <a:avLst/>
          </a:prstGeom>
          <a:solidFill>
            <a:srgbClr val="FFDCB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9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980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81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3982" name="Few SABRE relays can protect Bitcoin from partitions…"/>
          <p:cNvSpPr txBox="1"/>
          <p:nvPr/>
        </p:nvSpPr>
        <p:spPr>
          <a:xfrm>
            <a:off x="2466082" y="2994154"/>
            <a:ext cx="9144001" cy="2380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16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Few SABRE relays can protect Bitcoin from partitions</a:t>
            </a:r>
          </a:p>
          <a:p>
            <a:pPr defTabSz="410765">
              <a:lnSpc>
                <a:spcPct val="130000"/>
              </a:lnSpc>
              <a:defRPr sz="1600"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by placing relay nodes in selected locations </a:t>
            </a:r>
          </a:p>
          <a:p>
            <a:pPr defTabSz="410765">
              <a:lnSpc>
                <a:spcPct val="130000"/>
              </a:lnSpc>
              <a:defRPr sz="1600"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  <a:p>
            <a:pPr defTabSz="410765">
              <a:lnSpc>
                <a:spcPct val="130000"/>
              </a:lnSpc>
              <a:defRPr sz="16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SABRE can operate seamlessly under high load </a:t>
            </a:r>
          </a:p>
          <a:p>
            <a:pPr defTabSz="410765">
              <a:lnSpc>
                <a:spcPct val="130000"/>
              </a:lnSpc>
              <a:defRPr sz="1600"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by serving clients directly in hardware</a:t>
            </a:r>
          </a:p>
          <a:p>
            <a:pPr defTabSz="410765">
              <a:lnSpc>
                <a:spcPct val="130000"/>
              </a:lnSpc>
              <a:defRPr sz="1600"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  <a:p>
            <a:pPr defTabSz="410765">
              <a:lnSpc>
                <a:spcPct val="130000"/>
              </a:lnSpc>
              <a:defRPr sz="16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SABRE can be partially deployed and benefit early adopters</a:t>
            </a:r>
          </a:p>
          <a:p>
            <a:pPr defTabSz="410765">
              <a:lnSpc>
                <a:spcPct val="130000"/>
              </a:lnSpc>
              <a:defRPr sz="1600"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e.g., each pool can deploy SABRE in software</a:t>
            </a:r>
          </a:p>
        </p:txBody>
      </p:sp>
      <p:pic>
        <p:nvPicPr>
          <p:cNvPr id="3983" name="Image" descr="Image"/>
          <p:cNvPicPr>
            <a:picLocks noChangeAspect="1"/>
          </p:cNvPicPr>
          <p:nvPr/>
        </p:nvPicPr>
        <p:blipFill>
          <a:blip r:embed="rId4">
            <a:alphaModFix amt="74574"/>
          </a:blip>
          <a:stretch>
            <a:fillRect/>
          </a:stretch>
        </p:blipFill>
        <p:spPr>
          <a:xfrm>
            <a:off x="10260146" y="906066"/>
            <a:ext cx="777477" cy="777477"/>
          </a:xfrm>
          <a:prstGeom prst="rect">
            <a:avLst/>
          </a:prstGeom>
          <a:ln w="12700">
            <a:miter lim="400000"/>
          </a:ln>
        </p:spPr>
      </p:pic>
      <p:sp>
        <p:nvSpPr>
          <p:cNvPr id="3984" name="Protecting Bitcoin against Routing Attacks"/>
          <p:cNvSpPr txBox="1"/>
          <p:nvPr/>
        </p:nvSpPr>
        <p:spPr>
          <a:xfrm>
            <a:off x="889000" y="1264344"/>
            <a:ext cx="8420696" cy="42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400">
                <a:solidFill>
                  <a:srgbClr val="A9A9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Protecting Bitcoin against Routing Attacks </a:t>
            </a:r>
          </a:p>
        </p:txBody>
      </p:sp>
      <p:sp>
        <p:nvSpPr>
          <p:cNvPr id="3985" name="SABRE"/>
          <p:cNvSpPr txBox="1"/>
          <p:nvPr/>
        </p:nvSpPr>
        <p:spPr>
          <a:xfrm>
            <a:off x="889000" y="705941"/>
            <a:ext cx="1370050" cy="579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3400">
                <a:solidFill>
                  <a:srgbClr val="5E5E5E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SABRE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9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6727"/>
            <a:ext cx="12310110" cy="8206742"/>
          </a:xfrm>
          <a:prstGeom prst="rect">
            <a:avLst/>
          </a:prstGeom>
          <a:ln w="12700">
            <a:miter lim="400000"/>
          </a:ln>
        </p:spPr>
      </p:pic>
      <p:sp>
        <p:nvSpPr>
          <p:cNvPr id="760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1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pic>
        <p:nvPicPr>
          <p:cNvPr id="76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774" y="4770695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76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278" y="5755131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76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179" y="5196058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76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465" y="5805349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76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833" y="5051384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76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090" y="4475595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76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0863" y="2371535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76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978" y="2371494"/>
            <a:ext cx="360767" cy="360062"/>
          </a:xfrm>
          <a:prstGeom prst="rect">
            <a:avLst/>
          </a:prstGeom>
          <a:ln w="12700">
            <a:miter lim="400000"/>
          </a:ln>
        </p:spPr>
      </p:pic>
      <p:sp>
        <p:nvSpPr>
          <p:cNvPr id="787" name="Connection Line"/>
          <p:cNvSpPr/>
          <p:nvPr/>
        </p:nvSpPr>
        <p:spPr>
          <a:xfrm>
            <a:off x="8897239" y="5285303"/>
            <a:ext cx="247269" cy="530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44" h="21600" extrusionOk="0">
                <a:moveTo>
                  <a:pt x="18344" y="0"/>
                </a:moveTo>
                <a:cubicBezTo>
                  <a:pt x="2247" y="3941"/>
                  <a:pt x="-3256" y="11141"/>
                  <a:pt x="1835" y="2160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788" name="Connection Line"/>
          <p:cNvSpPr/>
          <p:nvPr/>
        </p:nvSpPr>
        <p:spPr>
          <a:xfrm>
            <a:off x="8672212" y="2721337"/>
            <a:ext cx="279200" cy="1852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1" h="21600" extrusionOk="0">
                <a:moveTo>
                  <a:pt x="11578" y="21600"/>
                </a:moveTo>
                <a:cubicBezTo>
                  <a:pt x="-5299" y="18881"/>
                  <a:pt x="-3725" y="11681"/>
                  <a:pt x="16301" y="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789" name="Connection Line"/>
          <p:cNvSpPr/>
          <p:nvPr/>
        </p:nvSpPr>
        <p:spPr>
          <a:xfrm>
            <a:off x="3210489" y="5263266"/>
            <a:ext cx="5928350" cy="285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9" extrusionOk="0">
                <a:moveTo>
                  <a:pt x="0" y="4688"/>
                </a:moveTo>
                <a:cubicBezTo>
                  <a:pt x="7109" y="21600"/>
                  <a:pt x="14309" y="20037"/>
                  <a:pt x="21600" y="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790" name="Connection Line"/>
          <p:cNvSpPr/>
          <p:nvPr/>
        </p:nvSpPr>
        <p:spPr>
          <a:xfrm>
            <a:off x="3600129" y="2270632"/>
            <a:ext cx="5235538" cy="249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0" y="16201"/>
                </a:moveTo>
                <a:cubicBezTo>
                  <a:pt x="7991" y="-5242"/>
                  <a:pt x="15191" y="-5399"/>
                  <a:pt x="21600" y="15731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791" name="Connection Line"/>
          <p:cNvSpPr/>
          <p:nvPr/>
        </p:nvSpPr>
        <p:spPr>
          <a:xfrm>
            <a:off x="3205929" y="5384743"/>
            <a:ext cx="635964" cy="451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094" h="21600" extrusionOk="0">
                <a:moveTo>
                  <a:pt x="0" y="0"/>
                </a:moveTo>
                <a:cubicBezTo>
                  <a:pt x="17580" y="2058"/>
                  <a:pt x="21600" y="9258"/>
                  <a:pt x="12059" y="2160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792" name="Connection Line"/>
          <p:cNvSpPr/>
          <p:nvPr/>
        </p:nvSpPr>
        <p:spPr>
          <a:xfrm>
            <a:off x="3206631" y="5028609"/>
            <a:ext cx="426694" cy="333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36" h="21600" extrusionOk="0">
                <a:moveTo>
                  <a:pt x="0" y="21600"/>
                </a:moveTo>
                <a:cubicBezTo>
                  <a:pt x="18589" y="18445"/>
                  <a:pt x="21600" y="11245"/>
                  <a:pt x="9032" y="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793" name="Connection Line"/>
          <p:cNvSpPr/>
          <p:nvPr/>
        </p:nvSpPr>
        <p:spPr>
          <a:xfrm>
            <a:off x="8819531" y="4811693"/>
            <a:ext cx="324958" cy="49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835" h="19147" extrusionOk="0">
                <a:moveTo>
                  <a:pt x="6295" y="0"/>
                </a:moveTo>
                <a:cubicBezTo>
                  <a:pt x="-4765" y="15514"/>
                  <a:pt x="-1252" y="21600"/>
                  <a:pt x="16835" y="18259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794" name="Connection Line"/>
          <p:cNvSpPr/>
          <p:nvPr/>
        </p:nvSpPr>
        <p:spPr>
          <a:xfrm>
            <a:off x="3434295" y="2721329"/>
            <a:ext cx="526028" cy="2384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9" h="19562" extrusionOk="0">
                <a:moveTo>
                  <a:pt x="1491" y="0"/>
                </a:moveTo>
                <a:cubicBezTo>
                  <a:pt x="21600" y="15270"/>
                  <a:pt x="21103" y="21600"/>
                  <a:pt x="0" y="18991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778" name="Bitcoin clients establish random connections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Bitcoin clients establish </a:t>
            </a:r>
            <a:r>
              <a:rPr>
                <a:solidFill>
                  <a:srgbClr val="FF2600"/>
                </a:solidFill>
              </a:rPr>
              <a:t>random</a:t>
            </a:r>
            <a:r>
              <a:t> connections</a:t>
            </a:r>
          </a:p>
        </p:txBody>
      </p:sp>
      <p:sp>
        <p:nvSpPr>
          <p:cNvPr id="779" name="j"/>
          <p:cNvSpPr txBox="1"/>
          <p:nvPr/>
        </p:nvSpPr>
        <p:spPr>
          <a:xfrm>
            <a:off x="2987353" y="2383640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j</a:t>
            </a:r>
          </a:p>
        </p:txBody>
      </p:sp>
      <p:sp>
        <p:nvSpPr>
          <p:cNvPr id="780" name="k"/>
          <p:cNvSpPr txBox="1"/>
          <p:nvPr/>
        </p:nvSpPr>
        <p:spPr>
          <a:xfrm>
            <a:off x="2807774" y="4706301"/>
            <a:ext cx="180579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k</a:t>
            </a:r>
          </a:p>
        </p:txBody>
      </p:sp>
      <p:sp>
        <p:nvSpPr>
          <p:cNvPr id="781" name="l"/>
          <p:cNvSpPr txBox="1"/>
          <p:nvPr/>
        </p:nvSpPr>
        <p:spPr>
          <a:xfrm>
            <a:off x="2681773" y="5210953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l</a:t>
            </a:r>
          </a:p>
        </p:txBody>
      </p:sp>
      <p:sp>
        <p:nvSpPr>
          <p:cNvPr id="782" name="m"/>
          <p:cNvSpPr txBox="1"/>
          <p:nvPr/>
        </p:nvSpPr>
        <p:spPr>
          <a:xfrm>
            <a:off x="2978233" y="5820245"/>
            <a:ext cx="256705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m</a:t>
            </a:r>
          </a:p>
        </p:txBody>
      </p:sp>
      <p:sp>
        <p:nvSpPr>
          <p:cNvPr id="783" name="n"/>
          <p:cNvSpPr txBox="1"/>
          <p:nvPr/>
        </p:nvSpPr>
        <p:spPr>
          <a:xfrm>
            <a:off x="9233389" y="238364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n</a:t>
            </a:r>
          </a:p>
        </p:txBody>
      </p:sp>
      <p:sp>
        <p:nvSpPr>
          <p:cNvPr id="784" name="o"/>
          <p:cNvSpPr txBox="1"/>
          <p:nvPr/>
        </p:nvSpPr>
        <p:spPr>
          <a:xfrm>
            <a:off x="9299159" y="448770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o</a:t>
            </a:r>
          </a:p>
        </p:txBody>
      </p:sp>
      <p:sp>
        <p:nvSpPr>
          <p:cNvPr id="785" name="p"/>
          <p:cNvSpPr txBox="1"/>
          <p:nvPr/>
        </p:nvSpPr>
        <p:spPr>
          <a:xfrm>
            <a:off x="9571453" y="5063488"/>
            <a:ext cx="193416" cy="332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p</a:t>
            </a:r>
          </a:p>
        </p:txBody>
      </p:sp>
      <p:sp>
        <p:nvSpPr>
          <p:cNvPr id="786" name="q"/>
          <p:cNvSpPr txBox="1"/>
          <p:nvPr/>
        </p:nvSpPr>
        <p:spPr>
          <a:xfrm>
            <a:off x="9233389" y="5820245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q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6727"/>
            <a:ext cx="12310110" cy="8206742"/>
          </a:xfrm>
          <a:prstGeom prst="rect">
            <a:avLst/>
          </a:prstGeom>
          <a:ln w="12700">
            <a:miter lim="400000"/>
          </a:ln>
        </p:spPr>
      </p:pic>
      <p:sp>
        <p:nvSpPr>
          <p:cNvPr id="799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0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pic>
        <p:nvPicPr>
          <p:cNvPr id="80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774" y="4770695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80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278" y="5755131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80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179" y="5196058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80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465" y="5805349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80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833" y="5051384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80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090" y="4475595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80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0863" y="2371535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80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978" y="2371494"/>
            <a:ext cx="360767" cy="360062"/>
          </a:xfrm>
          <a:prstGeom prst="rect">
            <a:avLst/>
          </a:prstGeom>
          <a:ln w="12700">
            <a:miter lim="400000"/>
          </a:ln>
        </p:spPr>
      </p:pic>
      <p:sp>
        <p:nvSpPr>
          <p:cNvPr id="828" name="Connection Line"/>
          <p:cNvSpPr/>
          <p:nvPr/>
        </p:nvSpPr>
        <p:spPr>
          <a:xfrm>
            <a:off x="8897239" y="5285303"/>
            <a:ext cx="247269" cy="530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44" h="21600" extrusionOk="0">
                <a:moveTo>
                  <a:pt x="18344" y="0"/>
                </a:moveTo>
                <a:cubicBezTo>
                  <a:pt x="2247" y="3941"/>
                  <a:pt x="-3256" y="11141"/>
                  <a:pt x="1835" y="2160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829" name="Connection Line"/>
          <p:cNvSpPr/>
          <p:nvPr/>
        </p:nvSpPr>
        <p:spPr>
          <a:xfrm>
            <a:off x="8672212" y="2721337"/>
            <a:ext cx="279200" cy="1852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1" h="21600" extrusionOk="0">
                <a:moveTo>
                  <a:pt x="11578" y="21600"/>
                </a:moveTo>
                <a:cubicBezTo>
                  <a:pt x="-5299" y="18881"/>
                  <a:pt x="-3725" y="11681"/>
                  <a:pt x="16301" y="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830" name="Connection Line"/>
          <p:cNvSpPr/>
          <p:nvPr/>
        </p:nvSpPr>
        <p:spPr>
          <a:xfrm>
            <a:off x="3210489" y="5263266"/>
            <a:ext cx="5928350" cy="285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9" extrusionOk="0">
                <a:moveTo>
                  <a:pt x="0" y="4688"/>
                </a:moveTo>
                <a:cubicBezTo>
                  <a:pt x="7109" y="21600"/>
                  <a:pt x="14309" y="20037"/>
                  <a:pt x="21600" y="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831" name="Connection Line"/>
          <p:cNvSpPr/>
          <p:nvPr/>
        </p:nvSpPr>
        <p:spPr>
          <a:xfrm>
            <a:off x="3600129" y="2270632"/>
            <a:ext cx="5235538" cy="249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0" y="16201"/>
                </a:moveTo>
                <a:cubicBezTo>
                  <a:pt x="7991" y="-5242"/>
                  <a:pt x="15191" y="-5399"/>
                  <a:pt x="21600" y="15731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832" name="Connection Line"/>
          <p:cNvSpPr/>
          <p:nvPr/>
        </p:nvSpPr>
        <p:spPr>
          <a:xfrm>
            <a:off x="3205929" y="5384743"/>
            <a:ext cx="635964" cy="451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094" h="21600" extrusionOk="0">
                <a:moveTo>
                  <a:pt x="0" y="0"/>
                </a:moveTo>
                <a:cubicBezTo>
                  <a:pt x="17580" y="2058"/>
                  <a:pt x="21600" y="9258"/>
                  <a:pt x="12059" y="2160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833" name="Connection Line"/>
          <p:cNvSpPr/>
          <p:nvPr/>
        </p:nvSpPr>
        <p:spPr>
          <a:xfrm>
            <a:off x="3206631" y="5028609"/>
            <a:ext cx="426694" cy="333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36" h="21600" extrusionOk="0">
                <a:moveTo>
                  <a:pt x="0" y="21600"/>
                </a:moveTo>
                <a:cubicBezTo>
                  <a:pt x="18589" y="18445"/>
                  <a:pt x="21600" y="11245"/>
                  <a:pt x="9032" y="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834" name="Connection Line"/>
          <p:cNvSpPr/>
          <p:nvPr/>
        </p:nvSpPr>
        <p:spPr>
          <a:xfrm>
            <a:off x="8819531" y="4811693"/>
            <a:ext cx="324958" cy="49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835" h="19147" extrusionOk="0">
                <a:moveTo>
                  <a:pt x="6295" y="0"/>
                </a:moveTo>
                <a:cubicBezTo>
                  <a:pt x="-4765" y="15514"/>
                  <a:pt x="-1252" y="21600"/>
                  <a:pt x="16835" y="18259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835" name="Connection Line"/>
          <p:cNvSpPr/>
          <p:nvPr/>
        </p:nvSpPr>
        <p:spPr>
          <a:xfrm>
            <a:off x="3434295" y="2721329"/>
            <a:ext cx="526028" cy="2384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9" h="19562" extrusionOk="0">
                <a:moveTo>
                  <a:pt x="1491" y="0"/>
                </a:moveTo>
                <a:cubicBezTo>
                  <a:pt x="21600" y="15270"/>
                  <a:pt x="21103" y="21600"/>
                  <a:pt x="0" y="18991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817" name="Bitcoin clients exchange Blocks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Bitcoin clients exchange </a:t>
            </a:r>
            <a:r>
              <a:rPr>
                <a:solidFill>
                  <a:srgbClr val="70BF41"/>
                </a:solidFill>
              </a:rPr>
              <a:t>Blocks</a:t>
            </a:r>
          </a:p>
        </p:txBody>
      </p:sp>
      <p:sp>
        <p:nvSpPr>
          <p:cNvPr id="818" name="j"/>
          <p:cNvSpPr txBox="1"/>
          <p:nvPr/>
        </p:nvSpPr>
        <p:spPr>
          <a:xfrm>
            <a:off x="2987353" y="2383640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j</a:t>
            </a:r>
          </a:p>
        </p:txBody>
      </p:sp>
      <p:sp>
        <p:nvSpPr>
          <p:cNvPr id="819" name="k"/>
          <p:cNvSpPr txBox="1"/>
          <p:nvPr/>
        </p:nvSpPr>
        <p:spPr>
          <a:xfrm>
            <a:off x="2807774" y="4706301"/>
            <a:ext cx="180579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k</a:t>
            </a:r>
          </a:p>
        </p:txBody>
      </p:sp>
      <p:sp>
        <p:nvSpPr>
          <p:cNvPr id="820" name="l"/>
          <p:cNvSpPr txBox="1"/>
          <p:nvPr/>
        </p:nvSpPr>
        <p:spPr>
          <a:xfrm>
            <a:off x="2681773" y="5210953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l</a:t>
            </a:r>
          </a:p>
        </p:txBody>
      </p:sp>
      <p:sp>
        <p:nvSpPr>
          <p:cNvPr id="821" name="m"/>
          <p:cNvSpPr txBox="1"/>
          <p:nvPr/>
        </p:nvSpPr>
        <p:spPr>
          <a:xfrm>
            <a:off x="2978233" y="5820245"/>
            <a:ext cx="256705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m</a:t>
            </a:r>
          </a:p>
        </p:txBody>
      </p:sp>
      <p:sp>
        <p:nvSpPr>
          <p:cNvPr id="822" name="n"/>
          <p:cNvSpPr txBox="1"/>
          <p:nvPr/>
        </p:nvSpPr>
        <p:spPr>
          <a:xfrm>
            <a:off x="9233389" y="238364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n</a:t>
            </a:r>
          </a:p>
        </p:txBody>
      </p:sp>
      <p:sp>
        <p:nvSpPr>
          <p:cNvPr id="823" name="o"/>
          <p:cNvSpPr txBox="1"/>
          <p:nvPr/>
        </p:nvSpPr>
        <p:spPr>
          <a:xfrm>
            <a:off x="9299159" y="448770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o</a:t>
            </a:r>
          </a:p>
        </p:txBody>
      </p:sp>
      <p:sp>
        <p:nvSpPr>
          <p:cNvPr id="824" name="p"/>
          <p:cNvSpPr txBox="1"/>
          <p:nvPr/>
        </p:nvSpPr>
        <p:spPr>
          <a:xfrm>
            <a:off x="9571453" y="5063488"/>
            <a:ext cx="193416" cy="332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p</a:t>
            </a:r>
          </a:p>
        </p:txBody>
      </p:sp>
      <p:sp>
        <p:nvSpPr>
          <p:cNvPr id="825" name="q"/>
          <p:cNvSpPr txBox="1"/>
          <p:nvPr/>
        </p:nvSpPr>
        <p:spPr>
          <a:xfrm>
            <a:off x="9233389" y="5820245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q</a:t>
            </a:r>
          </a:p>
        </p:txBody>
      </p:sp>
      <p:sp>
        <p:nvSpPr>
          <p:cNvPr id="826" name="block"/>
          <p:cNvSpPr/>
          <p:nvPr/>
        </p:nvSpPr>
        <p:spPr>
          <a:xfrm>
            <a:off x="2543206" y="2011557"/>
            <a:ext cx="698773" cy="359979"/>
          </a:xfrm>
          <a:prstGeom prst="rect">
            <a:avLst/>
          </a:prstGeom>
          <a:solidFill>
            <a:srgbClr val="70BF41"/>
          </a:solidFill>
          <a:ln w="3175">
            <a:miter lim="400000"/>
          </a:ln>
          <a:effectLst>
            <a:outerShdw blurRad="254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16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block</a:t>
            </a:r>
          </a:p>
        </p:txBody>
      </p:sp>
      <p:sp>
        <p:nvSpPr>
          <p:cNvPr id="836" name="Connection Line"/>
          <p:cNvSpPr/>
          <p:nvPr/>
        </p:nvSpPr>
        <p:spPr>
          <a:xfrm>
            <a:off x="6833637" y="7218198"/>
            <a:ext cx="2663012" cy="5584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6" extrusionOk="0">
                <a:moveTo>
                  <a:pt x="0" y="16666"/>
                </a:moveTo>
                <a:cubicBezTo>
                  <a:pt x="6738" y="-1839"/>
                  <a:pt x="13938" y="-4934"/>
                  <a:pt x="21600" y="7380"/>
                </a:cubicBezTo>
              </a:path>
            </a:pathLst>
          </a:custGeom>
          <a:ln w="38100">
            <a:solidFill>
              <a:srgbClr val="70BF41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0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6727"/>
            <a:ext cx="12310110" cy="8206742"/>
          </a:xfrm>
          <a:prstGeom prst="rect">
            <a:avLst/>
          </a:prstGeom>
          <a:ln w="12700">
            <a:miter lim="400000"/>
          </a:ln>
        </p:spPr>
      </p:pic>
      <p:sp>
        <p:nvSpPr>
          <p:cNvPr id="841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42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pic>
        <p:nvPicPr>
          <p:cNvPr id="84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774" y="4770695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84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278" y="5755131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84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179" y="5196058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84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465" y="5805349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84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833" y="5051384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84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090" y="4475595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84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0863" y="2371535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85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978" y="2371494"/>
            <a:ext cx="360767" cy="360062"/>
          </a:xfrm>
          <a:prstGeom prst="rect">
            <a:avLst/>
          </a:prstGeom>
          <a:ln w="12700">
            <a:miter lim="400000"/>
          </a:ln>
        </p:spPr>
      </p:pic>
      <p:sp>
        <p:nvSpPr>
          <p:cNvPr id="873" name="Connection Line"/>
          <p:cNvSpPr/>
          <p:nvPr/>
        </p:nvSpPr>
        <p:spPr>
          <a:xfrm>
            <a:off x="8897239" y="5285303"/>
            <a:ext cx="247269" cy="530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44" h="21600" extrusionOk="0">
                <a:moveTo>
                  <a:pt x="18344" y="0"/>
                </a:moveTo>
                <a:cubicBezTo>
                  <a:pt x="2247" y="3941"/>
                  <a:pt x="-3256" y="11141"/>
                  <a:pt x="1835" y="2160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874" name="Connection Line"/>
          <p:cNvSpPr/>
          <p:nvPr/>
        </p:nvSpPr>
        <p:spPr>
          <a:xfrm>
            <a:off x="8672212" y="2721337"/>
            <a:ext cx="279200" cy="1852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1" h="21600" extrusionOk="0">
                <a:moveTo>
                  <a:pt x="11578" y="21600"/>
                </a:moveTo>
                <a:cubicBezTo>
                  <a:pt x="-5299" y="18881"/>
                  <a:pt x="-3725" y="11681"/>
                  <a:pt x="16301" y="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875" name="Connection Line"/>
          <p:cNvSpPr/>
          <p:nvPr/>
        </p:nvSpPr>
        <p:spPr>
          <a:xfrm>
            <a:off x="3210489" y="5263266"/>
            <a:ext cx="5928350" cy="285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9" extrusionOk="0">
                <a:moveTo>
                  <a:pt x="0" y="4688"/>
                </a:moveTo>
                <a:cubicBezTo>
                  <a:pt x="7109" y="21600"/>
                  <a:pt x="14309" y="20037"/>
                  <a:pt x="21600" y="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876" name="Connection Line"/>
          <p:cNvSpPr/>
          <p:nvPr/>
        </p:nvSpPr>
        <p:spPr>
          <a:xfrm>
            <a:off x="3600129" y="2270632"/>
            <a:ext cx="5235538" cy="249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0" y="16201"/>
                </a:moveTo>
                <a:cubicBezTo>
                  <a:pt x="7991" y="-5242"/>
                  <a:pt x="15191" y="-5399"/>
                  <a:pt x="21600" y="15731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877" name="Connection Line"/>
          <p:cNvSpPr/>
          <p:nvPr/>
        </p:nvSpPr>
        <p:spPr>
          <a:xfrm>
            <a:off x="3205112" y="5401561"/>
            <a:ext cx="563331" cy="433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15" h="21600" extrusionOk="0">
                <a:moveTo>
                  <a:pt x="0" y="0"/>
                </a:moveTo>
                <a:cubicBezTo>
                  <a:pt x="16954" y="4454"/>
                  <a:pt x="21600" y="11654"/>
                  <a:pt x="13937" y="2160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878" name="Connection Line"/>
          <p:cNvSpPr/>
          <p:nvPr/>
        </p:nvSpPr>
        <p:spPr>
          <a:xfrm>
            <a:off x="3204941" y="5022938"/>
            <a:ext cx="901464" cy="457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81" h="17770" extrusionOk="0">
                <a:moveTo>
                  <a:pt x="0" y="14847"/>
                </a:moveTo>
                <a:cubicBezTo>
                  <a:pt x="20177" y="21600"/>
                  <a:pt x="21600" y="16651"/>
                  <a:pt x="4268" y="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879" name="Connection Line"/>
          <p:cNvSpPr/>
          <p:nvPr/>
        </p:nvSpPr>
        <p:spPr>
          <a:xfrm>
            <a:off x="8819531" y="4811693"/>
            <a:ext cx="324958" cy="49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835" h="19147" extrusionOk="0">
                <a:moveTo>
                  <a:pt x="6295" y="0"/>
                </a:moveTo>
                <a:cubicBezTo>
                  <a:pt x="-4765" y="15514"/>
                  <a:pt x="-1252" y="21600"/>
                  <a:pt x="16835" y="18259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880" name="Connection Line"/>
          <p:cNvSpPr/>
          <p:nvPr/>
        </p:nvSpPr>
        <p:spPr>
          <a:xfrm>
            <a:off x="3434295" y="2721329"/>
            <a:ext cx="526028" cy="2384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9" h="19562" extrusionOk="0">
                <a:moveTo>
                  <a:pt x="1491" y="0"/>
                </a:moveTo>
                <a:cubicBezTo>
                  <a:pt x="21600" y="15270"/>
                  <a:pt x="21103" y="21600"/>
                  <a:pt x="0" y="18991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859" name="Blocks contain the latest transactions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>
                <a:solidFill>
                  <a:srgbClr val="70BF41"/>
                </a:solidFill>
              </a:rPr>
              <a:t>Blocks</a:t>
            </a:r>
            <a:r>
              <a:t> contain the latest transactions</a:t>
            </a:r>
          </a:p>
        </p:txBody>
      </p:sp>
      <p:sp>
        <p:nvSpPr>
          <p:cNvPr id="860" name="j"/>
          <p:cNvSpPr txBox="1"/>
          <p:nvPr/>
        </p:nvSpPr>
        <p:spPr>
          <a:xfrm>
            <a:off x="2987353" y="2383640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j</a:t>
            </a:r>
          </a:p>
        </p:txBody>
      </p:sp>
      <p:sp>
        <p:nvSpPr>
          <p:cNvPr id="861" name="k"/>
          <p:cNvSpPr txBox="1"/>
          <p:nvPr/>
        </p:nvSpPr>
        <p:spPr>
          <a:xfrm>
            <a:off x="2807774" y="4706301"/>
            <a:ext cx="180579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k</a:t>
            </a:r>
          </a:p>
        </p:txBody>
      </p:sp>
      <p:sp>
        <p:nvSpPr>
          <p:cNvPr id="862" name="l"/>
          <p:cNvSpPr txBox="1"/>
          <p:nvPr/>
        </p:nvSpPr>
        <p:spPr>
          <a:xfrm>
            <a:off x="2681773" y="5210953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l</a:t>
            </a:r>
          </a:p>
        </p:txBody>
      </p:sp>
      <p:sp>
        <p:nvSpPr>
          <p:cNvPr id="863" name="m"/>
          <p:cNvSpPr txBox="1"/>
          <p:nvPr/>
        </p:nvSpPr>
        <p:spPr>
          <a:xfrm>
            <a:off x="2978233" y="5820245"/>
            <a:ext cx="256705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m</a:t>
            </a:r>
          </a:p>
        </p:txBody>
      </p:sp>
      <p:sp>
        <p:nvSpPr>
          <p:cNvPr id="864" name="n"/>
          <p:cNvSpPr txBox="1"/>
          <p:nvPr/>
        </p:nvSpPr>
        <p:spPr>
          <a:xfrm>
            <a:off x="9233389" y="238364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n</a:t>
            </a:r>
          </a:p>
        </p:txBody>
      </p:sp>
      <p:sp>
        <p:nvSpPr>
          <p:cNvPr id="865" name="o"/>
          <p:cNvSpPr txBox="1"/>
          <p:nvPr/>
        </p:nvSpPr>
        <p:spPr>
          <a:xfrm>
            <a:off x="9299159" y="448770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o</a:t>
            </a:r>
          </a:p>
        </p:txBody>
      </p:sp>
      <p:sp>
        <p:nvSpPr>
          <p:cNvPr id="866" name="p"/>
          <p:cNvSpPr txBox="1"/>
          <p:nvPr/>
        </p:nvSpPr>
        <p:spPr>
          <a:xfrm>
            <a:off x="9571453" y="5063488"/>
            <a:ext cx="193416" cy="332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p</a:t>
            </a:r>
          </a:p>
        </p:txBody>
      </p:sp>
      <p:sp>
        <p:nvSpPr>
          <p:cNvPr id="867" name="q"/>
          <p:cNvSpPr txBox="1"/>
          <p:nvPr/>
        </p:nvSpPr>
        <p:spPr>
          <a:xfrm>
            <a:off x="9233389" y="5820245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q</a:t>
            </a:r>
          </a:p>
        </p:txBody>
      </p:sp>
      <p:sp>
        <p:nvSpPr>
          <p:cNvPr id="868" name="block"/>
          <p:cNvSpPr/>
          <p:nvPr/>
        </p:nvSpPr>
        <p:spPr>
          <a:xfrm>
            <a:off x="9170516" y="2047923"/>
            <a:ext cx="698772" cy="359979"/>
          </a:xfrm>
          <a:prstGeom prst="rect">
            <a:avLst/>
          </a:prstGeom>
          <a:solidFill>
            <a:srgbClr val="70BF41"/>
          </a:solidFill>
          <a:ln w="3175">
            <a:miter lim="400000"/>
          </a:ln>
          <a:effectLst>
            <a:outerShdw blurRad="254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16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block</a:t>
            </a:r>
          </a:p>
        </p:txBody>
      </p:sp>
      <p:sp>
        <p:nvSpPr>
          <p:cNvPr id="869" name="block"/>
          <p:cNvSpPr/>
          <p:nvPr/>
        </p:nvSpPr>
        <p:spPr>
          <a:xfrm>
            <a:off x="2105530" y="4655584"/>
            <a:ext cx="698772" cy="359979"/>
          </a:xfrm>
          <a:prstGeom prst="rect">
            <a:avLst/>
          </a:prstGeom>
          <a:solidFill>
            <a:srgbClr val="70BF41"/>
          </a:solidFill>
          <a:ln w="3175">
            <a:miter lim="400000"/>
          </a:ln>
          <a:effectLst>
            <a:outerShdw blurRad="25400" dir="6425621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16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block</a:t>
            </a:r>
          </a:p>
        </p:txBody>
      </p:sp>
      <p:sp>
        <p:nvSpPr>
          <p:cNvPr id="870" name="block"/>
          <p:cNvSpPr/>
          <p:nvPr/>
        </p:nvSpPr>
        <p:spPr>
          <a:xfrm>
            <a:off x="2543206" y="2011557"/>
            <a:ext cx="698773" cy="359979"/>
          </a:xfrm>
          <a:prstGeom prst="rect">
            <a:avLst/>
          </a:prstGeom>
          <a:solidFill>
            <a:srgbClr val="70BF41"/>
          </a:solidFill>
          <a:ln w="3175">
            <a:miter lim="400000"/>
          </a:ln>
          <a:effectLst>
            <a:outerShdw blurRad="254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16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block</a:t>
            </a:r>
          </a:p>
        </p:txBody>
      </p:sp>
      <p:sp>
        <p:nvSpPr>
          <p:cNvPr id="881" name="Connection Line"/>
          <p:cNvSpPr/>
          <p:nvPr/>
        </p:nvSpPr>
        <p:spPr>
          <a:xfrm>
            <a:off x="3596110" y="2134696"/>
            <a:ext cx="5243582" cy="3694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200"/>
                </a:moveTo>
                <a:cubicBezTo>
                  <a:pt x="7624" y="-5323"/>
                  <a:pt x="14824" y="-5400"/>
                  <a:pt x="21600" y="15968"/>
                </a:cubicBezTo>
              </a:path>
            </a:pathLst>
          </a:custGeom>
          <a:ln w="50800">
            <a:solidFill>
              <a:srgbClr val="70BF41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82" name="Connection Line"/>
          <p:cNvSpPr/>
          <p:nvPr/>
        </p:nvSpPr>
        <p:spPr>
          <a:xfrm>
            <a:off x="3442057" y="2714133"/>
            <a:ext cx="713656" cy="23918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7" h="19397" extrusionOk="0">
                <a:moveTo>
                  <a:pt x="1315" y="0"/>
                </a:moveTo>
                <a:cubicBezTo>
                  <a:pt x="21600" y="15363"/>
                  <a:pt x="21162" y="21600"/>
                  <a:pt x="0" y="18711"/>
                </a:cubicBezTo>
              </a:path>
            </a:pathLst>
          </a:custGeom>
          <a:ln w="38100">
            <a:solidFill>
              <a:srgbClr val="70BF41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6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6727"/>
            <a:ext cx="12310110" cy="8206742"/>
          </a:xfrm>
          <a:prstGeom prst="rect">
            <a:avLst/>
          </a:prstGeom>
          <a:ln w="12700">
            <a:miter lim="400000"/>
          </a:ln>
        </p:spPr>
      </p:pic>
      <p:sp>
        <p:nvSpPr>
          <p:cNvPr id="887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8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pic>
        <p:nvPicPr>
          <p:cNvPr id="88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774" y="4770695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89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278" y="5755131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89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179" y="5196058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89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465" y="5805349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89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833" y="5051384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89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090" y="4475595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89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0863" y="2371535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89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978" y="2371494"/>
            <a:ext cx="360767" cy="360062"/>
          </a:xfrm>
          <a:prstGeom prst="rect">
            <a:avLst/>
          </a:prstGeom>
          <a:ln w="12700">
            <a:miter lim="400000"/>
          </a:ln>
        </p:spPr>
      </p:pic>
      <p:sp>
        <p:nvSpPr>
          <p:cNvPr id="921" name="Connection Line"/>
          <p:cNvSpPr/>
          <p:nvPr/>
        </p:nvSpPr>
        <p:spPr>
          <a:xfrm>
            <a:off x="8897239" y="5285303"/>
            <a:ext cx="247269" cy="530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44" h="21600" extrusionOk="0">
                <a:moveTo>
                  <a:pt x="18344" y="0"/>
                </a:moveTo>
                <a:cubicBezTo>
                  <a:pt x="2247" y="3941"/>
                  <a:pt x="-3256" y="11141"/>
                  <a:pt x="1835" y="2160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922" name="Connection Line"/>
          <p:cNvSpPr/>
          <p:nvPr/>
        </p:nvSpPr>
        <p:spPr>
          <a:xfrm>
            <a:off x="8672212" y="2721337"/>
            <a:ext cx="279200" cy="1852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1" h="21600" extrusionOk="0">
                <a:moveTo>
                  <a:pt x="11578" y="21600"/>
                </a:moveTo>
                <a:cubicBezTo>
                  <a:pt x="-5299" y="18881"/>
                  <a:pt x="-3725" y="11681"/>
                  <a:pt x="16301" y="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923" name="Connection Line"/>
          <p:cNvSpPr/>
          <p:nvPr/>
        </p:nvSpPr>
        <p:spPr>
          <a:xfrm>
            <a:off x="3210489" y="5263266"/>
            <a:ext cx="5928350" cy="285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9" extrusionOk="0">
                <a:moveTo>
                  <a:pt x="0" y="4688"/>
                </a:moveTo>
                <a:cubicBezTo>
                  <a:pt x="7109" y="21600"/>
                  <a:pt x="14309" y="20037"/>
                  <a:pt x="21600" y="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924" name="Connection Line"/>
          <p:cNvSpPr/>
          <p:nvPr/>
        </p:nvSpPr>
        <p:spPr>
          <a:xfrm>
            <a:off x="3600129" y="2270632"/>
            <a:ext cx="5235538" cy="249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0" y="16201"/>
                </a:moveTo>
                <a:cubicBezTo>
                  <a:pt x="7991" y="-5242"/>
                  <a:pt x="15191" y="-5399"/>
                  <a:pt x="21600" y="15731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925" name="Connection Line"/>
          <p:cNvSpPr/>
          <p:nvPr/>
        </p:nvSpPr>
        <p:spPr>
          <a:xfrm>
            <a:off x="3205112" y="5401561"/>
            <a:ext cx="563331" cy="433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15" h="21600" extrusionOk="0">
                <a:moveTo>
                  <a:pt x="0" y="0"/>
                </a:moveTo>
                <a:cubicBezTo>
                  <a:pt x="16954" y="4454"/>
                  <a:pt x="21600" y="11654"/>
                  <a:pt x="13937" y="2160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926" name="Connection Line"/>
          <p:cNvSpPr/>
          <p:nvPr/>
        </p:nvSpPr>
        <p:spPr>
          <a:xfrm>
            <a:off x="3204941" y="5022938"/>
            <a:ext cx="901464" cy="457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81" h="17770" extrusionOk="0">
                <a:moveTo>
                  <a:pt x="0" y="14847"/>
                </a:moveTo>
                <a:cubicBezTo>
                  <a:pt x="20177" y="21600"/>
                  <a:pt x="21600" y="16651"/>
                  <a:pt x="4268" y="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927" name="Connection Line"/>
          <p:cNvSpPr/>
          <p:nvPr/>
        </p:nvSpPr>
        <p:spPr>
          <a:xfrm>
            <a:off x="8819531" y="4811693"/>
            <a:ext cx="324958" cy="49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835" h="19147" extrusionOk="0">
                <a:moveTo>
                  <a:pt x="6295" y="0"/>
                </a:moveTo>
                <a:cubicBezTo>
                  <a:pt x="-4765" y="15514"/>
                  <a:pt x="-1252" y="21600"/>
                  <a:pt x="16835" y="18259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928" name="Connection Line"/>
          <p:cNvSpPr/>
          <p:nvPr/>
        </p:nvSpPr>
        <p:spPr>
          <a:xfrm>
            <a:off x="3434295" y="2721329"/>
            <a:ext cx="526028" cy="2384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9" h="19562" extrusionOk="0">
                <a:moveTo>
                  <a:pt x="1491" y="0"/>
                </a:moveTo>
                <a:cubicBezTo>
                  <a:pt x="21600" y="15270"/>
                  <a:pt x="21103" y="21600"/>
                  <a:pt x="0" y="18991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905" name="block"/>
          <p:cNvSpPr/>
          <p:nvPr/>
        </p:nvSpPr>
        <p:spPr>
          <a:xfrm>
            <a:off x="1987473" y="5376047"/>
            <a:ext cx="698772" cy="359979"/>
          </a:xfrm>
          <a:prstGeom prst="rect">
            <a:avLst/>
          </a:prstGeom>
          <a:solidFill>
            <a:srgbClr val="70BF41"/>
          </a:solidFill>
          <a:ln w="3175">
            <a:miter lim="400000"/>
          </a:ln>
          <a:effectLst>
            <a:outerShdw blurRad="254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16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block</a:t>
            </a:r>
          </a:p>
        </p:txBody>
      </p:sp>
      <p:sp>
        <p:nvSpPr>
          <p:cNvPr id="906" name="block"/>
          <p:cNvSpPr/>
          <p:nvPr/>
        </p:nvSpPr>
        <p:spPr>
          <a:xfrm>
            <a:off x="9496648" y="4472805"/>
            <a:ext cx="698772" cy="359979"/>
          </a:xfrm>
          <a:prstGeom prst="rect">
            <a:avLst/>
          </a:prstGeom>
          <a:solidFill>
            <a:srgbClr val="70BF41"/>
          </a:solidFill>
          <a:ln w="3175">
            <a:miter lim="400000"/>
          </a:ln>
          <a:effectLst>
            <a:outerShdw blurRad="254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16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block</a:t>
            </a:r>
          </a:p>
        </p:txBody>
      </p:sp>
      <p:sp>
        <p:nvSpPr>
          <p:cNvPr id="907" name="j"/>
          <p:cNvSpPr txBox="1"/>
          <p:nvPr/>
        </p:nvSpPr>
        <p:spPr>
          <a:xfrm>
            <a:off x="2987353" y="2383640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j</a:t>
            </a:r>
          </a:p>
        </p:txBody>
      </p:sp>
      <p:sp>
        <p:nvSpPr>
          <p:cNvPr id="908" name="k"/>
          <p:cNvSpPr txBox="1"/>
          <p:nvPr/>
        </p:nvSpPr>
        <p:spPr>
          <a:xfrm>
            <a:off x="2807774" y="4706301"/>
            <a:ext cx="180579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k</a:t>
            </a:r>
          </a:p>
        </p:txBody>
      </p:sp>
      <p:sp>
        <p:nvSpPr>
          <p:cNvPr id="909" name="l"/>
          <p:cNvSpPr txBox="1"/>
          <p:nvPr/>
        </p:nvSpPr>
        <p:spPr>
          <a:xfrm>
            <a:off x="2681773" y="5210953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l</a:t>
            </a:r>
          </a:p>
        </p:txBody>
      </p:sp>
      <p:sp>
        <p:nvSpPr>
          <p:cNvPr id="910" name="m"/>
          <p:cNvSpPr txBox="1"/>
          <p:nvPr/>
        </p:nvSpPr>
        <p:spPr>
          <a:xfrm>
            <a:off x="2978233" y="5820245"/>
            <a:ext cx="256705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m</a:t>
            </a:r>
          </a:p>
        </p:txBody>
      </p:sp>
      <p:sp>
        <p:nvSpPr>
          <p:cNvPr id="911" name="n"/>
          <p:cNvSpPr txBox="1"/>
          <p:nvPr/>
        </p:nvSpPr>
        <p:spPr>
          <a:xfrm>
            <a:off x="9233389" y="238364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n</a:t>
            </a:r>
          </a:p>
        </p:txBody>
      </p:sp>
      <p:sp>
        <p:nvSpPr>
          <p:cNvPr id="912" name="o"/>
          <p:cNvSpPr txBox="1"/>
          <p:nvPr/>
        </p:nvSpPr>
        <p:spPr>
          <a:xfrm>
            <a:off x="9299159" y="448770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o</a:t>
            </a:r>
          </a:p>
        </p:txBody>
      </p:sp>
      <p:sp>
        <p:nvSpPr>
          <p:cNvPr id="913" name="p"/>
          <p:cNvSpPr txBox="1"/>
          <p:nvPr/>
        </p:nvSpPr>
        <p:spPr>
          <a:xfrm>
            <a:off x="9571453" y="5063488"/>
            <a:ext cx="193416" cy="332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p</a:t>
            </a:r>
          </a:p>
        </p:txBody>
      </p:sp>
      <p:sp>
        <p:nvSpPr>
          <p:cNvPr id="914" name="q"/>
          <p:cNvSpPr txBox="1"/>
          <p:nvPr/>
        </p:nvSpPr>
        <p:spPr>
          <a:xfrm>
            <a:off x="9233389" y="5820245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q</a:t>
            </a:r>
          </a:p>
        </p:txBody>
      </p:sp>
      <p:sp>
        <p:nvSpPr>
          <p:cNvPr id="915" name="block"/>
          <p:cNvSpPr/>
          <p:nvPr/>
        </p:nvSpPr>
        <p:spPr>
          <a:xfrm>
            <a:off x="9170516" y="2047923"/>
            <a:ext cx="698772" cy="359979"/>
          </a:xfrm>
          <a:prstGeom prst="rect">
            <a:avLst/>
          </a:prstGeom>
          <a:solidFill>
            <a:srgbClr val="70BF41"/>
          </a:solidFill>
          <a:ln w="3175">
            <a:miter lim="400000"/>
          </a:ln>
          <a:effectLst>
            <a:outerShdw blurRad="254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16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block</a:t>
            </a:r>
          </a:p>
        </p:txBody>
      </p:sp>
      <p:sp>
        <p:nvSpPr>
          <p:cNvPr id="916" name="block"/>
          <p:cNvSpPr/>
          <p:nvPr/>
        </p:nvSpPr>
        <p:spPr>
          <a:xfrm>
            <a:off x="2105530" y="4655584"/>
            <a:ext cx="698772" cy="359979"/>
          </a:xfrm>
          <a:prstGeom prst="rect">
            <a:avLst/>
          </a:prstGeom>
          <a:solidFill>
            <a:srgbClr val="70BF41"/>
          </a:solidFill>
          <a:ln w="3175">
            <a:miter lim="400000"/>
          </a:ln>
          <a:effectLst>
            <a:outerShdw blurRad="25400" dir="6425621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16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block</a:t>
            </a:r>
          </a:p>
        </p:txBody>
      </p:sp>
      <p:sp>
        <p:nvSpPr>
          <p:cNvPr id="917" name="block"/>
          <p:cNvSpPr/>
          <p:nvPr/>
        </p:nvSpPr>
        <p:spPr>
          <a:xfrm>
            <a:off x="2543206" y="2011557"/>
            <a:ext cx="698773" cy="359979"/>
          </a:xfrm>
          <a:prstGeom prst="rect">
            <a:avLst/>
          </a:prstGeom>
          <a:solidFill>
            <a:srgbClr val="70BF41"/>
          </a:solidFill>
          <a:ln w="3175">
            <a:miter lim="400000"/>
          </a:ln>
          <a:effectLst>
            <a:outerShdw blurRad="254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16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block</a:t>
            </a:r>
          </a:p>
        </p:txBody>
      </p:sp>
      <p:sp>
        <p:nvSpPr>
          <p:cNvPr id="929" name="Connection Line"/>
          <p:cNvSpPr/>
          <p:nvPr/>
        </p:nvSpPr>
        <p:spPr>
          <a:xfrm>
            <a:off x="8504561" y="2710733"/>
            <a:ext cx="423447" cy="18952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30" h="21600" extrusionOk="0">
                <a:moveTo>
                  <a:pt x="16230" y="0"/>
                </a:moveTo>
                <a:cubicBezTo>
                  <a:pt x="-4476" y="12090"/>
                  <a:pt x="-5370" y="19290"/>
                  <a:pt x="13549" y="21600"/>
                </a:cubicBezTo>
              </a:path>
            </a:pathLst>
          </a:custGeom>
          <a:ln w="38100">
            <a:solidFill>
              <a:srgbClr val="70BF41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30" name="Connection Line"/>
          <p:cNvSpPr/>
          <p:nvPr/>
        </p:nvSpPr>
        <p:spPr>
          <a:xfrm>
            <a:off x="3205557" y="5022506"/>
            <a:ext cx="712694" cy="389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35" h="19076" extrusionOk="0">
                <a:moveTo>
                  <a:pt x="5408" y="0"/>
                </a:moveTo>
                <a:cubicBezTo>
                  <a:pt x="21600" y="15559"/>
                  <a:pt x="19797" y="21600"/>
                  <a:pt x="0" y="18124"/>
                </a:cubicBezTo>
              </a:path>
            </a:pathLst>
          </a:custGeom>
          <a:ln w="38100">
            <a:solidFill>
              <a:srgbClr val="70BF41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20" name="Bitcoin clients exchange Blocks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Bitcoin clients exchange </a:t>
            </a:r>
            <a:r>
              <a:rPr>
                <a:solidFill>
                  <a:srgbClr val="70BF41"/>
                </a:solidFill>
              </a:rPr>
              <a:t>Blocks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4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6727"/>
            <a:ext cx="12310110" cy="8206742"/>
          </a:xfrm>
          <a:prstGeom prst="rect">
            <a:avLst/>
          </a:prstGeom>
          <a:ln w="12700">
            <a:miter lim="400000"/>
          </a:ln>
        </p:spPr>
      </p:pic>
      <p:sp>
        <p:nvSpPr>
          <p:cNvPr id="935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36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pic>
        <p:nvPicPr>
          <p:cNvPr id="93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774" y="4770695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93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278" y="5755131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93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179" y="5196058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94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465" y="5805349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94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833" y="5051384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94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090" y="4475595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94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0863" y="2371535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94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978" y="2371494"/>
            <a:ext cx="360767" cy="360062"/>
          </a:xfrm>
          <a:prstGeom prst="rect">
            <a:avLst/>
          </a:prstGeom>
          <a:ln w="12700">
            <a:miter lim="400000"/>
          </a:ln>
        </p:spPr>
      </p:pic>
      <p:sp>
        <p:nvSpPr>
          <p:cNvPr id="976" name="Connection Line"/>
          <p:cNvSpPr/>
          <p:nvPr/>
        </p:nvSpPr>
        <p:spPr>
          <a:xfrm>
            <a:off x="8897239" y="5285303"/>
            <a:ext cx="247269" cy="530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44" h="21600" extrusionOk="0">
                <a:moveTo>
                  <a:pt x="18344" y="0"/>
                </a:moveTo>
                <a:cubicBezTo>
                  <a:pt x="2247" y="3941"/>
                  <a:pt x="-3256" y="11141"/>
                  <a:pt x="1835" y="2160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977" name="Connection Line"/>
          <p:cNvSpPr/>
          <p:nvPr/>
        </p:nvSpPr>
        <p:spPr>
          <a:xfrm>
            <a:off x="8672212" y="2721337"/>
            <a:ext cx="279200" cy="1852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1" h="21600" extrusionOk="0">
                <a:moveTo>
                  <a:pt x="11578" y="21600"/>
                </a:moveTo>
                <a:cubicBezTo>
                  <a:pt x="-5299" y="18881"/>
                  <a:pt x="-3725" y="11681"/>
                  <a:pt x="16301" y="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978" name="Connection Line"/>
          <p:cNvSpPr/>
          <p:nvPr/>
        </p:nvSpPr>
        <p:spPr>
          <a:xfrm>
            <a:off x="3210489" y="5263266"/>
            <a:ext cx="5928350" cy="285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9" extrusionOk="0">
                <a:moveTo>
                  <a:pt x="0" y="4688"/>
                </a:moveTo>
                <a:cubicBezTo>
                  <a:pt x="7109" y="21600"/>
                  <a:pt x="14309" y="20037"/>
                  <a:pt x="21600" y="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979" name="Connection Line"/>
          <p:cNvSpPr/>
          <p:nvPr/>
        </p:nvSpPr>
        <p:spPr>
          <a:xfrm>
            <a:off x="3600129" y="2270632"/>
            <a:ext cx="5235538" cy="249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0" y="16201"/>
                </a:moveTo>
                <a:cubicBezTo>
                  <a:pt x="7991" y="-5242"/>
                  <a:pt x="15191" y="-5399"/>
                  <a:pt x="21600" y="15731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980" name="Connection Line"/>
          <p:cNvSpPr/>
          <p:nvPr/>
        </p:nvSpPr>
        <p:spPr>
          <a:xfrm>
            <a:off x="3205112" y="5401561"/>
            <a:ext cx="563331" cy="433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15" h="21600" extrusionOk="0">
                <a:moveTo>
                  <a:pt x="0" y="0"/>
                </a:moveTo>
                <a:cubicBezTo>
                  <a:pt x="16954" y="4454"/>
                  <a:pt x="21600" y="11654"/>
                  <a:pt x="13937" y="2160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981" name="Connection Line"/>
          <p:cNvSpPr/>
          <p:nvPr/>
        </p:nvSpPr>
        <p:spPr>
          <a:xfrm>
            <a:off x="3204941" y="5022938"/>
            <a:ext cx="901464" cy="457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81" h="17770" extrusionOk="0">
                <a:moveTo>
                  <a:pt x="0" y="14847"/>
                </a:moveTo>
                <a:cubicBezTo>
                  <a:pt x="20177" y="21600"/>
                  <a:pt x="21600" y="16651"/>
                  <a:pt x="4268" y="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982" name="Connection Line"/>
          <p:cNvSpPr/>
          <p:nvPr/>
        </p:nvSpPr>
        <p:spPr>
          <a:xfrm>
            <a:off x="8819531" y="4811693"/>
            <a:ext cx="324958" cy="49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835" h="19147" extrusionOk="0">
                <a:moveTo>
                  <a:pt x="6295" y="0"/>
                </a:moveTo>
                <a:cubicBezTo>
                  <a:pt x="-4765" y="15514"/>
                  <a:pt x="-1252" y="21600"/>
                  <a:pt x="16835" y="18259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983" name="Connection Line"/>
          <p:cNvSpPr/>
          <p:nvPr/>
        </p:nvSpPr>
        <p:spPr>
          <a:xfrm>
            <a:off x="3434295" y="2721329"/>
            <a:ext cx="526028" cy="2384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9" h="19562" extrusionOk="0">
                <a:moveTo>
                  <a:pt x="1491" y="0"/>
                </a:moveTo>
                <a:cubicBezTo>
                  <a:pt x="21600" y="15270"/>
                  <a:pt x="21103" y="21600"/>
                  <a:pt x="0" y="18991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953" name="block"/>
          <p:cNvSpPr/>
          <p:nvPr/>
        </p:nvSpPr>
        <p:spPr>
          <a:xfrm>
            <a:off x="1987473" y="5376047"/>
            <a:ext cx="698772" cy="359979"/>
          </a:xfrm>
          <a:prstGeom prst="rect">
            <a:avLst/>
          </a:prstGeom>
          <a:solidFill>
            <a:srgbClr val="70BF41"/>
          </a:solidFill>
          <a:ln w="3175">
            <a:miter lim="400000"/>
          </a:ln>
          <a:effectLst>
            <a:outerShdw blurRad="254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16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block</a:t>
            </a:r>
          </a:p>
        </p:txBody>
      </p:sp>
      <p:sp>
        <p:nvSpPr>
          <p:cNvPr id="954" name="block"/>
          <p:cNvSpPr/>
          <p:nvPr/>
        </p:nvSpPr>
        <p:spPr>
          <a:xfrm>
            <a:off x="9496648" y="4472805"/>
            <a:ext cx="698772" cy="359979"/>
          </a:xfrm>
          <a:prstGeom prst="rect">
            <a:avLst/>
          </a:prstGeom>
          <a:solidFill>
            <a:srgbClr val="70BF41"/>
          </a:solidFill>
          <a:ln w="3175">
            <a:miter lim="400000"/>
          </a:ln>
          <a:effectLst>
            <a:outerShdw blurRad="254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16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block</a:t>
            </a:r>
          </a:p>
        </p:txBody>
      </p:sp>
      <p:sp>
        <p:nvSpPr>
          <p:cNvPr id="955" name="j"/>
          <p:cNvSpPr txBox="1"/>
          <p:nvPr/>
        </p:nvSpPr>
        <p:spPr>
          <a:xfrm>
            <a:off x="2987353" y="2383640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j</a:t>
            </a:r>
          </a:p>
        </p:txBody>
      </p:sp>
      <p:sp>
        <p:nvSpPr>
          <p:cNvPr id="956" name="k"/>
          <p:cNvSpPr txBox="1"/>
          <p:nvPr/>
        </p:nvSpPr>
        <p:spPr>
          <a:xfrm>
            <a:off x="2807774" y="4706301"/>
            <a:ext cx="180579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k</a:t>
            </a:r>
          </a:p>
        </p:txBody>
      </p:sp>
      <p:sp>
        <p:nvSpPr>
          <p:cNvPr id="957" name="l"/>
          <p:cNvSpPr txBox="1"/>
          <p:nvPr/>
        </p:nvSpPr>
        <p:spPr>
          <a:xfrm>
            <a:off x="2681773" y="5210953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l</a:t>
            </a:r>
          </a:p>
        </p:txBody>
      </p:sp>
      <p:sp>
        <p:nvSpPr>
          <p:cNvPr id="958" name="m"/>
          <p:cNvSpPr txBox="1"/>
          <p:nvPr/>
        </p:nvSpPr>
        <p:spPr>
          <a:xfrm>
            <a:off x="2978233" y="5820245"/>
            <a:ext cx="256705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m</a:t>
            </a:r>
          </a:p>
        </p:txBody>
      </p:sp>
      <p:sp>
        <p:nvSpPr>
          <p:cNvPr id="959" name="n"/>
          <p:cNvSpPr txBox="1"/>
          <p:nvPr/>
        </p:nvSpPr>
        <p:spPr>
          <a:xfrm>
            <a:off x="9233389" y="238364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n</a:t>
            </a:r>
          </a:p>
        </p:txBody>
      </p:sp>
      <p:sp>
        <p:nvSpPr>
          <p:cNvPr id="960" name="o"/>
          <p:cNvSpPr txBox="1"/>
          <p:nvPr/>
        </p:nvSpPr>
        <p:spPr>
          <a:xfrm>
            <a:off x="9299159" y="448770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o</a:t>
            </a:r>
          </a:p>
        </p:txBody>
      </p:sp>
      <p:sp>
        <p:nvSpPr>
          <p:cNvPr id="961" name="p"/>
          <p:cNvSpPr txBox="1"/>
          <p:nvPr/>
        </p:nvSpPr>
        <p:spPr>
          <a:xfrm>
            <a:off x="9571453" y="5063488"/>
            <a:ext cx="193416" cy="332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p</a:t>
            </a:r>
          </a:p>
        </p:txBody>
      </p:sp>
      <p:sp>
        <p:nvSpPr>
          <p:cNvPr id="962" name="q"/>
          <p:cNvSpPr txBox="1"/>
          <p:nvPr/>
        </p:nvSpPr>
        <p:spPr>
          <a:xfrm>
            <a:off x="9233389" y="5820245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q</a:t>
            </a:r>
          </a:p>
        </p:txBody>
      </p:sp>
      <p:sp>
        <p:nvSpPr>
          <p:cNvPr id="963" name="block"/>
          <p:cNvSpPr/>
          <p:nvPr/>
        </p:nvSpPr>
        <p:spPr>
          <a:xfrm>
            <a:off x="9170516" y="2047923"/>
            <a:ext cx="698772" cy="359979"/>
          </a:xfrm>
          <a:prstGeom prst="rect">
            <a:avLst/>
          </a:prstGeom>
          <a:solidFill>
            <a:srgbClr val="70BF41"/>
          </a:solidFill>
          <a:ln w="3175">
            <a:miter lim="400000"/>
          </a:ln>
          <a:effectLst>
            <a:outerShdw blurRad="254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16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block</a:t>
            </a:r>
          </a:p>
        </p:txBody>
      </p:sp>
      <p:sp>
        <p:nvSpPr>
          <p:cNvPr id="964" name="block"/>
          <p:cNvSpPr/>
          <p:nvPr/>
        </p:nvSpPr>
        <p:spPr>
          <a:xfrm>
            <a:off x="2105530" y="4655584"/>
            <a:ext cx="698772" cy="359979"/>
          </a:xfrm>
          <a:prstGeom prst="rect">
            <a:avLst/>
          </a:prstGeom>
          <a:solidFill>
            <a:srgbClr val="70BF41"/>
          </a:solidFill>
          <a:ln w="3175">
            <a:miter lim="400000"/>
          </a:ln>
          <a:effectLst>
            <a:outerShdw blurRad="25400" dir="6425621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16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block</a:t>
            </a:r>
          </a:p>
        </p:txBody>
      </p:sp>
      <p:sp>
        <p:nvSpPr>
          <p:cNvPr id="965" name="block"/>
          <p:cNvSpPr/>
          <p:nvPr/>
        </p:nvSpPr>
        <p:spPr>
          <a:xfrm>
            <a:off x="2543206" y="2011557"/>
            <a:ext cx="698773" cy="359979"/>
          </a:xfrm>
          <a:prstGeom prst="rect">
            <a:avLst/>
          </a:prstGeom>
          <a:solidFill>
            <a:srgbClr val="70BF41"/>
          </a:solidFill>
          <a:ln w="3175">
            <a:miter lim="400000"/>
          </a:ln>
          <a:effectLst>
            <a:outerShdw blurRad="254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16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block</a:t>
            </a:r>
          </a:p>
        </p:txBody>
      </p:sp>
      <p:sp>
        <p:nvSpPr>
          <p:cNvPr id="966" name="block"/>
          <p:cNvSpPr/>
          <p:nvPr/>
        </p:nvSpPr>
        <p:spPr>
          <a:xfrm>
            <a:off x="3765705" y="5893497"/>
            <a:ext cx="698773" cy="359979"/>
          </a:xfrm>
          <a:prstGeom prst="rect">
            <a:avLst/>
          </a:prstGeom>
          <a:solidFill>
            <a:srgbClr val="70BF41"/>
          </a:solidFill>
          <a:ln w="3175">
            <a:miter lim="400000"/>
          </a:ln>
          <a:effectLst>
            <a:outerShdw blurRad="254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16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block</a:t>
            </a:r>
          </a:p>
        </p:txBody>
      </p:sp>
      <p:sp>
        <p:nvSpPr>
          <p:cNvPr id="967" name="block"/>
          <p:cNvSpPr/>
          <p:nvPr/>
        </p:nvSpPr>
        <p:spPr>
          <a:xfrm>
            <a:off x="9668161" y="5445371"/>
            <a:ext cx="698772" cy="359979"/>
          </a:xfrm>
          <a:prstGeom prst="rect">
            <a:avLst/>
          </a:prstGeom>
          <a:solidFill>
            <a:srgbClr val="70BF41"/>
          </a:solidFill>
          <a:ln w="3175">
            <a:miter lim="400000"/>
          </a:ln>
          <a:effectLst>
            <a:outerShdw blurRad="254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16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block</a:t>
            </a:r>
          </a:p>
        </p:txBody>
      </p:sp>
      <p:sp>
        <p:nvSpPr>
          <p:cNvPr id="968" name="block"/>
          <p:cNvSpPr/>
          <p:nvPr/>
        </p:nvSpPr>
        <p:spPr>
          <a:xfrm>
            <a:off x="7924754" y="5893497"/>
            <a:ext cx="698772" cy="359979"/>
          </a:xfrm>
          <a:prstGeom prst="rect">
            <a:avLst/>
          </a:prstGeom>
          <a:solidFill>
            <a:srgbClr val="70BF41"/>
          </a:solidFill>
          <a:ln w="3175">
            <a:miter lim="400000"/>
          </a:ln>
          <a:effectLst>
            <a:outerShdw blurRad="254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16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block</a:t>
            </a:r>
          </a:p>
        </p:txBody>
      </p:sp>
      <p:sp>
        <p:nvSpPr>
          <p:cNvPr id="984" name="Connection Line"/>
          <p:cNvSpPr/>
          <p:nvPr/>
        </p:nvSpPr>
        <p:spPr>
          <a:xfrm>
            <a:off x="3199971" y="5422170"/>
            <a:ext cx="541416" cy="427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1" h="21600" extrusionOk="0">
                <a:moveTo>
                  <a:pt x="0" y="0"/>
                </a:moveTo>
                <a:cubicBezTo>
                  <a:pt x="16510" y="7218"/>
                  <a:pt x="21600" y="14418"/>
                  <a:pt x="15270" y="21600"/>
                </a:cubicBezTo>
              </a:path>
            </a:pathLst>
          </a:custGeom>
          <a:ln w="38100">
            <a:solidFill>
              <a:srgbClr val="70BF41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85" name="Connection Line"/>
          <p:cNvSpPr/>
          <p:nvPr/>
        </p:nvSpPr>
        <p:spPr>
          <a:xfrm>
            <a:off x="3203526" y="5284389"/>
            <a:ext cx="5940684" cy="412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12" extrusionOk="0">
                <a:moveTo>
                  <a:pt x="0" y="4958"/>
                </a:moveTo>
                <a:cubicBezTo>
                  <a:pt x="8228" y="21600"/>
                  <a:pt x="15428" y="19947"/>
                  <a:pt x="21600" y="0"/>
                </a:cubicBezTo>
              </a:path>
            </a:pathLst>
          </a:custGeom>
          <a:ln w="38100">
            <a:solidFill>
              <a:srgbClr val="70BF41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86" name="Connection Line"/>
          <p:cNvSpPr/>
          <p:nvPr/>
        </p:nvSpPr>
        <p:spPr>
          <a:xfrm>
            <a:off x="8408872" y="4812958"/>
            <a:ext cx="633290" cy="529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33" h="19283" extrusionOk="0">
                <a:moveTo>
                  <a:pt x="10973" y="0"/>
                </a:moveTo>
                <a:cubicBezTo>
                  <a:pt x="-5267" y="15430"/>
                  <a:pt x="-3480" y="21600"/>
                  <a:pt x="16333" y="18509"/>
                </a:cubicBezTo>
              </a:path>
            </a:pathLst>
          </a:custGeom>
          <a:ln w="38100">
            <a:solidFill>
              <a:srgbClr val="70BF41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87" name="Connection Line"/>
          <p:cNvSpPr/>
          <p:nvPr/>
        </p:nvSpPr>
        <p:spPr>
          <a:xfrm>
            <a:off x="9006932" y="5365193"/>
            <a:ext cx="189097" cy="441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1060" y="6075"/>
                  <a:pt x="3860" y="13275"/>
                  <a:pt x="0" y="21600"/>
                </a:cubicBezTo>
              </a:path>
            </a:pathLst>
          </a:custGeom>
          <a:ln w="38100">
            <a:solidFill>
              <a:srgbClr val="70BF41"/>
            </a:solidFill>
            <a:custDash>
              <a:ds d="200000" sp="200000"/>
            </a:custDash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73" name="until all clients have the same view of the transactions"/>
          <p:cNvSpPr txBox="1"/>
          <p:nvPr/>
        </p:nvSpPr>
        <p:spPr>
          <a:xfrm>
            <a:off x="889000" y="1299368"/>
            <a:ext cx="7427119" cy="40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until </a:t>
            </a:r>
            <a:r>
              <a:rPr>
                <a:solidFill>
                  <a:srgbClr val="FF2600"/>
                </a:solidFill>
              </a:rPr>
              <a:t>all</a:t>
            </a:r>
            <a:r>
              <a:t> clients have the same view of the transactions</a:t>
            </a:r>
          </a:p>
        </p:txBody>
      </p:sp>
      <p:sp>
        <p:nvSpPr>
          <p:cNvPr id="974" name="Bitcoin clients exchange Blocks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Bitcoin clients exchange </a:t>
            </a:r>
            <a:r>
              <a:rPr>
                <a:solidFill>
                  <a:srgbClr val="70BF41"/>
                </a:solidFill>
              </a:rPr>
              <a:t>Blocks</a:t>
            </a:r>
          </a:p>
        </p:txBody>
      </p:sp>
      <p:sp>
        <p:nvSpPr>
          <p:cNvPr id="975" name="until all clients have it"/>
          <p:cNvSpPr txBox="1"/>
          <p:nvPr/>
        </p:nvSpPr>
        <p:spPr>
          <a:xfrm>
            <a:off x="-731115" y="7308117"/>
            <a:ext cx="1910678" cy="282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17999"/>
              </a:lnSpc>
              <a:defRPr sz="14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 b="0"/>
            </a:pPr>
            <a:r>
              <a:rPr b="1"/>
              <a:t>until all clients have it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Rectangle 4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992" name="TextBox 39"/>
          <p:cNvSpPr txBox="1"/>
          <p:nvPr/>
        </p:nvSpPr>
        <p:spPr>
          <a:xfrm>
            <a:off x="2816873" y="2958311"/>
            <a:ext cx="6841448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48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What can go wrong?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" grpId="1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6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6727"/>
            <a:ext cx="12310110" cy="8206742"/>
          </a:xfrm>
          <a:prstGeom prst="rect">
            <a:avLst/>
          </a:prstGeom>
          <a:ln w="12700">
            <a:miter lim="400000"/>
          </a:ln>
        </p:spPr>
      </p:pic>
      <p:sp>
        <p:nvSpPr>
          <p:cNvPr id="997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8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999" name="Oval"/>
          <p:cNvSpPr/>
          <p:nvPr/>
        </p:nvSpPr>
        <p:spPr>
          <a:xfrm>
            <a:off x="4396961" y="1760553"/>
            <a:ext cx="3693890" cy="4109680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7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100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774" y="4770695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278" y="5755131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179" y="5196058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465" y="5805349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833" y="5051384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090" y="4475595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0863" y="2371535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978" y="2371494"/>
            <a:ext cx="360767" cy="360062"/>
          </a:xfrm>
          <a:prstGeom prst="rect">
            <a:avLst/>
          </a:prstGeom>
          <a:ln w="12700">
            <a:miter lim="400000"/>
          </a:ln>
        </p:spPr>
      </p:pic>
      <p:sp>
        <p:nvSpPr>
          <p:cNvPr id="1026" name="Connection Line"/>
          <p:cNvSpPr/>
          <p:nvPr/>
        </p:nvSpPr>
        <p:spPr>
          <a:xfrm>
            <a:off x="8897239" y="5285303"/>
            <a:ext cx="247269" cy="530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44" h="21600" extrusionOk="0">
                <a:moveTo>
                  <a:pt x="18344" y="0"/>
                </a:moveTo>
                <a:cubicBezTo>
                  <a:pt x="2247" y="3941"/>
                  <a:pt x="-3256" y="11141"/>
                  <a:pt x="1835" y="2160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027" name="Connection Line"/>
          <p:cNvSpPr/>
          <p:nvPr/>
        </p:nvSpPr>
        <p:spPr>
          <a:xfrm>
            <a:off x="8672212" y="2721337"/>
            <a:ext cx="279200" cy="1852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1" h="21600" extrusionOk="0">
                <a:moveTo>
                  <a:pt x="11578" y="21600"/>
                </a:moveTo>
                <a:cubicBezTo>
                  <a:pt x="-5299" y="18881"/>
                  <a:pt x="-3725" y="11681"/>
                  <a:pt x="16301" y="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028" name="Connection Line"/>
          <p:cNvSpPr/>
          <p:nvPr/>
        </p:nvSpPr>
        <p:spPr>
          <a:xfrm>
            <a:off x="3210489" y="5263266"/>
            <a:ext cx="5928350" cy="285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9" extrusionOk="0">
                <a:moveTo>
                  <a:pt x="0" y="4688"/>
                </a:moveTo>
                <a:cubicBezTo>
                  <a:pt x="7109" y="21600"/>
                  <a:pt x="14309" y="20037"/>
                  <a:pt x="21600" y="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029" name="Connection Line"/>
          <p:cNvSpPr/>
          <p:nvPr/>
        </p:nvSpPr>
        <p:spPr>
          <a:xfrm>
            <a:off x="3600129" y="2270632"/>
            <a:ext cx="5235538" cy="249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0" y="16201"/>
                </a:moveTo>
                <a:cubicBezTo>
                  <a:pt x="7991" y="-5242"/>
                  <a:pt x="15191" y="-5399"/>
                  <a:pt x="21600" y="15731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030" name="Connection Line"/>
          <p:cNvSpPr/>
          <p:nvPr/>
        </p:nvSpPr>
        <p:spPr>
          <a:xfrm>
            <a:off x="3205929" y="5384743"/>
            <a:ext cx="635964" cy="451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094" h="21600" extrusionOk="0">
                <a:moveTo>
                  <a:pt x="0" y="0"/>
                </a:moveTo>
                <a:cubicBezTo>
                  <a:pt x="17580" y="2058"/>
                  <a:pt x="21600" y="9258"/>
                  <a:pt x="12059" y="2160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031" name="Connection Line"/>
          <p:cNvSpPr/>
          <p:nvPr/>
        </p:nvSpPr>
        <p:spPr>
          <a:xfrm>
            <a:off x="3206631" y="5028609"/>
            <a:ext cx="426694" cy="333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36" h="21600" extrusionOk="0">
                <a:moveTo>
                  <a:pt x="0" y="21600"/>
                </a:moveTo>
                <a:cubicBezTo>
                  <a:pt x="18589" y="18445"/>
                  <a:pt x="21600" y="11245"/>
                  <a:pt x="9032" y="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032" name="Connection Line"/>
          <p:cNvSpPr/>
          <p:nvPr/>
        </p:nvSpPr>
        <p:spPr>
          <a:xfrm>
            <a:off x="8819531" y="4811693"/>
            <a:ext cx="324958" cy="49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835" h="19147" extrusionOk="0">
                <a:moveTo>
                  <a:pt x="6295" y="0"/>
                </a:moveTo>
                <a:cubicBezTo>
                  <a:pt x="-4765" y="15514"/>
                  <a:pt x="-1252" y="21600"/>
                  <a:pt x="16835" y="18259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033" name="Connection Line"/>
          <p:cNvSpPr/>
          <p:nvPr/>
        </p:nvSpPr>
        <p:spPr>
          <a:xfrm>
            <a:off x="3434295" y="2721329"/>
            <a:ext cx="526028" cy="2384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9" h="19562" extrusionOk="0">
                <a:moveTo>
                  <a:pt x="1491" y="0"/>
                </a:moveTo>
                <a:cubicBezTo>
                  <a:pt x="21600" y="15270"/>
                  <a:pt x="21103" y="21600"/>
                  <a:pt x="0" y="18991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016" name="Bitcoin connections are routed over the Internet…"/>
          <p:cNvSpPr txBox="1"/>
          <p:nvPr/>
        </p:nvSpPr>
        <p:spPr>
          <a:xfrm>
            <a:off x="889000" y="647184"/>
            <a:ext cx="8562158" cy="830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Bitcoin connections are routed over the Internet </a:t>
            </a:r>
          </a:p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using </a:t>
            </a:r>
            <a:r>
              <a:rPr dirty="0">
                <a:solidFill>
                  <a:srgbClr val="FF2600"/>
                </a:solidFill>
              </a:rPr>
              <a:t>BGP</a:t>
            </a:r>
            <a:r>
              <a:rPr dirty="0"/>
              <a:t>, the default Internet routing protocol</a:t>
            </a:r>
          </a:p>
        </p:txBody>
      </p:sp>
      <p:sp>
        <p:nvSpPr>
          <p:cNvPr id="1017" name="Internet"/>
          <p:cNvSpPr txBox="1"/>
          <p:nvPr/>
        </p:nvSpPr>
        <p:spPr>
          <a:xfrm>
            <a:off x="5246764" y="3681583"/>
            <a:ext cx="2093616" cy="688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defTabSz="410765">
              <a:lnSpc>
                <a:spcPct val="110000"/>
              </a:lnSpc>
              <a:defRPr sz="42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Internet</a:t>
            </a:r>
          </a:p>
        </p:txBody>
      </p:sp>
      <p:sp>
        <p:nvSpPr>
          <p:cNvPr id="1018" name="j"/>
          <p:cNvSpPr txBox="1"/>
          <p:nvPr/>
        </p:nvSpPr>
        <p:spPr>
          <a:xfrm>
            <a:off x="2987353" y="2383640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j</a:t>
            </a:r>
          </a:p>
        </p:txBody>
      </p:sp>
      <p:sp>
        <p:nvSpPr>
          <p:cNvPr id="1019" name="k"/>
          <p:cNvSpPr txBox="1"/>
          <p:nvPr/>
        </p:nvSpPr>
        <p:spPr>
          <a:xfrm>
            <a:off x="2807774" y="4706301"/>
            <a:ext cx="180579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k</a:t>
            </a:r>
          </a:p>
        </p:txBody>
      </p:sp>
      <p:sp>
        <p:nvSpPr>
          <p:cNvPr id="1020" name="l"/>
          <p:cNvSpPr txBox="1"/>
          <p:nvPr/>
        </p:nvSpPr>
        <p:spPr>
          <a:xfrm>
            <a:off x="2681773" y="5210953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l</a:t>
            </a:r>
          </a:p>
        </p:txBody>
      </p:sp>
      <p:sp>
        <p:nvSpPr>
          <p:cNvPr id="1021" name="m"/>
          <p:cNvSpPr txBox="1"/>
          <p:nvPr/>
        </p:nvSpPr>
        <p:spPr>
          <a:xfrm>
            <a:off x="2978233" y="5820245"/>
            <a:ext cx="256705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m</a:t>
            </a:r>
          </a:p>
        </p:txBody>
      </p:sp>
      <p:sp>
        <p:nvSpPr>
          <p:cNvPr id="1022" name="n"/>
          <p:cNvSpPr txBox="1"/>
          <p:nvPr/>
        </p:nvSpPr>
        <p:spPr>
          <a:xfrm>
            <a:off x="9233389" y="238364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n</a:t>
            </a:r>
          </a:p>
        </p:txBody>
      </p:sp>
      <p:sp>
        <p:nvSpPr>
          <p:cNvPr id="1023" name="o"/>
          <p:cNvSpPr txBox="1"/>
          <p:nvPr/>
        </p:nvSpPr>
        <p:spPr>
          <a:xfrm>
            <a:off x="9299159" y="448770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o</a:t>
            </a:r>
          </a:p>
        </p:txBody>
      </p:sp>
      <p:sp>
        <p:nvSpPr>
          <p:cNvPr id="1024" name="p"/>
          <p:cNvSpPr txBox="1"/>
          <p:nvPr/>
        </p:nvSpPr>
        <p:spPr>
          <a:xfrm>
            <a:off x="9571453" y="5063488"/>
            <a:ext cx="193416" cy="332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p</a:t>
            </a:r>
          </a:p>
        </p:txBody>
      </p:sp>
      <p:sp>
        <p:nvSpPr>
          <p:cNvPr id="1025" name="q"/>
          <p:cNvSpPr txBox="1"/>
          <p:nvPr/>
        </p:nvSpPr>
        <p:spPr>
          <a:xfrm>
            <a:off x="9233389" y="5820245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q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294" y="-87360"/>
            <a:ext cx="12310110" cy="8206742"/>
          </a:xfrm>
          <a:prstGeom prst="rect">
            <a:avLst/>
          </a:prstGeom>
          <a:ln w="12700">
            <a:miter lim="400000"/>
          </a:ln>
        </p:spPr>
      </p:pic>
      <p:sp>
        <p:nvSpPr>
          <p:cNvPr id="1038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9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1108" name="Connection Line"/>
          <p:cNvSpPr/>
          <p:nvPr/>
        </p:nvSpPr>
        <p:spPr>
          <a:xfrm>
            <a:off x="3183184" y="3843171"/>
            <a:ext cx="720053" cy="1031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09" name="Connection Line"/>
          <p:cNvSpPr/>
          <p:nvPr/>
        </p:nvSpPr>
        <p:spPr>
          <a:xfrm>
            <a:off x="3576708" y="2643942"/>
            <a:ext cx="368681" cy="220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0" name="Connection Line"/>
          <p:cNvSpPr/>
          <p:nvPr/>
        </p:nvSpPr>
        <p:spPr>
          <a:xfrm>
            <a:off x="8688437" y="2657982"/>
            <a:ext cx="177275" cy="129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1" name="Connection Line"/>
          <p:cNvSpPr/>
          <p:nvPr/>
        </p:nvSpPr>
        <p:spPr>
          <a:xfrm>
            <a:off x="8692891" y="4781668"/>
            <a:ext cx="208914" cy="204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2" name="Connection Line"/>
          <p:cNvSpPr/>
          <p:nvPr/>
        </p:nvSpPr>
        <p:spPr>
          <a:xfrm>
            <a:off x="8914454" y="5254988"/>
            <a:ext cx="223102" cy="29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3" name="Connection Line"/>
          <p:cNvSpPr/>
          <p:nvPr/>
        </p:nvSpPr>
        <p:spPr>
          <a:xfrm>
            <a:off x="8708126" y="5733217"/>
            <a:ext cx="142137" cy="130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4" name="Connection Line"/>
          <p:cNvSpPr/>
          <p:nvPr/>
        </p:nvSpPr>
        <p:spPr>
          <a:xfrm>
            <a:off x="3206675" y="5355199"/>
            <a:ext cx="382628" cy="14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5" name="Connection Line"/>
          <p:cNvSpPr/>
          <p:nvPr/>
        </p:nvSpPr>
        <p:spPr>
          <a:xfrm>
            <a:off x="3641366" y="5707260"/>
            <a:ext cx="133796" cy="112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6" name="Connection Line"/>
          <p:cNvSpPr/>
          <p:nvPr/>
        </p:nvSpPr>
        <p:spPr>
          <a:xfrm>
            <a:off x="3443469" y="5018042"/>
            <a:ext cx="207876" cy="83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104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774" y="4770695"/>
            <a:ext cx="360768" cy="360063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050" name="Connection Line"/>
          <p:cNvCxnSpPr>
            <a:stCxn id="1058" idx="0"/>
            <a:endCxn id="1056" idx="0"/>
          </p:cNvCxnSpPr>
          <p:nvPr/>
        </p:nvCxnSpPr>
        <p:spPr>
          <a:xfrm flipH="1" flipV="1">
            <a:off x="6919402" y="4233761"/>
            <a:ext cx="1387317" cy="113107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51" name="Connection Line"/>
          <p:cNvCxnSpPr>
            <a:stCxn id="1055" idx="0"/>
            <a:endCxn id="1061" idx="0"/>
          </p:cNvCxnSpPr>
          <p:nvPr/>
        </p:nvCxnSpPr>
        <p:spPr>
          <a:xfrm flipV="1">
            <a:off x="4404229" y="2386438"/>
            <a:ext cx="1864717" cy="752998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52" name="Connection Line"/>
          <p:cNvCxnSpPr>
            <a:stCxn id="1060" idx="0"/>
            <a:endCxn id="1055" idx="0"/>
          </p:cNvCxnSpPr>
          <p:nvPr/>
        </p:nvCxnSpPr>
        <p:spPr>
          <a:xfrm flipH="1" flipV="1">
            <a:off x="4404229" y="3139435"/>
            <a:ext cx="685091" cy="109432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sp>
        <p:nvSpPr>
          <p:cNvPr id="1117" name="Connection Line"/>
          <p:cNvSpPr/>
          <p:nvPr/>
        </p:nvSpPr>
        <p:spPr>
          <a:xfrm>
            <a:off x="4168523" y="3110776"/>
            <a:ext cx="41187" cy="16910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055" name="Oval"/>
          <p:cNvSpPr/>
          <p:nvPr/>
        </p:nvSpPr>
        <p:spPr>
          <a:xfrm>
            <a:off x="3819221" y="2700227"/>
            <a:ext cx="1170016" cy="878417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cxnSp>
        <p:nvCxnSpPr>
          <p:cNvPr id="1064" name="Connection Line"/>
          <p:cNvCxnSpPr>
            <a:stCxn id="1057" idx="0"/>
            <a:endCxn id="1058" idx="0"/>
          </p:cNvCxnSpPr>
          <p:nvPr/>
        </p:nvCxnSpPr>
        <p:spPr>
          <a:xfrm>
            <a:off x="6268945" y="5331745"/>
            <a:ext cx="2037774" cy="3309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65" name="Connection Line"/>
          <p:cNvCxnSpPr>
            <a:stCxn id="1058" idx="0"/>
            <a:endCxn id="1059" idx="0"/>
          </p:cNvCxnSpPr>
          <p:nvPr/>
        </p:nvCxnSpPr>
        <p:spPr>
          <a:xfrm flipH="1" flipV="1">
            <a:off x="8207582" y="3139435"/>
            <a:ext cx="99137" cy="222540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66" name="Connection Line"/>
          <p:cNvCxnSpPr>
            <a:stCxn id="1054" idx="0"/>
            <a:endCxn id="1057" idx="0"/>
          </p:cNvCxnSpPr>
          <p:nvPr/>
        </p:nvCxnSpPr>
        <p:spPr>
          <a:xfrm>
            <a:off x="4222614" y="5331745"/>
            <a:ext cx="2046332" cy="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67" name="Connection Line"/>
          <p:cNvCxnSpPr>
            <a:stCxn id="1061" idx="0"/>
            <a:endCxn id="1059" idx="0"/>
          </p:cNvCxnSpPr>
          <p:nvPr/>
        </p:nvCxnSpPr>
        <p:spPr>
          <a:xfrm>
            <a:off x="6268945" y="2386438"/>
            <a:ext cx="1938638" cy="752998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68" name="Connection Line"/>
          <p:cNvCxnSpPr>
            <a:stCxn id="1055" idx="0"/>
            <a:endCxn id="1059" idx="0"/>
          </p:cNvCxnSpPr>
          <p:nvPr/>
        </p:nvCxnSpPr>
        <p:spPr>
          <a:xfrm>
            <a:off x="4404229" y="3139435"/>
            <a:ext cx="3803354" cy="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69" name="Connection Line"/>
          <p:cNvCxnSpPr>
            <a:stCxn id="1060" idx="0"/>
            <a:endCxn id="1056" idx="0"/>
          </p:cNvCxnSpPr>
          <p:nvPr/>
        </p:nvCxnSpPr>
        <p:spPr>
          <a:xfrm>
            <a:off x="5089319" y="4233760"/>
            <a:ext cx="1830084" cy="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70" name="Connection Line"/>
          <p:cNvCxnSpPr>
            <a:stCxn id="1054" idx="0"/>
            <a:endCxn id="1060" idx="0"/>
          </p:cNvCxnSpPr>
          <p:nvPr/>
        </p:nvCxnSpPr>
        <p:spPr>
          <a:xfrm flipV="1">
            <a:off x="4222614" y="4233760"/>
            <a:ext cx="866706" cy="109798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71" name="Connection Line"/>
          <p:cNvCxnSpPr>
            <a:stCxn id="1056" idx="0"/>
            <a:endCxn id="1059" idx="0"/>
          </p:cNvCxnSpPr>
          <p:nvPr/>
        </p:nvCxnSpPr>
        <p:spPr>
          <a:xfrm flipV="1">
            <a:off x="6919402" y="3139435"/>
            <a:ext cx="1288181" cy="1094327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sp>
        <p:nvSpPr>
          <p:cNvPr id="1072" name="C"/>
          <p:cNvSpPr txBox="1"/>
          <p:nvPr/>
        </p:nvSpPr>
        <p:spPr>
          <a:xfrm>
            <a:off x="4968309" y="4060921"/>
            <a:ext cx="242021" cy="345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C</a:t>
            </a:r>
          </a:p>
        </p:txBody>
      </p:sp>
      <p:pic>
        <p:nvPicPr>
          <p:cNvPr id="107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278" y="5755131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179" y="5196058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465" y="5805349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833" y="5051384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090" y="4475595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0863" y="2371535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978" y="2371494"/>
            <a:ext cx="360767" cy="360062"/>
          </a:xfrm>
          <a:prstGeom prst="rect">
            <a:avLst/>
          </a:prstGeom>
          <a:ln w="12700">
            <a:miter lim="400000"/>
          </a:ln>
        </p:spPr>
      </p:pic>
      <p:sp>
        <p:nvSpPr>
          <p:cNvPr id="1118" name="Connection Line"/>
          <p:cNvSpPr/>
          <p:nvPr/>
        </p:nvSpPr>
        <p:spPr>
          <a:xfrm>
            <a:off x="8897239" y="5285303"/>
            <a:ext cx="247269" cy="530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44" h="21600" extrusionOk="0">
                <a:moveTo>
                  <a:pt x="18344" y="0"/>
                </a:moveTo>
                <a:cubicBezTo>
                  <a:pt x="2247" y="3941"/>
                  <a:pt x="-3256" y="11141"/>
                  <a:pt x="1835" y="2160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119" name="Connection Line"/>
          <p:cNvSpPr/>
          <p:nvPr/>
        </p:nvSpPr>
        <p:spPr>
          <a:xfrm>
            <a:off x="8672212" y="2721337"/>
            <a:ext cx="279200" cy="1852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1" h="21600" extrusionOk="0">
                <a:moveTo>
                  <a:pt x="11578" y="21600"/>
                </a:moveTo>
                <a:cubicBezTo>
                  <a:pt x="-5299" y="18881"/>
                  <a:pt x="-3725" y="11681"/>
                  <a:pt x="16301" y="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085" name="B"/>
          <p:cNvSpPr txBox="1"/>
          <p:nvPr/>
        </p:nvSpPr>
        <p:spPr>
          <a:xfrm>
            <a:off x="4227292" y="2906254"/>
            <a:ext cx="212379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090" name="D"/>
          <p:cNvSpPr txBox="1"/>
          <p:nvPr/>
        </p:nvSpPr>
        <p:spPr>
          <a:xfrm>
            <a:off x="4190179" y="4925222"/>
            <a:ext cx="256531" cy="34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092" name="The Internet is composed of Autonomous Systems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The Internet is composed of Autonomous Systems</a:t>
            </a:r>
          </a:p>
        </p:txBody>
      </p:sp>
      <p:sp>
        <p:nvSpPr>
          <p:cNvPr id="1093" name="j"/>
          <p:cNvSpPr txBox="1"/>
          <p:nvPr/>
        </p:nvSpPr>
        <p:spPr>
          <a:xfrm>
            <a:off x="2987353" y="2383640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j</a:t>
            </a:r>
          </a:p>
        </p:txBody>
      </p:sp>
      <p:sp>
        <p:nvSpPr>
          <p:cNvPr id="1094" name="k"/>
          <p:cNvSpPr txBox="1"/>
          <p:nvPr/>
        </p:nvSpPr>
        <p:spPr>
          <a:xfrm>
            <a:off x="2807774" y="4706301"/>
            <a:ext cx="180579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k</a:t>
            </a:r>
          </a:p>
        </p:txBody>
      </p:sp>
      <p:sp>
        <p:nvSpPr>
          <p:cNvPr id="1095" name="l"/>
          <p:cNvSpPr txBox="1"/>
          <p:nvPr/>
        </p:nvSpPr>
        <p:spPr>
          <a:xfrm>
            <a:off x="2681773" y="5210953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l</a:t>
            </a:r>
          </a:p>
        </p:txBody>
      </p:sp>
      <p:sp>
        <p:nvSpPr>
          <p:cNvPr id="1096" name="m"/>
          <p:cNvSpPr txBox="1"/>
          <p:nvPr/>
        </p:nvSpPr>
        <p:spPr>
          <a:xfrm>
            <a:off x="2978233" y="5820245"/>
            <a:ext cx="256705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m</a:t>
            </a:r>
          </a:p>
        </p:txBody>
      </p:sp>
      <p:sp>
        <p:nvSpPr>
          <p:cNvPr id="1097" name="n"/>
          <p:cNvSpPr txBox="1"/>
          <p:nvPr/>
        </p:nvSpPr>
        <p:spPr>
          <a:xfrm>
            <a:off x="9233389" y="238364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n</a:t>
            </a:r>
          </a:p>
        </p:txBody>
      </p:sp>
      <p:sp>
        <p:nvSpPr>
          <p:cNvPr id="1098" name="o"/>
          <p:cNvSpPr txBox="1"/>
          <p:nvPr/>
        </p:nvSpPr>
        <p:spPr>
          <a:xfrm>
            <a:off x="9299159" y="448770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o</a:t>
            </a:r>
          </a:p>
        </p:txBody>
      </p:sp>
      <p:sp>
        <p:nvSpPr>
          <p:cNvPr id="1099" name="p"/>
          <p:cNvSpPr txBox="1"/>
          <p:nvPr/>
        </p:nvSpPr>
        <p:spPr>
          <a:xfrm>
            <a:off x="9571453" y="5063488"/>
            <a:ext cx="193416" cy="332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p</a:t>
            </a:r>
          </a:p>
        </p:txBody>
      </p:sp>
      <p:sp>
        <p:nvSpPr>
          <p:cNvPr id="1100" name="q"/>
          <p:cNvSpPr txBox="1"/>
          <p:nvPr/>
        </p:nvSpPr>
        <p:spPr>
          <a:xfrm>
            <a:off x="9233389" y="5820245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q</a:t>
            </a:r>
          </a:p>
        </p:txBody>
      </p:sp>
      <p:sp>
        <p:nvSpPr>
          <p:cNvPr id="1101" name="Oval"/>
          <p:cNvSpPr/>
          <p:nvPr/>
        </p:nvSpPr>
        <p:spPr>
          <a:xfrm>
            <a:off x="3819221" y="2700227"/>
            <a:ext cx="1170016" cy="878417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26" name="Connection Line"/>
          <p:cNvSpPr/>
          <p:nvPr/>
        </p:nvSpPr>
        <p:spPr>
          <a:xfrm>
            <a:off x="3501456" y="3356347"/>
            <a:ext cx="391979" cy="166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03" name="A"/>
          <p:cNvSpPr txBox="1"/>
          <p:nvPr/>
        </p:nvSpPr>
        <p:spPr>
          <a:xfrm>
            <a:off x="3062423" y="3670332"/>
            <a:ext cx="241524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104" name="Oval"/>
          <p:cNvSpPr/>
          <p:nvPr/>
        </p:nvSpPr>
        <p:spPr>
          <a:xfrm>
            <a:off x="2636179" y="3437809"/>
            <a:ext cx="1094012" cy="81072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05" name="A"/>
          <p:cNvSpPr txBox="1"/>
          <p:nvPr/>
        </p:nvSpPr>
        <p:spPr>
          <a:xfrm>
            <a:off x="3062423" y="3670332"/>
            <a:ext cx="241524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106" name="B"/>
          <p:cNvSpPr txBox="1"/>
          <p:nvPr/>
        </p:nvSpPr>
        <p:spPr>
          <a:xfrm>
            <a:off x="4227292" y="2906254"/>
            <a:ext cx="212379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058" name="Oval"/>
          <p:cNvSpPr/>
          <p:nvPr/>
        </p:nvSpPr>
        <p:spPr>
          <a:xfrm>
            <a:off x="7691977" y="4881014"/>
            <a:ext cx="1229484" cy="96764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59" name="Oval"/>
          <p:cNvSpPr/>
          <p:nvPr/>
        </p:nvSpPr>
        <p:spPr>
          <a:xfrm>
            <a:off x="7553983" y="2623173"/>
            <a:ext cx="1307199" cy="103252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60" name="Oval"/>
          <p:cNvSpPr/>
          <p:nvPr/>
        </p:nvSpPr>
        <p:spPr>
          <a:xfrm>
            <a:off x="4515046" y="3779681"/>
            <a:ext cx="1148547" cy="908160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61" name="Oval"/>
          <p:cNvSpPr/>
          <p:nvPr/>
        </p:nvSpPr>
        <p:spPr>
          <a:xfrm>
            <a:off x="5738460" y="1960830"/>
            <a:ext cx="1060972" cy="851216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63" name="E"/>
          <p:cNvSpPr txBox="1"/>
          <p:nvPr/>
        </p:nvSpPr>
        <p:spPr>
          <a:xfrm>
            <a:off x="6166973" y="2307248"/>
            <a:ext cx="203946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084" name="H"/>
          <p:cNvSpPr txBox="1"/>
          <p:nvPr/>
        </p:nvSpPr>
        <p:spPr>
          <a:xfrm>
            <a:off x="8180252" y="2966596"/>
            <a:ext cx="252935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086" name="I"/>
          <p:cNvSpPr txBox="1"/>
          <p:nvPr/>
        </p:nvSpPr>
        <p:spPr>
          <a:xfrm>
            <a:off x="8441087" y="4969833"/>
            <a:ext cx="139453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054" name="Oval"/>
          <p:cNvSpPr/>
          <p:nvPr/>
        </p:nvSpPr>
        <p:spPr>
          <a:xfrm>
            <a:off x="3590265" y="4803350"/>
            <a:ext cx="1264700" cy="1056790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07" name="D"/>
          <p:cNvSpPr txBox="1"/>
          <p:nvPr/>
        </p:nvSpPr>
        <p:spPr>
          <a:xfrm>
            <a:off x="4190179" y="4925222"/>
            <a:ext cx="256531" cy="34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125" name="Connection Line"/>
          <p:cNvSpPr/>
          <p:nvPr/>
        </p:nvSpPr>
        <p:spPr>
          <a:xfrm>
            <a:off x="3434295" y="2721329"/>
            <a:ext cx="526028" cy="2384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9" h="19562" extrusionOk="0">
                <a:moveTo>
                  <a:pt x="1491" y="0"/>
                </a:moveTo>
                <a:cubicBezTo>
                  <a:pt x="21600" y="15270"/>
                  <a:pt x="21103" y="21600"/>
                  <a:pt x="0" y="18991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124" name="Connection Line"/>
          <p:cNvSpPr/>
          <p:nvPr/>
        </p:nvSpPr>
        <p:spPr>
          <a:xfrm>
            <a:off x="8819531" y="4811693"/>
            <a:ext cx="324958" cy="49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835" h="19147" extrusionOk="0">
                <a:moveTo>
                  <a:pt x="6295" y="0"/>
                </a:moveTo>
                <a:cubicBezTo>
                  <a:pt x="-4765" y="15514"/>
                  <a:pt x="-1252" y="21600"/>
                  <a:pt x="16835" y="18259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056" name="G"/>
          <p:cNvSpPr/>
          <p:nvPr/>
        </p:nvSpPr>
        <p:spPr>
          <a:xfrm>
            <a:off x="6287053" y="3733760"/>
            <a:ext cx="1264699" cy="1000002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789" tIns="26789" rIns="26789" bIns="26789" anchor="ctr"/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79" name="B">
            <a:extLst>
              <a:ext uri="{FF2B5EF4-FFF2-40B4-BE49-F238E27FC236}">
                <a16:creationId xmlns:a16="http://schemas.microsoft.com/office/drawing/2014/main" id="{7250CE83-0FB6-8D4A-8E53-6B82146CC01B}"/>
              </a:ext>
            </a:extLst>
          </p:cNvPr>
          <p:cNvSpPr txBox="1"/>
          <p:nvPr/>
        </p:nvSpPr>
        <p:spPr>
          <a:xfrm>
            <a:off x="4989463" y="4006768"/>
            <a:ext cx="232035" cy="4092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lang="en-US" b="0" dirty="0">
                <a:solidFill>
                  <a:srgbClr val="000000"/>
                </a:solidFill>
              </a:rPr>
              <a:t>C</a:t>
            </a:r>
            <a:endParaRPr b="0" dirty="0">
              <a:solidFill>
                <a:srgbClr val="000000"/>
              </a:solidFill>
            </a:endParaRPr>
          </a:p>
        </p:txBody>
      </p:sp>
      <p:sp>
        <p:nvSpPr>
          <p:cNvPr id="1121" name="Connection Line"/>
          <p:cNvSpPr/>
          <p:nvPr/>
        </p:nvSpPr>
        <p:spPr>
          <a:xfrm>
            <a:off x="3600129" y="2270632"/>
            <a:ext cx="5235538" cy="249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0" y="16201"/>
                </a:moveTo>
                <a:cubicBezTo>
                  <a:pt x="7991" y="-5242"/>
                  <a:pt x="15191" y="-5399"/>
                  <a:pt x="21600" y="15731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057" name="Oval"/>
          <p:cNvSpPr/>
          <p:nvPr/>
        </p:nvSpPr>
        <p:spPr>
          <a:xfrm>
            <a:off x="5654204" y="4882313"/>
            <a:ext cx="1229484" cy="898864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62" name="F"/>
          <p:cNvSpPr txBox="1"/>
          <p:nvPr/>
        </p:nvSpPr>
        <p:spPr>
          <a:xfrm>
            <a:off x="6167718" y="5153137"/>
            <a:ext cx="202456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 dirty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120" name="Connection Line"/>
          <p:cNvSpPr/>
          <p:nvPr/>
        </p:nvSpPr>
        <p:spPr>
          <a:xfrm>
            <a:off x="3210489" y="5263266"/>
            <a:ext cx="5928350" cy="285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9" extrusionOk="0">
                <a:moveTo>
                  <a:pt x="0" y="4688"/>
                </a:moveTo>
                <a:cubicBezTo>
                  <a:pt x="7109" y="21600"/>
                  <a:pt x="14309" y="20037"/>
                  <a:pt x="21600" y="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122" name="Connection Line"/>
          <p:cNvSpPr/>
          <p:nvPr/>
        </p:nvSpPr>
        <p:spPr>
          <a:xfrm>
            <a:off x="3205929" y="5384743"/>
            <a:ext cx="635964" cy="451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094" h="21600" extrusionOk="0">
                <a:moveTo>
                  <a:pt x="0" y="0"/>
                </a:moveTo>
                <a:cubicBezTo>
                  <a:pt x="17580" y="2058"/>
                  <a:pt x="21600" y="9258"/>
                  <a:pt x="12059" y="2160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123" name="Connection Line"/>
          <p:cNvSpPr/>
          <p:nvPr/>
        </p:nvSpPr>
        <p:spPr>
          <a:xfrm>
            <a:off x="3206631" y="5028609"/>
            <a:ext cx="426694" cy="333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36" h="21600" extrusionOk="0">
                <a:moveTo>
                  <a:pt x="0" y="21600"/>
                </a:moveTo>
                <a:cubicBezTo>
                  <a:pt x="18589" y="18445"/>
                  <a:pt x="21600" y="11245"/>
                  <a:pt x="9032" y="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0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6727"/>
            <a:ext cx="12310110" cy="8206742"/>
          </a:xfrm>
          <a:prstGeom prst="rect">
            <a:avLst/>
          </a:prstGeom>
          <a:ln w="12700">
            <a:miter lim="400000"/>
          </a:ln>
        </p:spPr>
      </p:pic>
      <p:sp>
        <p:nvSpPr>
          <p:cNvPr id="1131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2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1133" name="Oval"/>
          <p:cNvSpPr/>
          <p:nvPr/>
        </p:nvSpPr>
        <p:spPr>
          <a:xfrm>
            <a:off x="8766227" y="2321783"/>
            <a:ext cx="492824" cy="451110"/>
          </a:xfrm>
          <a:prstGeom prst="ellipse">
            <a:avLst/>
          </a:prstGeom>
          <a:solidFill>
            <a:srgbClr val="70BF41"/>
          </a:solidFill>
          <a:ln w="3175"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17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0863" y="2371535"/>
            <a:ext cx="360767" cy="360063"/>
          </a:xfrm>
          <a:prstGeom prst="rect">
            <a:avLst/>
          </a:prstGeom>
          <a:ln w="12700">
            <a:miter lim="400000"/>
          </a:ln>
        </p:spPr>
      </p:pic>
      <p:sp>
        <p:nvSpPr>
          <p:cNvPr id="1178" name="Each Bitcoin client n has an IP"/>
          <p:cNvSpPr txBox="1"/>
          <p:nvPr/>
        </p:nvSpPr>
        <p:spPr>
          <a:xfrm>
            <a:off x="889000" y="861814"/>
            <a:ext cx="9289081" cy="401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Each Bitcoin client n has an IP</a:t>
            </a:r>
          </a:p>
        </p:txBody>
      </p:sp>
      <p:sp>
        <p:nvSpPr>
          <p:cNvPr id="1183" name="n"/>
          <p:cNvSpPr txBox="1"/>
          <p:nvPr/>
        </p:nvSpPr>
        <p:spPr>
          <a:xfrm>
            <a:off x="9233389" y="238364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n</a:t>
            </a:r>
          </a:p>
        </p:txBody>
      </p:sp>
      <p:sp>
        <p:nvSpPr>
          <p:cNvPr id="1194" name="82.0.0.3"/>
          <p:cNvSpPr txBox="1"/>
          <p:nvPr/>
        </p:nvSpPr>
        <p:spPr>
          <a:xfrm>
            <a:off x="9295085" y="2144430"/>
            <a:ext cx="802370" cy="28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82.0.0.3</a:t>
            </a:r>
          </a:p>
        </p:txBody>
      </p:sp>
      <p:sp>
        <p:nvSpPr>
          <p:cNvPr id="67" name="Connection Line">
            <a:extLst>
              <a:ext uri="{FF2B5EF4-FFF2-40B4-BE49-F238E27FC236}">
                <a16:creationId xmlns:a16="http://schemas.microsoft.com/office/drawing/2014/main" id="{5696825D-389E-1249-A4E5-75A294427A81}"/>
              </a:ext>
            </a:extLst>
          </p:cNvPr>
          <p:cNvSpPr/>
          <p:nvPr/>
        </p:nvSpPr>
        <p:spPr>
          <a:xfrm>
            <a:off x="3183184" y="3843171"/>
            <a:ext cx="720053" cy="1031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68" name="Connection Line">
            <a:extLst>
              <a:ext uri="{FF2B5EF4-FFF2-40B4-BE49-F238E27FC236}">
                <a16:creationId xmlns:a16="http://schemas.microsoft.com/office/drawing/2014/main" id="{EDDB1587-F160-7D44-B6EF-142015ABD06C}"/>
              </a:ext>
            </a:extLst>
          </p:cNvPr>
          <p:cNvSpPr/>
          <p:nvPr/>
        </p:nvSpPr>
        <p:spPr>
          <a:xfrm>
            <a:off x="3576708" y="2643942"/>
            <a:ext cx="368681" cy="220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69" name="Connection Line">
            <a:extLst>
              <a:ext uri="{FF2B5EF4-FFF2-40B4-BE49-F238E27FC236}">
                <a16:creationId xmlns:a16="http://schemas.microsoft.com/office/drawing/2014/main" id="{0E8A0C3F-A1BB-1E41-B882-C895C5A848C0}"/>
              </a:ext>
            </a:extLst>
          </p:cNvPr>
          <p:cNvSpPr/>
          <p:nvPr/>
        </p:nvSpPr>
        <p:spPr>
          <a:xfrm>
            <a:off x="8688437" y="2657982"/>
            <a:ext cx="177275" cy="129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70" name="Connection Line">
            <a:extLst>
              <a:ext uri="{FF2B5EF4-FFF2-40B4-BE49-F238E27FC236}">
                <a16:creationId xmlns:a16="http://schemas.microsoft.com/office/drawing/2014/main" id="{95C11D0C-2DBB-0B4B-A764-94718251AC0E}"/>
              </a:ext>
            </a:extLst>
          </p:cNvPr>
          <p:cNvSpPr/>
          <p:nvPr/>
        </p:nvSpPr>
        <p:spPr>
          <a:xfrm>
            <a:off x="8692891" y="4781668"/>
            <a:ext cx="208914" cy="204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71" name="Connection Line">
            <a:extLst>
              <a:ext uri="{FF2B5EF4-FFF2-40B4-BE49-F238E27FC236}">
                <a16:creationId xmlns:a16="http://schemas.microsoft.com/office/drawing/2014/main" id="{B105540A-9F6D-E749-B877-97B1037485FC}"/>
              </a:ext>
            </a:extLst>
          </p:cNvPr>
          <p:cNvSpPr/>
          <p:nvPr/>
        </p:nvSpPr>
        <p:spPr>
          <a:xfrm>
            <a:off x="8914454" y="5254988"/>
            <a:ext cx="223102" cy="29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72" name="Connection Line">
            <a:extLst>
              <a:ext uri="{FF2B5EF4-FFF2-40B4-BE49-F238E27FC236}">
                <a16:creationId xmlns:a16="http://schemas.microsoft.com/office/drawing/2014/main" id="{AE205184-8B76-E045-B727-3BC504846993}"/>
              </a:ext>
            </a:extLst>
          </p:cNvPr>
          <p:cNvSpPr/>
          <p:nvPr/>
        </p:nvSpPr>
        <p:spPr>
          <a:xfrm>
            <a:off x="8708126" y="5733217"/>
            <a:ext cx="142137" cy="130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73" name="Connection Line">
            <a:extLst>
              <a:ext uri="{FF2B5EF4-FFF2-40B4-BE49-F238E27FC236}">
                <a16:creationId xmlns:a16="http://schemas.microsoft.com/office/drawing/2014/main" id="{5C5F697E-043F-DE4C-A012-6B78EC3022D2}"/>
              </a:ext>
            </a:extLst>
          </p:cNvPr>
          <p:cNvSpPr/>
          <p:nvPr/>
        </p:nvSpPr>
        <p:spPr>
          <a:xfrm>
            <a:off x="3206675" y="5355199"/>
            <a:ext cx="382628" cy="14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74" name="Connection Line">
            <a:extLst>
              <a:ext uri="{FF2B5EF4-FFF2-40B4-BE49-F238E27FC236}">
                <a16:creationId xmlns:a16="http://schemas.microsoft.com/office/drawing/2014/main" id="{1640F786-6224-6944-B09F-5C1CE033EC44}"/>
              </a:ext>
            </a:extLst>
          </p:cNvPr>
          <p:cNvSpPr/>
          <p:nvPr/>
        </p:nvSpPr>
        <p:spPr>
          <a:xfrm>
            <a:off x="3641366" y="5707260"/>
            <a:ext cx="133796" cy="112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75" name="Connection Line">
            <a:extLst>
              <a:ext uri="{FF2B5EF4-FFF2-40B4-BE49-F238E27FC236}">
                <a16:creationId xmlns:a16="http://schemas.microsoft.com/office/drawing/2014/main" id="{FD8E0F00-8355-724E-A642-D819AE90C20E}"/>
              </a:ext>
            </a:extLst>
          </p:cNvPr>
          <p:cNvSpPr/>
          <p:nvPr/>
        </p:nvSpPr>
        <p:spPr>
          <a:xfrm>
            <a:off x="3443469" y="5018042"/>
            <a:ext cx="207876" cy="83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76" name="Image" descr="Image">
            <a:extLst>
              <a:ext uri="{FF2B5EF4-FFF2-40B4-BE49-F238E27FC236}">
                <a16:creationId xmlns:a16="http://schemas.microsoft.com/office/drawing/2014/main" id="{2EF445BC-0058-FA4F-89AE-9D9B95A96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774" y="4770695"/>
            <a:ext cx="360768" cy="360063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77" name="Connection Line">
            <a:extLst>
              <a:ext uri="{FF2B5EF4-FFF2-40B4-BE49-F238E27FC236}">
                <a16:creationId xmlns:a16="http://schemas.microsoft.com/office/drawing/2014/main" id="{E0CB3753-C758-B344-BD5E-45BE5608BA2A}"/>
              </a:ext>
            </a:extLst>
          </p:cNvPr>
          <p:cNvCxnSpPr>
            <a:stCxn id="114" idx="0"/>
            <a:endCxn id="125" idx="0"/>
          </p:cNvCxnSpPr>
          <p:nvPr/>
        </p:nvCxnSpPr>
        <p:spPr>
          <a:xfrm flipH="1" flipV="1">
            <a:off x="6919402" y="4233761"/>
            <a:ext cx="1387317" cy="113107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78" name="Connection Line">
            <a:extLst>
              <a:ext uri="{FF2B5EF4-FFF2-40B4-BE49-F238E27FC236}">
                <a16:creationId xmlns:a16="http://schemas.microsoft.com/office/drawing/2014/main" id="{7466ACDA-B52F-A649-BD6A-3E42E213A7E0}"/>
              </a:ext>
            </a:extLst>
          </p:cNvPr>
          <p:cNvCxnSpPr>
            <a:stCxn id="81" idx="0"/>
            <a:endCxn id="117" idx="0"/>
          </p:cNvCxnSpPr>
          <p:nvPr/>
        </p:nvCxnSpPr>
        <p:spPr>
          <a:xfrm flipV="1">
            <a:off x="4404229" y="2386438"/>
            <a:ext cx="1864717" cy="752998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79" name="Connection Line">
            <a:extLst>
              <a:ext uri="{FF2B5EF4-FFF2-40B4-BE49-F238E27FC236}">
                <a16:creationId xmlns:a16="http://schemas.microsoft.com/office/drawing/2014/main" id="{7A89A42D-AEB1-C34C-9DBC-7DDF23D48A99}"/>
              </a:ext>
            </a:extLst>
          </p:cNvPr>
          <p:cNvCxnSpPr>
            <a:stCxn id="116" idx="0"/>
            <a:endCxn id="81" idx="0"/>
          </p:cNvCxnSpPr>
          <p:nvPr/>
        </p:nvCxnSpPr>
        <p:spPr>
          <a:xfrm flipH="1" flipV="1">
            <a:off x="4404229" y="3139435"/>
            <a:ext cx="685091" cy="109432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sp>
        <p:nvSpPr>
          <p:cNvPr id="80" name="Connection Line">
            <a:extLst>
              <a:ext uri="{FF2B5EF4-FFF2-40B4-BE49-F238E27FC236}">
                <a16:creationId xmlns:a16="http://schemas.microsoft.com/office/drawing/2014/main" id="{D4E90E3C-87BC-3248-AE9D-3694B54BF93D}"/>
              </a:ext>
            </a:extLst>
          </p:cNvPr>
          <p:cNvSpPr/>
          <p:nvPr/>
        </p:nvSpPr>
        <p:spPr>
          <a:xfrm>
            <a:off x="4168523" y="3110776"/>
            <a:ext cx="41187" cy="16910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81" name="Oval">
            <a:extLst>
              <a:ext uri="{FF2B5EF4-FFF2-40B4-BE49-F238E27FC236}">
                <a16:creationId xmlns:a16="http://schemas.microsoft.com/office/drawing/2014/main" id="{48E20FE8-024A-E744-BC18-548CC7027ED6}"/>
              </a:ext>
            </a:extLst>
          </p:cNvPr>
          <p:cNvSpPr/>
          <p:nvPr/>
        </p:nvSpPr>
        <p:spPr>
          <a:xfrm>
            <a:off x="3819221" y="2700227"/>
            <a:ext cx="1170016" cy="878417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cxnSp>
        <p:nvCxnSpPr>
          <p:cNvPr id="82" name="Connection Line">
            <a:extLst>
              <a:ext uri="{FF2B5EF4-FFF2-40B4-BE49-F238E27FC236}">
                <a16:creationId xmlns:a16="http://schemas.microsoft.com/office/drawing/2014/main" id="{EC7FAD94-75E2-0C49-A944-2DB81DC4646D}"/>
              </a:ext>
            </a:extLst>
          </p:cNvPr>
          <p:cNvCxnSpPr>
            <a:stCxn id="128" idx="0"/>
            <a:endCxn id="114" idx="0"/>
          </p:cNvCxnSpPr>
          <p:nvPr/>
        </p:nvCxnSpPr>
        <p:spPr>
          <a:xfrm>
            <a:off x="6268945" y="5331745"/>
            <a:ext cx="2037774" cy="3309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83" name="Connection Line">
            <a:extLst>
              <a:ext uri="{FF2B5EF4-FFF2-40B4-BE49-F238E27FC236}">
                <a16:creationId xmlns:a16="http://schemas.microsoft.com/office/drawing/2014/main" id="{C7ADCC57-C600-7145-9150-FD42E4DB6844}"/>
              </a:ext>
            </a:extLst>
          </p:cNvPr>
          <p:cNvCxnSpPr>
            <a:stCxn id="114" idx="0"/>
            <a:endCxn id="115" idx="0"/>
          </p:cNvCxnSpPr>
          <p:nvPr/>
        </p:nvCxnSpPr>
        <p:spPr>
          <a:xfrm flipH="1" flipV="1">
            <a:off x="8207582" y="3139435"/>
            <a:ext cx="99137" cy="222540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84" name="Connection Line">
            <a:extLst>
              <a:ext uri="{FF2B5EF4-FFF2-40B4-BE49-F238E27FC236}">
                <a16:creationId xmlns:a16="http://schemas.microsoft.com/office/drawing/2014/main" id="{DF13992B-F6E7-9A4F-A9AA-AC4C72F64F26}"/>
              </a:ext>
            </a:extLst>
          </p:cNvPr>
          <p:cNvCxnSpPr>
            <a:stCxn id="121" idx="0"/>
            <a:endCxn id="128" idx="0"/>
          </p:cNvCxnSpPr>
          <p:nvPr/>
        </p:nvCxnSpPr>
        <p:spPr>
          <a:xfrm>
            <a:off x="4222614" y="5331745"/>
            <a:ext cx="2046332" cy="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85" name="Connection Line">
            <a:extLst>
              <a:ext uri="{FF2B5EF4-FFF2-40B4-BE49-F238E27FC236}">
                <a16:creationId xmlns:a16="http://schemas.microsoft.com/office/drawing/2014/main" id="{4A6A3153-AABC-2F42-96A0-C89E3DC6E774}"/>
              </a:ext>
            </a:extLst>
          </p:cNvPr>
          <p:cNvCxnSpPr>
            <a:stCxn id="117" idx="0"/>
            <a:endCxn id="115" idx="0"/>
          </p:cNvCxnSpPr>
          <p:nvPr/>
        </p:nvCxnSpPr>
        <p:spPr>
          <a:xfrm>
            <a:off x="6268945" y="2386438"/>
            <a:ext cx="1938638" cy="752998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86" name="Connection Line">
            <a:extLst>
              <a:ext uri="{FF2B5EF4-FFF2-40B4-BE49-F238E27FC236}">
                <a16:creationId xmlns:a16="http://schemas.microsoft.com/office/drawing/2014/main" id="{EF6E70BD-0961-C34A-AB6C-DC0071D67BE9}"/>
              </a:ext>
            </a:extLst>
          </p:cNvPr>
          <p:cNvCxnSpPr>
            <a:stCxn id="81" idx="0"/>
            <a:endCxn id="115" idx="0"/>
          </p:cNvCxnSpPr>
          <p:nvPr/>
        </p:nvCxnSpPr>
        <p:spPr>
          <a:xfrm>
            <a:off x="4404229" y="3139435"/>
            <a:ext cx="3803354" cy="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87" name="Connection Line">
            <a:extLst>
              <a:ext uri="{FF2B5EF4-FFF2-40B4-BE49-F238E27FC236}">
                <a16:creationId xmlns:a16="http://schemas.microsoft.com/office/drawing/2014/main" id="{4E0D541A-0ABC-E744-B74D-CA7472341702}"/>
              </a:ext>
            </a:extLst>
          </p:cNvPr>
          <p:cNvCxnSpPr>
            <a:stCxn id="116" idx="0"/>
            <a:endCxn id="125" idx="0"/>
          </p:cNvCxnSpPr>
          <p:nvPr/>
        </p:nvCxnSpPr>
        <p:spPr>
          <a:xfrm>
            <a:off x="5089319" y="4233760"/>
            <a:ext cx="1830084" cy="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88" name="Connection Line">
            <a:extLst>
              <a:ext uri="{FF2B5EF4-FFF2-40B4-BE49-F238E27FC236}">
                <a16:creationId xmlns:a16="http://schemas.microsoft.com/office/drawing/2014/main" id="{18CF017C-D402-B343-B981-F873042ED96C}"/>
              </a:ext>
            </a:extLst>
          </p:cNvPr>
          <p:cNvCxnSpPr>
            <a:stCxn id="121" idx="0"/>
            <a:endCxn id="116" idx="0"/>
          </p:cNvCxnSpPr>
          <p:nvPr/>
        </p:nvCxnSpPr>
        <p:spPr>
          <a:xfrm flipV="1">
            <a:off x="4222614" y="4233760"/>
            <a:ext cx="866706" cy="109798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89" name="Connection Line">
            <a:extLst>
              <a:ext uri="{FF2B5EF4-FFF2-40B4-BE49-F238E27FC236}">
                <a16:creationId xmlns:a16="http://schemas.microsoft.com/office/drawing/2014/main" id="{14B4EBB5-6131-1D4F-A59D-1A4FD943DA45}"/>
              </a:ext>
            </a:extLst>
          </p:cNvPr>
          <p:cNvCxnSpPr>
            <a:stCxn id="125" idx="0"/>
            <a:endCxn id="115" idx="0"/>
          </p:cNvCxnSpPr>
          <p:nvPr/>
        </p:nvCxnSpPr>
        <p:spPr>
          <a:xfrm flipV="1">
            <a:off x="6919402" y="3139435"/>
            <a:ext cx="1288181" cy="1094327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sp>
        <p:nvSpPr>
          <p:cNvPr id="90" name="C">
            <a:extLst>
              <a:ext uri="{FF2B5EF4-FFF2-40B4-BE49-F238E27FC236}">
                <a16:creationId xmlns:a16="http://schemas.microsoft.com/office/drawing/2014/main" id="{E700E4C4-E67A-0C4E-BFFD-564C051CCEEE}"/>
              </a:ext>
            </a:extLst>
          </p:cNvPr>
          <p:cNvSpPr txBox="1"/>
          <p:nvPr/>
        </p:nvSpPr>
        <p:spPr>
          <a:xfrm>
            <a:off x="4968309" y="4060921"/>
            <a:ext cx="242021" cy="345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C</a:t>
            </a:r>
          </a:p>
        </p:txBody>
      </p:sp>
      <p:pic>
        <p:nvPicPr>
          <p:cNvPr id="91" name="Image" descr="Image">
            <a:extLst>
              <a:ext uri="{FF2B5EF4-FFF2-40B4-BE49-F238E27FC236}">
                <a16:creationId xmlns:a16="http://schemas.microsoft.com/office/drawing/2014/main" id="{611F03DE-7A56-CE4F-8605-6EEFE7E98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278" y="5755131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Image" descr="Image">
            <a:extLst>
              <a:ext uri="{FF2B5EF4-FFF2-40B4-BE49-F238E27FC236}">
                <a16:creationId xmlns:a16="http://schemas.microsoft.com/office/drawing/2014/main" id="{E6DFD43A-07D2-7345-9D72-F10237E17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179" y="5196058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Image" descr="Image">
            <a:extLst>
              <a:ext uri="{FF2B5EF4-FFF2-40B4-BE49-F238E27FC236}">
                <a16:creationId xmlns:a16="http://schemas.microsoft.com/office/drawing/2014/main" id="{16B1A27A-3CA5-4445-88B9-78FEBA3C9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465" y="5805349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Image" descr="Image">
            <a:extLst>
              <a:ext uri="{FF2B5EF4-FFF2-40B4-BE49-F238E27FC236}">
                <a16:creationId xmlns:a16="http://schemas.microsoft.com/office/drawing/2014/main" id="{30E27018-DF67-D847-AD78-4B4CEE0A5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833" y="5051384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Image" descr="Image">
            <a:extLst>
              <a:ext uri="{FF2B5EF4-FFF2-40B4-BE49-F238E27FC236}">
                <a16:creationId xmlns:a16="http://schemas.microsoft.com/office/drawing/2014/main" id="{303AF347-D645-4641-8F20-8DAD97553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090" y="4475595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Image" descr="Image">
            <a:extLst>
              <a:ext uri="{FF2B5EF4-FFF2-40B4-BE49-F238E27FC236}">
                <a16:creationId xmlns:a16="http://schemas.microsoft.com/office/drawing/2014/main" id="{299563CB-053D-7941-A7A8-B44DB786E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978" y="2371494"/>
            <a:ext cx="360767" cy="360062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B">
            <a:extLst>
              <a:ext uri="{FF2B5EF4-FFF2-40B4-BE49-F238E27FC236}">
                <a16:creationId xmlns:a16="http://schemas.microsoft.com/office/drawing/2014/main" id="{000E4212-F923-6449-A769-0F67BBE735B0}"/>
              </a:ext>
            </a:extLst>
          </p:cNvPr>
          <p:cNvSpPr txBox="1"/>
          <p:nvPr/>
        </p:nvSpPr>
        <p:spPr>
          <a:xfrm>
            <a:off x="4227292" y="2906254"/>
            <a:ext cx="212379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00" name="D">
            <a:extLst>
              <a:ext uri="{FF2B5EF4-FFF2-40B4-BE49-F238E27FC236}">
                <a16:creationId xmlns:a16="http://schemas.microsoft.com/office/drawing/2014/main" id="{2508D31E-9C40-7740-B6AF-A02F5A8B8EC0}"/>
              </a:ext>
            </a:extLst>
          </p:cNvPr>
          <p:cNvSpPr txBox="1"/>
          <p:nvPr/>
        </p:nvSpPr>
        <p:spPr>
          <a:xfrm>
            <a:off x="4190179" y="4925222"/>
            <a:ext cx="256531" cy="34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01" name="j">
            <a:extLst>
              <a:ext uri="{FF2B5EF4-FFF2-40B4-BE49-F238E27FC236}">
                <a16:creationId xmlns:a16="http://schemas.microsoft.com/office/drawing/2014/main" id="{F08CCCFE-9772-E341-8276-2717F8402573}"/>
              </a:ext>
            </a:extLst>
          </p:cNvPr>
          <p:cNvSpPr txBox="1"/>
          <p:nvPr/>
        </p:nvSpPr>
        <p:spPr>
          <a:xfrm>
            <a:off x="2987353" y="2383640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j</a:t>
            </a:r>
          </a:p>
        </p:txBody>
      </p:sp>
      <p:sp>
        <p:nvSpPr>
          <p:cNvPr id="102" name="k">
            <a:extLst>
              <a:ext uri="{FF2B5EF4-FFF2-40B4-BE49-F238E27FC236}">
                <a16:creationId xmlns:a16="http://schemas.microsoft.com/office/drawing/2014/main" id="{DE474C26-1FF5-A04F-9A86-1E83DAD9679A}"/>
              </a:ext>
            </a:extLst>
          </p:cNvPr>
          <p:cNvSpPr txBox="1"/>
          <p:nvPr/>
        </p:nvSpPr>
        <p:spPr>
          <a:xfrm>
            <a:off x="2807774" y="4706301"/>
            <a:ext cx="180579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k</a:t>
            </a:r>
          </a:p>
        </p:txBody>
      </p:sp>
      <p:sp>
        <p:nvSpPr>
          <p:cNvPr id="103" name="l">
            <a:extLst>
              <a:ext uri="{FF2B5EF4-FFF2-40B4-BE49-F238E27FC236}">
                <a16:creationId xmlns:a16="http://schemas.microsoft.com/office/drawing/2014/main" id="{39E811BE-DE1F-1F42-8970-B2E3BE65B08E}"/>
              </a:ext>
            </a:extLst>
          </p:cNvPr>
          <p:cNvSpPr txBox="1"/>
          <p:nvPr/>
        </p:nvSpPr>
        <p:spPr>
          <a:xfrm>
            <a:off x="2681773" y="5210953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l</a:t>
            </a:r>
          </a:p>
        </p:txBody>
      </p:sp>
      <p:sp>
        <p:nvSpPr>
          <p:cNvPr id="104" name="m">
            <a:extLst>
              <a:ext uri="{FF2B5EF4-FFF2-40B4-BE49-F238E27FC236}">
                <a16:creationId xmlns:a16="http://schemas.microsoft.com/office/drawing/2014/main" id="{EB239AFF-1E91-164D-8010-60ACE2F7BC89}"/>
              </a:ext>
            </a:extLst>
          </p:cNvPr>
          <p:cNvSpPr txBox="1"/>
          <p:nvPr/>
        </p:nvSpPr>
        <p:spPr>
          <a:xfrm>
            <a:off x="2978233" y="5820245"/>
            <a:ext cx="256705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m</a:t>
            </a:r>
          </a:p>
        </p:txBody>
      </p:sp>
      <p:sp>
        <p:nvSpPr>
          <p:cNvPr id="105" name="o">
            <a:extLst>
              <a:ext uri="{FF2B5EF4-FFF2-40B4-BE49-F238E27FC236}">
                <a16:creationId xmlns:a16="http://schemas.microsoft.com/office/drawing/2014/main" id="{9C196622-73DB-4B42-9DC1-4074145E4113}"/>
              </a:ext>
            </a:extLst>
          </p:cNvPr>
          <p:cNvSpPr txBox="1"/>
          <p:nvPr/>
        </p:nvSpPr>
        <p:spPr>
          <a:xfrm>
            <a:off x="9299159" y="448770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o</a:t>
            </a:r>
          </a:p>
        </p:txBody>
      </p:sp>
      <p:sp>
        <p:nvSpPr>
          <p:cNvPr id="106" name="p">
            <a:extLst>
              <a:ext uri="{FF2B5EF4-FFF2-40B4-BE49-F238E27FC236}">
                <a16:creationId xmlns:a16="http://schemas.microsoft.com/office/drawing/2014/main" id="{D732DFD1-416F-194F-BAF1-7C037A1F0353}"/>
              </a:ext>
            </a:extLst>
          </p:cNvPr>
          <p:cNvSpPr txBox="1"/>
          <p:nvPr/>
        </p:nvSpPr>
        <p:spPr>
          <a:xfrm>
            <a:off x="9571453" y="5063488"/>
            <a:ext cx="193416" cy="332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p</a:t>
            </a:r>
          </a:p>
        </p:txBody>
      </p:sp>
      <p:sp>
        <p:nvSpPr>
          <p:cNvPr id="107" name="q">
            <a:extLst>
              <a:ext uri="{FF2B5EF4-FFF2-40B4-BE49-F238E27FC236}">
                <a16:creationId xmlns:a16="http://schemas.microsoft.com/office/drawing/2014/main" id="{D26F3E50-6F9A-B941-8628-EC89A16AF686}"/>
              </a:ext>
            </a:extLst>
          </p:cNvPr>
          <p:cNvSpPr txBox="1"/>
          <p:nvPr/>
        </p:nvSpPr>
        <p:spPr>
          <a:xfrm>
            <a:off x="9233389" y="5820245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q</a:t>
            </a:r>
          </a:p>
        </p:txBody>
      </p:sp>
      <p:sp>
        <p:nvSpPr>
          <p:cNvPr id="108" name="Oval">
            <a:extLst>
              <a:ext uri="{FF2B5EF4-FFF2-40B4-BE49-F238E27FC236}">
                <a16:creationId xmlns:a16="http://schemas.microsoft.com/office/drawing/2014/main" id="{B5F6A7C6-6BE1-DC48-956E-D9E2F69D317E}"/>
              </a:ext>
            </a:extLst>
          </p:cNvPr>
          <p:cNvSpPr/>
          <p:nvPr/>
        </p:nvSpPr>
        <p:spPr>
          <a:xfrm>
            <a:off x="3819221" y="2700227"/>
            <a:ext cx="1170016" cy="878417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9" name="Connection Line">
            <a:extLst>
              <a:ext uri="{FF2B5EF4-FFF2-40B4-BE49-F238E27FC236}">
                <a16:creationId xmlns:a16="http://schemas.microsoft.com/office/drawing/2014/main" id="{F6C10ED5-B5AE-484E-92EA-AF1CF3143030}"/>
              </a:ext>
            </a:extLst>
          </p:cNvPr>
          <p:cNvSpPr/>
          <p:nvPr/>
        </p:nvSpPr>
        <p:spPr>
          <a:xfrm>
            <a:off x="3501456" y="3356347"/>
            <a:ext cx="391979" cy="166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0" name="A">
            <a:extLst>
              <a:ext uri="{FF2B5EF4-FFF2-40B4-BE49-F238E27FC236}">
                <a16:creationId xmlns:a16="http://schemas.microsoft.com/office/drawing/2014/main" id="{0B5B074F-2491-6E48-83C1-C20D4F25441E}"/>
              </a:ext>
            </a:extLst>
          </p:cNvPr>
          <p:cNvSpPr txBox="1"/>
          <p:nvPr/>
        </p:nvSpPr>
        <p:spPr>
          <a:xfrm>
            <a:off x="3062423" y="3670332"/>
            <a:ext cx="241524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11" name="Oval">
            <a:extLst>
              <a:ext uri="{FF2B5EF4-FFF2-40B4-BE49-F238E27FC236}">
                <a16:creationId xmlns:a16="http://schemas.microsoft.com/office/drawing/2014/main" id="{E4CED38F-148A-CA4E-803C-6FF30108DBCD}"/>
              </a:ext>
            </a:extLst>
          </p:cNvPr>
          <p:cNvSpPr/>
          <p:nvPr/>
        </p:nvSpPr>
        <p:spPr>
          <a:xfrm>
            <a:off x="2636179" y="3437809"/>
            <a:ext cx="1094012" cy="81072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2" name="A">
            <a:extLst>
              <a:ext uri="{FF2B5EF4-FFF2-40B4-BE49-F238E27FC236}">
                <a16:creationId xmlns:a16="http://schemas.microsoft.com/office/drawing/2014/main" id="{0060FA28-AB21-D943-9BA8-A376F9E7CC1A}"/>
              </a:ext>
            </a:extLst>
          </p:cNvPr>
          <p:cNvSpPr txBox="1"/>
          <p:nvPr/>
        </p:nvSpPr>
        <p:spPr>
          <a:xfrm>
            <a:off x="3062423" y="3670332"/>
            <a:ext cx="241524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13" name="B">
            <a:extLst>
              <a:ext uri="{FF2B5EF4-FFF2-40B4-BE49-F238E27FC236}">
                <a16:creationId xmlns:a16="http://schemas.microsoft.com/office/drawing/2014/main" id="{A3C1D012-0D44-D346-8C2A-7E5F607C3138}"/>
              </a:ext>
            </a:extLst>
          </p:cNvPr>
          <p:cNvSpPr txBox="1"/>
          <p:nvPr/>
        </p:nvSpPr>
        <p:spPr>
          <a:xfrm>
            <a:off x="4227292" y="2906254"/>
            <a:ext cx="212379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4" name="Oval">
            <a:extLst>
              <a:ext uri="{FF2B5EF4-FFF2-40B4-BE49-F238E27FC236}">
                <a16:creationId xmlns:a16="http://schemas.microsoft.com/office/drawing/2014/main" id="{17307659-AF3A-8E4D-8ED1-661511BBDF7D}"/>
              </a:ext>
            </a:extLst>
          </p:cNvPr>
          <p:cNvSpPr/>
          <p:nvPr/>
        </p:nvSpPr>
        <p:spPr>
          <a:xfrm>
            <a:off x="7691977" y="4881014"/>
            <a:ext cx="1229484" cy="96764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5" name="Oval">
            <a:extLst>
              <a:ext uri="{FF2B5EF4-FFF2-40B4-BE49-F238E27FC236}">
                <a16:creationId xmlns:a16="http://schemas.microsoft.com/office/drawing/2014/main" id="{D63EEFF2-5B91-1F43-823D-84434415DE3A}"/>
              </a:ext>
            </a:extLst>
          </p:cNvPr>
          <p:cNvSpPr/>
          <p:nvPr/>
        </p:nvSpPr>
        <p:spPr>
          <a:xfrm>
            <a:off x="7553983" y="2623173"/>
            <a:ext cx="1307199" cy="103252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6" name="Oval">
            <a:extLst>
              <a:ext uri="{FF2B5EF4-FFF2-40B4-BE49-F238E27FC236}">
                <a16:creationId xmlns:a16="http://schemas.microsoft.com/office/drawing/2014/main" id="{BB3F7EF5-FE79-E34A-AF69-8D95C6342CD1}"/>
              </a:ext>
            </a:extLst>
          </p:cNvPr>
          <p:cNvSpPr/>
          <p:nvPr/>
        </p:nvSpPr>
        <p:spPr>
          <a:xfrm>
            <a:off x="4515046" y="3779681"/>
            <a:ext cx="1148547" cy="908160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7" name="Oval">
            <a:extLst>
              <a:ext uri="{FF2B5EF4-FFF2-40B4-BE49-F238E27FC236}">
                <a16:creationId xmlns:a16="http://schemas.microsoft.com/office/drawing/2014/main" id="{ECEAACEF-9A26-F547-95A8-8271B3218A1E}"/>
              </a:ext>
            </a:extLst>
          </p:cNvPr>
          <p:cNvSpPr/>
          <p:nvPr/>
        </p:nvSpPr>
        <p:spPr>
          <a:xfrm>
            <a:off x="5738460" y="1960830"/>
            <a:ext cx="1060972" cy="851216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8" name="E">
            <a:extLst>
              <a:ext uri="{FF2B5EF4-FFF2-40B4-BE49-F238E27FC236}">
                <a16:creationId xmlns:a16="http://schemas.microsoft.com/office/drawing/2014/main" id="{D486593A-F426-6141-903F-45AE9C452406}"/>
              </a:ext>
            </a:extLst>
          </p:cNvPr>
          <p:cNvSpPr txBox="1"/>
          <p:nvPr/>
        </p:nvSpPr>
        <p:spPr>
          <a:xfrm>
            <a:off x="6166973" y="2307248"/>
            <a:ext cx="203946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19" name="H">
            <a:extLst>
              <a:ext uri="{FF2B5EF4-FFF2-40B4-BE49-F238E27FC236}">
                <a16:creationId xmlns:a16="http://schemas.microsoft.com/office/drawing/2014/main" id="{70BC8DCE-F52D-7540-9150-CC828C59C6DF}"/>
              </a:ext>
            </a:extLst>
          </p:cNvPr>
          <p:cNvSpPr txBox="1"/>
          <p:nvPr/>
        </p:nvSpPr>
        <p:spPr>
          <a:xfrm>
            <a:off x="8180252" y="2966596"/>
            <a:ext cx="252935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20" name="I">
            <a:extLst>
              <a:ext uri="{FF2B5EF4-FFF2-40B4-BE49-F238E27FC236}">
                <a16:creationId xmlns:a16="http://schemas.microsoft.com/office/drawing/2014/main" id="{31EDBE08-05E0-0A40-B01F-8CA1236932C0}"/>
              </a:ext>
            </a:extLst>
          </p:cNvPr>
          <p:cNvSpPr txBox="1"/>
          <p:nvPr/>
        </p:nvSpPr>
        <p:spPr>
          <a:xfrm>
            <a:off x="8441087" y="4969833"/>
            <a:ext cx="139453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21" name="Oval">
            <a:extLst>
              <a:ext uri="{FF2B5EF4-FFF2-40B4-BE49-F238E27FC236}">
                <a16:creationId xmlns:a16="http://schemas.microsoft.com/office/drawing/2014/main" id="{111BF3EF-9987-7E4D-B8AB-6730ABEA978C}"/>
              </a:ext>
            </a:extLst>
          </p:cNvPr>
          <p:cNvSpPr/>
          <p:nvPr/>
        </p:nvSpPr>
        <p:spPr>
          <a:xfrm>
            <a:off x="3590265" y="4803350"/>
            <a:ext cx="1264700" cy="1056790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22" name="D">
            <a:extLst>
              <a:ext uri="{FF2B5EF4-FFF2-40B4-BE49-F238E27FC236}">
                <a16:creationId xmlns:a16="http://schemas.microsoft.com/office/drawing/2014/main" id="{39BCE37D-AB27-B045-9340-DF48E2C15469}"/>
              </a:ext>
            </a:extLst>
          </p:cNvPr>
          <p:cNvSpPr txBox="1"/>
          <p:nvPr/>
        </p:nvSpPr>
        <p:spPr>
          <a:xfrm>
            <a:off x="4190179" y="4925222"/>
            <a:ext cx="256531" cy="34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25" name="G">
            <a:extLst>
              <a:ext uri="{FF2B5EF4-FFF2-40B4-BE49-F238E27FC236}">
                <a16:creationId xmlns:a16="http://schemas.microsoft.com/office/drawing/2014/main" id="{99A93F85-BD1C-DD41-A3AD-C678A11646D9}"/>
              </a:ext>
            </a:extLst>
          </p:cNvPr>
          <p:cNvSpPr/>
          <p:nvPr/>
        </p:nvSpPr>
        <p:spPr>
          <a:xfrm>
            <a:off x="6287053" y="3733760"/>
            <a:ext cx="1264699" cy="1000002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789" tIns="26789" rIns="26789" bIns="26789" anchor="ctr"/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26" name="B">
            <a:extLst>
              <a:ext uri="{FF2B5EF4-FFF2-40B4-BE49-F238E27FC236}">
                <a16:creationId xmlns:a16="http://schemas.microsoft.com/office/drawing/2014/main" id="{3DCB8206-0339-9E44-BCD1-2F0A0EDF8C90}"/>
              </a:ext>
            </a:extLst>
          </p:cNvPr>
          <p:cNvSpPr txBox="1"/>
          <p:nvPr/>
        </p:nvSpPr>
        <p:spPr>
          <a:xfrm>
            <a:off x="4989463" y="4006768"/>
            <a:ext cx="232035" cy="4092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lang="en-US" b="0" dirty="0">
                <a:solidFill>
                  <a:srgbClr val="000000"/>
                </a:solidFill>
              </a:rPr>
              <a:t>C</a:t>
            </a:r>
            <a:endParaRPr b="0" dirty="0">
              <a:solidFill>
                <a:srgbClr val="000000"/>
              </a:solidFill>
            </a:endParaRPr>
          </a:p>
        </p:txBody>
      </p:sp>
      <p:sp>
        <p:nvSpPr>
          <p:cNvPr id="128" name="Oval">
            <a:extLst>
              <a:ext uri="{FF2B5EF4-FFF2-40B4-BE49-F238E27FC236}">
                <a16:creationId xmlns:a16="http://schemas.microsoft.com/office/drawing/2014/main" id="{A6B46943-0147-E943-87BE-66A06348279B}"/>
              </a:ext>
            </a:extLst>
          </p:cNvPr>
          <p:cNvSpPr/>
          <p:nvPr/>
        </p:nvSpPr>
        <p:spPr>
          <a:xfrm>
            <a:off x="5654204" y="4882313"/>
            <a:ext cx="1229484" cy="898864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29" name="F">
            <a:extLst>
              <a:ext uri="{FF2B5EF4-FFF2-40B4-BE49-F238E27FC236}">
                <a16:creationId xmlns:a16="http://schemas.microsoft.com/office/drawing/2014/main" id="{38041387-8D4B-4346-825D-749D17571D4A}"/>
              </a:ext>
            </a:extLst>
          </p:cNvPr>
          <p:cNvSpPr txBox="1"/>
          <p:nvPr/>
        </p:nvSpPr>
        <p:spPr>
          <a:xfrm>
            <a:off x="6167718" y="5153137"/>
            <a:ext cx="202456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 dirty="0">
                <a:solidFill>
                  <a:srgbClr val="000000"/>
                </a:solidFill>
              </a:rPr>
              <a:t>F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6727"/>
            <a:ext cx="12310110" cy="8206742"/>
          </a:xfrm>
          <a:prstGeom prst="rect">
            <a:avLst/>
          </a:prstGeom>
          <a:ln w="12700">
            <a:miter lim="400000"/>
          </a:ln>
        </p:spPr>
      </p:pic>
      <p:sp>
        <p:nvSpPr>
          <p:cNvPr id="648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49" name="bitcoin.png" descr="bitcoin.png"/>
          <p:cNvPicPr>
            <a:picLocks noChangeAspect="1"/>
          </p:cNvPicPr>
          <p:nvPr/>
        </p:nvPicPr>
        <p:blipFill>
          <a:blip r:embed="rId4">
            <a:alphaModFix amt="74361"/>
          </a:blip>
          <a:srcRect/>
          <a:stretch>
            <a:fillRect/>
          </a:stretch>
        </p:blipFill>
        <p:spPr>
          <a:xfrm>
            <a:off x="2823497" y="2721796"/>
            <a:ext cx="2474393" cy="2474393"/>
          </a:xfrm>
          <a:prstGeom prst="rect">
            <a:avLst/>
          </a:prstGeom>
          <a:ln w="12700">
            <a:miter lim="400000"/>
          </a:ln>
        </p:spPr>
      </p:pic>
      <p:sp>
        <p:nvSpPr>
          <p:cNvPr id="650" name="Maria Apostolaki"/>
          <p:cNvSpPr txBox="1"/>
          <p:nvPr/>
        </p:nvSpPr>
        <p:spPr>
          <a:xfrm>
            <a:off x="6323507" y="3617493"/>
            <a:ext cx="1854201" cy="30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defRPr sz="16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Maria Apostolaki</a:t>
            </a:r>
          </a:p>
        </p:txBody>
      </p:sp>
      <p:sp>
        <p:nvSpPr>
          <p:cNvPr id="651" name="ETH Zürich"/>
          <p:cNvSpPr txBox="1"/>
          <p:nvPr/>
        </p:nvSpPr>
        <p:spPr>
          <a:xfrm>
            <a:off x="6325293" y="4000577"/>
            <a:ext cx="1157388" cy="30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defRPr sz="1600">
                <a:solidFill>
                  <a:srgbClr val="5E5E5E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ETH Zürich</a:t>
            </a:r>
          </a:p>
        </p:txBody>
      </p:sp>
      <p:sp>
        <p:nvSpPr>
          <p:cNvPr id="652" name="Joint work with Gian Marti, Jan Müller and Laurent Vanbever"/>
          <p:cNvSpPr txBox="1"/>
          <p:nvPr/>
        </p:nvSpPr>
        <p:spPr>
          <a:xfrm>
            <a:off x="6890279" y="6026115"/>
            <a:ext cx="7411642" cy="26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defRPr sz="1200">
                <a:solidFill>
                  <a:srgbClr val="5E5E5E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Joint work with </a:t>
            </a:r>
            <a:r>
              <a:rPr>
                <a:solidFill>
                  <a:srgbClr val="000000"/>
                </a:solidFill>
              </a:rPr>
              <a:t>Gian Marti, Jan Müller and Laurent Vanbever</a:t>
            </a:r>
          </a:p>
        </p:txBody>
      </p:sp>
      <p:sp>
        <p:nvSpPr>
          <p:cNvPr id="653" name="Protecting Bitcoin against Routing Attacks"/>
          <p:cNvSpPr txBox="1"/>
          <p:nvPr/>
        </p:nvSpPr>
        <p:spPr>
          <a:xfrm>
            <a:off x="894570" y="1258018"/>
            <a:ext cx="8420696" cy="427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400">
                <a:solidFill>
                  <a:srgbClr val="A9A9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Protecting Bitcoin against Routing Attacks </a:t>
            </a:r>
          </a:p>
        </p:txBody>
      </p:sp>
      <p:sp>
        <p:nvSpPr>
          <p:cNvPr id="654" name="SABRE"/>
          <p:cNvSpPr txBox="1"/>
          <p:nvPr/>
        </p:nvSpPr>
        <p:spPr>
          <a:xfrm>
            <a:off x="894570" y="699615"/>
            <a:ext cx="1370051" cy="579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3400">
                <a:solidFill>
                  <a:srgbClr val="5E5E5E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SABRE</a:t>
            </a:r>
          </a:p>
        </p:txBody>
      </p:sp>
      <p:pic>
        <p:nvPicPr>
          <p:cNvPr id="655" name="Image" descr="Image"/>
          <p:cNvPicPr>
            <a:picLocks noChangeAspect="1"/>
          </p:cNvPicPr>
          <p:nvPr/>
        </p:nvPicPr>
        <p:blipFill>
          <a:blip r:embed="rId5">
            <a:alphaModFix amt="74574"/>
          </a:blip>
          <a:stretch>
            <a:fillRect/>
          </a:stretch>
        </p:blipFill>
        <p:spPr>
          <a:xfrm>
            <a:off x="10315927" y="718046"/>
            <a:ext cx="948580" cy="948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656" name="5c60b365eb9d9.png" descr="5c60b365eb9d9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3909" y="3512779"/>
            <a:ext cx="1433840" cy="22998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9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6727"/>
            <a:ext cx="12310110" cy="8206742"/>
          </a:xfrm>
          <a:prstGeom prst="rect">
            <a:avLst/>
          </a:prstGeom>
          <a:ln w="12700">
            <a:miter lim="400000"/>
          </a:ln>
        </p:spPr>
      </p:pic>
      <p:sp>
        <p:nvSpPr>
          <p:cNvPr id="1210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1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1257" name="AS H creates a BGP advertisement for n’s IP prefix"/>
          <p:cNvSpPr txBox="1"/>
          <p:nvPr/>
        </p:nvSpPr>
        <p:spPr>
          <a:xfrm>
            <a:off x="889000" y="861814"/>
            <a:ext cx="9289081" cy="401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AS H creates a BGP advertisement for n’s IP prefix</a:t>
            </a:r>
          </a:p>
        </p:txBody>
      </p:sp>
      <p:sp>
        <p:nvSpPr>
          <p:cNvPr id="133" name="Oval">
            <a:extLst>
              <a:ext uri="{FF2B5EF4-FFF2-40B4-BE49-F238E27FC236}">
                <a16:creationId xmlns:a16="http://schemas.microsoft.com/office/drawing/2014/main" id="{89F2D1B4-C288-614D-ADAB-6960CFAD3000}"/>
              </a:ext>
            </a:extLst>
          </p:cNvPr>
          <p:cNvSpPr/>
          <p:nvPr/>
        </p:nvSpPr>
        <p:spPr>
          <a:xfrm>
            <a:off x="8766227" y="2321783"/>
            <a:ext cx="492824" cy="451110"/>
          </a:xfrm>
          <a:prstGeom prst="ellipse">
            <a:avLst/>
          </a:prstGeom>
          <a:solidFill>
            <a:srgbClr val="70BF41"/>
          </a:solidFill>
          <a:ln w="3175"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34" name="Image" descr="Image">
            <a:extLst>
              <a:ext uri="{FF2B5EF4-FFF2-40B4-BE49-F238E27FC236}">
                <a16:creationId xmlns:a16="http://schemas.microsoft.com/office/drawing/2014/main" id="{9464171B-8A65-7947-A369-5F195688F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0863" y="2371535"/>
            <a:ext cx="360767" cy="360063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n">
            <a:extLst>
              <a:ext uri="{FF2B5EF4-FFF2-40B4-BE49-F238E27FC236}">
                <a16:creationId xmlns:a16="http://schemas.microsoft.com/office/drawing/2014/main" id="{A88DB2D4-7B2E-4E4E-9155-5B3E45B6CC45}"/>
              </a:ext>
            </a:extLst>
          </p:cNvPr>
          <p:cNvSpPr txBox="1"/>
          <p:nvPr/>
        </p:nvSpPr>
        <p:spPr>
          <a:xfrm>
            <a:off x="9233389" y="238364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n</a:t>
            </a:r>
          </a:p>
        </p:txBody>
      </p:sp>
      <p:sp>
        <p:nvSpPr>
          <p:cNvPr id="136" name="82.0.0.3">
            <a:extLst>
              <a:ext uri="{FF2B5EF4-FFF2-40B4-BE49-F238E27FC236}">
                <a16:creationId xmlns:a16="http://schemas.microsoft.com/office/drawing/2014/main" id="{125F2E7E-08B4-2F44-87DF-E1F96A18FAF7}"/>
              </a:ext>
            </a:extLst>
          </p:cNvPr>
          <p:cNvSpPr txBox="1"/>
          <p:nvPr/>
        </p:nvSpPr>
        <p:spPr>
          <a:xfrm>
            <a:off x="9295085" y="2144430"/>
            <a:ext cx="802370" cy="28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82.0.0.3</a:t>
            </a:r>
          </a:p>
        </p:txBody>
      </p:sp>
      <p:sp>
        <p:nvSpPr>
          <p:cNvPr id="137" name="Connection Line">
            <a:extLst>
              <a:ext uri="{FF2B5EF4-FFF2-40B4-BE49-F238E27FC236}">
                <a16:creationId xmlns:a16="http://schemas.microsoft.com/office/drawing/2014/main" id="{02E415AB-5AB0-2F4C-9B21-CDE8AE75F587}"/>
              </a:ext>
            </a:extLst>
          </p:cNvPr>
          <p:cNvSpPr/>
          <p:nvPr/>
        </p:nvSpPr>
        <p:spPr>
          <a:xfrm>
            <a:off x="3183184" y="3843171"/>
            <a:ext cx="720053" cy="1031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38" name="Connection Line">
            <a:extLst>
              <a:ext uri="{FF2B5EF4-FFF2-40B4-BE49-F238E27FC236}">
                <a16:creationId xmlns:a16="http://schemas.microsoft.com/office/drawing/2014/main" id="{C68595B8-E221-C94C-A288-B089CA10730B}"/>
              </a:ext>
            </a:extLst>
          </p:cNvPr>
          <p:cNvSpPr/>
          <p:nvPr/>
        </p:nvSpPr>
        <p:spPr>
          <a:xfrm>
            <a:off x="3576708" y="2643942"/>
            <a:ext cx="368681" cy="220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39" name="Connection Line">
            <a:extLst>
              <a:ext uri="{FF2B5EF4-FFF2-40B4-BE49-F238E27FC236}">
                <a16:creationId xmlns:a16="http://schemas.microsoft.com/office/drawing/2014/main" id="{384C00CE-182C-8F45-B5CD-C95EBFBE69B6}"/>
              </a:ext>
            </a:extLst>
          </p:cNvPr>
          <p:cNvSpPr/>
          <p:nvPr/>
        </p:nvSpPr>
        <p:spPr>
          <a:xfrm>
            <a:off x="8688437" y="2657982"/>
            <a:ext cx="177275" cy="129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0" name="Connection Line">
            <a:extLst>
              <a:ext uri="{FF2B5EF4-FFF2-40B4-BE49-F238E27FC236}">
                <a16:creationId xmlns:a16="http://schemas.microsoft.com/office/drawing/2014/main" id="{C8848015-2D5A-384C-983C-D04F74C709BA}"/>
              </a:ext>
            </a:extLst>
          </p:cNvPr>
          <p:cNvSpPr/>
          <p:nvPr/>
        </p:nvSpPr>
        <p:spPr>
          <a:xfrm>
            <a:off x="8692891" y="4781668"/>
            <a:ext cx="208914" cy="204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1" name="Connection Line">
            <a:extLst>
              <a:ext uri="{FF2B5EF4-FFF2-40B4-BE49-F238E27FC236}">
                <a16:creationId xmlns:a16="http://schemas.microsoft.com/office/drawing/2014/main" id="{E6960734-A0DD-C344-85A0-C9D01C3FA2A6}"/>
              </a:ext>
            </a:extLst>
          </p:cNvPr>
          <p:cNvSpPr/>
          <p:nvPr/>
        </p:nvSpPr>
        <p:spPr>
          <a:xfrm>
            <a:off x="8914454" y="5254988"/>
            <a:ext cx="223102" cy="29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2" name="Connection Line">
            <a:extLst>
              <a:ext uri="{FF2B5EF4-FFF2-40B4-BE49-F238E27FC236}">
                <a16:creationId xmlns:a16="http://schemas.microsoft.com/office/drawing/2014/main" id="{33F38AF3-1382-134F-ADED-D60649F7F55E}"/>
              </a:ext>
            </a:extLst>
          </p:cNvPr>
          <p:cNvSpPr/>
          <p:nvPr/>
        </p:nvSpPr>
        <p:spPr>
          <a:xfrm>
            <a:off x="8708126" y="5733217"/>
            <a:ext cx="142137" cy="130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3" name="Connection Line">
            <a:extLst>
              <a:ext uri="{FF2B5EF4-FFF2-40B4-BE49-F238E27FC236}">
                <a16:creationId xmlns:a16="http://schemas.microsoft.com/office/drawing/2014/main" id="{56B9DD34-6300-654E-8DDE-39B7FFEA83B2}"/>
              </a:ext>
            </a:extLst>
          </p:cNvPr>
          <p:cNvSpPr/>
          <p:nvPr/>
        </p:nvSpPr>
        <p:spPr>
          <a:xfrm>
            <a:off x="3206675" y="5355199"/>
            <a:ext cx="382628" cy="14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4" name="Connection Line">
            <a:extLst>
              <a:ext uri="{FF2B5EF4-FFF2-40B4-BE49-F238E27FC236}">
                <a16:creationId xmlns:a16="http://schemas.microsoft.com/office/drawing/2014/main" id="{F24C0F44-147D-3E4C-8ABE-01452C8D9335}"/>
              </a:ext>
            </a:extLst>
          </p:cNvPr>
          <p:cNvSpPr/>
          <p:nvPr/>
        </p:nvSpPr>
        <p:spPr>
          <a:xfrm>
            <a:off x="3641366" y="5707260"/>
            <a:ext cx="133796" cy="112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5" name="Connection Line">
            <a:extLst>
              <a:ext uri="{FF2B5EF4-FFF2-40B4-BE49-F238E27FC236}">
                <a16:creationId xmlns:a16="http://schemas.microsoft.com/office/drawing/2014/main" id="{A3E4770D-EC70-4146-80D2-B703111C5D55}"/>
              </a:ext>
            </a:extLst>
          </p:cNvPr>
          <p:cNvSpPr/>
          <p:nvPr/>
        </p:nvSpPr>
        <p:spPr>
          <a:xfrm>
            <a:off x="3443469" y="5018042"/>
            <a:ext cx="207876" cy="83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146" name="Image" descr="Image">
            <a:extLst>
              <a:ext uri="{FF2B5EF4-FFF2-40B4-BE49-F238E27FC236}">
                <a16:creationId xmlns:a16="http://schemas.microsoft.com/office/drawing/2014/main" id="{1B2F797E-5EB5-2944-AF59-B77EAD3C5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774" y="4770695"/>
            <a:ext cx="360768" cy="360063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47" name="Connection Line">
            <a:extLst>
              <a:ext uri="{FF2B5EF4-FFF2-40B4-BE49-F238E27FC236}">
                <a16:creationId xmlns:a16="http://schemas.microsoft.com/office/drawing/2014/main" id="{E8C28607-5C93-C147-A88C-9E56CD9DC01C}"/>
              </a:ext>
            </a:extLst>
          </p:cNvPr>
          <p:cNvCxnSpPr>
            <a:stCxn id="182" idx="0"/>
            <a:endCxn id="191" idx="0"/>
          </p:cNvCxnSpPr>
          <p:nvPr/>
        </p:nvCxnSpPr>
        <p:spPr>
          <a:xfrm flipH="1" flipV="1">
            <a:off x="6919402" y="4233761"/>
            <a:ext cx="1387317" cy="113107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48" name="Connection Line">
            <a:extLst>
              <a:ext uri="{FF2B5EF4-FFF2-40B4-BE49-F238E27FC236}">
                <a16:creationId xmlns:a16="http://schemas.microsoft.com/office/drawing/2014/main" id="{37B4EF90-42F8-9445-A05A-DB2358EB19BF}"/>
              </a:ext>
            </a:extLst>
          </p:cNvPr>
          <p:cNvCxnSpPr>
            <a:stCxn id="151" idx="0"/>
            <a:endCxn id="185" idx="0"/>
          </p:cNvCxnSpPr>
          <p:nvPr/>
        </p:nvCxnSpPr>
        <p:spPr>
          <a:xfrm flipV="1">
            <a:off x="4404229" y="2386438"/>
            <a:ext cx="1864717" cy="752998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49" name="Connection Line">
            <a:extLst>
              <a:ext uri="{FF2B5EF4-FFF2-40B4-BE49-F238E27FC236}">
                <a16:creationId xmlns:a16="http://schemas.microsoft.com/office/drawing/2014/main" id="{57976E75-20C2-754F-B5CC-A93EBBD48532}"/>
              </a:ext>
            </a:extLst>
          </p:cNvPr>
          <p:cNvCxnSpPr>
            <a:stCxn id="184" idx="0"/>
            <a:endCxn id="151" idx="0"/>
          </p:cNvCxnSpPr>
          <p:nvPr/>
        </p:nvCxnSpPr>
        <p:spPr>
          <a:xfrm flipH="1" flipV="1">
            <a:off x="4404229" y="3139435"/>
            <a:ext cx="685091" cy="109432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sp>
        <p:nvSpPr>
          <p:cNvPr id="150" name="Connection Line">
            <a:extLst>
              <a:ext uri="{FF2B5EF4-FFF2-40B4-BE49-F238E27FC236}">
                <a16:creationId xmlns:a16="http://schemas.microsoft.com/office/drawing/2014/main" id="{6DC3ED63-51DE-F54B-9593-5168681316BD}"/>
              </a:ext>
            </a:extLst>
          </p:cNvPr>
          <p:cNvSpPr/>
          <p:nvPr/>
        </p:nvSpPr>
        <p:spPr>
          <a:xfrm>
            <a:off x="4168523" y="3110776"/>
            <a:ext cx="41187" cy="16910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1" name="Oval">
            <a:extLst>
              <a:ext uri="{FF2B5EF4-FFF2-40B4-BE49-F238E27FC236}">
                <a16:creationId xmlns:a16="http://schemas.microsoft.com/office/drawing/2014/main" id="{FFECB369-D12C-B14A-8724-F493E675E7A6}"/>
              </a:ext>
            </a:extLst>
          </p:cNvPr>
          <p:cNvSpPr/>
          <p:nvPr/>
        </p:nvSpPr>
        <p:spPr>
          <a:xfrm>
            <a:off x="3819221" y="2700227"/>
            <a:ext cx="1170016" cy="878417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cxnSp>
        <p:nvCxnSpPr>
          <p:cNvPr id="152" name="Connection Line">
            <a:extLst>
              <a:ext uri="{FF2B5EF4-FFF2-40B4-BE49-F238E27FC236}">
                <a16:creationId xmlns:a16="http://schemas.microsoft.com/office/drawing/2014/main" id="{576DB3F5-AD31-1E48-B1A1-0C19FD843331}"/>
              </a:ext>
            </a:extLst>
          </p:cNvPr>
          <p:cNvCxnSpPr>
            <a:stCxn id="193" idx="0"/>
            <a:endCxn id="182" idx="0"/>
          </p:cNvCxnSpPr>
          <p:nvPr/>
        </p:nvCxnSpPr>
        <p:spPr>
          <a:xfrm>
            <a:off x="6268945" y="5331745"/>
            <a:ext cx="2037774" cy="3309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3" name="Connection Line">
            <a:extLst>
              <a:ext uri="{FF2B5EF4-FFF2-40B4-BE49-F238E27FC236}">
                <a16:creationId xmlns:a16="http://schemas.microsoft.com/office/drawing/2014/main" id="{D6C23D8D-07B0-F646-BAD3-561761FA46A6}"/>
              </a:ext>
            </a:extLst>
          </p:cNvPr>
          <p:cNvCxnSpPr>
            <a:stCxn id="182" idx="0"/>
            <a:endCxn id="183" idx="0"/>
          </p:cNvCxnSpPr>
          <p:nvPr/>
        </p:nvCxnSpPr>
        <p:spPr>
          <a:xfrm flipH="1" flipV="1">
            <a:off x="8207582" y="3139435"/>
            <a:ext cx="99137" cy="222540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4" name="Connection Line">
            <a:extLst>
              <a:ext uri="{FF2B5EF4-FFF2-40B4-BE49-F238E27FC236}">
                <a16:creationId xmlns:a16="http://schemas.microsoft.com/office/drawing/2014/main" id="{AC691436-45E5-2C4C-B76E-31EA33C2CAA3}"/>
              </a:ext>
            </a:extLst>
          </p:cNvPr>
          <p:cNvCxnSpPr>
            <a:stCxn id="189" idx="0"/>
            <a:endCxn id="193" idx="0"/>
          </p:cNvCxnSpPr>
          <p:nvPr/>
        </p:nvCxnSpPr>
        <p:spPr>
          <a:xfrm>
            <a:off x="4222614" y="5331745"/>
            <a:ext cx="2046332" cy="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5" name="Connection Line">
            <a:extLst>
              <a:ext uri="{FF2B5EF4-FFF2-40B4-BE49-F238E27FC236}">
                <a16:creationId xmlns:a16="http://schemas.microsoft.com/office/drawing/2014/main" id="{EFB0D913-3541-4848-9567-3E499A4C8728}"/>
              </a:ext>
            </a:extLst>
          </p:cNvPr>
          <p:cNvCxnSpPr>
            <a:stCxn id="185" idx="0"/>
            <a:endCxn id="183" idx="0"/>
          </p:cNvCxnSpPr>
          <p:nvPr/>
        </p:nvCxnSpPr>
        <p:spPr>
          <a:xfrm>
            <a:off x="6268945" y="2386438"/>
            <a:ext cx="1938638" cy="752998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6" name="Connection Line">
            <a:extLst>
              <a:ext uri="{FF2B5EF4-FFF2-40B4-BE49-F238E27FC236}">
                <a16:creationId xmlns:a16="http://schemas.microsoft.com/office/drawing/2014/main" id="{449BB30D-7E9A-084C-A277-C0BE42003C5A}"/>
              </a:ext>
            </a:extLst>
          </p:cNvPr>
          <p:cNvCxnSpPr>
            <a:stCxn id="151" idx="0"/>
            <a:endCxn id="183" idx="0"/>
          </p:cNvCxnSpPr>
          <p:nvPr/>
        </p:nvCxnSpPr>
        <p:spPr>
          <a:xfrm>
            <a:off x="4404229" y="3139435"/>
            <a:ext cx="3803354" cy="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7" name="Connection Line">
            <a:extLst>
              <a:ext uri="{FF2B5EF4-FFF2-40B4-BE49-F238E27FC236}">
                <a16:creationId xmlns:a16="http://schemas.microsoft.com/office/drawing/2014/main" id="{DFC40C3D-0EB0-C142-A520-750ED3F0A7C7}"/>
              </a:ext>
            </a:extLst>
          </p:cNvPr>
          <p:cNvCxnSpPr>
            <a:stCxn id="184" idx="0"/>
            <a:endCxn id="191" idx="0"/>
          </p:cNvCxnSpPr>
          <p:nvPr/>
        </p:nvCxnSpPr>
        <p:spPr>
          <a:xfrm>
            <a:off x="5089319" y="4233760"/>
            <a:ext cx="1830084" cy="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8" name="Connection Line">
            <a:extLst>
              <a:ext uri="{FF2B5EF4-FFF2-40B4-BE49-F238E27FC236}">
                <a16:creationId xmlns:a16="http://schemas.microsoft.com/office/drawing/2014/main" id="{83A0A76D-D0F3-044A-B005-75575E3730D8}"/>
              </a:ext>
            </a:extLst>
          </p:cNvPr>
          <p:cNvCxnSpPr>
            <a:stCxn id="189" idx="0"/>
            <a:endCxn id="184" idx="0"/>
          </p:cNvCxnSpPr>
          <p:nvPr/>
        </p:nvCxnSpPr>
        <p:spPr>
          <a:xfrm flipV="1">
            <a:off x="4222614" y="4233760"/>
            <a:ext cx="866706" cy="109798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9" name="Connection Line">
            <a:extLst>
              <a:ext uri="{FF2B5EF4-FFF2-40B4-BE49-F238E27FC236}">
                <a16:creationId xmlns:a16="http://schemas.microsoft.com/office/drawing/2014/main" id="{645A4097-5419-E048-9D54-C23D0B243307}"/>
              </a:ext>
            </a:extLst>
          </p:cNvPr>
          <p:cNvCxnSpPr>
            <a:stCxn id="191" idx="0"/>
            <a:endCxn id="183" idx="0"/>
          </p:cNvCxnSpPr>
          <p:nvPr/>
        </p:nvCxnSpPr>
        <p:spPr>
          <a:xfrm flipV="1">
            <a:off x="6919402" y="3139435"/>
            <a:ext cx="1288181" cy="1094327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sp>
        <p:nvSpPr>
          <p:cNvPr id="160" name="C">
            <a:extLst>
              <a:ext uri="{FF2B5EF4-FFF2-40B4-BE49-F238E27FC236}">
                <a16:creationId xmlns:a16="http://schemas.microsoft.com/office/drawing/2014/main" id="{0AD7588F-AEB2-EB45-A412-5023C81CB727}"/>
              </a:ext>
            </a:extLst>
          </p:cNvPr>
          <p:cNvSpPr txBox="1"/>
          <p:nvPr/>
        </p:nvSpPr>
        <p:spPr>
          <a:xfrm>
            <a:off x="4968309" y="4060921"/>
            <a:ext cx="242021" cy="345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C</a:t>
            </a:r>
          </a:p>
        </p:txBody>
      </p:sp>
      <p:pic>
        <p:nvPicPr>
          <p:cNvPr id="161" name="Image" descr="Image">
            <a:extLst>
              <a:ext uri="{FF2B5EF4-FFF2-40B4-BE49-F238E27FC236}">
                <a16:creationId xmlns:a16="http://schemas.microsoft.com/office/drawing/2014/main" id="{C238E948-A6C8-844B-8AD8-05F10E37A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278" y="5755131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" descr="Image">
            <a:extLst>
              <a:ext uri="{FF2B5EF4-FFF2-40B4-BE49-F238E27FC236}">
                <a16:creationId xmlns:a16="http://schemas.microsoft.com/office/drawing/2014/main" id="{FEBA6E0C-C1FF-0142-ABA5-245B51AC5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179" y="5196058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" descr="Image">
            <a:extLst>
              <a:ext uri="{FF2B5EF4-FFF2-40B4-BE49-F238E27FC236}">
                <a16:creationId xmlns:a16="http://schemas.microsoft.com/office/drawing/2014/main" id="{CD140CC3-8498-8E41-B714-B8303CCFB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465" y="5805349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" descr="Image">
            <a:extLst>
              <a:ext uri="{FF2B5EF4-FFF2-40B4-BE49-F238E27FC236}">
                <a16:creationId xmlns:a16="http://schemas.microsoft.com/office/drawing/2014/main" id="{8A643CDF-D817-3A47-AF3C-13B982995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833" y="5051384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" descr="Image">
            <a:extLst>
              <a:ext uri="{FF2B5EF4-FFF2-40B4-BE49-F238E27FC236}">
                <a16:creationId xmlns:a16="http://schemas.microsoft.com/office/drawing/2014/main" id="{A31D7AE9-45E8-7145-A469-CA36BE3A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090" y="4475595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" descr="Image">
            <a:extLst>
              <a:ext uri="{FF2B5EF4-FFF2-40B4-BE49-F238E27FC236}">
                <a16:creationId xmlns:a16="http://schemas.microsoft.com/office/drawing/2014/main" id="{191A14EE-F6D0-C84C-8465-6AD1FEA9A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978" y="2371494"/>
            <a:ext cx="360767" cy="36006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">
            <a:extLst>
              <a:ext uri="{FF2B5EF4-FFF2-40B4-BE49-F238E27FC236}">
                <a16:creationId xmlns:a16="http://schemas.microsoft.com/office/drawing/2014/main" id="{44B88721-CCD9-E044-86C6-38EAE25013F9}"/>
              </a:ext>
            </a:extLst>
          </p:cNvPr>
          <p:cNvSpPr txBox="1"/>
          <p:nvPr/>
        </p:nvSpPr>
        <p:spPr>
          <a:xfrm>
            <a:off x="4227292" y="2906254"/>
            <a:ext cx="212379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68" name="D">
            <a:extLst>
              <a:ext uri="{FF2B5EF4-FFF2-40B4-BE49-F238E27FC236}">
                <a16:creationId xmlns:a16="http://schemas.microsoft.com/office/drawing/2014/main" id="{61AF82AC-6CB1-5045-9778-B531A1AE1635}"/>
              </a:ext>
            </a:extLst>
          </p:cNvPr>
          <p:cNvSpPr txBox="1"/>
          <p:nvPr/>
        </p:nvSpPr>
        <p:spPr>
          <a:xfrm>
            <a:off x="4190179" y="4925222"/>
            <a:ext cx="256531" cy="34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69" name="j">
            <a:extLst>
              <a:ext uri="{FF2B5EF4-FFF2-40B4-BE49-F238E27FC236}">
                <a16:creationId xmlns:a16="http://schemas.microsoft.com/office/drawing/2014/main" id="{61DA9394-A7BD-5541-B41B-3407B5BF905D}"/>
              </a:ext>
            </a:extLst>
          </p:cNvPr>
          <p:cNvSpPr txBox="1"/>
          <p:nvPr/>
        </p:nvSpPr>
        <p:spPr>
          <a:xfrm>
            <a:off x="2987353" y="2383640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j</a:t>
            </a:r>
          </a:p>
        </p:txBody>
      </p:sp>
      <p:sp>
        <p:nvSpPr>
          <p:cNvPr id="170" name="k">
            <a:extLst>
              <a:ext uri="{FF2B5EF4-FFF2-40B4-BE49-F238E27FC236}">
                <a16:creationId xmlns:a16="http://schemas.microsoft.com/office/drawing/2014/main" id="{8018EE77-36C6-8248-AC7C-D6F09A02C965}"/>
              </a:ext>
            </a:extLst>
          </p:cNvPr>
          <p:cNvSpPr txBox="1"/>
          <p:nvPr/>
        </p:nvSpPr>
        <p:spPr>
          <a:xfrm>
            <a:off x="2807774" y="4706301"/>
            <a:ext cx="180579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k</a:t>
            </a:r>
          </a:p>
        </p:txBody>
      </p:sp>
      <p:sp>
        <p:nvSpPr>
          <p:cNvPr id="171" name="l">
            <a:extLst>
              <a:ext uri="{FF2B5EF4-FFF2-40B4-BE49-F238E27FC236}">
                <a16:creationId xmlns:a16="http://schemas.microsoft.com/office/drawing/2014/main" id="{02E60840-C8D9-D74E-B849-3881772D8B67}"/>
              </a:ext>
            </a:extLst>
          </p:cNvPr>
          <p:cNvSpPr txBox="1"/>
          <p:nvPr/>
        </p:nvSpPr>
        <p:spPr>
          <a:xfrm>
            <a:off x="2681773" y="5210953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l</a:t>
            </a:r>
          </a:p>
        </p:txBody>
      </p:sp>
      <p:sp>
        <p:nvSpPr>
          <p:cNvPr id="172" name="m">
            <a:extLst>
              <a:ext uri="{FF2B5EF4-FFF2-40B4-BE49-F238E27FC236}">
                <a16:creationId xmlns:a16="http://schemas.microsoft.com/office/drawing/2014/main" id="{1476B2BF-054A-A045-AFA7-E8A425426AA6}"/>
              </a:ext>
            </a:extLst>
          </p:cNvPr>
          <p:cNvSpPr txBox="1"/>
          <p:nvPr/>
        </p:nvSpPr>
        <p:spPr>
          <a:xfrm>
            <a:off x="2978233" y="5820245"/>
            <a:ext cx="256705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m</a:t>
            </a:r>
          </a:p>
        </p:txBody>
      </p:sp>
      <p:sp>
        <p:nvSpPr>
          <p:cNvPr id="173" name="o">
            <a:extLst>
              <a:ext uri="{FF2B5EF4-FFF2-40B4-BE49-F238E27FC236}">
                <a16:creationId xmlns:a16="http://schemas.microsoft.com/office/drawing/2014/main" id="{542F0AC3-C6B7-D240-8952-B88BC37220AE}"/>
              </a:ext>
            </a:extLst>
          </p:cNvPr>
          <p:cNvSpPr txBox="1"/>
          <p:nvPr/>
        </p:nvSpPr>
        <p:spPr>
          <a:xfrm>
            <a:off x="9299159" y="448770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o</a:t>
            </a:r>
          </a:p>
        </p:txBody>
      </p:sp>
      <p:sp>
        <p:nvSpPr>
          <p:cNvPr id="174" name="p">
            <a:extLst>
              <a:ext uri="{FF2B5EF4-FFF2-40B4-BE49-F238E27FC236}">
                <a16:creationId xmlns:a16="http://schemas.microsoft.com/office/drawing/2014/main" id="{DBD9F200-CC6F-0942-BA6D-F466F9F691EC}"/>
              </a:ext>
            </a:extLst>
          </p:cNvPr>
          <p:cNvSpPr txBox="1"/>
          <p:nvPr/>
        </p:nvSpPr>
        <p:spPr>
          <a:xfrm>
            <a:off x="9571453" y="5063488"/>
            <a:ext cx="193416" cy="332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p</a:t>
            </a:r>
          </a:p>
        </p:txBody>
      </p:sp>
      <p:sp>
        <p:nvSpPr>
          <p:cNvPr id="175" name="q">
            <a:extLst>
              <a:ext uri="{FF2B5EF4-FFF2-40B4-BE49-F238E27FC236}">
                <a16:creationId xmlns:a16="http://schemas.microsoft.com/office/drawing/2014/main" id="{D7ACF079-B7E0-DD45-98ED-F82F3351DF32}"/>
              </a:ext>
            </a:extLst>
          </p:cNvPr>
          <p:cNvSpPr txBox="1"/>
          <p:nvPr/>
        </p:nvSpPr>
        <p:spPr>
          <a:xfrm>
            <a:off x="9233389" y="5820245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q</a:t>
            </a:r>
          </a:p>
        </p:txBody>
      </p:sp>
      <p:sp>
        <p:nvSpPr>
          <p:cNvPr id="176" name="Oval">
            <a:extLst>
              <a:ext uri="{FF2B5EF4-FFF2-40B4-BE49-F238E27FC236}">
                <a16:creationId xmlns:a16="http://schemas.microsoft.com/office/drawing/2014/main" id="{F41DE726-72ED-A943-AA52-CE6611FA8376}"/>
              </a:ext>
            </a:extLst>
          </p:cNvPr>
          <p:cNvSpPr/>
          <p:nvPr/>
        </p:nvSpPr>
        <p:spPr>
          <a:xfrm>
            <a:off x="3819221" y="2700227"/>
            <a:ext cx="1170016" cy="878417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77" name="Connection Line">
            <a:extLst>
              <a:ext uri="{FF2B5EF4-FFF2-40B4-BE49-F238E27FC236}">
                <a16:creationId xmlns:a16="http://schemas.microsoft.com/office/drawing/2014/main" id="{25B9632A-7612-E74A-9AD8-372829451B23}"/>
              </a:ext>
            </a:extLst>
          </p:cNvPr>
          <p:cNvSpPr/>
          <p:nvPr/>
        </p:nvSpPr>
        <p:spPr>
          <a:xfrm>
            <a:off x="3501456" y="3356347"/>
            <a:ext cx="391979" cy="166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78" name="A">
            <a:extLst>
              <a:ext uri="{FF2B5EF4-FFF2-40B4-BE49-F238E27FC236}">
                <a16:creationId xmlns:a16="http://schemas.microsoft.com/office/drawing/2014/main" id="{A3533AF8-2954-CA40-9E05-BA8C3A666A2B}"/>
              </a:ext>
            </a:extLst>
          </p:cNvPr>
          <p:cNvSpPr txBox="1"/>
          <p:nvPr/>
        </p:nvSpPr>
        <p:spPr>
          <a:xfrm>
            <a:off x="3062423" y="3670332"/>
            <a:ext cx="241524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79" name="Oval">
            <a:extLst>
              <a:ext uri="{FF2B5EF4-FFF2-40B4-BE49-F238E27FC236}">
                <a16:creationId xmlns:a16="http://schemas.microsoft.com/office/drawing/2014/main" id="{93520964-D3D7-BD42-9B3F-326FFEEA0AE7}"/>
              </a:ext>
            </a:extLst>
          </p:cNvPr>
          <p:cNvSpPr/>
          <p:nvPr/>
        </p:nvSpPr>
        <p:spPr>
          <a:xfrm>
            <a:off x="2636179" y="3437809"/>
            <a:ext cx="1094012" cy="81072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0" name="A">
            <a:extLst>
              <a:ext uri="{FF2B5EF4-FFF2-40B4-BE49-F238E27FC236}">
                <a16:creationId xmlns:a16="http://schemas.microsoft.com/office/drawing/2014/main" id="{1EF93409-3F15-684C-8287-2324884B111A}"/>
              </a:ext>
            </a:extLst>
          </p:cNvPr>
          <p:cNvSpPr txBox="1"/>
          <p:nvPr/>
        </p:nvSpPr>
        <p:spPr>
          <a:xfrm>
            <a:off x="3062423" y="3670332"/>
            <a:ext cx="241524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81" name="B">
            <a:extLst>
              <a:ext uri="{FF2B5EF4-FFF2-40B4-BE49-F238E27FC236}">
                <a16:creationId xmlns:a16="http://schemas.microsoft.com/office/drawing/2014/main" id="{CD941A3E-6AEE-B94B-803C-983EFC59AE6E}"/>
              </a:ext>
            </a:extLst>
          </p:cNvPr>
          <p:cNvSpPr txBox="1"/>
          <p:nvPr/>
        </p:nvSpPr>
        <p:spPr>
          <a:xfrm>
            <a:off x="4227292" y="2906254"/>
            <a:ext cx="212379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82" name="Oval">
            <a:extLst>
              <a:ext uri="{FF2B5EF4-FFF2-40B4-BE49-F238E27FC236}">
                <a16:creationId xmlns:a16="http://schemas.microsoft.com/office/drawing/2014/main" id="{A4FC6DF6-63A9-3347-9DA0-15D1FBFE88DC}"/>
              </a:ext>
            </a:extLst>
          </p:cNvPr>
          <p:cNvSpPr/>
          <p:nvPr/>
        </p:nvSpPr>
        <p:spPr>
          <a:xfrm>
            <a:off x="7691977" y="4881014"/>
            <a:ext cx="1229484" cy="96764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3" name="Oval">
            <a:extLst>
              <a:ext uri="{FF2B5EF4-FFF2-40B4-BE49-F238E27FC236}">
                <a16:creationId xmlns:a16="http://schemas.microsoft.com/office/drawing/2014/main" id="{49281152-71C1-614D-A60C-5C4A71C141FC}"/>
              </a:ext>
            </a:extLst>
          </p:cNvPr>
          <p:cNvSpPr/>
          <p:nvPr/>
        </p:nvSpPr>
        <p:spPr>
          <a:xfrm>
            <a:off x="7553983" y="2623173"/>
            <a:ext cx="1307199" cy="103252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4" name="Oval">
            <a:extLst>
              <a:ext uri="{FF2B5EF4-FFF2-40B4-BE49-F238E27FC236}">
                <a16:creationId xmlns:a16="http://schemas.microsoft.com/office/drawing/2014/main" id="{053DE3AD-B4A6-704A-9166-85FA0D2A3421}"/>
              </a:ext>
            </a:extLst>
          </p:cNvPr>
          <p:cNvSpPr/>
          <p:nvPr/>
        </p:nvSpPr>
        <p:spPr>
          <a:xfrm>
            <a:off x="4515046" y="3779681"/>
            <a:ext cx="1148547" cy="908160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5" name="Oval">
            <a:extLst>
              <a:ext uri="{FF2B5EF4-FFF2-40B4-BE49-F238E27FC236}">
                <a16:creationId xmlns:a16="http://schemas.microsoft.com/office/drawing/2014/main" id="{26C13735-3EF7-2643-A710-8F40BDD83E28}"/>
              </a:ext>
            </a:extLst>
          </p:cNvPr>
          <p:cNvSpPr/>
          <p:nvPr/>
        </p:nvSpPr>
        <p:spPr>
          <a:xfrm>
            <a:off x="5738460" y="1960830"/>
            <a:ext cx="1060972" cy="851216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6" name="E">
            <a:extLst>
              <a:ext uri="{FF2B5EF4-FFF2-40B4-BE49-F238E27FC236}">
                <a16:creationId xmlns:a16="http://schemas.microsoft.com/office/drawing/2014/main" id="{5FF9480C-B383-774C-AA9C-A9B6A516CC58}"/>
              </a:ext>
            </a:extLst>
          </p:cNvPr>
          <p:cNvSpPr txBox="1"/>
          <p:nvPr/>
        </p:nvSpPr>
        <p:spPr>
          <a:xfrm>
            <a:off x="6166973" y="2307248"/>
            <a:ext cx="203946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88" name="I">
            <a:extLst>
              <a:ext uri="{FF2B5EF4-FFF2-40B4-BE49-F238E27FC236}">
                <a16:creationId xmlns:a16="http://schemas.microsoft.com/office/drawing/2014/main" id="{E954B7D0-47D5-3D42-BE52-08132E3470AB}"/>
              </a:ext>
            </a:extLst>
          </p:cNvPr>
          <p:cNvSpPr txBox="1"/>
          <p:nvPr/>
        </p:nvSpPr>
        <p:spPr>
          <a:xfrm>
            <a:off x="8441087" y="4969833"/>
            <a:ext cx="139453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89" name="Oval">
            <a:extLst>
              <a:ext uri="{FF2B5EF4-FFF2-40B4-BE49-F238E27FC236}">
                <a16:creationId xmlns:a16="http://schemas.microsoft.com/office/drawing/2014/main" id="{D64D8628-2E76-054D-AA0C-C3EABD2B2B72}"/>
              </a:ext>
            </a:extLst>
          </p:cNvPr>
          <p:cNvSpPr/>
          <p:nvPr/>
        </p:nvSpPr>
        <p:spPr>
          <a:xfrm>
            <a:off x="3590265" y="4803350"/>
            <a:ext cx="1264700" cy="1056790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0" name="D">
            <a:extLst>
              <a:ext uri="{FF2B5EF4-FFF2-40B4-BE49-F238E27FC236}">
                <a16:creationId xmlns:a16="http://schemas.microsoft.com/office/drawing/2014/main" id="{1722C0AE-C498-2149-AD69-1F9B1B6A7727}"/>
              </a:ext>
            </a:extLst>
          </p:cNvPr>
          <p:cNvSpPr txBox="1"/>
          <p:nvPr/>
        </p:nvSpPr>
        <p:spPr>
          <a:xfrm>
            <a:off x="4190179" y="4925222"/>
            <a:ext cx="256531" cy="34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91" name="G">
            <a:extLst>
              <a:ext uri="{FF2B5EF4-FFF2-40B4-BE49-F238E27FC236}">
                <a16:creationId xmlns:a16="http://schemas.microsoft.com/office/drawing/2014/main" id="{CAA5394E-BB2B-1647-B933-C2DCEAF3BBAF}"/>
              </a:ext>
            </a:extLst>
          </p:cNvPr>
          <p:cNvSpPr/>
          <p:nvPr/>
        </p:nvSpPr>
        <p:spPr>
          <a:xfrm>
            <a:off x="6287053" y="3733760"/>
            <a:ext cx="1264699" cy="1000002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789" tIns="26789" rIns="26789" bIns="26789" anchor="ctr"/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92" name="B">
            <a:extLst>
              <a:ext uri="{FF2B5EF4-FFF2-40B4-BE49-F238E27FC236}">
                <a16:creationId xmlns:a16="http://schemas.microsoft.com/office/drawing/2014/main" id="{0E5700F5-79FB-2846-90A5-B5098BD470AC}"/>
              </a:ext>
            </a:extLst>
          </p:cNvPr>
          <p:cNvSpPr txBox="1"/>
          <p:nvPr/>
        </p:nvSpPr>
        <p:spPr>
          <a:xfrm>
            <a:off x="4989463" y="4006768"/>
            <a:ext cx="232035" cy="4092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lang="en-US" b="0" dirty="0">
                <a:solidFill>
                  <a:srgbClr val="000000"/>
                </a:solidFill>
              </a:rPr>
              <a:t>C</a:t>
            </a:r>
            <a:endParaRPr b="0" dirty="0">
              <a:solidFill>
                <a:srgbClr val="000000"/>
              </a:solidFill>
            </a:endParaRPr>
          </a:p>
        </p:txBody>
      </p:sp>
      <p:sp>
        <p:nvSpPr>
          <p:cNvPr id="193" name="Oval">
            <a:extLst>
              <a:ext uri="{FF2B5EF4-FFF2-40B4-BE49-F238E27FC236}">
                <a16:creationId xmlns:a16="http://schemas.microsoft.com/office/drawing/2014/main" id="{FCA34714-C61C-9742-B61C-AC576E9092F4}"/>
              </a:ext>
            </a:extLst>
          </p:cNvPr>
          <p:cNvSpPr/>
          <p:nvPr/>
        </p:nvSpPr>
        <p:spPr>
          <a:xfrm>
            <a:off x="5654204" y="4882313"/>
            <a:ext cx="1229484" cy="898864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4" name="F">
            <a:extLst>
              <a:ext uri="{FF2B5EF4-FFF2-40B4-BE49-F238E27FC236}">
                <a16:creationId xmlns:a16="http://schemas.microsoft.com/office/drawing/2014/main" id="{6EB8C4AC-108F-764C-BE7E-9DA8A4015331}"/>
              </a:ext>
            </a:extLst>
          </p:cNvPr>
          <p:cNvSpPr txBox="1"/>
          <p:nvPr/>
        </p:nvSpPr>
        <p:spPr>
          <a:xfrm>
            <a:off x="6167718" y="5153137"/>
            <a:ext cx="202456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 dirty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274" name="Rectangle"/>
          <p:cNvSpPr/>
          <p:nvPr/>
        </p:nvSpPr>
        <p:spPr>
          <a:xfrm>
            <a:off x="8561154" y="2901687"/>
            <a:ext cx="1504463" cy="268531"/>
          </a:xfrm>
          <a:prstGeom prst="rect">
            <a:avLst/>
          </a:prstGeom>
          <a:solidFill>
            <a:srgbClr val="70BF4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1277" name="Path:"/>
          <p:cNvSpPr txBox="1"/>
          <p:nvPr/>
        </p:nvSpPr>
        <p:spPr>
          <a:xfrm>
            <a:off x="8561154" y="3154595"/>
            <a:ext cx="530461" cy="28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Path:</a:t>
            </a:r>
          </a:p>
        </p:txBody>
      </p:sp>
      <p:sp>
        <p:nvSpPr>
          <p:cNvPr id="187" name="H">
            <a:extLst>
              <a:ext uri="{FF2B5EF4-FFF2-40B4-BE49-F238E27FC236}">
                <a16:creationId xmlns:a16="http://schemas.microsoft.com/office/drawing/2014/main" id="{ABC6983D-1D7A-BE42-B7EF-CB070A395757}"/>
              </a:ext>
            </a:extLst>
          </p:cNvPr>
          <p:cNvSpPr txBox="1"/>
          <p:nvPr/>
        </p:nvSpPr>
        <p:spPr>
          <a:xfrm>
            <a:off x="8180252" y="2966596"/>
            <a:ext cx="252935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275" name="82.0.0.0/23"/>
          <p:cNvSpPr txBox="1"/>
          <p:nvPr/>
        </p:nvSpPr>
        <p:spPr>
          <a:xfrm>
            <a:off x="8561154" y="2892283"/>
            <a:ext cx="1137482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82.0.0.0/23</a:t>
            </a:r>
          </a:p>
        </p:txBody>
      </p:sp>
      <p:sp>
        <p:nvSpPr>
          <p:cNvPr id="1276" name="Rectangle"/>
          <p:cNvSpPr/>
          <p:nvPr/>
        </p:nvSpPr>
        <p:spPr>
          <a:xfrm>
            <a:off x="8561154" y="3163617"/>
            <a:ext cx="1504463" cy="269295"/>
          </a:xfrm>
          <a:prstGeom prst="rect">
            <a:avLst/>
          </a:prstGeom>
          <a:solidFill>
            <a:srgbClr val="EBEBEB">
              <a:alpha val="55000"/>
            </a:srgb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EBEBEB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9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6727"/>
            <a:ext cx="12310110" cy="8206742"/>
          </a:xfrm>
          <a:prstGeom prst="rect">
            <a:avLst/>
          </a:prstGeom>
          <a:ln w="12700">
            <a:miter lim="400000"/>
          </a:ln>
        </p:spPr>
      </p:pic>
      <p:sp>
        <p:nvSpPr>
          <p:cNvPr id="1210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1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1257" name="AS H creates a BGP advertisement for n’s IP prefix"/>
          <p:cNvSpPr txBox="1"/>
          <p:nvPr/>
        </p:nvSpPr>
        <p:spPr>
          <a:xfrm>
            <a:off x="889000" y="831192"/>
            <a:ext cx="9289081" cy="462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dirty="0"/>
              <a:t>BGP propagates advertisements in the Internet</a:t>
            </a:r>
          </a:p>
        </p:txBody>
      </p:sp>
      <p:sp>
        <p:nvSpPr>
          <p:cNvPr id="133" name="Oval">
            <a:extLst>
              <a:ext uri="{FF2B5EF4-FFF2-40B4-BE49-F238E27FC236}">
                <a16:creationId xmlns:a16="http://schemas.microsoft.com/office/drawing/2014/main" id="{89F2D1B4-C288-614D-ADAB-6960CFAD3000}"/>
              </a:ext>
            </a:extLst>
          </p:cNvPr>
          <p:cNvSpPr/>
          <p:nvPr/>
        </p:nvSpPr>
        <p:spPr>
          <a:xfrm>
            <a:off x="8766227" y="2321783"/>
            <a:ext cx="492824" cy="451110"/>
          </a:xfrm>
          <a:prstGeom prst="ellipse">
            <a:avLst/>
          </a:prstGeom>
          <a:solidFill>
            <a:srgbClr val="70BF41"/>
          </a:solidFill>
          <a:ln w="3175"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34" name="Image" descr="Image">
            <a:extLst>
              <a:ext uri="{FF2B5EF4-FFF2-40B4-BE49-F238E27FC236}">
                <a16:creationId xmlns:a16="http://schemas.microsoft.com/office/drawing/2014/main" id="{9464171B-8A65-7947-A369-5F195688F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0863" y="2371535"/>
            <a:ext cx="360767" cy="360063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n">
            <a:extLst>
              <a:ext uri="{FF2B5EF4-FFF2-40B4-BE49-F238E27FC236}">
                <a16:creationId xmlns:a16="http://schemas.microsoft.com/office/drawing/2014/main" id="{A88DB2D4-7B2E-4E4E-9155-5B3E45B6CC45}"/>
              </a:ext>
            </a:extLst>
          </p:cNvPr>
          <p:cNvSpPr txBox="1"/>
          <p:nvPr/>
        </p:nvSpPr>
        <p:spPr>
          <a:xfrm>
            <a:off x="9233389" y="238364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n</a:t>
            </a:r>
          </a:p>
        </p:txBody>
      </p:sp>
      <p:sp>
        <p:nvSpPr>
          <p:cNvPr id="136" name="82.0.0.3">
            <a:extLst>
              <a:ext uri="{FF2B5EF4-FFF2-40B4-BE49-F238E27FC236}">
                <a16:creationId xmlns:a16="http://schemas.microsoft.com/office/drawing/2014/main" id="{125F2E7E-08B4-2F44-87DF-E1F96A18FAF7}"/>
              </a:ext>
            </a:extLst>
          </p:cNvPr>
          <p:cNvSpPr txBox="1"/>
          <p:nvPr/>
        </p:nvSpPr>
        <p:spPr>
          <a:xfrm>
            <a:off x="9295085" y="2144430"/>
            <a:ext cx="802370" cy="28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82.0.0.3</a:t>
            </a:r>
          </a:p>
        </p:txBody>
      </p:sp>
      <p:sp>
        <p:nvSpPr>
          <p:cNvPr id="137" name="Connection Line">
            <a:extLst>
              <a:ext uri="{FF2B5EF4-FFF2-40B4-BE49-F238E27FC236}">
                <a16:creationId xmlns:a16="http://schemas.microsoft.com/office/drawing/2014/main" id="{02E415AB-5AB0-2F4C-9B21-CDE8AE75F587}"/>
              </a:ext>
            </a:extLst>
          </p:cNvPr>
          <p:cNvSpPr/>
          <p:nvPr/>
        </p:nvSpPr>
        <p:spPr>
          <a:xfrm>
            <a:off x="3183184" y="3843171"/>
            <a:ext cx="720053" cy="1031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38" name="Connection Line">
            <a:extLst>
              <a:ext uri="{FF2B5EF4-FFF2-40B4-BE49-F238E27FC236}">
                <a16:creationId xmlns:a16="http://schemas.microsoft.com/office/drawing/2014/main" id="{C68595B8-E221-C94C-A288-B089CA10730B}"/>
              </a:ext>
            </a:extLst>
          </p:cNvPr>
          <p:cNvSpPr/>
          <p:nvPr/>
        </p:nvSpPr>
        <p:spPr>
          <a:xfrm>
            <a:off x="3576708" y="2643942"/>
            <a:ext cx="368681" cy="220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39" name="Connection Line">
            <a:extLst>
              <a:ext uri="{FF2B5EF4-FFF2-40B4-BE49-F238E27FC236}">
                <a16:creationId xmlns:a16="http://schemas.microsoft.com/office/drawing/2014/main" id="{384C00CE-182C-8F45-B5CD-C95EBFBE69B6}"/>
              </a:ext>
            </a:extLst>
          </p:cNvPr>
          <p:cNvSpPr/>
          <p:nvPr/>
        </p:nvSpPr>
        <p:spPr>
          <a:xfrm>
            <a:off x="8688437" y="2657982"/>
            <a:ext cx="177275" cy="129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0" name="Connection Line">
            <a:extLst>
              <a:ext uri="{FF2B5EF4-FFF2-40B4-BE49-F238E27FC236}">
                <a16:creationId xmlns:a16="http://schemas.microsoft.com/office/drawing/2014/main" id="{C8848015-2D5A-384C-983C-D04F74C709BA}"/>
              </a:ext>
            </a:extLst>
          </p:cNvPr>
          <p:cNvSpPr/>
          <p:nvPr/>
        </p:nvSpPr>
        <p:spPr>
          <a:xfrm>
            <a:off x="8692891" y="4781668"/>
            <a:ext cx="208914" cy="204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1" name="Connection Line">
            <a:extLst>
              <a:ext uri="{FF2B5EF4-FFF2-40B4-BE49-F238E27FC236}">
                <a16:creationId xmlns:a16="http://schemas.microsoft.com/office/drawing/2014/main" id="{E6960734-A0DD-C344-85A0-C9D01C3FA2A6}"/>
              </a:ext>
            </a:extLst>
          </p:cNvPr>
          <p:cNvSpPr/>
          <p:nvPr/>
        </p:nvSpPr>
        <p:spPr>
          <a:xfrm>
            <a:off x="8914454" y="5254988"/>
            <a:ext cx="223102" cy="29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2" name="Connection Line">
            <a:extLst>
              <a:ext uri="{FF2B5EF4-FFF2-40B4-BE49-F238E27FC236}">
                <a16:creationId xmlns:a16="http://schemas.microsoft.com/office/drawing/2014/main" id="{33F38AF3-1382-134F-ADED-D60649F7F55E}"/>
              </a:ext>
            </a:extLst>
          </p:cNvPr>
          <p:cNvSpPr/>
          <p:nvPr/>
        </p:nvSpPr>
        <p:spPr>
          <a:xfrm>
            <a:off x="8708126" y="5733217"/>
            <a:ext cx="142137" cy="130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3" name="Connection Line">
            <a:extLst>
              <a:ext uri="{FF2B5EF4-FFF2-40B4-BE49-F238E27FC236}">
                <a16:creationId xmlns:a16="http://schemas.microsoft.com/office/drawing/2014/main" id="{56B9DD34-6300-654E-8DDE-39B7FFEA83B2}"/>
              </a:ext>
            </a:extLst>
          </p:cNvPr>
          <p:cNvSpPr/>
          <p:nvPr/>
        </p:nvSpPr>
        <p:spPr>
          <a:xfrm>
            <a:off x="3206675" y="5355199"/>
            <a:ext cx="382628" cy="14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4" name="Connection Line">
            <a:extLst>
              <a:ext uri="{FF2B5EF4-FFF2-40B4-BE49-F238E27FC236}">
                <a16:creationId xmlns:a16="http://schemas.microsoft.com/office/drawing/2014/main" id="{F24C0F44-147D-3E4C-8ABE-01452C8D9335}"/>
              </a:ext>
            </a:extLst>
          </p:cNvPr>
          <p:cNvSpPr/>
          <p:nvPr/>
        </p:nvSpPr>
        <p:spPr>
          <a:xfrm>
            <a:off x="3641366" y="5707260"/>
            <a:ext cx="133796" cy="112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5" name="Connection Line">
            <a:extLst>
              <a:ext uri="{FF2B5EF4-FFF2-40B4-BE49-F238E27FC236}">
                <a16:creationId xmlns:a16="http://schemas.microsoft.com/office/drawing/2014/main" id="{A3E4770D-EC70-4146-80D2-B703111C5D55}"/>
              </a:ext>
            </a:extLst>
          </p:cNvPr>
          <p:cNvSpPr/>
          <p:nvPr/>
        </p:nvSpPr>
        <p:spPr>
          <a:xfrm>
            <a:off x="3443469" y="5018042"/>
            <a:ext cx="207876" cy="83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146" name="Image" descr="Image">
            <a:extLst>
              <a:ext uri="{FF2B5EF4-FFF2-40B4-BE49-F238E27FC236}">
                <a16:creationId xmlns:a16="http://schemas.microsoft.com/office/drawing/2014/main" id="{1B2F797E-5EB5-2944-AF59-B77EAD3C5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774" y="4770695"/>
            <a:ext cx="360768" cy="360063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47" name="Connection Line">
            <a:extLst>
              <a:ext uri="{FF2B5EF4-FFF2-40B4-BE49-F238E27FC236}">
                <a16:creationId xmlns:a16="http://schemas.microsoft.com/office/drawing/2014/main" id="{E8C28607-5C93-C147-A88C-9E56CD9DC01C}"/>
              </a:ext>
            </a:extLst>
          </p:cNvPr>
          <p:cNvCxnSpPr>
            <a:stCxn id="182" idx="0"/>
            <a:endCxn id="191" idx="0"/>
          </p:cNvCxnSpPr>
          <p:nvPr/>
        </p:nvCxnSpPr>
        <p:spPr>
          <a:xfrm flipH="1" flipV="1">
            <a:off x="6919402" y="4233761"/>
            <a:ext cx="1387317" cy="113107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48" name="Connection Line">
            <a:extLst>
              <a:ext uri="{FF2B5EF4-FFF2-40B4-BE49-F238E27FC236}">
                <a16:creationId xmlns:a16="http://schemas.microsoft.com/office/drawing/2014/main" id="{37B4EF90-42F8-9445-A05A-DB2358EB19BF}"/>
              </a:ext>
            </a:extLst>
          </p:cNvPr>
          <p:cNvCxnSpPr>
            <a:stCxn id="151" idx="0"/>
            <a:endCxn id="185" idx="0"/>
          </p:cNvCxnSpPr>
          <p:nvPr/>
        </p:nvCxnSpPr>
        <p:spPr>
          <a:xfrm flipV="1">
            <a:off x="4404229" y="2386438"/>
            <a:ext cx="1864717" cy="752998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49" name="Connection Line">
            <a:extLst>
              <a:ext uri="{FF2B5EF4-FFF2-40B4-BE49-F238E27FC236}">
                <a16:creationId xmlns:a16="http://schemas.microsoft.com/office/drawing/2014/main" id="{57976E75-20C2-754F-B5CC-A93EBBD48532}"/>
              </a:ext>
            </a:extLst>
          </p:cNvPr>
          <p:cNvCxnSpPr>
            <a:stCxn id="184" idx="0"/>
            <a:endCxn id="151" idx="0"/>
          </p:cNvCxnSpPr>
          <p:nvPr/>
        </p:nvCxnSpPr>
        <p:spPr>
          <a:xfrm flipH="1" flipV="1">
            <a:off x="4404229" y="3139435"/>
            <a:ext cx="685091" cy="109432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sp>
        <p:nvSpPr>
          <p:cNvPr id="150" name="Connection Line">
            <a:extLst>
              <a:ext uri="{FF2B5EF4-FFF2-40B4-BE49-F238E27FC236}">
                <a16:creationId xmlns:a16="http://schemas.microsoft.com/office/drawing/2014/main" id="{6DC3ED63-51DE-F54B-9593-5168681316BD}"/>
              </a:ext>
            </a:extLst>
          </p:cNvPr>
          <p:cNvSpPr/>
          <p:nvPr/>
        </p:nvSpPr>
        <p:spPr>
          <a:xfrm>
            <a:off x="4168523" y="3110776"/>
            <a:ext cx="41187" cy="16910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1" name="Oval">
            <a:extLst>
              <a:ext uri="{FF2B5EF4-FFF2-40B4-BE49-F238E27FC236}">
                <a16:creationId xmlns:a16="http://schemas.microsoft.com/office/drawing/2014/main" id="{FFECB369-D12C-B14A-8724-F493E675E7A6}"/>
              </a:ext>
            </a:extLst>
          </p:cNvPr>
          <p:cNvSpPr/>
          <p:nvPr/>
        </p:nvSpPr>
        <p:spPr>
          <a:xfrm>
            <a:off x="3819221" y="2700227"/>
            <a:ext cx="1170016" cy="878417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cxnSp>
        <p:nvCxnSpPr>
          <p:cNvPr id="152" name="Connection Line">
            <a:extLst>
              <a:ext uri="{FF2B5EF4-FFF2-40B4-BE49-F238E27FC236}">
                <a16:creationId xmlns:a16="http://schemas.microsoft.com/office/drawing/2014/main" id="{576DB3F5-AD31-1E48-B1A1-0C19FD843331}"/>
              </a:ext>
            </a:extLst>
          </p:cNvPr>
          <p:cNvCxnSpPr>
            <a:stCxn id="193" idx="0"/>
            <a:endCxn id="182" idx="0"/>
          </p:cNvCxnSpPr>
          <p:nvPr/>
        </p:nvCxnSpPr>
        <p:spPr>
          <a:xfrm>
            <a:off x="6268945" y="5331745"/>
            <a:ext cx="2037774" cy="3309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3" name="Connection Line">
            <a:extLst>
              <a:ext uri="{FF2B5EF4-FFF2-40B4-BE49-F238E27FC236}">
                <a16:creationId xmlns:a16="http://schemas.microsoft.com/office/drawing/2014/main" id="{D6C23D8D-07B0-F646-BAD3-561761FA46A6}"/>
              </a:ext>
            </a:extLst>
          </p:cNvPr>
          <p:cNvCxnSpPr>
            <a:stCxn id="182" idx="0"/>
            <a:endCxn id="183" idx="0"/>
          </p:cNvCxnSpPr>
          <p:nvPr/>
        </p:nvCxnSpPr>
        <p:spPr>
          <a:xfrm flipH="1" flipV="1">
            <a:off x="8207582" y="3139435"/>
            <a:ext cx="99137" cy="222540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4" name="Connection Line">
            <a:extLst>
              <a:ext uri="{FF2B5EF4-FFF2-40B4-BE49-F238E27FC236}">
                <a16:creationId xmlns:a16="http://schemas.microsoft.com/office/drawing/2014/main" id="{AC691436-45E5-2C4C-B76E-31EA33C2CAA3}"/>
              </a:ext>
            </a:extLst>
          </p:cNvPr>
          <p:cNvCxnSpPr>
            <a:stCxn id="189" idx="0"/>
            <a:endCxn id="193" idx="0"/>
          </p:cNvCxnSpPr>
          <p:nvPr/>
        </p:nvCxnSpPr>
        <p:spPr>
          <a:xfrm>
            <a:off x="4222614" y="5331745"/>
            <a:ext cx="2046332" cy="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5" name="Connection Line">
            <a:extLst>
              <a:ext uri="{FF2B5EF4-FFF2-40B4-BE49-F238E27FC236}">
                <a16:creationId xmlns:a16="http://schemas.microsoft.com/office/drawing/2014/main" id="{EFB0D913-3541-4848-9567-3E499A4C8728}"/>
              </a:ext>
            </a:extLst>
          </p:cNvPr>
          <p:cNvCxnSpPr>
            <a:stCxn id="185" idx="0"/>
            <a:endCxn id="183" idx="0"/>
          </p:cNvCxnSpPr>
          <p:nvPr/>
        </p:nvCxnSpPr>
        <p:spPr>
          <a:xfrm>
            <a:off x="6268945" y="2386438"/>
            <a:ext cx="1938638" cy="752998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6" name="Connection Line">
            <a:extLst>
              <a:ext uri="{FF2B5EF4-FFF2-40B4-BE49-F238E27FC236}">
                <a16:creationId xmlns:a16="http://schemas.microsoft.com/office/drawing/2014/main" id="{449BB30D-7E9A-084C-A277-C0BE42003C5A}"/>
              </a:ext>
            </a:extLst>
          </p:cNvPr>
          <p:cNvCxnSpPr>
            <a:stCxn id="151" idx="0"/>
            <a:endCxn id="183" idx="0"/>
          </p:cNvCxnSpPr>
          <p:nvPr/>
        </p:nvCxnSpPr>
        <p:spPr>
          <a:xfrm>
            <a:off x="4404229" y="3139435"/>
            <a:ext cx="3803354" cy="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7" name="Connection Line">
            <a:extLst>
              <a:ext uri="{FF2B5EF4-FFF2-40B4-BE49-F238E27FC236}">
                <a16:creationId xmlns:a16="http://schemas.microsoft.com/office/drawing/2014/main" id="{DFC40C3D-0EB0-C142-A520-750ED3F0A7C7}"/>
              </a:ext>
            </a:extLst>
          </p:cNvPr>
          <p:cNvCxnSpPr>
            <a:stCxn id="184" idx="0"/>
            <a:endCxn id="191" idx="0"/>
          </p:cNvCxnSpPr>
          <p:nvPr/>
        </p:nvCxnSpPr>
        <p:spPr>
          <a:xfrm>
            <a:off x="5089319" y="4233760"/>
            <a:ext cx="1830084" cy="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8" name="Connection Line">
            <a:extLst>
              <a:ext uri="{FF2B5EF4-FFF2-40B4-BE49-F238E27FC236}">
                <a16:creationId xmlns:a16="http://schemas.microsoft.com/office/drawing/2014/main" id="{83A0A76D-D0F3-044A-B005-75575E3730D8}"/>
              </a:ext>
            </a:extLst>
          </p:cNvPr>
          <p:cNvCxnSpPr>
            <a:stCxn id="189" idx="0"/>
            <a:endCxn id="184" idx="0"/>
          </p:cNvCxnSpPr>
          <p:nvPr/>
        </p:nvCxnSpPr>
        <p:spPr>
          <a:xfrm flipV="1">
            <a:off x="4222614" y="4233760"/>
            <a:ext cx="866706" cy="109798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9" name="Connection Line">
            <a:extLst>
              <a:ext uri="{FF2B5EF4-FFF2-40B4-BE49-F238E27FC236}">
                <a16:creationId xmlns:a16="http://schemas.microsoft.com/office/drawing/2014/main" id="{645A4097-5419-E048-9D54-C23D0B243307}"/>
              </a:ext>
            </a:extLst>
          </p:cNvPr>
          <p:cNvCxnSpPr>
            <a:stCxn id="191" idx="0"/>
            <a:endCxn id="183" idx="0"/>
          </p:cNvCxnSpPr>
          <p:nvPr/>
        </p:nvCxnSpPr>
        <p:spPr>
          <a:xfrm flipV="1">
            <a:off x="6919402" y="3139435"/>
            <a:ext cx="1288181" cy="1094327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sp>
        <p:nvSpPr>
          <p:cNvPr id="160" name="C">
            <a:extLst>
              <a:ext uri="{FF2B5EF4-FFF2-40B4-BE49-F238E27FC236}">
                <a16:creationId xmlns:a16="http://schemas.microsoft.com/office/drawing/2014/main" id="{0AD7588F-AEB2-EB45-A412-5023C81CB727}"/>
              </a:ext>
            </a:extLst>
          </p:cNvPr>
          <p:cNvSpPr txBox="1"/>
          <p:nvPr/>
        </p:nvSpPr>
        <p:spPr>
          <a:xfrm>
            <a:off x="4968309" y="4060921"/>
            <a:ext cx="242021" cy="345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C</a:t>
            </a:r>
          </a:p>
        </p:txBody>
      </p:sp>
      <p:pic>
        <p:nvPicPr>
          <p:cNvPr id="161" name="Image" descr="Image">
            <a:extLst>
              <a:ext uri="{FF2B5EF4-FFF2-40B4-BE49-F238E27FC236}">
                <a16:creationId xmlns:a16="http://schemas.microsoft.com/office/drawing/2014/main" id="{C238E948-A6C8-844B-8AD8-05F10E37A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278" y="5755131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" descr="Image">
            <a:extLst>
              <a:ext uri="{FF2B5EF4-FFF2-40B4-BE49-F238E27FC236}">
                <a16:creationId xmlns:a16="http://schemas.microsoft.com/office/drawing/2014/main" id="{FEBA6E0C-C1FF-0142-ABA5-245B51AC5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179" y="5196058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" descr="Image">
            <a:extLst>
              <a:ext uri="{FF2B5EF4-FFF2-40B4-BE49-F238E27FC236}">
                <a16:creationId xmlns:a16="http://schemas.microsoft.com/office/drawing/2014/main" id="{CD140CC3-8498-8E41-B714-B8303CCFB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465" y="5805349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" descr="Image">
            <a:extLst>
              <a:ext uri="{FF2B5EF4-FFF2-40B4-BE49-F238E27FC236}">
                <a16:creationId xmlns:a16="http://schemas.microsoft.com/office/drawing/2014/main" id="{8A643CDF-D817-3A47-AF3C-13B982995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833" y="5051384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" descr="Image">
            <a:extLst>
              <a:ext uri="{FF2B5EF4-FFF2-40B4-BE49-F238E27FC236}">
                <a16:creationId xmlns:a16="http://schemas.microsoft.com/office/drawing/2014/main" id="{A31D7AE9-45E8-7145-A469-CA36BE3A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090" y="4475595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" descr="Image">
            <a:extLst>
              <a:ext uri="{FF2B5EF4-FFF2-40B4-BE49-F238E27FC236}">
                <a16:creationId xmlns:a16="http://schemas.microsoft.com/office/drawing/2014/main" id="{191A14EE-F6D0-C84C-8465-6AD1FEA9A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978" y="2371494"/>
            <a:ext cx="360767" cy="36006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">
            <a:extLst>
              <a:ext uri="{FF2B5EF4-FFF2-40B4-BE49-F238E27FC236}">
                <a16:creationId xmlns:a16="http://schemas.microsoft.com/office/drawing/2014/main" id="{44B88721-CCD9-E044-86C6-38EAE25013F9}"/>
              </a:ext>
            </a:extLst>
          </p:cNvPr>
          <p:cNvSpPr txBox="1"/>
          <p:nvPr/>
        </p:nvSpPr>
        <p:spPr>
          <a:xfrm>
            <a:off x="4227292" y="2906254"/>
            <a:ext cx="212379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68" name="D">
            <a:extLst>
              <a:ext uri="{FF2B5EF4-FFF2-40B4-BE49-F238E27FC236}">
                <a16:creationId xmlns:a16="http://schemas.microsoft.com/office/drawing/2014/main" id="{61AF82AC-6CB1-5045-9778-B531A1AE1635}"/>
              </a:ext>
            </a:extLst>
          </p:cNvPr>
          <p:cNvSpPr txBox="1"/>
          <p:nvPr/>
        </p:nvSpPr>
        <p:spPr>
          <a:xfrm>
            <a:off x="4190179" y="4925222"/>
            <a:ext cx="256531" cy="34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69" name="j">
            <a:extLst>
              <a:ext uri="{FF2B5EF4-FFF2-40B4-BE49-F238E27FC236}">
                <a16:creationId xmlns:a16="http://schemas.microsoft.com/office/drawing/2014/main" id="{61DA9394-A7BD-5541-B41B-3407B5BF905D}"/>
              </a:ext>
            </a:extLst>
          </p:cNvPr>
          <p:cNvSpPr txBox="1"/>
          <p:nvPr/>
        </p:nvSpPr>
        <p:spPr>
          <a:xfrm>
            <a:off x="2987353" y="2383640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j</a:t>
            </a:r>
          </a:p>
        </p:txBody>
      </p:sp>
      <p:sp>
        <p:nvSpPr>
          <p:cNvPr id="170" name="k">
            <a:extLst>
              <a:ext uri="{FF2B5EF4-FFF2-40B4-BE49-F238E27FC236}">
                <a16:creationId xmlns:a16="http://schemas.microsoft.com/office/drawing/2014/main" id="{8018EE77-36C6-8248-AC7C-D6F09A02C965}"/>
              </a:ext>
            </a:extLst>
          </p:cNvPr>
          <p:cNvSpPr txBox="1"/>
          <p:nvPr/>
        </p:nvSpPr>
        <p:spPr>
          <a:xfrm>
            <a:off x="2807774" y="4706301"/>
            <a:ext cx="180579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k</a:t>
            </a:r>
          </a:p>
        </p:txBody>
      </p:sp>
      <p:sp>
        <p:nvSpPr>
          <p:cNvPr id="171" name="l">
            <a:extLst>
              <a:ext uri="{FF2B5EF4-FFF2-40B4-BE49-F238E27FC236}">
                <a16:creationId xmlns:a16="http://schemas.microsoft.com/office/drawing/2014/main" id="{02E60840-C8D9-D74E-B849-3881772D8B67}"/>
              </a:ext>
            </a:extLst>
          </p:cNvPr>
          <p:cNvSpPr txBox="1"/>
          <p:nvPr/>
        </p:nvSpPr>
        <p:spPr>
          <a:xfrm>
            <a:off x="2681773" y="5210953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l</a:t>
            </a:r>
          </a:p>
        </p:txBody>
      </p:sp>
      <p:sp>
        <p:nvSpPr>
          <p:cNvPr id="172" name="m">
            <a:extLst>
              <a:ext uri="{FF2B5EF4-FFF2-40B4-BE49-F238E27FC236}">
                <a16:creationId xmlns:a16="http://schemas.microsoft.com/office/drawing/2014/main" id="{1476B2BF-054A-A045-AFA7-E8A425426AA6}"/>
              </a:ext>
            </a:extLst>
          </p:cNvPr>
          <p:cNvSpPr txBox="1"/>
          <p:nvPr/>
        </p:nvSpPr>
        <p:spPr>
          <a:xfrm>
            <a:off x="2978233" y="5820245"/>
            <a:ext cx="256705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m</a:t>
            </a:r>
          </a:p>
        </p:txBody>
      </p:sp>
      <p:sp>
        <p:nvSpPr>
          <p:cNvPr id="173" name="o">
            <a:extLst>
              <a:ext uri="{FF2B5EF4-FFF2-40B4-BE49-F238E27FC236}">
                <a16:creationId xmlns:a16="http://schemas.microsoft.com/office/drawing/2014/main" id="{542F0AC3-C6B7-D240-8952-B88BC37220AE}"/>
              </a:ext>
            </a:extLst>
          </p:cNvPr>
          <p:cNvSpPr txBox="1"/>
          <p:nvPr/>
        </p:nvSpPr>
        <p:spPr>
          <a:xfrm>
            <a:off x="9299159" y="448770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o</a:t>
            </a:r>
          </a:p>
        </p:txBody>
      </p:sp>
      <p:sp>
        <p:nvSpPr>
          <p:cNvPr id="174" name="p">
            <a:extLst>
              <a:ext uri="{FF2B5EF4-FFF2-40B4-BE49-F238E27FC236}">
                <a16:creationId xmlns:a16="http://schemas.microsoft.com/office/drawing/2014/main" id="{DBD9F200-CC6F-0942-BA6D-F466F9F691EC}"/>
              </a:ext>
            </a:extLst>
          </p:cNvPr>
          <p:cNvSpPr txBox="1"/>
          <p:nvPr/>
        </p:nvSpPr>
        <p:spPr>
          <a:xfrm>
            <a:off x="9571453" y="5063488"/>
            <a:ext cx="193416" cy="332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p</a:t>
            </a:r>
          </a:p>
        </p:txBody>
      </p:sp>
      <p:sp>
        <p:nvSpPr>
          <p:cNvPr id="175" name="q">
            <a:extLst>
              <a:ext uri="{FF2B5EF4-FFF2-40B4-BE49-F238E27FC236}">
                <a16:creationId xmlns:a16="http://schemas.microsoft.com/office/drawing/2014/main" id="{D7ACF079-B7E0-DD45-98ED-F82F3351DF32}"/>
              </a:ext>
            </a:extLst>
          </p:cNvPr>
          <p:cNvSpPr txBox="1"/>
          <p:nvPr/>
        </p:nvSpPr>
        <p:spPr>
          <a:xfrm>
            <a:off x="9233389" y="5820245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q</a:t>
            </a:r>
          </a:p>
        </p:txBody>
      </p:sp>
      <p:sp>
        <p:nvSpPr>
          <p:cNvPr id="176" name="Oval">
            <a:extLst>
              <a:ext uri="{FF2B5EF4-FFF2-40B4-BE49-F238E27FC236}">
                <a16:creationId xmlns:a16="http://schemas.microsoft.com/office/drawing/2014/main" id="{F41DE726-72ED-A943-AA52-CE6611FA8376}"/>
              </a:ext>
            </a:extLst>
          </p:cNvPr>
          <p:cNvSpPr/>
          <p:nvPr/>
        </p:nvSpPr>
        <p:spPr>
          <a:xfrm>
            <a:off x="3819221" y="2700227"/>
            <a:ext cx="1170016" cy="878417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77" name="Connection Line">
            <a:extLst>
              <a:ext uri="{FF2B5EF4-FFF2-40B4-BE49-F238E27FC236}">
                <a16:creationId xmlns:a16="http://schemas.microsoft.com/office/drawing/2014/main" id="{25B9632A-7612-E74A-9AD8-372829451B23}"/>
              </a:ext>
            </a:extLst>
          </p:cNvPr>
          <p:cNvSpPr/>
          <p:nvPr/>
        </p:nvSpPr>
        <p:spPr>
          <a:xfrm>
            <a:off x="3501456" y="3356347"/>
            <a:ext cx="391979" cy="166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78" name="A">
            <a:extLst>
              <a:ext uri="{FF2B5EF4-FFF2-40B4-BE49-F238E27FC236}">
                <a16:creationId xmlns:a16="http://schemas.microsoft.com/office/drawing/2014/main" id="{A3533AF8-2954-CA40-9E05-BA8C3A666A2B}"/>
              </a:ext>
            </a:extLst>
          </p:cNvPr>
          <p:cNvSpPr txBox="1"/>
          <p:nvPr/>
        </p:nvSpPr>
        <p:spPr>
          <a:xfrm>
            <a:off x="3062423" y="3670332"/>
            <a:ext cx="241524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79" name="Oval">
            <a:extLst>
              <a:ext uri="{FF2B5EF4-FFF2-40B4-BE49-F238E27FC236}">
                <a16:creationId xmlns:a16="http://schemas.microsoft.com/office/drawing/2014/main" id="{93520964-D3D7-BD42-9B3F-326FFEEA0AE7}"/>
              </a:ext>
            </a:extLst>
          </p:cNvPr>
          <p:cNvSpPr/>
          <p:nvPr/>
        </p:nvSpPr>
        <p:spPr>
          <a:xfrm>
            <a:off x="2636179" y="3437809"/>
            <a:ext cx="1094012" cy="81072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0" name="A">
            <a:extLst>
              <a:ext uri="{FF2B5EF4-FFF2-40B4-BE49-F238E27FC236}">
                <a16:creationId xmlns:a16="http://schemas.microsoft.com/office/drawing/2014/main" id="{1EF93409-3F15-684C-8287-2324884B111A}"/>
              </a:ext>
            </a:extLst>
          </p:cNvPr>
          <p:cNvSpPr txBox="1"/>
          <p:nvPr/>
        </p:nvSpPr>
        <p:spPr>
          <a:xfrm>
            <a:off x="3062423" y="3670332"/>
            <a:ext cx="241524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81" name="B">
            <a:extLst>
              <a:ext uri="{FF2B5EF4-FFF2-40B4-BE49-F238E27FC236}">
                <a16:creationId xmlns:a16="http://schemas.microsoft.com/office/drawing/2014/main" id="{CD941A3E-6AEE-B94B-803C-983EFC59AE6E}"/>
              </a:ext>
            </a:extLst>
          </p:cNvPr>
          <p:cNvSpPr txBox="1"/>
          <p:nvPr/>
        </p:nvSpPr>
        <p:spPr>
          <a:xfrm>
            <a:off x="4227292" y="2906254"/>
            <a:ext cx="212379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82" name="Oval">
            <a:extLst>
              <a:ext uri="{FF2B5EF4-FFF2-40B4-BE49-F238E27FC236}">
                <a16:creationId xmlns:a16="http://schemas.microsoft.com/office/drawing/2014/main" id="{A4FC6DF6-63A9-3347-9DA0-15D1FBFE88DC}"/>
              </a:ext>
            </a:extLst>
          </p:cNvPr>
          <p:cNvSpPr/>
          <p:nvPr/>
        </p:nvSpPr>
        <p:spPr>
          <a:xfrm>
            <a:off x="7691977" y="4881014"/>
            <a:ext cx="1229484" cy="96764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3" name="Oval">
            <a:extLst>
              <a:ext uri="{FF2B5EF4-FFF2-40B4-BE49-F238E27FC236}">
                <a16:creationId xmlns:a16="http://schemas.microsoft.com/office/drawing/2014/main" id="{49281152-71C1-614D-A60C-5C4A71C141FC}"/>
              </a:ext>
            </a:extLst>
          </p:cNvPr>
          <p:cNvSpPr/>
          <p:nvPr/>
        </p:nvSpPr>
        <p:spPr>
          <a:xfrm>
            <a:off x="7553983" y="2623173"/>
            <a:ext cx="1307199" cy="103252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4" name="Oval">
            <a:extLst>
              <a:ext uri="{FF2B5EF4-FFF2-40B4-BE49-F238E27FC236}">
                <a16:creationId xmlns:a16="http://schemas.microsoft.com/office/drawing/2014/main" id="{053DE3AD-B4A6-704A-9166-85FA0D2A3421}"/>
              </a:ext>
            </a:extLst>
          </p:cNvPr>
          <p:cNvSpPr/>
          <p:nvPr/>
        </p:nvSpPr>
        <p:spPr>
          <a:xfrm>
            <a:off x="4515046" y="3779681"/>
            <a:ext cx="1148547" cy="908160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5" name="Oval">
            <a:extLst>
              <a:ext uri="{FF2B5EF4-FFF2-40B4-BE49-F238E27FC236}">
                <a16:creationId xmlns:a16="http://schemas.microsoft.com/office/drawing/2014/main" id="{26C13735-3EF7-2643-A710-8F40BDD83E28}"/>
              </a:ext>
            </a:extLst>
          </p:cNvPr>
          <p:cNvSpPr/>
          <p:nvPr/>
        </p:nvSpPr>
        <p:spPr>
          <a:xfrm>
            <a:off x="5738460" y="1960830"/>
            <a:ext cx="1060972" cy="851216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6" name="E">
            <a:extLst>
              <a:ext uri="{FF2B5EF4-FFF2-40B4-BE49-F238E27FC236}">
                <a16:creationId xmlns:a16="http://schemas.microsoft.com/office/drawing/2014/main" id="{5FF9480C-B383-774C-AA9C-A9B6A516CC58}"/>
              </a:ext>
            </a:extLst>
          </p:cNvPr>
          <p:cNvSpPr txBox="1"/>
          <p:nvPr/>
        </p:nvSpPr>
        <p:spPr>
          <a:xfrm>
            <a:off x="6166973" y="2307248"/>
            <a:ext cx="203946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88" name="I">
            <a:extLst>
              <a:ext uri="{FF2B5EF4-FFF2-40B4-BE49-F238E27FC236}">
                <a16:creationId xmlns:a16="http://schemas.microsoft.com/office/drawing/2014/main" id="{E954B7D0-47D5-3D42-BE52-08132E3470AB}"/>
              </a:ext>
            </a:extLst>
          </p:cNvPr>
          <p:cNvSpPr txBox="1"/>
          <p:nvPr/>
        </p:nvSpPr>
        <p:spPr>
          <a:xfrm>
            <a:off x="8441087" y="4969833"/>
            <a:ext cx="139453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89" name="Oval">
            <a:extLst>
              <a:ext uri="{FF2B5EF4-FFF2-40B4-BE49-F238E27FC236}">
                <a16:creationId xmlns:a16="http://schemas.microsoft.com/office/drawing/2014/main" id="{D64D8628-2E76-054D-AA0C-C3EABD2B2B72}"/>
              </a:ext>
            </a:extLst>
          </p:cNvPr>
          <p:cNvSpPr/>
          <p:nvPr/>
        </p:nvSpPr>
        <p:spPr>
          <a:xfrm>
            <a:off x="3590265" y="4803350"/>
            <a:ext cx="1264700" cy="1056790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0" name="D">
            <a:extLst>
              <a:ext uri="{FF2B5EF4-FFF2-40B4-BE49-F238E27FC236}">
                <a16:creationId xmlns:a16="http://schemas.microsoft.com/office/drawing/2014/main" id="{1722C0AE-C498-2149-AD69-1F9B1B6A7727}"/>
              </a:ext>
            </a:extLst>
          </p:cNvPr>
          <p:cNvSpPr txBox="1"/>
          <p:nvPr/>
        </p:nvSpPr>
        <p:spPr>
          <a:xfrm>
            <a:off x="4190179" y="4925222"/>
            <a:ext cx="256531" cy="34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91" name="G">
            <a:extLst>
              <a:ext uri="{FF2B5EF4-FFF2-40B4-BE49-F238E27FC236}">
                <a16:creationId xmlns:a16="http://schemas.microsoft.com/office/drawing/2014/main" id="{CAA5394E-BB2B-1647-B933-C2DCEAF3BBAF}"/>
              </a:ext>
            </a:extLst>
          </p:cNvPr>
          <p:cNvSpPr/>
          <p:nvPr/>
        </p:nvSpPr>
        <p:spPr>
          <a:xfrm>
            <a:off x="6287053" y="3733760"/>
            <a:ext cx="1264699" cy="1000002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789" tIns="26789" rIns="26789" bIns="26789" anchor="ctr"/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92" name="B">
            <a:extLst>
              <a:ext uri="{FF2B5EF4-FFF2-40B4-BE49-F238E27FC236}">
                <a16:creationId xmlns:a16="http://schemas.microsoft.com/office/drawing/2014/main" id="{0E5700F5-79FB-2846-90A5-B5098BD470AC}"/>
              </a:ext>
            </a:extLst>
          </p:cNvPr>
          <p:cNvSpPr txBox="1"/>
          <p:nvPr/>
        </p:nvSpPr>
        <p:spPr>
          <a:xfrm>
            <a:off x="4989463" y="4006768"/>
            <a:ext cx="232035" cy="4092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lang="en-US" b="0" dirty="0">
                <a:solidFill>
                  <a:srgbClr val="000000"/>
                </a:solidFill>
              </a:rPr>
              <a:t>C</a:t>
            </a:r>
            <a:endParaRPr b="0" dirty="0">
              <a:solidFill>
                <a:srgbClr val="000000"/>
              </a:solidFill>
            </a:endParaRPr>
          </a:p>
        </p:txBody>
      </p:sp>
      <p:sp>
        <p:nvSpPr>
          <p:cNvPr id="193" name="Oval">
            <a:extLst>
              <a:ext uri="{FF2B5EF4-FFF2-40B4-BE49-F238E27FC236}">
                <a16:creationId xmlns:a16="http://schemas.microsoft.com/office/drawing/2014/main" id="{FCA34714-C61C-9742-B61C-AC576E9092F4}"/>
              </a:ext>
            </a:extLst>
          </p:cNvPr>
          <p:cNvSpPr/>
          <p:nvPr/>
        </p:nvSpPr>
        <p:spPr>
          <a:xfrm>
            <a:off x="5654204" y="4882313"/>
            <a:ext cx="1229484" cy="898864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4" name="F">
            <a:extLst>
              <a:ext uri="{FF2B5EF4-FFF2-40B4-BE49-F238E27FC236}">
                <a16:creationId xmlns:a16="http://schemas.microsoft.com/office/drawing/2014/main" id="{6EB8C4AC-108F-764C-BE7E-9DA8A4015331}"/>
              </a:ext>
            </a:extLst>
          </p:cNvPr>
          <p:cNvSpPr txBox="1"/>
          <p:nvPr/>
        </p:nvSpPr>
        <p:spPr>
          <a:xfrm>
            <a:off x="6167718" y="5153137"/>
            <a:ext cx="202456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 dirty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87" name="H">
            <a:extLst>
              <a:ext uri="{FF2B5EF4-FFF2-40B4-BE49-F238E27FC236}">
                <a16:creationId xmlns:a16="http://schemas.microsoft.com/office/drawing/2014/main" id="{ABC6983D-1D7A-BE42-B7EF-CB070A395757}"/>
              </a:ext>
            </a:extLst>
          </p:cNvPr>
          <p:cNvSpPr txBox="1"/>
          <p:nvPr/>
        </p:nvSpPr>
        <p:spPr>
          <a:xfrm>
            <a:off x="8180252" y="2966596"/>
            <a:ext cx="252935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275" name="82.0.0.0/23"/>
          <p:cNvSpPr txBox="1"/>
          <p:nvPr/>
        </p:nvSpPr>
        <p:spPr>
          <a:xfrm>
            <a:off x="8561154" y="2883636"/>
            <a:ext cx="1019509" cy="30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82.0.0.0/2</a:t>
            </a:r>
          </a:p>
        </p:txBody>
      </p:sp>
      <p:sp>
        <p:nvSpPr>
          <p:cNvPr id="73" name="Rectangle">
            <a:extLst>
              <a:ext uri="{FF2B5EF4-FFF2-40B4-BE49-F238E27FC236}">
                <a16:creationId xmlns:a16="http://schemas.microsoft.com/office/drawing/2014/main" id="{6E98EC22-C6E9-CA49-AA26-906F5B578044}"/>
              </a:ext>
            </a:extLst>
          </p:cNvPr>
          <p:cNvSpPr/>
          <p:nvPr/>
        </p:nvSpPr>
        <p:spPr>
          <a:xfrm>
            <a:off x="6923867" y="1945080"/>
            <a:ext cx="1504463" cy="268532"/>
          </a:xfrm>
          <a:prstGeom prst="rect">
            <a:avLst/>
          </a:prstGeom>
          <a:solidFill>
            <a:srgbClr val="70BF4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74" name="82.0.0.0/23">
            <a:extLst>
              <a:ext uri="{FF2B5EF4-FFF2-40B4-BE49-F238E27FC236}">
                <a16:creationId xmlns:a16="http://schemas.microsoft.com/office/drawing/2014/main" id="{33DB20FF-BFA0-B445-B4BC-55062FF2E0FC}"/>
              </a:ext>
            </a:extLst>
          </p:cNvPr>
          <p:cNvSpPr txBox="1"/>
          <p:nvPr/>
        </p:nvSpPr>
        <p:spPr>
          <a:xfrm>
            <a:off x="6923867" y="1935677"/>
            <a:ext cx="1137482" cy="28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82.0.0.0/23</a:t>
            </a:r>
          </a:p>
        </p:txBody>
      </p:sp>
      <p:sp>
        <p:nvSpPr>
          <p:cNvPr id="75" name="Rectangle">
            <a:extLst>
              <a:ext uri="{FF2B5EF4-FFF2-40B4-BE49-F238E27FC236}">
                <a16:creationId xmlns:a16="http://schemas.microsoft.com/office/drawing/2014/main" id="{11EBE551-9EFD-4745-A15E-0FC2A43DD090}"/>
              </a:ext>
            </a:extLst>
          </p:cNvPr>
          <p:cNvSpPr/>
          <p:nvPr/>
        </p:nvSpPr>
        <p:spPr>
          <a:xfrm>
            <a:off x="6923867" y="2207011"/>
            <a:ext cx="1504463" cy="269294"/>
          </a:xfrm>
          <a:prstGeom prst="rect">
            <a:avLst/>
          </a:prstGeom>
          <a:solidFill>
            <a:srgbClr val="EBEBEB">
              <a:alpha val="55000"/>
            </a:srgb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EBEBEB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76" name="Path: H">
            <a:extLst>
              <a:ext uri="{FF2B5EF4-FFF2-40B4-BE49-F238E27FC236}">
                <a16:creationId xmlns:a16="http://schemas.microsoft.com/office/drawing/2014/main" id="{4405DD45-80E8-2B48-9837-759B07836486}"/>
              </a:ext>
            </a:extLst>
          </p:cNvPr>
          <p:cNvSpPr txBox="1"/>
          <p:nvPr/>
        </p:nvSpPr>
        <p:spPr>
          <a:xfrm>
            <a:off x="6923867" y="2197989"/>
            <a:ext cx="727795" cy="28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Path: H</a:t>
            </a:r>
          </a:p>
        </p:txBody>
      </p:sp>
      <p:sp>
        <p:nvSpPr>
          <p:cNvPr id="78" name="Line">
            <a:extLst>
              <a:ext uri="{FF2B5EF4-FFF2-40B4-BE49-F238E27FC236}">
                <a16:creationId xmlns:a16="http://schemas.microsoft.com/office/drawing/2014/main" id="{CF30C847-3935-8B49-A71D-79A53759A308}"/>
              </a:ext>
            </a:extLst>
          </p:cNvPr>
          <p:cNvSpPr/>
          <p:nvPr/>
        </p:nvSpPr>
        <p:spPr>
          <a:xfrm flipH="1" flipV="1">
            <a:off x="6757732" y="2470407"/>
            <a:ext cx="913402" cy="360492"/>
          </a:xfrm>
          <a:prstGeom prst="line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9" name="Line">
            <a:extLst>
              <a:ext uri="{FF2B5EF4-FFF2-40B4-BE49-F238E27FC236}">
                <a16:creationId xmlns:a16="http://schemas.microsoft.com/office/drawing/2014/main" id="{43DA11FA-F28D-3A4E-93F5-359D929DE225}"/>
              </a:ext>
            </a:extLst>
          </p:cNvPr>
          <p:cNvSpPr/>
          <p:nvPr/>
        </p:nvSpPr>
        <p:spPr>
          <a:xfrm>
            <a:off x="8323024" y="3666362"/>
            <a:ext cx="36040" cy="1239712"/>
          </a:xfrm>
          <a:prstGeom prst="line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0" name="Line">
            <a:extLst>
              <a:ext uri="{FF2B5EF4-FFF2-40B4-BE49-F238E27FC236}">
                <a16:creationId xmlns:a16="http://schemas.microsoft.com/office/drawing/2014/main" id="{72015E18-34C4-9749-AE0B-413A84E9845C}"/>
              </a:ext>
            </a:extLst>
          </p:cNvPr>
          <p:cNvSpPr/>
          <p:nvPr/>
        </p:nvSpPr>
        <p:spPr>
          <a:xfrm flipH="1">
            <a:off x="7301665" y="3494613"/>
            <a:ext cx="392502" cy="327145"/>
          </a:xfrm>
          <a:prstGeom prst="line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1" name="Line">
            <a:extLst>
              <a:ext uri="{FF2B5EF4-FFF2-40B4-BE49-F238E27FC236}">
                <a16:creationId xmlns:a16="http://schemas.microsoft.com/office/drawing/2014/main" id="{71D80F25-5B70-864B-B31B-378A8171D2BF}"/>
              </a:ext>
            </a:extLst>
          </p:cNvPr>
          <p:cNvSpPr/>
          <p:nvPr/>
        </p:nvSpPr>
        <p:spPr>
          <a:xfrm flipH="1" flipV="1">
            <a:off x="4990353" y="3068193"/>
            <a:ext cx="2510375" cy="21212"/>
          </a:xfrm>
          <a:prstGeom prst="line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2" name="Rectangle">
            <a:extLst>
              <a:ext uri="{FF2B5EF4-FFF2-40B4-BE49-F238E27FC236}">
                <a16:creationId xmlns:a16="http://schemas.microsoft.com/office/drawing/2014/main" id="{CE62A754-D3D0-C140-85AE-E903CEA33566}"/>
              </a:ext>
            </a:extLst>
          </p:cNvPr>
          <p:cNvSpPr/>
          <p:nvPr/>
        </p:nvSpPr>
        <p:spPr>
          <a:xfrm>
            <a:off x="5619319" y="3146419"/>
            <a:ext cx="1504463" cy="268532"/>
          </a:xfrm>
          <a:prstGeom prst="rect">
            <a:avLst/>
          </a:prstGeom>
          <a:solidFill>
            <a:srgbClr val="70BF4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83" name="82.0.0.0/23">
            <a:extLst>
              <a:ext uri="{FF2B5EF4-FFF2-40B4-BE49-F238E27FC236}">
                <a16:creationId xmlns:a16="http://schemas.microsoft.com/office/drawing/2014/main" id="{6B1742C6-3203-4E4C-87E4-BC8EFC0CD2E3}"/>
              </a:ext>
            </a:extLst>
          </p:cNvPr>
          <p:cNvSpPr txBox="1"/>
          <p:nvPr/>
        </p:nvSpPr>
        <p:spPr>
          <a:xfrm>
            <a:off x="5619319" y="3137016"/>
            <a:ext cx="1137482" cy="28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82.0.0.0/23</a:t>
            </a:r>
          </a:p>
        </p:txBody>
      </p:sp>
      <p:sp>
        <p:nvSpPr>
          <p:cNvPr id="84" name="Rectangle">
            <a:extLst>
              <a:ext uri="{FF2B5EF4-FFF2-40B4-BE49-F238E27FC236}">
                <a16:creationId xmlns:a16="http://schemas.microsoft.com/office/drawing/2014/main" id="{3C406008-54EB-D843-81F1-7BBDEF1EE60A}"/>
              </a:ext>
            </a:extLst>
          </p:cNvPr>
          <p:cNvSpPr/>
          <p:nvPr/>
        </p:nvSpPr>
        <p:spPr>
          <a:xfrm>
            <a:off x="5619319" y="3408350"/>
            <a:ext cx="1504463" cy="269294"/>
          </a:xfrm>
          <a:prstGeom prst="rect">
            <a:avLst/>
          </a:prstGeom>
          <a:solidFill>
            <a:srgbClr val="EBEBEB">
              <a:alpha val="55000"/>
            </a:srgb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EBEBEB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85" name="Path: H">
            <a:extLst>
              <a:ext uri="{FF2B5EF4-FFF2-40B4-BE49-F238E27FC236}">
                <a16:creationId xmlns:a16="http://schemas.microsoft.com/office/drawing/2014/main" id="{85EB5099-D40F-F34E-A420-256A8FAEC7D1}"/>
              </a:ext>
            </a:extLst>
          </p:cNvPr>
          <p:cNvSpPr txBox="1"/>
          <p:nvPr/>
        </p:nvSpPr>
        <p:spPr>
          <a:xfrm>
            <a:off x="5619319" y="3399328"/>
            <a:ext cx="727795" cy="28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Path: H</a:t>
            </a:r>
          </a:p>
        </p:txBody>
      </p:sp>
      <p:sp>
        <p:nvSpPr>
          <p:cNvPr id="86" name="Rectangle">
            <a:extLst>
              <a:ext uri="{FF2B5EF4-FFF2-40B4-BE49-F238E27FC236}">
                <a16:creationId xmlns:a16="http://schemas.microsoft.com/office/drawing/2014/main" id="{FE937AD9-06EC-3B46-B0C0-07D30B9A0F0C}"/>
              </a:ext>
            </a:extLst>
          </p:cNvPr>
          <p:cNvSpPr/>
          <p:nvPr/>
        </p:nvSpPr>
        <p:spPr>
          <a:xfrm>
            <a:off x="8474229" y="3890743"/>
            <a:ext cx="1504463" cy="268531"/>
          </a:xfrm>
          <a:prstGeom prst="rect">
            <a:avLst/>
          </a:prstGeom>
          <a:solidFill>
            <a:srgbClr val="70BF4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87" name="82.0.0.0/23">
            <a:extLst>
              <a:ext uri="{FF2B5EF4-FFF2-40B4-BE49-F238E27FC236}">
                <a16:creationId xmlns:a16="http://schemas.microsoft.com/office/drawing/2014/main" id="{9C0517EB-716D-2B4A-992B-59DF6AD626C9}"/>
              </a:ext>
            </a:extLst>
          </p:cNvPr>
          <p:cNvSpPr txBox="1"/>
          <p:nvPr/>
        </p:nvSpPr>
        <p:spPr>
          <a:xfrm>
            <a:off x="8474229" y="3881339"/>
            <a:ext cx="1137482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82.0.0.0/23</a:t>
            </a:r>
          </a:p>
        </p:txBody>
      </p:sp>
      <p:sp>
        <p:nvSpPr>
          <p:cNvPr id="88" name="Rectangle">
            <a:extLst>
              <a:ext uri="{FF2B5EF4-FFF2-40B4-BE49-F238E27FC236}">
                <a16:creationId xmlns:a16="http://schemas.microsoft.com/office/drawing/2014/main" id="{170C0D94-8F39-9648-89F7-A61672901F45}"/>
              </a:ext>
            </a:extLst>
          </p:cNvPr>
          <p:cNvSpPr/>
          <p:nvPr/>
        </p:nvSpPr>
        <p:spPr>
          <a:xfrm>
            <a:off x="8474229" y="4152673"/>
            <a:ext cx="1504463" cy="269294"/>
          </a:xfrm>
          <a:prstGeom prst="rect">
            <a:avLst/>
          </a:prstGeom>
          <a:solidFill>
            <a:srgbClr val="EBEBEB">
              <a:alpha val="55000"/>
            </a:srgb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EBEBEB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89" name="Path: H">
            <a:extLst>
              <a:ext uri="{FF2B5EF4-FFF2-40B4-BE49-F238E27FC236}">
                <a16:creationId xmlns:a16="http://schemas.microsoft.com/office/drawing/2014/main" id="{02AA0E35-285C-E04E-B818-A521C2DE09D9}"/>
              </a:ext>
            </a:extLst>
          </p:cNvPr>
          <p:cNvSpPr txBox="1"/>
          <p:nvPr/>
        </p:nvSpPr>
        <p:spPr>
          <a:xfrm>
            <a:off x="8474229" y="4143651"/>
            <a:ext cx="727795" cy="28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Path: H</a:t>
            </a:r>
          </a:p>
        </p:txBody>
      </p:sp>
    </p:spTree>
    <p:extLst>
      <p:ext uri="{BB962C8B-B14F-4D97-AF65-F5344CB8AC3E}">
        <p14:creationId xmlns:p14="http://schemas.microsoft.com/office/powerpoint/2010/main" val="228938294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9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6727"/>
            <a:ext cx="12310110" cy="8206742"/>
          </a:xfrm>
          <a:prstGeom prst="rect">
            <a:avLst/>
          </a:prstGeom>
          <a:ln w="12700">
            <a:miter lim="400000"/>
          </a:ln>
        </p:spPr>
      </p:pic>
      <p:sp>
        <p:nvSpPr>
          <p:cNvPr id="1210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1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1257" name="AS H creates a BGP advertisement for n’s IP prefix"/>
          <p:cNvSpPr txBox="1"/>
          <p:nvPr/>
        </p:nvSpPr>
        <p:spPr>
          <a:xfrm>
            <a:off x="889000" y="831192"/>
            <a:ext cx="9289081" cy="462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dirty="0"/>
              <a:t>BGP propagates advertisements in the Internet</a:t>
            </a:r>
          </a:p>
        </p:txBody>
      </p:sp>
      <p:sp>
        <p:nvSpPr>
          <p:cNvPr id="133" name="Oval">
            <a:extLst>
              <a:ext uri="{FF2B5EF4-FFF2-40B4-BE49-F238E27FC236}">
                <a16:creationId xmlns:a16="http://schemas.microsoft.com/office/drawing/2014/main" id="{89F2D1B4-C288-614D-ADAB-6960CFAD3000}"/>
              </a:ext>
            </a:extLst>
          </p:cNvPr>
          <p:cNvSpPr/>
          <p:nvPr/>
        </p:nvSpPr>
        <p:spPr>
          <a:xfrm>
            <a:off x="8766227" y="2321783"/>
            <a:ext cx="492824" cy="451110"/>
          </a:xfrm>
          <a:prstGeom prst="ellipse">
            <a:avLst/>
          </a:prstGeom>
          <a:solidFill>
            <a:srgbClr val="70BF41"/>
          </a:solidFill>
          <a:ln w="3175"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34" name="Image" descr="Image">
            <a:extLst>
              <a:ext uri="{FF2B5EF4-FFF2-40B4-BE49-F238E27FC236}">
                <a16:creationId xmlns:a16="http://schemas.microsoft.com/office/drawing/2014/main" id="{9464171B-8A65-7947-A369-5F195688F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0863" y="2371535"/>
            <a:ext cx="360767" cy="360063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n">
            <a:extLst>
              <a:ext uri="{FF2B5EF4-FFF2-40B4-BE49-F238E27FC236}">
                <a16:creationId xmlns:a16="http://schemas.microsoft.com/office/drawing/2014/main" id="{A88DB2D4-7B2E-4E4E-9155-5B3E45B6CC45}"/>
              </a:ext>
            </a:extLst>
          </p:cNvPr>
          <p:cNvSpPr txBox="1"/>
          <p:nvPr/>
        </p:nvSpPr>
        <p:spPr>
          <a:xfrm>
            <a:off x="9233389" y="238364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n</a:t>
            </a:r>
          </a:p>
        </p:txBody>
      </p:sp>
      <p:sp>
        <p:nvSpPr>
          <p:cNvPr id="136" name="82.0.0.3">
            <a:extLst>
              <a:ext uri="{FF2B5EF4-FFF2-40B4-BE49-F238E27FC236}">
                <a16:creationId xmlns:a16="http://schemas.microsoft.com/office/drawing/2014/main" id="{125F2E7E-08B4-2F44-87DF-E1F96A18FAF7}"/>
              </a:ext>
            </a:extLst>
          </p:cNvPr>
          <p:cNvSpPr txBox="1"/>
          <p:nvPr/>
        </p:nvSpPr>
        <p:spPr>
          <a:xfrm>
            <a:off x="9295085" y="2144430"/>
            <a:ext cx="802370" cy="28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82.0.0.3</a:t>
            </a:r>
          </a:p>
        </p:txBody>
      </p:sp>
      <p:sp>
        <p:nvSpPr>
          <p:cNvPr id="137" name="Connection Line">
            <a:extLst>
              <a:ext uri="{FF2B5EF4-FFF2-40B4-BE49-F238E27FC236}">
                <a16:creationId xmlns:a16="http://schemas.microsoft.com/office/drawing/2014/main" id="{02E415AB-5AB0-2F4C-9B21-CDE8AE75F587}"/>
              </a:ext>
            </a:extLst>
          </p:cNvPr>
          <p:cNvSpPr/>
          <p:nvPr/>
        </p:nvSpPr>
        <p:spPr>
          <a:xfrm>
            <a:off x="3183184" y="3843171"/>
            <a:ext cx="720053" cy="1031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38" name="Connection Line">
            <a:extLst>
              <a:ext uri="{FF2B5EF4-FFF2-40B4-BE49-F238E27FC236}">
                <a16:creationId xmlns:a16="http://schemas.microsoft.com/office/drawing/2014/main" id="{C68595B8-E221-C94C-A288-B089CA10730B}"/>
              </a:ext>
            </a:extLst>
          </p:cNvPr>
          <p:cNvSpPr/>
          <p:nvPr/>
        </p:nvSpPr>
        <p:spPr>
          <a:xfrm>
            <a:off x="3576708" y="2643942"/>
            <a:ext cx="368681" cy="220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39" name="Connection Line">
            <a:extLst>
              <a:ext uri="{FF2B5EF4-FFF2-40B4-BE49-F238E27FC236}">
                <a16:creationId xmlns:a16="http://schemas.microsoft.com/office/drawing/2014/main" id="{384C00CE-182C-8F45-B5CD-C95EBFBE69B6}"/>
              </a:ext>
            </a:extLst>
          </p:cNvPr>
          <p:cNvSpPr/>
          <p:nvPr/>
        </p:nvSpPr>
        <p:spPr>
          <a:xfrm>
            <a:off x="8688437" y="2657982"/>
            <a:ext cx="177275" cy="129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0" name="Connection Line">
            <a:extLst>
              <a:ext uri="{FF2B5EF4-FFF2-40B4-BE49-F238E27FC236}">
                <a16:creationId xmlns:a16="http://schemas.microsoft.com/office/drawing/2014/main" id="{C8848015-2D5A-384C-983C-D04F74C709BA}"/>
              </a:ext>
            </a:extLst>
          </p:cNvPr>
          <p:cNvSpPr/>
          <p:nvPr/>
        </p:nvSpPr>
        <p:spPr>
          <a:xfrm>
            <a:off x="8692891" y="4781668"/>
            <a:ext cx="208914" cy="204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1" name="Connection Line">
            <a:extLst>
              <a:ext uri="{FF2B5EF4-FFF2-40B4-BE49-F238E27FC236}">
                <a16:creationId xmlns:a16="http://schemas.microsoft.com/office/drawing/2014/main" id="{E6960734-A0DD-C344-85A0-C9D01C3FA2A6}"/>
              </a:ext>
            </a:extLst>
          </p:cNvPr>
          <p:cNvSpPr/>
          <p:nvPr/>
        </p:nvSpPr>
        <p:spPr>
          <a:xfrm>
            <a:off x="8914454" y="5254988"/>
            <a:ext cx="223102" cy="29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2" name="Connection Line">
            <a:extLst>
              <a:ext uri="{FF2B5EF4-FFF2-40B4-BE49-F238E27FC236}">
                <a16:creationId xmlns:a16="http://schemas.microsoft.com/office/drawing/2014/main" id="{33F38AF3-1382-134F-ADED-D60649F7F55E}"/>
              </a:ext>
            </a:extLst>
          </p:cNvPr>
          <p:cNvSpPr/>
          <p:nvPr/>
        </p:nvSpPr>
        <p:spPr>
          <a:xfrm>
            <a:off x="8708126" y="5733217"/>
            <a:ext cx="142137" cy="130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3" name="Connection Line">
            <a:extLst>
              <a:ext uri="{FF2B5EF4-FFF2-40B4-BE49-F238E27FC236}">
                <a16:creationId xmlns:a16="http://schemas.microsoft.com/office/drawing/2014/main" id="{56B9DD34-6300-654E-8DDE-39B7FFEA83B2}"/>
              </a:ext>
            </a:extLst>
          </p:cNvPr>
          <p:cNvSpPr/>
          <p:nvPr/>
        </p:nvSpPr>
        <p:spPr>
          <a:xfrm>
            <a:off x="3206675" y="5355199"/>
            <a:ext cx="382628" cy="14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4" name="Connection Line">
            <a:extLst>
              <a:ext uri="{FF2B5EF4-FFF2-40B4-BE49-F238E27FC236}">
                <a16:creationId xmlns:a16="http://schemas.microsoft.com/office/drawing/2014/main" id="{F24C0F44-147D-3E4C-8ABE-01452C8D9335}"/>
              </a:ext>
            </a:extLst>
          </p:cNvPr>
          <p:cNvSpPr/>
          <p:nvPr/>
        </p:nvSpPr>
        <p:spPr>
          <a:xfrm>
            <a:off x="3641366" y="5707260"/>
            <a:ext cx="133796" cy="112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5" name="Connection Line">
            <a:extLst>
              <a:ext uri="{FF2B5EF4-FFF2-40B4-BE49-F238E27FC236}">
                <a16:creationId xmlns:a16="http://schemas.microsoft.com/office/drawing/2014/main" id="{A3E4770D-EC70-4146-80D2-B703111C5D55}"/>
              </a:ext>
            </a:extLst>
          </p:cNvPr>
          <p:cNvSpPr/>
          <p:nvPr/>
        </p:nvSpPr>
        <p:spPr>
          <a:xfrm>
            <a:off x="3443469" y="5018042"/>
            <a:ext cx="207876" cy="83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146" name="Image" descr="Image">
            <a:extLst>
              <a:ext uri="{FF2B5EF4-FFF2-40B4-BE49-F238E27FC236}">
                <a16:creationId xmlns:a16="http://schemas.microsoft.com/office/drawing/2014/main" id="{1B2F797E-5EB5-2944-AF59-B77EAD3C5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774" y="4770695"/>
            <a:ext cx="360768" cy="360063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47" name="Connection Line">
            <a:extLst>
              <a:ext uri="{FF2B5EF4-FFF2-40B4-BE49-F238E27FC236}">
                <a16:creationId xmlns:a16="http://schemas.microsoft.com/office/drawing/2014/main" id="{E8C28607-5C93-C147-A88C-9E56CD9DC01C}"/>
              </a:ext>
            </a:extLst>
          </p:cNvPr>
          <p:cNvCxnSpPr>
            <a:stCxn id="182" idx="0"/>
            <a:endCxn id="191" idx="0"/>
          </p:cNvCxnSpPr>
          <p:nvPr/>
        </p:nvCxnSpPr>
        <p:spPr>
          <a:xfrm flipH="1" flipV="1">
            <a:off x="6919402" y="4233761"/>
            <a:ext cx="1387317" cy="113107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48" name="Connection Line">
            <a:extLst>
              <a:ext uri="{FF2B5EF4-FFF2-40B4-BE49-F238E27FC236}">
                <a16:creationId xmlns:a16="http://schemas.microsoft.com/office/drawing/2014/main" id="{37B4EF90-42F8-9445-A05A-DB2358EB19BF}"/>
              </a:ext>
            </a:extLst>
          </p:cNvPr>
          <p:cNvCxnSpPr>
            <a:stCxn id="151" idx="0"/>
            <a:endCxn id="185" idx="0"/>
          </p:cNvCxnSpPr>
          <p:nvPr/>
        </p:nvCxnSpPr>
        <p:spPr>
          <a:xfrm flipV="1">
            <a:off x="4404229" y="2386438"/>
            <a:ext cx="1864717" cy="752998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49" name="Connection Line">
            <a:extLst>
              <a:ext uri="{FF2B5EF4-FFF2-40B4-BE49-F238E27FC236}">
                <a16:creationId xmlns:a16="http://schemas.microsoft.com/office/drawing/2014/main" id="{57976E75-20C2-754F-B5CC-A93EBBD48532}"/>
              </a:ext>
            </a:extLst>
          </p:cNvPr>
          <p:cNvCxnSpPr>
            <a:stCxn id="184" idx="0"/>
            <a:endCxn id="151" idx="0"/>
          </p:cNvCxnSpPr>
          <p:nvPr/>
        </p:nvCxnSpPr>
        <p:spPr>
          <a:xfrm flipH="1" flipV="1">
            <a:off x="4404229" y="3139435"/>
            <a:ext cx="685091" cy="109432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sp>
        <p:nvSpPr>
          <p:cNvPr id="150" name="Connection Line">
            <a:extLst>
              <a:ext uri="{FF2B5EF4-FFF2-40B4-BE49-F238E27FC236}">
                <a16:creationId xmlns:a16="http://schemas.microsoft.com/office/drawing/2014/main" id="{6DC3ED63-51DE-F54B-9593-5168681316BD}"/>
              </a:ext>
            </a:extLst>
          </p:cNvPr>
          <p:cNvSpPr/>
          <p:nvPr/>
        </p:nvSpPr>
        <p:spPr>
          <a:xfrm>
            <a:off x="4168523" y="3110776"/>
            <a:ext cx="41187" cy="16910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1" name="Oval">
            <a:extLst>
              <a:ext uri="{FF2B5EF4-FFF2-40B4-BE49-F238E27FC236}">
                <a16:creationId xmlns:a16="http://schemas.microsoft.com/office/drawing/2014/main" id="{FFECB369-D12C-B14A-8724-F493E675E7A6}"/>
              </a:ext>
            </a:extLst>
          </p:cNvPr>
          <p:cNvSpPr/>
          <p:nvPr/>
        </p:nvSpPr>
        <p:spPr>
          <a:xfrm>
            <a:off x="3819221" y="2700227"/>
            <a:ext cx="1170016" cy="878417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cxnSp>
        <p:nvCxnSpPr>
          <p:cNvPr id="152" name="Connection Line">
            <a:extLst>
              <a:ext uri="{FF2B5EF4-FFF2-40B4-BE49-F238E27FC236}">
                <a16:creationId xmlns:a16="http://schemas.microsoft.com/office/drawing/2014/main" id="{576DB3F5-AD31-1E48-B1A1-0C19FD843331}"/>
              </a:ext>
            </a:extLst>
          </p:cNvPr>
          <p:cNvCxnSpPr>
            <a:stCxn id="193" idx="0"/>
            <a:endCxn id="182" idx="0"/>
          </p:cNvCxnSpPr>
          <p:nvPr/>
        </p:nvCxnSpPr>
        <p:spPr>
          <a:xfrm>
            <a:off x="6268945" y="5331745"/>
            <a:ext cx="2037774" cy="3309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3" name="Connection Line">
            <a:extLst>
              <a:ext uri="{FF2B5EF4-FFF2-40B4-BE49-F238E27FC236}">
                <a16:creationId xmlns:a16="http://schemas.microsoft.com/office/drawing/2014/main" id="{D6C23D8D-07B0-F646-BAD3-561761FA46A6}"/>
              </a:ext>
            </a:extLst>
          </p:cNvPr>
          <p:cNvCxnSpPr>
            <a:stCxn id="182" idx="0"/>
            <a:endCxn id="183" idx="0"/>
          </p:cNvCxnSpPr>
          <p:nvPr/>
        </p:nvCxnSpPr>
        <p:spPr>
          <a:xfrm flipH="1" flipV="1">
            <a:off x="8207582" y="3139435"/>
            <a:ext cx="99137" cy="222540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4" name="Connection Line">
            <a:extLst>
              <a:ext uri="{FF2B5EF4-FFF2-40B4-BE49-F238E27FC236}">
                <a16:creationId xmlns:a16="http://schemas.microsoft.com/office/drawing/2014/main" id="{AC691436-45E5-2C4C-B76E-31EA33C2CAA3}"/>
              </a:ext>
            </a:extLst>
          </p:cNvPr>
          <p:cNvCxnSpPr>
            <a:stCxn id="189" idx="0"/>
            <a:endCxn id="193" idx="0"/>
          </p:cNvCxnSpPr>
          <p:nvPr/>
        </p:nvCxnSpPr>
        <p:spPr>
          <a:xfrm>
            <a:off x="4222614" y="5331745"/>
            <a:ext cx="2046332" cy="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5" name="Connection Line">
            <a:extLst>
              <a:ext uri="{FF2B5EF4-FFF2-40B4-BE49-F238E27FC236}">
                <a16:creationId xmlns:a16="http://schemas.microsoft.com/office/drawing/2014/main" id="{EFB0D913-3541-4848-9567-3E499A4C8728}"/>
              </a:ext>
            </a:extLst>
          </p:cNvPr>
          <p:cNvCxnSpPr>
            <a:stCxn id="185" idx="0"/>
            <a:endCxn id="183" idx="0"/>
          </p:cNvCxnSpPr>
          <p:nvPr/>
        </p:nvCxnSpPr>
        <p:spPr>
          <a:xfrm>
            <a:off x="6268945" y="2386438"/>
            <a:ext cx="1938638" cy="752998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6" name="Connection Line">
            <a:extLst>
              <a:ext uri="{FF2B5EF4-FFF2-40B4-BE49-F238E27FC236}">
                <a16:creationId xmlns:a16="http://schemas.microsoft.com/office/drawing/2014/main" id="{449BB30D-7E9A-084C-A277-C0BE42003C5A}"/>
              </a:ext>
            </a:extLst>
          </p:cNvPr>
          <p:cNvCxnSpPr>
            <a:stCxn id="151" idx="0"/>
            <a:endCxn id="183" idx="0"/>
          </p:cNvCxnSpPr>
          <p:nvPr/>
        </p:nvCxnSpPr>
        <p:spPr>
          <a:xfrm>
            <a:off x="4404229" y="3139435"/>
            <a:ext cx="3803354" cy="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7" name="Connection Line">
            <a:extLst>
              <a:ext uri="{FF2B5EF4-FFF2-40B4-BE49-F238E27FC236}">
                <a16:creationId xmlns:a16="http://schemas.microsoft.com/office/drawing/2014/main" id="{DFC40C3D-0EB0-C142-A520-750ED3F0A7C7}"/>
              </a:ext>
            </a:extLst>
          </p:cNvPr>
          <p:cNvCxnSpPr>
            <a:stCxn id="184" idx="0"/>
            <a:endCxn id="191" idx="0"/>
          </p:cNvCxnSpPr>
          <p:nvPr/>
        </p:nvCxnSpPr>
        <p:spPr>
          <a:xfrm>
            <a:off x="5089319" y="4233760"/>
            <a:ext cx="1830084" cy="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8" name="Connection Line">
            <a:extLst>
              <a:ext uri="{FF2B5EF4-FFF2-40B4-BE49-F238E27FC236}">
                <a16:creationId xmlns:a16="http://schemas.microsoft.com/office/drawing/2014/main" id="{83A0A76D-D0F3-044A-B005-75575E3730D8}"/>
              </a:ext>
            </a:extLst>
          </p:cNvPr>
          <p:cNvCxnSpPr>
            <a:stCxn id="189" idx="0"/>
            <a:endCxn id="184" idx="0"/>
          </p:cNvCxnSpPr>
          <p:nvPr/>
        </p:nvCxnSpPr>
        <p:spPr>
          <a:xfrm flipV="1">
            <a:off x="4222614" y="4233760"/>
            <a:ext cx="866706" cy="109798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9" name="Connection Line">
            <a:extLst>
              <a:ext uri="{FF2B5EF4-FFF2-40B4-BE49-F238E27FC236}">
                <a16:creationId xmlns:a16="http://schemas.microsoft.com/office/drawing/2014/main" id="{645A4097-5419-E048-9D54-C23D0B243307}"/>
              </a:ext>
            </a:extLst>
          </p:cNvPr>
          <p:cNvCxnSpPr>
            <a:stCxn id="191" idx="0"/>
            <a:endCxn id="183" idx="0"/>
          </p:cNvCxnSpPr>
          <p:nvPr/>
        </p:nvCxnSpPr>
        <p:spPr>
          <a:xfrm flipV="1">
            <a:off x="6919402" y="3139435"/>
            <a:ext cx="1288181" cy="1094327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sp>
        <p:nvSpPr>
          <p:cNvPr id="160" name="C">
            <a:extLst>
              <a:ext uri="{FF2B5EF4-FFF2-40B4-BE49-F238E27FC236}">
                <a16:creationId xmlns:a16="http://schemas.microsoft.com/office/drawing/2014/main" id="{0AD7588F-AEB2-EB45-A412-5023C81CB727}"/>
              </a:ext>
            </a:extLst>
          </p:cNvPr>
          <p:cNvSpPr txBox="1"/>
          <p:nvPr/>
        </p:nvSpPr>
        <p:spPr>
          <a:xfrm>
            <a:off x="4968309" y="4060921"/>
            <a:ext cx="242021" cy="345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C</a:t>
            </a:r>
          </a:p>
        </p:txBody>
      </p:sp>
      <p:pic>
        <p:nvPicPr>
          <p:cNvPr id="161" name="Image" descr="Image">
            <a:extLst>
              <a:ext uri="{FF2B5EF4-FFF2-40B4-BE49-F238E27FC236}">
                <a16:creationId xmlns:a16="http://schemas.microsoft.com/office/drawing/2014/main" id="{C238E948-A6C8-844B-8AD8-05F10E37A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278" y="5755131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" descr="Image">
            <a:extLst>
              <a:ext uri="{FF2B5EF4-FFF2-40B4-BE49-F238E27FC236}">
                <a16:creationId xmlns:a16="http://schemas.microsoft.com/office/drawing/2014/main" id="{FEBA6E0C-C1FF-0142-ABA5-245B51AC5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179" y="5196058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" descr="Image">
            <a:extLst>
              <a:ext uri="{FF2B5EF4-FFF2-40B4-BE49-F238E27FC236}">
                <a16:creationId xmlns:a16="http://schemas.microsoft.com/office/drawing/2014/main" id="{CD140CC3-8498-8E41-B714-B8303CCFB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465" y="5805349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" descr="Image">
            <a:extLst>
              <a:ext uri="{FF2B5EF4-FFF2-40B4-BE49-F238E27FC236}">
                <a16:creationId xmlns:a16="http://schemas.microsoft.com/office/drawing/2014/main" id="{8A643CDF-D817-3A47-AF3C-13B982995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833" y="5051384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" descr="Image">
            <a:extLst>
              <a:ext uri="{FF2B5EF4-FFF2-40B4-BE49-F238E27FC236}">
                <a16:creationId xmlns:a16="http://schemas.microsoft.com/office/drawing/2014/main" id="{A31D7AE9-45E8-7145-A469-CA36BE3A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090" y="4475595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" descr="Image">
            <a:extLst>
              <a:ext uri="{FF2B5EF4-FFF2-40B4-BE49-F238E27FC236}">
                <a16:creationId xmlns:a16="http://schemas.microsoft.com/office/drawing/2014/main" id="{191A14EE-F6D0-C84C-8465-6AD1FEA9A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978" y="2371494"/>
            <a:ext cx="360767" cy="36006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">
            <a:extLst>
              <a:ext uri="{FF2B5EF4-FFF2-40B4-BE49-F238E27FC236}">
                <a16:creationId xmlns:a16="http://schemas.microsoft.com/office/drawing/2014/main" id="{44B88721-CCD9-E044-86C6-38EAE25013F9}"/>
              </a:ext>
            </a:extLst>
          </p:cNvPr>
          <p:cNvSpPr txBox="1"/>
          <p:nvPr/>
        </p:nvSpPr>
        <p:spPr>
          <a:xfrm>
            <a:off x="4227292" y="2906254"/>
            <a:ext cx="212379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68" name="D">
            <a:extLst>
              <a:ext uri="{FF2B5EF4-FFF2-40B4-BE49-F238E27FC236}">
                <a16:creationId xmlns:a16="http://schemas.microsoft.com/office/drawing/2014/main" id="{61AF82AC-6CB1-5045-9778-B531A1AE1635}"/>
              </a:ext>
            </a:extLst>
          </p:cNvPr>
          <p:cNvSpPr txBox="1"/>
          <p:nvPr/>
        </p:nvSpPr>
        <p:spPr>
          <a:xfrm>
            <a:off x="4190179" y="4925222"/>
            <a:ext cx="256531" cy="34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69" name="j">
            <a:extLst>
              <a:ext uri="{FF2B5EF4-FFF2-40B4-BE49-F238E27FC236}">
                <a16:creationId xmlns:a16="http://schemas.microsoft.com/office/drawing/2014/main" id="{61DA9394-A7BD-5541-B41B-3407B5BF905D}"/>
              </a:ext>
            </a:extLst>
          </p:cNvPr>
          <p:cNvSpPr txBox="1"/>
          <p:nvPr/>
        </p:nvSpPr>
        <p:spPr>
          <a:xfrm>
            <a:off x="2987353" y="2383640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j</a:t>
            </a:r>
          </a:p>
        </p:txBody>
      </p:sp>
      <p:sp>
        <p:nvSpPr>
          <p:cNvPr id="170" name="k">
            <a:extLst>
              <a:ext uri="{FF2B5EF4-FFF2-40B4-BE49-F238E27FC236}">
                <a16:creationId xmlns:a16="http://schemas.microsoft.com/office/drawing/2014/main" id="{8018EE77-36C6-8248-AC7C-D6F09A02C965}"/>
              </a:ext>
            </a:extLst>
          </p:cNvPr>
          <p:cNvSpPr txBox="1"/>
          <p:nvPr/>
        </p:nvSpPr>
        <p:spPr>
          <a:xfrm>
            <a:off x="2807774" y="4706301"/>
            <a:ext cx="180579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k</a:t>
            </a:r>
          </a:p>
        </p:txBody>
      </p:sp>
      <p:sp>
        <p:nvSpPr>
          <p:cNvPr id="171" name="l">
            <a:extLst>
              <a:ext uri="{FF2B5EF4-FFF2-40B4-BE49-F238E27FC236}">
                <a16:creationId xmlns:a16="http://schemas.microsoft.com/office/drawing/2014/main" id="{02E60840-C8D9-D74E-B849-3881772D8B67}"/>
              </a:ext>
            </a:extLst>
          </p:cNvPr>
          <p:cNvSpPr txBox="1"/>
          <p:nvPr/>
        </p:nvSpPr>
        <p:spPr>
          <a:xfrm>
            <a:off x="2681773" y="5210953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l</a:t>
            </a:r>
          </a:p>
        </p:txBody>
      </p:sp>
      <p:sp>
        <p:nvSpPr>
          <p:cNvPr id="172" name="m">
            <a:extLst>
              <a:ext uri="{FF2B5EF4-FFF2-40B4-BE49-F238E27FC236}">
                <a16:creationId xmlns:a16="http://schemas.microsoft.com/office/drawing/2014/main" id="{1476B2BF-054A-A045-AFA7-E8A425426AA6}"/>
              </a:ext>
            </a:extLst>
          </p:cNvPr>
          <p:cNvSpPr txBox="1"/>
          <p:nvPr/>
        </p:nvSpPr>
        <p:spPr>
          <a:xfrm>
            <a:off x="2978233" y="5820245"/>
            <a:ext cx="256705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m</a:t>
            </a:r>
          </a:p>
        </p:txBody>
      </p:sp>
      <p:sp>
        <p:nvSpPr>
          <p:cNvPr id="173" name="o">
            <a:extLst>
              <a:ext uri="{FF2B5EF4-FFF2-40B4-BE49-F238E27FC236}">
                <a16:creationId xmlns:a16="http://schemas.microsoft.com/office/drawing/2014/main" id="{542F0AC3-C6B7-D240-8952-B88BC37220AE}"/>
              </a:ext>
            </a:extLst>
          </p:cNvPr>
          <p:cNvSpPr txBox="1"/>
          <p:nvPr/>
        </p:nvSpPr>
        <p:spPr>
          <a:xfrm>
            <a:off x="9299159" y="448770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o</a:t>
            </a:r>
          </a:p>
        </p:txBody>
      </p:sp>
      <p:sp>
        <p:nvSpPr>
          <p:cNvPr id="174" name="p">
            <a:extLst>
              <a:ext uri="{FF2B5EF4-FFF2-40B4-BE49-F238E27FC236}">
                <a16:creationId xmlns:a16="http://schemas.microsoft.com/office/drawing/2014/main" id="{DBD9F200-CC6F-0942-BA6D-F466F9F691EC}"/>
              </a:ext>
            </a:extLst>
          </p:cNvPr>
          <p:cNvSpPr txBox="1"/>
          <p:nvPr/>
        </p:nvSpPr>
        <p:spPr>
          <a:xfrm>
            <a:off x="9571453" y="5063488"/>
            <a:ext cx="193416" cy="332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p</a:t>
            </a:r>
          </a:p>
        </p:txBody>
      </p:sp>
      <p:sp>
        <p:nvSpPr>
          <p:cNvPr id="175" name="q">
            <a:extLst>
              <a:ext uri="{FF2B5EF4-FFF2-40B4-BE49-F238E27FC236}">
                <a16:creationId xmlns:a16="http://schemas.microsoft.com/office/drawing/2014/main" id="{D7ACF079-B7E0-DD45-98ED-F82F3351DF32}"/>
              </a:ext>
            </a:extLst>
          </p:cNvPr>
          <p:cNvSpPr txBox="1"/>
          <p:nvPr/>
        </p:nvSpPr>
        <p:spPr>
          <a:xfrm>
            <a:off x="9233389" y="5820245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q</a:t>
            </a:r>
          </a:p>
        </p:txBody>
      </p:sp>
      <p:sp>
        <p:nvSpPr>
          <p:cNvPr id="176" name="Oval">
            <a:extLst>
              <a:ext uri="{FF2B5EF4-FFF2-40B4-BE49-F238E27FC236}">
                <a16:creationId xmlns:a16="http://schemas.microsoft.com/office/drawing/2014/main" id="{F41DE726-72ED-A943-AA52-CE6611FA8376}"/>
              </a:ext>
            </a:extLst>
          </p:cNvPr>
          <p:cNvSpPr/>
          <p:nvPr/>
        </p:nvSpPr>
        <p:spPr>
          <a:xfrm>
            <a:off x="3819221" y="2700227"/>
            <a:ext cx="1170016" cy="878417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77" name="Connection Line">
            <a:extLst>
              <a:ext uri="{FF2B5EF4-FFF2-40B4-BE49-F238E27FC236}">
                <a16:creationId xmlns:a16="http://schemas.microsoft.com/office/drawing/2014/main" id="{25B9632A-7612-E74A-9AD8-372829451B23}"/>
              </a:ext>
            </a:extLst>
          </p:cNvPr>
          <p:cNvSpPr/>
          <p:nvPr/>
        </p:nvSpPr>
        <p:spPr>
          <a:xfrm>
            <a:off x="3501456" y="3356347"/>
            <a:ext cx="391979" cy="166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78" name="A">
            <a:extLst>
              <a:ext uri="{FF2B5EF4-FFF2-40B4-BE49-F238E27FC236}">
                <a16:creationId xmlns:a16="http://schemas.microsoft.com/office/drawing/2014/main" id="{A3533AF8-2954-CA40-9E05-BA8C3A666A2B}"/>
              </a:ext>
            </a:extLst>
          </p:cNvPr>
          <p:cNvSpPr txBox="1"/>
          <p:nvPr/>
        </p:nvSpPr>
        <p:spPr>
          <a:xfrm>
            <a:off x="3062423" y="3670332"/>
            <a:ext cx="241524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79" name="Oval">
            <a:extLst>
              <a:ext uri="{FF2B5EF4-FFF2-40B4-BE49-F238E27FC236}">
                <a16:creationId xmlns:a16="http://schemas.microsoft.com/office/drawing/2014/main" id="{93520964-D3D7-BD42-9B3F-326FFEEA0AE7}"/>
              </a:ext>
            </a:extLst>
          </p:cNvPr>
          <p:cNvSpPr/>
          <p:nvPr/>
        </p:nvSpPr>
        <p:spPr>
          <a:xfrm>
            <a:off x="2636179" y="3437809"/>
            <a:ext cx="1094012" cy="81072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0" name="A">
            <a:extLst>
              <a:ext uri="{FF2B5EF4-FFF2-40B4-BE49-F238E27FC236}">
                <a16:creationId xmlns:a16="http://schemas.microsoft.com/office/drawing/2014/main" id="{1EF93409-3F15-684C-8287-2324884B111A}"/>
              </a:ext>
            </a:extLst>
          </p:cNvPr>
          <p:cNvSpPr txBox="1"/>
          <p:nvPr/>
        </p:nvSpPr>
        <p:spPr>
          <a:xfrm>
            <a:off x="3062423" y="3670332"/>
            <a:ext cx="241524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81" name="B">
            <a:extLst>
              <a:ext uri="{FF2B5EF4-FFF2-40B4-BE49-F238E27FC236}">
                <a16:creationId xmlns:a16="http://schemas.microsoft.com/office/drawing/2014/main" id="{CD941A3E-6AEE-B94B-803C-983EFC59AE6E}"/>
              </a:ext>
            </a:extLst>
          </p:cNvPr>
          <p:cNvSpPr txBox="1"/>
          <p:nvPr/>
        </p:nvSpPr>
        <p:spPr>
          <a:xfrm>
            <a:off x="4227292" y="2906254"/>
            <a:ext cx="212379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82" name="Oval">
            <a:extLst>
              <a:ext uri="{FF2B5EF4-FFF2-40B4-BE49-F238E27FC236}">
                <a16:creationId xmlns:a16="http://schemas.microsoft.com/office/drawing/2014/main" id="{A4FC6DF6-63A9-3347-9DA0-15D1FBFE88DC}"/>
              </a:ext>
            </a:extLst>
          </p:cNvPr>
          <p:cNvSpPr/>
          <p:nvPr/>
        </p:nvSpPr>
        <p:spPr>
          <a:xfrm>
            <a:off x="7691977" y="4881014"/>
            <a:ext cx="1229484" cy="96764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3" name="Oval">
            <a:extLst>
              <a:ext uri="{FF2B5EF4-FFF2-40B4-BE49-F238E27FC236}">
                <a16:creationId xmlns:a16="http://schemas.microsoft.com/office/drawing/2014/main" id="{49281152-71C1-614D-A60C-5C4A71C141FC}"/>
              </a:ext>
            </a:extLst>
          </p:cNvPr>
          <p:cNvSpPr/>
          <p:nvPr/>
        </p:nvSpPr>
        <p:spPr>
          <a:xfrm>
            <a:off x="7553983" y="2623173"/>
            <a:ext cx="1307199" cy="103252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4" name="Oval">
            <a:extLst>
              <a:ext uri="{FF2B5EF4-FFF2-40B4-BE49-F238E27FC236}">
                <a16:creationId xmlns:a16="http://schemas.microsoft.com/office/drawing/2014/main" id="{053DE3AD-B4A6-704A-9166-85FA0D2A3421}"/>
              </a:ext>
            </a:extLst>
          </p:cNvPr>
          <p:cNvSpPr/>
          <p:nvPr/>
        </p:nvSpPr>
        <p:spPr>
          <a:xfrm>
            <a:off x="4515046" y="3779681"/>
            <a:ext cx="1148547" cy="908160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5" name="Oval">
            <a:extLst>
              <a:ext uri="{FF2B5EF4-FFF2-40B4-BE49-F238E27FC236}">
                <a16:creationId xmlns:a16="http://schemas.microsoft.com/office/drawing/2014/main" id="{26C13735-3EF7-2643-A710-8F40BDD83E28}"/>
              </a:ext>
            </a:extLst>
          </p:cNvPr>
          <p:cNvSpPr/>
          <p:nvPr/>
        </p:nvSpPr>
        <p:spPr>
          <a:xfrm>
            <a:off x="5738460" y="1960830"/>
            <a:ext cx="1060972" cy="851216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6" name="E">
            <a:extLst>
              <a:ext uri="{FF2B5EF4-FFF2-40B4-BE49-F238E27FC236}">
                <a16:creationId xmlns:a16="http://schemas.microsoft.com/office/drawing/2014/main" id="{5FF9480C-B383-774C-AA9C-A9B6A516CC58}"/>
              </a:ext>
            </a:extLst>
          </p:cNvPr>
          <p:cNvSpPr txBox="1"/>
          <p:nvPr/>
        </p:nvSpPr>
        <p:spPr>
          <a:xfrm>
            <a:off x="6166973" y="2307248"/>
            <a:ext cx="203946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88" name="I">
            <a:extLst>
              <a:ext uri="{FF2B5EF4-FFF2-40B4-BE49-F238E27FC236}">
                <a16:creationId xmlns:a16="http://schemas.microsoft.com/office/drawing/2014/main" id="{E954B7D0-47D5-3D42-BE52-08132E3470AB}"/>
              </a:ext>
            </a:extLst>
          </p:cNvPr>
          <p:cNvSpPr txBox="1"/>
          <p:nvPr/>
        </p:nvSpPr>
        <p:spPr>
          <a:xfrm>
            <a:off x="8441087" y="4969833"/>
            <a:ext cx="139453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89" name="Oval">
            <a:extLst>
              <a:ext uri="{FF2B5EF4-FFF2-40B4-BE49-F238E27FC236}">
                <a16:creationId xmlns:a16="http://schemas.microsoft.com/office/drawing/2014/main" id="{D64D8628-2E76-054D-AA0C-C3EABD2B2B72}"/>
              </a:ext>
            </a:extLst>
          </p:cNvPr>
          <p:cNvSpPr/>
          <p:nvPr/>
        </p:nvSpPr>
        <p:spPr>
          <a:xfrm>
            <a:off x="3590265" y="4803350"/>
            <a:ext cx="1264700" cy="1056790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0" name="D">
            <a:extLst>
              <a:ext uri="{FF2B5EF4-FFF2-40B4-BE49-F238E27FC236}">
                <a16:creationId xmlns:a16="http://schemas.microsoft.com/office/drawing/2014/main" id="{1722C0AE-C498-2149-AD69-1F9B1B6A7727}"/>
              </a:ext>
            </a:extLst>
          </p:cNvPr>
          <p:cNvSpPr txBox="1"/>
          <p:nvPr/>
        </p:nvSpPr>
        <p:spPr>
          <a:xfrm>
            <a:off x="4190179" y="4925222"/>
            <a:ext cx="256531" cy="34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91" name="G">
            <a:extLst>
              <a:ext uri="{FF2B5EF4-FFF2-40B4-BE49-F238E27FC236}">
                <a16:creationId xmlns:a16="http://schemas.microsoft.com/office/drawing/2014/main" id="{CAA5394E-BB2B-1647-B933-C2DCEAF3BBAF}"/>
              </a:ext>
            </a:extLst>
          </p:cNvPr>
          <p:cNvSpPr/>
          <p:nvPr/>
        </p:nvSpPr>
        <p:spPr>
          <a:xfrm>
            <a:off x="6287053" y="3733760"/>
            <a:ext cx="1264699" cy="1000002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789" tIns="26789" rIns="26789" bIns="26789" anchor="ctr"/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92" name="B">
            <a:extLst>
              <a:ext uri="{FF2B5EF4-FFF2-40B4-BE49-F238E27FC236}">
                <a16:creationId xmlns:a16="http://schemas.microsoft.com/office/drawing/2014/main" id="{0E5700F5-79FB-2846-90A5-B5098BD470AC}"/>
              </a:ext>
            </a:extLst>
          </p:cNvPr>
          <p:cNvSpPr txBox="1"/>
          <p:nvPr/>
        </p:nvSpPr>
        <p:spPr>
          <a:xfrm>
            <a:off x="4989463" y="4006768"/>
            <a:ext cx="232035" cy="4092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lang="en-US" b="0" dirty="0">
                <a:solidFill>
                  <a:srgbClr val="000000"/>
                </a:solidFill>
              </a:rPr>
              <a:t>C</a:t>
            </a:r>
            <a:endParaRPr b="0" dirty="0">
              <a:solidFill>
                <a:srgbClr val="000000"/>
              </a:solidFill>
            </a:endParaRPr>
          </a:p>
        </p:txBody>
      </p:sp>
      <p:sp>
        <p:nvSpPr>
          <p:cNvPr id="193" name="Oval">
            <a:extLst>
              <a:ext uri="{FF2B5EF4-FFF2-40B4-BE49-F238E27FC236}">
                <a16:creationId xmlns:a16="http://schemas.microsoft.com/office/drawing/2014/main" id="{FCA34714-C61C-9742-B61C-AC576E9092F4}"/>
              </a:ext>
            </a:extLst>
          </p:cNvPr>
          <p:cNvSpPr/>
          <p:nvPr/>
        </p:nvSpPr>
        <p:spPr>
          <a:xfrm>
            <a:off x="5654204" y="4882313"/>
            <a:ext cx="1229484" cy="898864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4" name="F">
            <a:extLst>
              <a:ext uri="{FF2B5EF4-FFF2-40B4-BE49-F238E27FC236}">
                <a16:creationId xmlns:a16="http://schemas.microsoft.com/office/drawing/2014/main" id="{6EB8C4AC-108F-764C-BE7E-9DA8A4015331}"/>
              </a:ext>
            </a:extLst>
          </p:cNvPr>
          <p:cNvSpPr txBox="1"/>
          <p:nvPr/>
        </p:nvSpPr>
        <p:spPr>
          <a:xfrm>
            <a:off x="6167718" y="5153137"/>
            <a:ext cx="202456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 dirty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87" name="H">
            <a:extLst>
              <a:ext uri="{FF2B5EF4-FFF2-40B4-BE49-F238E27FC236}">
                <a16:creationId xmlns:a16="http://schemas.microsoft.com/office/drawing/2014/main" id="{ABC6983D-1D7A-BE42-B7EF-CB070A395757}"/>
              </a:ext>
            </a:extLst>
          </p:cNvPr>
          <p:cNvSpPr txBox="1"/>
          <p:nvPr/>
        </p:nvSpPr>
        <p:spPr>
          <a:xfrm>
            <a:off x="8180252" y="2966596"/>
            <a:ext cx="252935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275" name="82.0.0.0/23"/>
          <p:cNvSpPr txBox="1"/>
          <p:nvPr/>
        </p:nvSpPr>
        <p:spPr>
          <a:xfrm>
            <a:off x="8561154" y="2883636"/>
            <a:ext cx="1019509" cy="30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82.0.0.0/2</a:t>
            </a:r>
          </a:p>
        </p:txBody>
      </p:sp>
      <p:sp>
        <p:nvSpPr>
          <p:cNvPr id="78" name="Line">
            <a:extLst>
              <a:ext uri="{FF2B5EF4-FFF2-40B4-BE49-F238E27FC236}">
                <a16:creationId xmlns:a16="http://schemas.microsoft.com/office/drawing/2014/main" id="{CF30C847-3935-8B49-A71D-79A53759A308}"/>
              </a:ext>
            </a:extLst>
          </p:cNvPr>
          <p:cNvSpPr/>
          <p:nvPr/>
        </p:nvSpPr>
        <p:spPr>
          <a:xfrm flipH="1" flipV="1">
            <a:off x="6757732" y="2470407"/>
            <a:ext cx="913402" cy="360492"/>
          </a:xfrm>
          <a:prstGeom prst="line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9" name="Line">
            <a:extLst>
              <a:ext uri="{FF2B5EF4-FFF2-40B4-BE49-F238E27FC236}">
                <a16:creationId xmlns:a16="http://schemas.microsoft.com/office/drawing/2014/main" id="{43DA11FA-F28D-3A4E-93F5-359D929DE225}"/>
              </a:ext>
            </a:extLst>
          </p:cNvPr>
          <p:cNvSpPr/>
          <p:nvPr/>
        </p:nvSpPr>
        <p:spPr>
          <a:xfrm>
            <a:off x="8323024" y="3666362"/>
            <a:ext cx="36040" cy="1239712"/>
          </a:xfrm>
          <a:prstGeom prst="line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0" name="Line">
            <a:extLst>
              <a:ext uri="{FF2B5EF4-FFF2-40B4-BE49-F238E27FC236}">
                <a16:creationId xmlns:a16="http://schemas.microsoft.com/office/drawing/2014/main" id="{72015E18-34C4-9749-AE0B-413A84E9845C}"/>
              </a:ext>
            </a:extLst>
          </p:cNvPr>
          <p:cNvSpPr/>
          <p:nvPr/>
        </p:nvSpPr>
        <p:spPr>
          <a:xfrm flipH="1">
            <a:off x="7301665" y="3494613"/>
            <a:ext cx="392502" cy="327145"/>
          </a:xfrm>
          <a:prstGeom prst="line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1" name="Line">
            <a:extLst>
              <a:ext uri="{FF2B5EF4-FFF2-40B4-BE49-F238E27FC236}">
                <a16:creationId xmlns:a16="http://schemas.microsoft.com/office/drawing/2014/main" id="{71D80F25-5B70-864B-B31B-378A8171D2BF}"/>
              </a:ext>
            </a:extLst>
          </p:cNvPr>
          <p:cNvSpPr/>
          <p:nvPr/>
        </p:nvSpPr>
        <p:spPr>
          <a:xfrm flipH="1" flipV="1">
            <a:off x="4990353" y="3068193"/>
            <a:ext cx="2510375" cy="21212"/>
          </a:xfrm>
          <a:prstGeom prst="line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0" name="Line">
            <a:extLst>
              <a:ext uri="{FF2B5EF4-FFF2-40B4-BE49-F238E27FC236}">
                <a16:creationId xmlns:a16="http://schemas.microsoft.com/office/drawing/2014/main" id="{0A18FF7D-97E3-7C4B-84D8-4289AAAD90AB}"/>
              </a:ext>
            </a:extLst>
          </p:cNvPr>
          <p:cNvSpPr/>
          <p:nvPr/>
        </p:nvSpPr>
        <p:spPr>
          <a:xfrm flipH="1">
            <a:off x="4890263" y="2537579"/>
            <a:ext cx="809109" cy="324720"/>
          </a:xfrm>
          <a:prstGeom prst="line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1" name="Rectangle">
            <a:extLst>
              <a:ext uri="{FF2B5EF4-FFF2-40B4-BE49-F238E27FC236}">
                <a16:creationId xmlns:a16="http://schemas.microsoft.com/office/drawing/2014/main" id="{34512166-52C9-4646-A8BF-9D5DDB80497D}"/>
              </a:ext>
            </a:extLst>
          </p:cNvPr>
          <p:cNvSpPr/>
          <p:nvPr/>
        </p:nvSpPr>
        <p:spPr>
          <a:xfrm>
            <a:off x="4095589" y="2024088"/>
            <a:ext cx="1504463" cy="268531"/>
          </a:xfrm>
          <a:prstGeom prst="rect">
            <a:avLst/>
          </a:prstGeom>
          <a:solidFill>
            <a:srgbClr val="70BF4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92" name="82.0.0.0/23">
            <a:extLst>
              <a:ext uri="{FF2B5EF4-FFF2-40B4-BE49-F238E27FC236}">
                <a16:creationId xmlns:a16="http://schemas.microsoft.com/office/drawing/2014/main" id="{856F02AF-3C02-2C43-A5EA-6FE76E4A5C18}"/>
              </a:ext>
            </a:extLst>
          </p:cNvPr>
          <p:cNvSpPr txBox="1"/>
          <p:nvPr/>
        </p:nvSpPr>
        <p:spPr>
          <a:xfrm>
            <a:off x="4095589" y="2014684"/>
            <a:ext cx="1137482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82.0.0.0/23</a:t>
            </a:r>
          </a:p>
        </p:txBody>
      </p:sp>
      <p:sp>
        <p:nvSpPr>
          <p:cNvPr id="93" name="Rectangle">
            <a:extLst>
              <a:ext uri="{FF2B5EF4-FFF2-40B4-BE49-F238E27FC236}">
                <a16:creationId xmlns:a16="http://schemas.microsoft.com/office/drawing/2014/main" id="{CFAE998F-1DED-E64D-BCB7-DC89D5DDE9BA}"/>
              </a:ext>
            </a:extLst>
          </p:cNvPr>
          <p:cNvSpPr/>
          <p:nvPr/>
        </p:nvSpPr>
        <p:spPr>
          <a:xfrm>
            <a:off x="4095589" y="2286018"/>
            <a:ext cx="1504463" cy="269294"/>
          </a:xfrm>
          <a:prstGeom prst="rect">
            <a:avLst/>
          </a:prstGeom>
          <a:solidFill>
            <a:srgbClr val="EBEBEB">
              <a:alpha val="55000"/>
            </a:srgb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EBEBEB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94" name="Path: E H">
            <a:extLst>
              <a:ext uri="{FF2B5EF4-FFF2-40B4-BE49-F238E27FC236}">
                <a16:creationId xmlns:a16="http://schemas.microsoft.com/office/drawing/2014/main" id="{04D6E2DC-DA83-D34A-998F-E61566C1A233}"/>
              </a:ext>
            </a:extLst>
          </p:cNvPr>
          <p:cNvSpPr txBox="1"/>
          <p:nvPr/>
        </p:nvSpPr>
        <p:spPr>
          <a:xfrm>
            <a:off x="4095589" y="2276996"/>
            <a:ext cx="893181" cy="28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Path: E H</a:t>
            </a:r>
          </a:p>
        </p:txBody>
      </p:sp>
      <p:sp>
        <p:nvSpPr>
          <p:cNvPr id="95" name="Rectangle">
            <a:extLst>
              <a:ext uri="{FF2B5EF4-FFF2-40B4-BE49-F238E27FC236}">
                <a16:creationId xmlns:a16="http://schemas.microsoft.com/office/drawing/2014/main" id="{0283B386-D3DC-5848-B39C-754D6D4CBDB2}"/>
              </a:ext>
            </a:extLst>
          </p:cNvPr>
          <p:cNvSpPr/>
          <p:nvPr/>
        </p:nvSpPr>
        <p:spPr>
          <a:xfrm>
            <a:off x="4095589" y="2021568"/>
            <a:ext cx="1510175" cy="533062"/>
          </a:xfrm>
          <a:prstGeom prst="rect">
            <a:avLst/>
          </a:prstGeom>
          <a:ln w="3175">
            <a:solidFill>
              <a:srgbClr val="70BF41"/>
            </a:solidFill>
            <a:prstDash val="sysDot"/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96" name="Rectangle">
            <a:extLst>
              <a:ext uri="{FF2B5EF4-FFF2-40B4-BE49-F238E27FC236}">
                <a16:creationId xmlns:a16="http://schemas.microsoft.com/office/drawing/2014/main" id="{0AAB31FE-FEF5-0D4D-BA8D-BB7F64A088D5}"/>
              </a:ext>
            </a:extLst>
          </p:cNvPr>
          <p:cNvSpPr/>
          <p:nvPr/>
        </p:nvSpPr>
        <p:spPr>
          <a:xfrm>
            <a:off x="2639528" y="3771148"/>
            <a:ext cx="1504463" cy="268532"/>
          </a:xfrm>
          <a:prstGeom prst="rect">
            <a:avLst/>
          </a:prstGeom>
          <a:solidFill>
            <a:srgbClr val="70BF4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97" name="82.0.0.0/23">
            <a:extLst>
              <a:ext uri="{FF2B5EF4-FFF2-40B4-BE49-F238E27FC236}">
                <a16:creationId xmlns:a16="http://schemas.microsoft.com/office/drawing/2014/main" id="{1D1C05F6-988A-2B45-AE22-64E028A3F3D3}"/>
              </a:ext>
            </a:extLst>
          </p:cNvPr>
          <p:cNvSpPr txBox="1"/>
          <p:nvPr/>
        </p:nvSpPr>
        <p:spPr>
          <a:xfrm>
            <a:off x="2639528" y="3761745"/>
            <a:ext cx="1137482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82.0.0.0/23</a:t>
            </a:r>
          </a:p>
        </p:txBody>
      </p:sp>
      <p:sp>
        <p:nvSpPr>
          <p:cNvPr id="98" name="Rectangle">
            <a:extLst>
              <a:ext uri="{FF2B5EF4-FFF2-40B4-BE49-F238E27FC236}">
                <a16:creationId xmlns:a16="http://schemas.microsoft.com/office/drawing/2014/main" id="{4470BB3B-D71C-514C-8C16-21081D9B05A6}"/>
              </a:ext>
            </a:extLst>
          </p:cNvPr>
          <p:cNvSpPr/>
          <p:nvPr/>
        </p:nvSpPr>
        <p:spPr>
          <a:xfrm>
            <a:off x="2639528" y="4033079"/>
            <a:ext cx="1504463" cy="269294"/>
          </a:xfrm>
          <a:prstGeom prst="rect">
            <a:avLst/>
          </a:prstGeom>
          <a:solidFill>
            <a:srgbClr val="EBEBEB">
              <a:alpha val="55000"/>
            </a:srgb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EBEBEB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99" name="Path: B H">
            <a:extLst>
              <a:ext uri="{FF2B5EF4-FFF2-40B4-BE49-F238E27FC236}">
                <a16:creationId xmlns:a16="http://schemas.microsoft.com/office/drawing/2014/main" id="{52480A8C-910A-0342-A4C6-F4B43AEFB14B}"/>
              </a:ext>
            </a:extLst>
          </p:cNvPr>
          <p:cNvSpPr txBox="1"/>
          <p:nvPr/>
        </p:nvSpPr>
        <p:spPr>
          <a:xfrm>
            <a:off x="2621668" y="4024057"/>
            <a:ext cx="898390" cy="28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Path: B H</a:t>
            </a:r>
          </a:p>
        </p:txBody>
      </p:sp>
      <p:sp>
        <p:nvSpPr>
          <p:cNvPr id="100" name="Rectangle">
            <a:extLst>
              <a:ext uri="{FF2B5EF4-FFF2-40B4-BE49-F238E27FC236}">
                <a16:creationId xmlns:a16="http://schemas.microsoft.com/office/drawing/2014/main" id="{2FD6AA32-EC61-2A4F-A18C-3984F84EF0D4}"/>
              </a:ext>
            </a:extLst>
          </p:cNvPr>
          <p:cNvSpPr/>
          <p:nvPr/>
        </p:nvSpPr>
        <p:spPr>
          <a:xfrm>
            <a:off x="5340913" y="3762083"/>
            <a:ext cx="1504463" cy="269295"/>
          </a:xfrm>
          <a:prstGeom prst="rect">
            <a:avLst/>
          </a:prstGeom>
          <a:solidFill>
            <a:srgbClr val="EBEBEB">
              <a:alpha val="55000"/>
            </a:srgb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EBEBEB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101" name="Path: G H">
            <a:extLst>
              <a:ext uri="{FF2B5EF4-FFF2-40B4-BE49-F238E27FC236}">
                <a16:creationId xmlns:a16="http://schemas.microsoft.com/office/drawing/2014/main" id="{003500AA-97E4-684C-98EC-BFF69D644166}"/>
              </a:ext>
            </a:extLst>
          </p:cNvPr>
          <p:cNvSpPr txBox="1"/>
          <p:nvPr/>
        </p:nvSpPr>
        <p:spPr>
          <a:xfrm>
            <a:off x="5340913" y="3753061"/>
            <a:ext cx="918965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Path: G H</a:t>
            </a:r>
          </a:p>
        </p:txBody>
      </p:sp>
      <p:sp>
        <p:nvSpPr>
          <p:cNvPr id="102" name="Rectangle">
            <a:extLst>
              <a:ext uri="{FF2B5EF4-FFF2-40B4-BE49-F238E27FC236}">
                <a16:creationId xmlns:a16="http://schemas.microsoft.com/office/drawing/2014/main" id="{9937D2AF-B652-6A45-BB84-D3AAB2592CB5}"/>
              </a:ext>
            </a:extLst>
          </p:cNvPr>
          <p:cNvSpPr/>
          <p:nvPr/>
        </p:nvSpPr>
        <p:spPr>
          <a:xfrm>
            <a:off x="6659113" y="5789277"/>
            <a:ext cx="1504463" cy="268532"/>
          </a:xfrm>
          <a:prstGeom prst="rect">
            <a:avLst/>
          </a:prstGeom>
          <a:solidFill>
            <a:srgbClr val="70BF4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103" name="82.0.0.0/23">
            <a:extLst>
              <a:ext uri="{FF2B5EF4-FFF2-40B4-BE49-F238E27FC236}">
                <a16:creationId xmlns:a16="http://schemas.microsoft.com/office/drawing/2014/main" id="{1AA7A221-ABC1-4940-AE6D-DB29CD535305}"/>
              </a:ext>
            </a:extLst>
          </p:cNvPr>
          <p:cNvSpPr txBox="1"/>
          <p:nvPr/>
        </p:nvSpPr>
        <p:spPr>
          <a:xfrm>
            <a:off x="6659113" y="5779873"/>
            <a:ext cx="1137482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82.0.0.0/23</a:t>
            </a:r>
          </a:p>
        </p:txBody>
      </p:sp>
      <p:sp>
        <p:nvSpPr>
          <p:cNvPr id="104" name="Rectangle">
            <a:extLst>
              <a:ext uri="{FF2B5EF4-FFF2-40B4-BE49-F238E27FC236}">
                <a16:creationId xmlns:a16="http://schemas.microsoft.com/office/drawing/2014/main" id="{1071264D-E794-2045-80D9-DE8BB406E57D}"/>
              </a:ext>
            </a:extLst>
          </p:cNvPr>
          <p:cNvSpPr/>
          <p:nvPr/>
        </p:nvSpPr>
        <p:spPr>
          <a:xfrm>
            <a:off x="6659113" y="6051207"/>
            <a:ext cx="1504463" cy="269295"/>
          </a:xfrm>
          <a:prstGeom prst="rect">
            <a:avLst/>
          </a:prstGeom>
          <a:solidFill>
            <a:srgbClr val="EBEBEB">
              <a:alpha val="55000"/>
            </a:srgb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EBEBEB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105" name="Path: I H">
            <a:extLst>
              <a:ext uri="{FF2B5EF4-FFF2-40B4-BE49-F238E27FC236}">
                <a16:creationId xmlns:a16="http://schemas.microsoft.com/office/drawing/2014/main" id="{795FD454-1EBC-BF4A-B41D-58B770F4102B}"/>
              </a:ext>
            </a:extLst>
          </p:cNvPr>
          <p:cNvSpPr txBox="1"/>
          <p:nvPr/>
        </p:nvSpPr>
        <p:spPr>
          <a:xfrm>
            <a:off x="6659113" y="6042185"/>
            <a:ext cx="845345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Path: I H</a:t>
            </a:r>
          </a:p>
        </p:txBody>
      </p:sp>
      <p:sp>
        <p:nvSpPr>
          <p:cNvPr id="106" name="Line">
            <a:extLst>
              <a:ext uri="{FF2B5EF4-FFF2-40B4-BE49-F238E27FC236}">
                <a16:creationId xmlns:a16="http://schemas.microsoft.com/office/drawing/2014/main" id="{5B82CEF4-206D-774F-9492-F57D7D3BD4BA}"/>
              </a:ext>
            </a:extLst>
          </p:cNvPr>
          <p:cNvSpPr/>
          <p:nvPr/>
        </p:nvSpPr>
        <p:spPr>
          <a:xfrm flipH="1" flipV="1">
            <a:off x="6867316" y="5411748"/>
            <a:ext cx="823613" cy="11252"/>
          </a:xfrm>
          <a:prstGeom prst="line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7" name="Line">
            <a:extLst>
              <a:ext uri="{FF2B5EF4-FFF2-40B4-BE49-F238E27FC236}">
                <a16:creationId xmlns:a16="http://schemas.microsoft.com/office/drawing/2014/main" id="{0AC53334-1E21-2D45-A5D3-98BD5CCD6813}"/>
              </a:ext>
            </a:extLst>
          </p:cNvPr>
          <p:cNvSpPr/>
          <p:nvPr/>
        </p:nvSpPr>
        <p:spPr>
          <a:xfrm flipH="1" flipV="1">
            <a:off x="5659489" y="4158150"/>
            <a:ext cx="586849" cy="1747"/>
          </a:xfrm>
          <a:prstGeom prst="line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8" name="Line">
            <a:extLst>
              <a:ext uri="{FF2B5EF4-FFF2-40B4-BE49-F238E27FC236}">
                <a16:creationId xmlns:a16="http://schemas.microsoft.com/office/drawing/2014/main" id="{B9F8A93E-BBA0-CF4C-BA6C-E9F38E5DD3A2}"/>
              </a:ext>
            </a:extLst>
          </p:cNvPr>
          <p:cNvSpPr/>
          <p:nvPr/>
        </p:nvSpPr>
        <p:spPr>
          <a:xfrm>
            <a:off x="4281550" y="3570801"/>
            <a:ext cx="1" cy="1224527"/>
          </a:xfrm>
          <a:prstGeom prst="line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9" name="Rectangle">
            <a:extLst>
              <a:ext uri="{FF2B5EF4-FFF2-40B4-BE49-F238E27FC236}">
                <a16:creationId xmlns:a16="http://schemas.microsoft.com/office/drawing/2014/main" id="{72D4BC65-75AD-CC4A-95BB-1F897DCA1543}"/>
              </a:ext>
            </a:extLst>
          </p:cNvPr>
          <p:cNvSpPr/>
          <p:nvPr/>
        </p:nvSpPr>
        <p:spPr>
          <a:xfrm>
            <a:off x="5340913" y="3502618"/>
            <a:ext cx="1504463" cy="268531"/>
          </a:xfrm>
          <a:prstGeom prst="rect">
            <a:avLst/>
          </a:prstGeom>
          <a:solidFill>
            <a:srgbClr val="70BF4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110" name="82.0.0.0/23">
            <a:extLst>
              <a:ext uri="{FF2B5EF4-FFF2-40B4-BE49-F238E27FC236}">
                <a16:creationId xmlns:a16="http://schemas.microsoft.com/office/drawing/2014/main" id="{ADE8AF05-EAEC-DF46-A30B-B16D7A25F048}"/>
              </a:ext>
            </a:extLst>
          </p:cNvPr>
          <p:cNvSpPr txBox="1"/>
          <p:nvPr/>
        </p:nvSpPr>
        <p:spPr>
          <a:xfrm>
            <a:off x="5340913" y="3490750"/>
            <a:ext cx="1137482" cy="28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82.0.0.0/23</a:t>
            </a:r>
          </a:p>
        </p:txBody>
      </p:sp>
    </p:spTree>
    <p:extLst>
      <p:ext uri="{BB962C8B-B14F-4D97-AF65-F5344CB8AC3E}">
        <p14:creationId xmlns:p14="http://schemas.microsoft.com/office/powerpoint/2010/main" val="277549527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9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6727"/>
            <a:ext cx="12310110" cy="8206742"/>
          </a:xfrm>
          <a:prstGeom prst="rect">
            <a:avLst/>
          </a:prstGeom>
          <a:ln w="12700">
            <a:miter lim="400000"/>
          </a:ln>
        </p:spPr>
      </p:pic>
      <p:sp>
        <p:nvSpPr>
          <p:cNvPr id="1210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1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1257" name="AS H creates a BGP advertisement for n’s IP prefix"/>
          <p:cNvSpPr txBox="1"/>
          <p:nvPr/>
        </p:nvSpPr>
        <p:spPr>
          <a:xfrm>
            <a:off x="889000" y="831192"/>
            <a:ext cx="9289081" cy="462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dirty="0"/>
              <a:t>AS I can directly reach AS H</a:t>
            </a:r>
          </a:p>
        </p:txBody>
      </p:sp>
      <p:sp>
        <p:nvSpPr>
          <p:cNvPr id="133" name="Oval">
            <a:extLst>
              <a:ext uri="{FF2B5EF4-FFF2-40B4-BE49-F238E27FC236}">
                <a16:creationId xmlns:a16="http://schemas.microsoft.com/office/drawing/2014/main" id="{89F2D1B4-C288-614D-ADAB-6960CFAD3000}"/>
              </a:ext>
            </a:extLst>
          </p:cNvPr>
          <p:cNvSpPr/>
          <p:nvPr/>
        </p:nvSpPr>
        <p:spPr>
          <a:xfrm>
            <a:off x="8766227" y="2321783"/>
            <a:ext cx="492824" cy="451110"/>
          </a:xfrm>
          <a:prstGeom prst="ellipse">
            <a:avLst/>
          </a:prstGeom>
          <a:solidFill>
            <a:srgbClr val="70BF41"/>
          </a:solidFill>
          <a:ln w="3175"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34" name="Image" descr="Image">
            <a:extLst>
              <a:ext uri="{FF2B5EF4-FFF2-40B4-BE49-F238E27FC236}">
                <a16:creationId xmlns:a16="http://schemas.microsoft.com/office/drawing/2014/main" id="{9464171B-8A65-7947-A369-5F195688F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0863" y="2371535"/>
            <a:ext cx="360767" cy="360063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n">
            <a:extLst>
              <a:ext uri="{FF2B5EF4-FFF2-40B4-BE49-F238E27FC236}">
                <a16:creationId xmlns:a16="http://schemas.microsoft.com/office/drawing/2014/main" id="{A88DB2D4-7B2E-4E4E-9155-5B3E45B6CC45}"/>
              </a:ext>
            </a:extLst>
          </p:cNvPr>
          <p:cNvSpPr txBox="1"/>
          <p:nvPr/>
        </p:nvSpPr>
        <p:spPr>
          <a:xfrm>
            <a:off x="9233389" y="238364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n</a:t>
            </a:r>
          </a:p>
        </p:txBody>
      </p:sp>
      <p:sp>
        <p:nvSpPr>
          <p:cNvPr id="136" name="82.0.0.3">
            <a:extLst>
              <a:ext uri="{FF2B5EF4-FFF2-40B4-BE49-F238E27FC236}">
                <a16:creationId xmlns:a16="http://schemas.microsoft.com/office/drawing/2014/main" id="{125F2E7E-08B4-2F44-87DF-E1F96A18FAF7}"/>
              </a:ext>
            </a:extLst>
          </p:cNvPr>
          <p:cNvSpPr txBox="1"/>
          <p:nvPr/>
        </p:nvSpPr>
        <p:spPr>
          <a:xfrm>
            <a:off x="9295085" y="2144430"/>
            <a:ext cx="802370" cy="28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82.0.0.3</a:t>
            </a:r>
          </a:p>
        </p:txBody>
      </p:sp>
      <p:sp>
        <p:nvSpPr>
          <p:cNvPr id="137" name="Connection Line">
            <a:extLst>
              <a:ext uri="{FF2B5EF4-FFF2-40B4-BE49-F238E27FC236}">
                <a16:creationId xmlns:a16="http://schemas.microsoft.com/office/drawing/2014/main" id="{02E415AB-5AB0-2F4C-9B21-CDE8AE75F587}"/>
              </a:ext>
            </a:extLst>
          </p:cNvPr>
          <p:cNvSpPr/>
          <p:nvPr/>
        </p:nvSpPr>
        <p:spPr>
          <a:xfrm>
            <a:off x="3183184" y="3843171"/>
            <a:ext cx="720053" cy="1031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38" name="Connection Line">
            <a:extLst>
              <a:ext uri="{FF2B5EF4-FFF2-40B4-BE49-F238E27FC236}">
                <a16:creationId xmlns:a16="http://schemas.microsoft.com/office/drawing/2014/main" id="{C68595B8-E221-C94C-A288-B089CA10730B}"/>
              </a:ext>
            </a:extLst>
          </p:cNvPr>
          <p:cNvSpPr/>
          <p:nvPr/>
        </p:nvSpPr>
        <p:spPr>
          <a:xfrm>
            <a:off x="3576708" y="2643942"/>
            <a:ext cx="368681" cy="220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39" name="Connection Line">
            <a:extLst>
              <a:ext uri="{FF2B5EF4-FFF2-40B4-BE49-F238E27FC236}">
                <a16:creationId xmlns:a16="http://schemas.microsoft.com/office/drawing/2014/main" id="{384C00CE-182C-8F45-B5CD-C95EBFBE69B6}"/>
              </a:ext>
            </a:extLst>
          </p:cNvPr>
          <p:cNvSpPr/>
          <p:nvPr/>
        </p:nvSpPr>
        <p:spPr>
          <a:xfrm>
            <a:off x="8688437" y="2657982"/>
            <a:ext cx="177275" cy="129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0" name="Connection Line">
            <a:extLst>
              <a:ext uri="{FF2B5EF4-FFF2-40B4-BE49-F238E27FC236}">
                <a16:creationId xmlns:a16="http://schemas.microsoft.com/office/drawing/2014/main" id="{C8848015-2D5A-384C-983C-D04F74C709BA}"/>
              </a:ext>
            </a:extLst>
          </p:cNvPr>
          <p:cNvSpPr/>
          <p:nvPr/>
        </p:nvSpPr>
        <p:spPr>
          <a:xfrm>
            <a:off x="8692891" y="4781668"/>
            <a:ext cx="208914" cy="204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1" name="Connection Line">
            <a:extLst>
              <a:ext uri="{FF2B5EF4-FFF2-40B4-BE49-F238E27FC236}">
                <a16:creationId xmlns:a16="http://schemas.microsoft.com/office/drawing/2014/main" id="{E6960734-A0DD-C344-85A0-C9D01C3FA2A6}"/>
              </a:ext>
            </a:extLst>
          </p:cNvPr>
          <p:cNvSpPr/>
          <p:nvPr/>
        </p:nvSpPr>
        <p:spPr>
          <a:xfrm>
            <a:off x="8914454" y="5254988"/>
            <a:ext cx="223102" cy="29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2" name="Connection Line">
            <a:extLst>
              <a:ext uri="{FF2B5EF4-FFF2-40B4-BE49-F238E27FC236}">
                <a16:creationId xmlns:a16="http://schemas.microsoft.com/office/drawing/2014/main" id="{33F38AF3-1382-134F-ADED-D60649F7F55E}"/>
              </a:ext>
            </a:extLst>
          </p:cNvPr>
          <p:cNvSpPr/>
          <p:nvPr/>
        </p:nvSpPr>
        <p:spPr>
          <a:xfrm>
            <a:off x="8708126" y="5733217"/>
            <a:ext cx="142137" cy="130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3" name="Connection Line">
            <a:extLst>
              <a:ext uri="{FF2B5EF4-FFF2-40B4-BE49-F238E27FC236}">
                <a16:creationId xmlns:a16="http://schemas.microsoft.com/office/drawing/2014/main" id="{56B9DD34-6300-654E-8DDE-39B7FFEA83B2}"/>
              </a:ext>
            </a:extLst>
          </p:cNvPr>
          <p:cNvSpPr/>
          <p:nvPr/>
        </p:nvSpPr>
        <p:spPr>
          <a:xfrm>
            <a:off x="3206675" y="5355199"/>
            <a:ext cx="382628" cy="14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4" name="Connection Line">
            <a:extLst>
              <a:ext uri="{FF2B5EF4-FFF2-40B4-BE49-F238E27FC236}">
                <a16:creationId xmlns:a16="http://schemas.microsoft.com/office/drawing/2014/main" id="{F24C0F44-147D-3E4C-8ABE-01452C8D9335}"/>
              </a:ext>
            </a:extLst>
          </p:cNvPr>
          <p:cNvSpPr/>
          <p:nvPr/>
        </p:nvSpPr>
        <p:spPr>
          <a:xfrm>
            <a:off x="3641366" y="5707260"/>
            <a:ext cx="133796" cy="112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5" name="Connection Line">
            <a:extLst>
              <a:ext uri="{FF2B5EF4-FFF2-40B4-BE49-F238E27FC236}">
                <a16:creationId xmlns:a16="http://schemas.microsoft.com/office/drawing/2014/main" id="{A3E4770D-EC70-4146-80D2-B703111C5D55}"/>
              </a:ext>
            </a:extLst>
          </p:cNvPr>
          <p:cNvSpPr/>
          <p:nvPr/>
        </p:nvSpPr>
        <p:spPr>
          <a:xfrm>
            <a:off x="3443469" y="5018042"/>
            <a:ext cx="207876" cy="83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146" name="Image" descr="Image">
            <a:extLst>
              <a:ext uri="{FF2B5EF4-FFF2-40B4-BE49-F238E27FC236}">
                <a16:creationId xmlns:a16="http://schemas.microsoft.com/office/drawing/2014/main" id="{1B2F797E-5EB5-2944-AF59-B77EAD3C5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774" y="4770695"/>
            <a:ext cx="360768" cy="360063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47" name="Connection Line">
            <a:extLst>
              <a:ext uri="{FF2B5EF4-FFF2-40B4-BE49-F238E27FC236}">
                <a16:creationId xmlns:a16="http://schemas.microsoft.com/office/drawing/2014/main" id="{E8C28607-5C93-C147-A88C-9E56CD9DC01C}"/>
              </a:ext>
            </a:extLst>
          </p:cNvPr>
          <p:cNvCxnSpPr>
            <a:stCxn id="182" idx="0"/>
            <a:endCxn id="191" idx="0"/>
          </p:cNvCxnSpPr>
          <p:nvPr/>
        </p:nvCxnSpPr>
        <p:spPr>
          <a:xfrm flipH="1" flipV="1">
            <a:off x="6919402" y="4233761"/>
            <a:ext cx="1387317" cy="113107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48" name="Connection Line">
            <a:extLst>
              <a:ext uri="{FF2B5EF4-FFF2-40B4-BE49-F238E27FC236}">
                <a16:creationId xmlns:a16="http://schemas.microsoft.com/office/drawing/2014/main" id="{37B4EF90-42F8-9445-A05A-DB2358EB19BF}"/>
              </a:ext>
            </a:extLst>
          </p:cNvPr>
          <p:cNvCxnSpPr>
            <a:stCxn id="151" idx="0"/>
            <a:endCxn id="185" idx="0"/>
          </p:cNvCxnSpPr>
          <p:nvPr/>
        </p:nvCxnSpPr>
        <p:spPr>
          <a:xfrm flipV="1">
            <a:off x="4404229" y="2386438"/>
            <a:ext cx="1864717" cy="752998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49" name="Connection Line">
            <a:extLst>
              <a:ext uri="{FF2B5EF4-FFF2-40B4-BE49-F238E27FC236}">
                <a16:creationId xmlns:a16="http://schemas.microsoft.com/office/drawing/2014/main" id="{57976E75-20C2-754F-B5CC-A93EBBD48532}"/>
              </a:ext>
            </a:extLst>
          </p:cNvPr>
          <p:cNvCxnSpPr>
            <a:stCxn id="184" idx="0"/>
            <a:endCxn id="151" idx="0"/>
          </p:cNvCxnSpPr>
          <p:nvPr/>
        </p:nvCxnSpPr>
        <p:spPr>
          <a:xfrm flipH="1" flipV="1">
            <a:off x="4404229" y="3139435"/>
            <a:ext cx="685091" cy="109432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sp>
        <p:nvSpPr>
          <p:cNvPr id="150" name="Connection Line">
            <a:extLst>
              <a:ext uri="{FF2B5EF4-FFF2-40B4-BE49-F238E27FC236}">
                <a16:creationId xmlns:a16="http://schemas.microsoft.com/office/drawing/2014/main" id="{6DC3ED63-51DE-F54B-9593-5168681316BD}"/>
              </a:ext>
            </a:extLst>
          </p:cNvPr>
          <p:cNvSpPr/>
          <p:nvPr/>
        </p:nvSpPr>
        <p:spPr>
          <a:xfrm>
            <a:off x="4168523" y="3110776"/>
            <a:ext cx="41187" cy="16910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1" name="Oval">
            <a:extLst>
              <a:ext uri="{FF2B5EF4-FFF2-40B4-BE49-F238E27FC236}">
                <a16:creationId xmlns:a16="http://schemas.microsoft.com/office/drawing/2014/main" id="{FFECB369-D12C-B14A-8724-F493E675E7A6}"/>
              </a:ext>
            </a:extLst>
          </p:cNvPr>
          <p:cNvSpPr/>
          <p:nvPr/>
        </p:nvSpPr>
        <p:spPr>
          <a:xfrm>
            <a:off x="3819221" y="2700227"/>
            <a:ext cx="1170016" cy="878417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cxnSp>
        <p:nvCxnSpPr>
          <p:cNvPr id="152" name="Connection Line">
            <a:extLst>
              <a:ext uri="{FF2B5EF4-FFF2-40B4-BE49-F238E27FC236}">
                <a16:creationId xmlns:a16="http://schemas.microsoft.com/office/drawing/2014/main" id="{576DB3F5-AD31-1E48-B1A1-0C19FD843331}"/>
              </a:ext>
            </a:extLst>
          </p:cNvPr>
          <p:cNvCxnSpPr>
            <a:stCxn id="193" idx="0"/>
            <a:endCxn id="182" idx="0"/>
          </p:cNvCxnSpPr>
          <p:nvPr/>
        </p:nvCxnSpPr>
        <p:spPr>
          <a:xfrm>
            <a:off x="6268945" y="5331745"/>
            <a:ext cx="2037774" cy="3309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3" name="Connection Line">
            <a:extLst>
              <a:ext uri="{FF2B5EF4-FFF2-40B4-BE49-F238E27FC236}">
                <a16:creationId xmlns:a16="http://schemas.microsoft.com/office/drawing/2014/main" id="{D6C23D8D-07B0-F646-BAD3-561761FA46A6}"/>
              </a:ext>
            </a:extLst>
          </p:cNvPr>
          <p:cNvCxnSpPr>
            <a:stCxn id="182" idx="0"/>
            <a:endCxn id="183" idx="0"/>
          </p:cNvCxnSpPr>
          <p:nvPr/>
        </p:nvCxnSpPr>
        <p:spPr>
          <a:xfrm flipH="1" flipV="1">
            <a:off x="8207582" y="3139435"/>
            <a:ext cx="99137" cy="222540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4" name="Connection Line">
            <a:extLst>
              <a:ext uri="{FF2B5EF4-FFF2-40B4-BE49-F238E27FC236}">
                <a16:creationId xmlns:a16="http://schemas.microsoft.com/office/drawing/2014/main" id="{AC691436-45E5-2C4C-B76E-31EA33C2CAA3}"/>
              </a:ext>
            </a:extLst>
          </p:cNvPr>
          <p:cNvCxnSpPr>
            <a:stCxn id="189" idx="0"/>
            <a:endCxn id="193" idx="0"/>
          </p:cNvCxnSpPr>
          <p:nvPr/>
        </p:nvCxnSpPr>
        <p:spPr>
          <a:xfrm>
            <a:off x="4222614" y="5331745"/>
            <a:ext cx="2046332" cy="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5" name="Connection Line">
            <a:extLst>
              <a:ext uri="{FF2B5EF4-FFF2-40B4-BE49-F238E27FC236}">
                <a16:creationId xmlns:a16="http://schemas.microsoft.com/office/drawing/2014/main" id="{EFB0D913-3541-4848-9567-3E499A4C8728}"/>
              </a:ext>
            </a:extLst>
          </p:cNvPr>
          <p:cNvCxnSpPr>
            <a:stCxn id="185" idx="0"/>
            <a:endCxn id="183" idx="0"/>
          </p:cNvCxnSpPr>
          <p:nvPr/>
        </p:nvCxnSpPr>
        <p:spPr>
          <a:xfrm>
            <a:off x="6268945" y="2386438"/>
            <a:ext cx="1938638" cy="752998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6" name="Connection Line">
            <a:extLst>
              <a:ext uri="{FF2B5EF4-FFF2-40B4-BE49-F238E27FC236}">
                <a16:creationId xmlns:a16="http://schemas.microsoft.com/office/drawing/2014/main" id="{449BB30D-7E9A-084C-A277-C0BE42003C5A}"/>
              </a:ext>
            </a:extLst>
          </p:cNvPr>
          <p:cNvCxnSpPr>
            <a:stCxn id="151" idx="0"/>
            <a:endCxn id="183" idx="0"/>
          </p:cNvCxnSpPr>
          <p:nvPr/>
        </p:nvCxnSpPr>
        <p:spPr>
          <a:xfrm>
            <a:off x="4404229" y="3139435"/>
            <a:ext cx="3803354" cy="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7" name="Connection Line">
            <a:extLst>
              <a:ext uri="{FF2B5EF4-FFF2-40B4-BE49-F238E27FC236}">
                <a16:creationId xmlns:a16="http://schemas.microsoft.com/office/drawing/2014/main" id="{DFC40C3D-0EB0-C142-A520-750ED3F0A7C7}"/>
              </a:ext>
            </a:extLst>
          </p:cNvPr>
          <p:cNvCxnSpPr>
            <a:stCxn id="184" idx="0"/>
            <a:endCxn id="191" idx="0"/>
          </p:cNvCxnSpPr>
          <p:nvPr/>
        </p:nvCxnSpPr>
        <p:spPr>
          <a:xfrm>
            <a:off x="5089319" y="4233760"/>
            <a:ext cx="1830084" cy="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8" name="Connection Line">
            <a:extLst>
              <a:ext uri="{FF2B5EF4-FFF2-40B4-BE49-F238E27FC236}">
                <a16:creationId xmlns:a16="http://schemas.microsoft.com/office/drawing/2014/main" id="{83A0A76D-D0F3-044A-B005-75575E3730D8}"/>
              </a:ext>
            </a:extLst>
          </p:cNvPr>
          <p:cNvCxnSpPr>
            <a:stCxn id="189" idx="0"/>
            <a:endCxn id="184" idx="0"/>
          </p:cNvCxnSpPr>
          <p:nvPr/>
        </p:nvCxnSpPr>
        <p:spPr>
          <a:xfrm flipV="1">
            <a:off x="4222614" y="4233760"/>
            <a:ext cx="866706" cy="109798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9" name="Connection Line">
            <a:extLst>
              <a:ext uri="{FF2B5EF4-FFF2-40B4-BE49-F238E27FC236}">
                <a16:creationId xmlns:a16="http://schemas.microsoft.com/office/drawing/2014/main" id="{645A4097-5419-E048-9D54-C23D0B243307}"/>
              </a:ext>
            </a:extLst>
          </p:cNvPr>
          <p:cNvCxnSpPr>
            <a:stCxn id="191" idx="0"/>
            <a:endCxn id="183" idx="0"/>
          </p:cNvCxnSpPr>
          <p:nvPr/>
        </p:nvCxnSpPr>
        <p:spPr>
          <a:xfrm flipV="1">
            <a:off x="6919402" y="3139435"/>
            <a:ext cx="1288181" cy="1094327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sp>
        <p:nvSpPr>
          <p:cNvPr id="160" name="C">
            <a:extLst>
              <a:ext uri="{FF2B5EF4-FFF2-40B4-BE49-F238E27FC236}">
                <a16:creationId xmlns:a16="http://schemas.microsoft.com/office/drawing/2014/main" id="{0AD7588F-AEB2-EB45-A412-5023C81CB727}"/>
              </a:ext>
            </a:extLst>
          </p:cNvPr>
          <p:cNvSpPr txBox="1"/>
          <p:nvPr/>
        </p:nvSpPr>
        <p:spPr>
          <a:xfrm>
            <a:off x="4968309" y="4060921"/>
            <a:ext cx="242021" cy="345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C</a:t>
            </a:r>
          </a:p>
        </p:txBody>
      </p:sp>
      <p:pic>
        <p:nvPicPr>
          <p:cNvPr id="161" name="Image" descr="Image">
            <a:extLst>
              <a:ext uri="{FF2B5EF4-FFF2-40B4-BE49-F238E27FC236}">
                <a16:creationId xmlns:a16="http://schemas.microsoft.com/office/drawing/2014/main" id="{C238E948-A6C8-844B-8AD8-05F10E37A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278" y="5755131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" descr="Image">
            <a:extLst>
              <a:ext uri="{FF2B5EF4-FFF2-40B4-BE49-F238E27FC236}">
                <a16:creationId xmlns:a16="http://schemas.microsoft.com/office/drawing/2014/main" id="{FEBA6E0C-C1FF-0142-ABA5-245B51AC5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179" y="5196058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" descr="Image">
            <a:extLst>
              <a:ext uri="{FF2B5EF4-FFF2-40B4-BE49-F238E27FC236}">
                <a16:creationId xmlns:a16="http://schemas.microsoft.com/office/drawing/2014/main" id="{CD140CC3-8498-8E41-B714-B8303CCFB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465" y="5805349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" descr="Image">
            <a:extLst>
              <a:ext uri="{FF2B5EF4-FFF2-40B4-BE49-F238E27FC236}">
                <a16:creationId xmlns:a16="http://schemas.microsoft.com/office/drawing/2014/main" id="{8A643CDF-D817-3A47-AF3C-13B982995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833" y="5051384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" descr="Image">
            <a:extLst>
              <a:ext uri="{FF2B5EF4-FFF2-40B4-BE49-F238E27FC236}">
                <a16:creationId xmlns:a16="http://schemas.microsoft.com/office/drawing/2014/main" id="{A31D7AE9-45E8-7145-A469-CA36BE3A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090" y="4475595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" descr="Image">
            <a:extLst>
              <a:ext uri="{FF2B5EF4-FFF2-40B4-BE49-F238E27FC236}">
                <a16:creationId xmlns:a16="http://schemas.microsoft.com/office/drawing/2014/main" id="{191A14EE-F6D0-C84C-8465-6AD1FEA9A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978" y="2371494"/>
            <a:ext cx="360767" cy="36006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">
            <a:extLst>
              <a:ext uri="{FF2B5EF4-FFF2-40B4-BE49-F238E27FC236}">
                <a16:creationId xmlns:a16="http://schemas.microsoft.com/office/drawing/2014/main" id="{44B88721-CCD9-E044-86C6-38EAE25013F9}"/>
              </a:ext>
            </a:extLst>
          </p:cNvPr>
          <p:cNvSpPr txBox="1"/>
          <p:nvPr/>
        </p:nvSpPr>
        <p:spPr>
          <a:xfrm>
            <a:off x="4227292" y="2906254"/>
            <a:ext cx="212379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68" name="D">
            <a:extLst>
              <a:ext uri="{FF2B5EF4-FFF2-40B4-BE49-F238E27FC236}">
                <a16:creationId xmlns:a16="http://schemas.microsoft.com/office/drawing/2014/main" id="{61AF82AC-6CB1-5045-9778-B531A1AE1635}"/>
              </a:ext>
            </a:extLst>
          </p:cNvPr>
          <p:cNvSpPr txBox="1"/>
          <p:nvPr/>
        </p:nvSpPr>
        <p:spPr>
          <a:xfrm>
            <a:off x="4190179" y="4925222"/>
            <a:ext cx="256531" cy="34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69" name="j">
            <a:extLst>
              <a:ext uri="{FF2B5EF4-FFF2-40B4-BE49-F238E27FC236}">
                <a16:creationId xmlns:a16="http://schemas.microsoft.com/office/drawing/2014/main" id="{61DA9394-A7BD-5541-B41B-3407B5BF905D}"/>
              </a:ext>
            </a:extLst>
          </p:cNvPr>
          <p:cNvSpPr txBox="1"/>
          <p:nvPr/>
        </p:nvSpPr>
        <p:spPr>
          <a:xfrm>
            <a:off x="2987353" y="2383640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j</a:t>
            </a:r>
          </a:p>
        </p:txBody>
      </p:sp>
      <p:sp>
        <p:nvSpPr>
          <p:cNvPr id="170" name="k">
            <a:extLst>
              <a:ext uri="{FF2B5EF4-FFF2-40B4-BE49-F238E27FC236}">
                <a16:creationId xmlns:a16="http://schemas.microsoft.com/office/drawing/2014/main" id="{8018EE77-36C6-8248-AC7C-D6F09A02C965}"/>
              </a:ext>
            </a:extLst>
          </p:cNvPr>
          <p:cNvSpPr txBox="1"/>
          <p:nvPr/>
        </p:nvSpPr>
        <p:spPr>
          <a:xfrm>
            <a:off x="2807774" y="4706301"/>
            <a:ext cx="180579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k</a:t>
            </a:r>
          </a:p>
        </p:txBody>
      </p:sp>
      <p:sp>
        <p:nvSpPr>
          <p:cNvPr id="171" name="l">
            <a:extLst>
              <a:ext uri="{FF2B5EF4-FFF2-40B4-BE49-F238E27FC236}">
                <a16:creationId xmlns:a16="http://schemas.microsoft.com/office/drawing/2014/main" id="{02E60840-C8D9-D74E-B849-3881772D8B67}"/>
              </a:ext>
            </a:extLst>
          </p:cNvPr>
          <p:cNvSpPr txBox="1"/>
          <p:nvPr/>
        </p:nvSpPr>
        <p:spPr>
          <a:xfrm>
            <a:off x="2681773" y="5210953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l</a:t>
            </a:r>
          </a:p>
        </p:txBody>
      </p:sp>
      <p:sp>
        <p:nvSpPr>
          <p:cNvPr id="172" name="m">
            <a:extLst>
              <a:ext uri="{FF2B5EF4-FFF2-40B4-BE49-F238E27FC236}">
                <a16:creationId xmlns:a16="http://schemas.microsoft.com/office/drawing/2014/main" id="{1476B2BF-054A-A045-AFA7-E8A425426AA6}"/>
              </a:ext>
            </a:extLst>
          </p:cNvPr>
          <p:cNvSpPr txBox="1"/>
          <p:nvPr/>
        </p:nvSpPr>
        <p:spPr>
          <a:xfrm>
            <a:off x="2978233" y="5820245"/>
            <a:ext cx="256705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m</a:t>
            </a:r>
          </a:p>
        </p:txBody>
      </p:sp>
      <p:sp>
        <p:nvSpPr>
          <p:cNvPr id="173" name="o">
            <a:extLst>
              <a:ext uri="{FF2B5EF4-FFF2-40B4-BE49-F238E27FC236}">
                <a16:creationId xmlns:a16="http://schemas.microsoft.com/office/drawing/2014/main" id="{542F0AC3-C6B7-D240-8952-B88BC37220AE}"/>
              </a:ext>
            </a:extLst>
          </p:cNvPr>
          <p:cNvSpPr txBox="1"/>
          <p:nvPr/>
        </p:nvSpPr>
        <p:spPr>
          <a:xfrm>
            <a:off x="9299159" y="448770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o</a:t>
            </a:r>
          </a:p>
        </p:txBody>
      </p:sp>
      <p:sp>
        <p:nvSpPr>
          <p:cNvPr id="174" name="p">
            <a:extLst>
              <a:ext uri="{FF2B5EF4-FFF2-40B4-BE49-F238E27FC236}">
                <a16:creationId xmlns:a16="http://schemas.microsoft.com/office/drawing/2014/main" id="{DBD9F200-CC6F-0942-BA6D-F466F9F691EC}"/>
              </a:ext>
            </a:extLst>
          </p:cNvPr>
          <p:cNvSpPr txBox="1"/>
          <p:nvPr/>
        </p:nvSpPr>
        <p:spPr>
          <a:xfrm>
            <a:off x="9571453" y="5063488"/>
            <a:ext cx="193416" cy="332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p</a:t>
            </a:r>
          </a:p>
        </p:txBody>
      </p:sp>
      <p:sp>
        <p:nvSpPr>
          <p:cNvPr id="175" name="q">
            <a:extLst>
              <a:ext uri="{FF2B5EF4-FFF2-40B4-BE49-F238E27FC236}">
                <a16:creationId xmlns:a16="http://schemas.microsoft.com/office/drawing/2014/main" id="{D7ACF079-B7E0-DD45-98ED-F82F3351DF32}"/>
              </a:ext>
            </a:extLst>
          </p:cNvPr>
          <p:cNvSpPr txBox="1"/>
          <p:nvPr/>
        </p:nvSpPr>
        <p:spPr>
          <a:xfrm>
            <a:off x="9233389" y="5820245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q</a:t>
            </a:r>
          </a:p>
        </p:txBody>
      </p:sp>
      <p:sp>
        <p:nvSpPr>
          <p:cNvPr id="176" name="Oval">
            <a:extLst>
              <a:ext uri="{FF2B5EF4-FFF2-40B4-BE49-F238E27FC236}">
                <a16:creationId xmlns:a16="http://schemas.microsoft.com/office/drawing/2014/main" id="{F41DE726-72ED-A943-AA52-CE6611FA8376}"/>
              </a:ext>
            </a:extLst>
          </p:cNvPr>
          <p:cNvSpPr/>
          <p:nvPr/>
        </p:nvSpPr>
        <p:spPr>
          <a:xfrm>
            <a:off x="3819221" y="2700227"/>
            <a:ext cx="1170016" cy="878417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77" name="Connection Line">
            <a:extLst>
              <a:ext uri="{FF2B5EF4-FFF2-40B4-BE49-F238E27FC236}">
                <a16:creationId xmlns:a16="http://schemas.microsoft.com/office/drawing/2014/main" id="{25B9632A-7612-E74A-9AD8-372829451B23}"/>
              </a:ext>
            </a:extLst>
          </p:cNvPr>
          <p:cNvSpPr/>
          <p:nvPr/>
        </p:nvSpPr>
        <p:spPr>
          <a:xfrm>
            <a:off x="3501456" y="3356347"/>
            <a:ext cx="391979" cy="166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78" name="A">
            <a:extLst>
              <a:ext uri="{FF2B5EF4-FFF2-40B4-BE49-F238E27FC236}">
                <a16:creationId xmlns:a16="http://schemas.microsoft.com/office/drawing/2014/main" id="{A3533AF8-2954-CA40-9E05-BA8C3A666A2B}"/>
              </a:ext>
            </a:extLst>
          </p:cNvPr>
          <p:cNvSpPr txBox="1"/>
          <p:nvPr/>
        </p:nvSpPr>
        <p:spPr>
          <a:xfrm>
            <a:off x="3062423" y="3670332"/>
            <a:ext cx="241524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79" name="Oval">
            <a:extLst>
              <a:ext uri="{FF2B5EF4-FFF2-40B4-BE49-F238E27FC236}">
                <a16:creationId xmlns:a16="http://schemas.microsoft.com/office/drawing/2014/main" id="{93520964-D3D7-BD42-9B3F-326FFEEA0AE7}"/>
              </a:ext>
            </a:extLst>
          </p:cNvPr>
          <p:cNvSpPr/>
          <p:nvPr/>
        </p:nvSpPr>
        <p:spPr>
          <a:xfrm>
            <a:off x="2636179" y="3437809"/>
            <a:ext cx="1094012" cy="81072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0" name="A">
            <a:extLst>
              <a:ext uri="{FF2B5EF4-FFF2-40B4-BE49-F238E27FC236}">
                <a16:creationId xmlns:a16="http://schemas.microsoft.com/office/drawing/2014/main" id="{1EF93409-3F15-684C-8287-2324884B111A}"/>
              </a:ext>
            </a:extLst>
          </p:cNvPr>
          <p:cNvSpPr txBox="1"/>
          <p:nvPr/>
        </p:nvSpPr>
        <p:spPr>
          <a:xfrm>
            <a:off x="3062423" y="3670332"/>
            <a:ext cx="241524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81" name="B">
            <a:extLst>
              <a:ext uri="{FF2B5EF4-FFF2-40B4-BE49-F238E27FC236}">
                <a16:creationId xmlns:a16="http://schemas.microsoft.com/office/drawing/2014/main" id="{CD941A3E-6AEE-B94B-803C-983EFC59AE6E}"/>
              </a:ext>
            </a:extLst>
          </p:cNvPr>
          <p:cNvSpPr txBox="1"/>
          <p:nvPr/>
        </p:nvSpPr>
        <p:spPr>
          <a:xfrm>
            <a:off x="4227292" y="2906254"/>
            <a:ext cx="212379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82" name="Oval">
            <a:extLst>
              <a:ext uri="{FF2B5EF4-FFF2-40B4-BE49-F238E27FC236}">
                <a16:creationId xmlns:a16="http://schemas.microsoft.com/office/drawing/2014/main" id="{A4FC6DF6-63A9-3347-9DA0-15D1FBFE88DC}"/>
              </a:ext>
            </a:extLst>
          </p:cNvPr>
          <p:cNvSpPr/>
          <p:nvPr/>
        </p:nvSpPr>
        <p:spPr>
          <a:xfrm>
            <a:off x="7691977" y="4881014"/>
            <a:ext cx="1229484" cy="96764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3" name="Oval">
            <a:extLst>
              <a:ext uri="{FF2B5EF4-FFF2-40B4-BE49-F238E27FC236}">
                <a16:creationId xmlns:a16="http://schemas.microsoft.com/office/drawing/2014/main" id="{49281152-71C1-614D-A60C-5C4A71C141FC}"/>
              </a:ext>
            </a:extLst>
          </p:cNvPr>
          <p:cNvSpPr/>
          <p:nvPr/>
        </p:nvSpPr>
        <p:spPr>
          <a:xfrm>
            <a:off x="7553983" y="2623173"/>
            <a:ext cx="1307199" cy="103252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4" name="Oval">
            <a:extLst>
              <a:ext uri="{FF2B5EF4-FFF2-40B4-BE49-F238E27FC236}">
                <a16:creationId xmlns:a16="http://schemas.microsoft.com/office/drawing/2014/main" id="{053DE3AD-B4A6-704A-9166-85FA0D2A3421}"/>
              </a:ext>
            </a:extLst>
          </p:cNvPr>
          <p:cNvSpPr/>
          <p:nvPr/>
        </p:nvSpPr>
        <p:spPr>
          <a:xfrm>
            <a:off x="4515046" y="3779681"/>
            <a:ext cx="1148547" cy="908160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5" name="Oval">
            <a:extLst>
              <a:ext uri="{FF2B5EF4-FFF2-40B4-BE49-F238E27FC236}">
                <a16:creationId xmlns:a16="http://schemas.microsoft.com/office/drawing/2014/main" id="{26C13735-3EF7-2643-A710-8F40BDD83E28}"/>
              </a:ext>
            </a:extLst>
          </p:cNvPr>
          <p:cNvSpPr/>
          <p:nvPr/>
        </p:nvSpPr>
        <p:spPr>
          <a:xfrm>
            <a:off x="5738460" y="1960830"/>
            <a:ext cx="1060972" cy="851216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6" name="E">
            <a:extLst>
              <a:ext uri="{FF2B5EF4-FFF2-40B4-BE49-F238E27FC236}">
                <a16:creationId xmlns:a16="http://schemas.microsoft.com/office/drawing/2014/main" id="{5FF9480C-B383-774C-AA9C-A9B6A516CC58}"/>
              </a:ext>
            </a:extLst>
          </p:cNvPr>
          <p:cNvSpPr txBox="1"/>
          <p:nvPr/>
        </p:nvSpPr>
        <p:spPr>
          <a:xfrm>
            <a:off x="6166973" y="2307248"/>
            <a:ext cx="203946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88" name="I">
            <a:extLst>
              <a:ext uri="{FF2B5EF4-FFF2-40B4-BE49-F238E27FC236}">
                <a16:creationId xmlns:a16="http://schemas.microsoft.com/office/drawing/2014/main" id="{E954B7D0-47D5-3D42-BE52-08132E3470AB}"/>
              </a:ext>
            </a:extLst>
          </p:cNvPr>
          <p:cNvSpPr txBox="1"/>
          <p:nvPr/>
        </p:nvSpPr>
        <p:spPr>
          <a:xfrm>
            <a:off x="8441087" y="4969833"/>
            <a:ext cx="139453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89" name="Oval">
            <a:extLst>
              <a:ext uri="{FF2B5EF4-FFF2-40B4-BE49-F238E27FC236}">
                <a16:creationId xmlns:a16="http://schemas.microsoft.com/office/drawing/2014/main" id="{D64D8628-2E76-054D-AA0C-C3EABD2B2B72}"/>
              </a:ext>
            </a:extLst>
          </p:cNvPr>
          <p:cNvSpPr/>
          <p:nvPr/>
        </p:nvSpPr>
        <p:spPr>
          <a:xfrm>
            <a:off x="3590265" y="4803350"/>
            <a:ext cx="1264700" cy="1056790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0" name="D">
            <a:extLst>
              <a:ext uri="{FF2B5EF4-FFF2-40B4-BE49-F238E27FC236}">
                <a16:creationId xmlns:a16="http://schemas.microsoft.com/office/drawing/2014/main" id="{1722C0AE-C498-2149-AD69-1F9B1B6A7727}"/>
              </a:ext>
            </a:extLst>
          </p:cNvPr>
          <p:cNvSpPr txBox="1"/>
          <p:nvPr/>
        </p:nvSpPr>
        <p:spPr>
          <a:xfrm>
            <a:off x="4190179" y="4925222"/>
            <a:ext cx="256531" cy="34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91" name="G">
            <a:extLst>
              <a:ext uri="{FF2B5EF4-FFF2-40B4-BE49-F238E27FC236}">
                <a16:creationId xmlns:a16="http://schemas.microsoft.com/office/drawing/2014/main" id="{CAA5394E-BB2B-1647-B933-C2DCEAF3BBAF}"/>
              </a:ext>
            </a:extLst>
          </p:cNvPr>
          <p:cNvSpPr/>
          <p:nvPr/>
        </p:nvSpPr>
        <p:spPr>
          <a:xfrm>
            <a:off x="6287053" y="3733760"/>
            <a:ext cx="1264699" cy="1000002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789" tIns="26789" rIns="26789" bIns="26789" anchor="ctr"/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92" name="B">
            <a:extLst>
              <a:ext uri="{FF2B5EF4-FFF2-40B4-BE49-F238E27FC236}">
                <a16:creationId xmlns:a16="http://schemas.microsoft.com/office/drawing/2014/main" id="{0E5700F5-79FB-2846-90A5-B5098BD470AC}"/>
              </a:ext>
            </a:extLst>
          </p:cNvPr>
          <p:cNvSpPr txBox="1"/>
          <p:nvPr/>
        </p:nvSpPr>
        <p:spPr>
          <a:xfrm>
            <a:off x="4989463" y="4006768"/>
            <a:ext cx="232035" cy="4092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lang="en-US" b="0" dirty="0">
                <a:solidFill>
                  <a:srgbClr val="000000"/>
                </a:solidFill>
              </a:rPr>
              <a:t>C</a:t>
            </a:r>
            <a:endParaRPr b="0" dirty="0">
              <a:solidFill>
                <a:srgbClr val="000000"/>
              </a:solidFill>
            </a:endParaRPr>
          </a:p>
        </p:txBody>
      </p:sp>
      <p:sp>
        <p:nvSpPr>
          <p:cNvPr id="193" name="Oval">
            <a:extLst>
              <a:ext uri="{FF2B5EF4-FFF2-40B4-BE49-F238E27FC236}">
                <a16:creationId xmlns:a16="http://schemas.microsoft.com/office/drawing/2014/main" id="{FCA34714-C61C-9742-B61C-AC576E9092F4}"/>
              </a:ext>
            </a:extLst>
          </p:cNvPr>
          <p:cNvSpPr/>
          <p:nvPr/>
        </p:nvSpPr>
        <p:spPr>
          <a:xfrm>
            <a:off x="5654204" y="4882313"/>
            <a:ext cx="1229484" cy="898864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4" name="F">
            <a:extLst>
              <a:ext uri="{FF2B5EF4-FFF2-40B4-BE49-F238E27FC236}">
                <a16:creationId xmlns:a16="http://schemas.microsoft.com/office/drawing/2014/main" id="{6EB8C4AC-108F-764C-BE7E-9DA8A4015331}"/>
              </a:ext>
            </a:extLst>
          </p:cNvPr>
          <p:cNvSpPr txBox="1"/>
          <p:nvPr/>
        </p:nvSpPr>
        <p:spPr>
          <a:xfrm>
            <a:off x="6167718" y="5153137"/>
            <a:ext cx="202456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 dirty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87" name="H">
            <a:extLst>
              <a:ext uri="{FF2B5EF4-FFF2-40B4-BE49-F238E27FC236}">
                <a16:creationId xmlns:a16="http://schemas.microsoft.com/office/drawing/2014/main" id="{ABC6983D-1D7A-BE42-B7EF-CB070A395757}"/>
              </a:ext>
            </a:extLst>
          </p:cNvPr>
          <p:cNvSpPr txBox="1"/>
          <p:nvPr/>
        </p:nvSpPr>
        <p:spPr>
          <a:xfrm>
            <a:off x="8180252" y="2966596"/>
            <a:ext cx="252935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275" name="82.0.0.0/23"/>
          <p:cNvSpPr txBox="1"/>
          <p:nvPr/>
        </p:nvSpPr>
        <p:spPr>
          <a:xfrm>
            <a:off x="8561154" y="2883636"/>
            <a:ext cx="1019509" cy="30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82.0.0.0/2</a:t>
            </a:r>
          </a:p>
        </p:txBody>
      </p:sp>
      <p:sp>
        <p:nvSpPr>
          <p:cNvPr id="78" name="Line">
            <a:extLst>
              <a:ext uri="{FF2B5EF4-FFF2-40B4-BE49-F238E27FC236}">
                <a16:creationId xmlns:a16="http://schemas.microsoft.com/office/drawing/2014/main" id="{CF30C847-3935-8B49-A71D-79A53759A308}"/>
              </a:ext>
            </a:extLst>
          </p:cNvPr>
          <p:cNvSpPr/>
          <p:nvPr/>
        </p:nvSpPr>
        <p:spPr>
          <a:xfrm flipH="1" flipV="1">
            <a:off x="6757732" y="2470407"/>
            <a:ext cx="913402" cy="360492"/>
          </a:xfrm>
          <a:prstGeom prst="line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9" name="Line">
            <a:extLst>
              <a:ext uri="{FF2B5EF4-FFF2-40B4-BE49-F238E27FC236}">
                <a16:creationId xmlns:a16="http://schemas.microsoft.com/office/drawing/2014/main" id="{43DA11FA-F28D-3A4E-93F5-359D929DE225}"/>
              </a:ext>
            </a:extLst>
          </p:cNvPr>
          <p:cNvSpPr/>
          <p:nvPr/>
        </p:nvSpPr>
        <p:spPr>
          <a:xfrm>
            <a:off x="8323024" y="3666362"/>
            <a:ext cx="36040" cy="1239712"/>
          </a:xfrm>
          <a:prstGeom prst="line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0" name="Line">
            <a:extLst>
              <a:ext uri="{FF2B5EF4-FFF2-40B4-BE49-F238E27FC236}">
                <a16:creationId xmlns:a16="http://schemas.microsoft.com/office/drawing/2014/main" id="{72015E18-34C4-9749-AE0B-413A84E9845C}"/>
              </a:ext>
            </a:extLst>
          </p:cNvPr>
          <p:cNvSpPr/>
          <p:nvPr/>
        </p:nvSpPr>
        <p:spPr>
          <a:xfrm flipH="1">
            <a:off x="7301665" y="3494613"/>
            <a:ext cx="392502" cy="327145"/>
          </a:xfrm>
          <a:prstGeom prst="line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6" name="Line">
            <a:extLst>
              <a:ext uri="{FF2B5EF4-FFF2-40B4-BE49-F238E27FC236}">
                <a16:creationId xmlns:a16="http://schemas.microsoft.com/office/drawing/2014/main" id="{5B82CEF4-206D-774F-9492-F57D7D3BD4BA}"/>
              </a:ext>
            </a:extLst>
          </p:cNvPr>
          <p:cNvSpPr/>
          <p:nvPr/>
        </p:nvSpPr>
        <p:spPr>
          <a:xfrm flipH="1" flipV="1">
            <a:off x="6867316" y="5411748"/>
            <a:ext cx="823613" cy="11252"/>
          </a:xfrm>
          <a:prstGeom prst="line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1" name="Line">
            <a:extLst>
              <a:ext uri="{FF2B5EF4-FFF2-40B4-BE49-F238E27FC236}">
                <a16:creationId xmlns:a16="http://schemas.microsoft.com/office/drawing/2014/main" id="{52C9935F-E0AB-8947-A2F0-D3FCEEC8A26B}"/>
              </a:ext>
            </a:extLst>
          </p:cNvPr>
          <p:cNvSpPr/>
          <p:nvPr/>
        </p:nvSpPr>
        <p:spPr>
          <a:xfrm flipH="1" flipV="1">
            <a:off x="6867316" y="5411748"/>
            <a:ext cx="823613" cy="11252"/>
          </a:xfrm>
          <a:prstGeom prst="line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5" name="Connection Line">
            <a:extLst>
              <a:ext uri="{FF2B5EF4-FFF2-40B4-BE49-F238E27FC236}">
                <a16:creationId xmlns:a16="http://schemas.microsoft.com/office/drawing/2014/main" id="{265C0ADC-DD66-9E4A-8631-D141862B3CC1}"/>
              </a:ext>
            </a:extLst>
          </p:cNvPr>
          <p:cNvSpPr/>
          <p:nvPr/>
        </p:nvSpPr>
        <p:spPr>
          <a:xfrm>
            <a:off x="7981046" y="3602352"/>
            <a:ext cx="249688" cy="12817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7" h="21600" extrusionOk="0">
                <a:moveTo>
                  <a:pt x="16207" y="21600"/>
                </a:moveTo>
                <a:cubicBezTo>
                  <a:pt x="-4960" y="14230"/>
                  <a:pt x="-5393" y="7030"/>
                  <a:pt x="14907" y="0"/>
                </a:cubicBezTo>
              </a:path>
            </a:pathLst>
          </a:custGeom>
          <a:ln w="76200">
            <a:solidFill>
              <a:srgbClr val="70BF41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2" name="Line">
            <a:extLst>
              <a:ext uri="{FF2B5EF4-FFF2-40B4-BE49-F238E27FC236}">
                <a16:creationId xmlns:a16="http://schemas.microsoft.com/office/drawing/2014/main" id="{75EABF17-A0F8-EF46-AA45-0E919043FA45}"/>
              </a:ext>
            </a:extLst>
          </p:cNvPr>
          <p:cNvSpPr/>
          <p:nvPr/>
        </p:nvSpPr>
        <p:spPr>
          <a:xfrm flipH="1" flipV="1">
            <a:off x="6757732" y="2470407"/>
            <a:ext cx="913402" cy="360492"/>
          </a:xfrm>
          <a:prstGeom prst="line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3" name="Rectangle">
            <a:extLst>
              <a:ext uri="{FF2B5EF4-FFF2-40B4-BE49-F238E27FC236}">
                <a16:creationId xmlns:a16="http://schemas.microsoft.com/office/drawing/2014/main" id="{B971CE69-75A5-8B47-8438-4EBF551629AC}"/>
              </a:ext>
            </a:extLst>
          </p:cNvPr>
          <p:cNvSpPr/>
          <p:nvPr/>
        </p:nvSpPr>
        <p:spPr>
          <a:xfrm>
            <a:off x="8451585" y="5247306"/>
            <a:ext cx="1504463" cy="268531"/>
          </a:xfrm>
          <a:prstGeom prst="rect">
            <a:avLst/>
          </a:prstGeom>
          <a:solidFill>
            <a:srgbClr val="70BF4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114" name="82.0.0.0/23">
            <a:extLst>
              <a:ext uri="{FF2B5EF4-FFF2-40B4-BE49-F238E27FC236}">
                <a16:creationId xmlns:a16="http://schemas.microsoft.com/office/drawing/2014/main" id="{B0A664FD-2DA2-B44C-91E3-FB1FBD1B3017}"/>
              </a:ext>
            </a:extLst>
          </p:cNvPr>
          <p:cNvSpPr txBox="1"/>
          <p:nvPr/>
        </p:nvSpPr>
        <p:spPr>
          <a:xfrm>
            <a:off x="8514093" y="5237902"/>
            <a:ext cx="1137482" cy="28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82.0.0.0/23</a:t>
            </a:r>
          </a:p>
        </p:txBody>
      </p:sp>
      <p:sp>
        <p:nvSpPr>
          <p:cNvPr id="115" name="Rectangle">
            <a:extLst>
              <a:ext uri="{FF2B5EF4-FFF2-40B4-BE49-F238E27FC236}">
                <a16:creationId xmlns:a16="http://schemas.microsoft.com/office/drawing/2014/main" id="{561954D8-2292-394B-9A2E-55F113CD46C6}"/>
              </a:ext>
            </a:extLst>
          </p:cNvPr>
          <p:cNvSpPr/>
          <p:nvPr/>
        </p:nvSpPr>
        <p:spPr>
          <a:xfrm>
            <a:off x="8451585" y="5509236"/>
            <a:ext cx="1504463" cy="269294"/>
          </a:xfrm>
          <a:prstGeom prst="rect">
            <a:avLst/>
          </a:prstGeom>
          <a:solidFill>
            <a:srgbClr val="EBEBEB">
              <a:alpha val="55000"/>
            </a:srgb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EBEBEB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116" name="Path: I H">
            <a:extLst>
              <a:ext uri="{FF2B5EF4-FFF2-40B4-BE49-F238E27FC236}">
                <a16:creationId xmlns:a16="http://schemas.microsoft.com/office/drawing/2014/main" id="{1711F3DD-3D85-E84A-9554-25CF575E51E7}"/>
              </a:ext>
            </a:extLst>
          </p:cNvPr>
          <p:cNvSpPr txBox="1"/>
          <p:nvPr/>
        </p:nvSpPr>
        <p:spPr>
          <a:xfrm>
            <a:off x="8514093" y="5500214"/>
            <a:ext cx="845345" cy="28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Path: I H</a:t>
            </a:r>
          </a:p>
        </p:txBody>
      </p:sp>
      <p:sp>
        <p:nvSpPr>
          <p:cNvPr id="117" name="Rectangle">
            <a:extLst>
              <a:ext uri="{FF2B5EF4-FFF2-40B4-BE49-F238E27FC236}">
                <a16:creationId xmlns:a16="http://schemas.microsoft.com/office/drawing/2014/main" id="{46938D69-5D86-7F47-8776-FDA0F7CF5098}"/>
              </a:ext>
            </a:extLst>
          </p:cNvPr>
          <p:cNvSpPr/>
          <p:nvPr/>
        </p:nvSpPr>
        <p:spPr>
          <a:xfrm>
            <a:off x="8477084" y="2901706"/>
            <a:ext cx="1504463" cy="268531"/>
          </a:xfrm>
          <a:prstGeom prst="rect">
            <a:avLst/>
          </a:prstGeom>
          <a:solidFill>
            <a:srgbClr val="70BF4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118" name="82.0.0.0/23">
            <a:extLst>
              <a:ext uri="{FF2B5EF4-FFF2-40B4-BE49-F238E27FC236}">
                <a16:creationId xmlns:a16="http://schemas.microsoft.com/office/drawing/2014/main" id="{E6BEF5E3-BF08-1B4E-B744-DEAB54205A4E}"/>
              </a:ext>
            </a:extLst>
          </p:cNvPr>
          <p:cNvSpPr txBox="1"/>
          <p:nvPr/>
        </p:nvSpPr>
        <p:spPr>
          <a:xfrm>
            <a:off x="8539591" y="2892302"/>
            <a:ext cx="1137482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82.0.0.0/23</a:t>
            </a:r>
          </a:p>
        </p:txBody>
      </p:sp>
      <p:sp>
        <p:nvSpPr>
          <p:cNvPr id="119" name="Rectangle">
            <a:extLst>
              <a:ext uri="{FF2B5EF4-FFF2-40B4-BE49-F238E27FC236}">
                <a16:creationId xmlns:a16="http://schemas.microsoft.com/office/drawing/2014/main" id="{061FA7BA-4378-6542-A6B6-823EC2CA8EBE}"/>
              </a:ext>
            </a:extLst>
          </p:cNvPr>
          <p:cNvSpPr/>
          <p:nvPr/>
        </p:nvSpPr>
        <p:spPr>
          <a:xfrm>
            <a:off x="8477084" y="3163636"/>
            <a:ext cx="1504463" cy="269295"/>
          </a:xfrm>
          <a:prstGeom prst="rect">
            <a:avLst/>
          </a:prstGeom>
          <a:solidFill>
            <a:srgbClr val="EBEBEB">
              <a:alpha val="55000"/>
            </a:srgb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EBEBEB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120" name="Path: H">
            <a:extLst>
              <a:ext uri="{FF2B5EF4-FFF2-40B4-BE49-F238E27FC236}">
                <a16:creationId xmlns:a16="http://schemas.microsoft.com/office/drawing/2014/main" id="{CD89B82D-20C7-1D44-AA24-2AFE9232D03D}"/>
              </a:ext>
            </a:extLst>
          </p:cNvPr>
          <p:cNvSpPr txBox="1"/>
          <p:nvPr/>
        </p:nvSpPr>
        <p:spPr>
          <a:xfrm>
            <a:off x="8539591" y="3154614"/>
            <a:ext cx="727796" cy="28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Path: H</a:t>
            </a:r>
          </a:p>
        </p:txBody>
      </p:sp>
      <p:sp>
        <p:nvSpPr>
          <p:cNvPr id="121" name="Rectangle">
            <a:extLst>
              <a:ext uri="{FF2B5EF4-FFF2-40B4-BE49-F238E27FC236}">
                <a16:creationId xmlns:a16="http://schemas.microsoft.com/office/drawing/2014/main" id="{A1D0217A-227C-BA42-928F-7D959D52B996}"/>
              </a:ext>
            </a:extLst>
          </p:cNvPr>
          <p:cNvSpPr/>
          <p:nvPr/>
        </p:nvSpPr>
        <p:spPr>
          <a:xfrm>
            <a:off x="7264328" y="4052471"/>
            <a:ext cx="1504463" cy="268531"/>
          </a:xfrm>
          <a:prstGeom prst="rect">
            <a:avLst/>
          </a:prstGeom>
          <a:solidFill>
            <a:srgbClr val="70BF4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122" name="82.0.0.0/23">
            <a:extLst>
              <a:ext uri="{FF2B5EF4-FFF2-40B4-BE49-F238E27FC236}">
                <a16:creationId xmlns:a16="http://schemas.microsoft.com/office/drawing/2014/main" id="{1DDC2F8F-63B6-D543-A36C-6819E61608EA}"/>
              </a:ext>
            </a:extLst>
          </p:cNvPr>
          <p:cNvSpPr txBox="1"/>
          <p:nvPr/>
        </p:nvSpPr>
        <p:spPr>
          <a:xfrm>
            <a:off x="7326836" y="4043067"/>
            <a:ext cx="1137482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82.0.0.0/23</a:t>
            </a:r>
          </a:p>
        </p:txBody>
      </p:sp>
      <p:sp>
        <p:nvSpPr>
          <p:cNvPr id="123" name="Rectangle">
            <a:extLst>
              <a:ext uri="{FF2B5EF4-FFF2-40B4-BE49-F238E27FC236}">
                <a16:creationId xmlns:a16="http://schemas.microsoft.com/office/drawing/2014/main" id="{5578067A-CF38-D440-824A-E4F64EF0EB83}"/>
              </a:ext>
            </a:extLst>
          </p:cNvPr>
          <p:cNvSpPr/>
          <p:nvPr/>
        </p:nvSpPr>
        <p:spPr>
          <a:xfrm>
            <a:off x="7264328" y="4314401"/>
            <a:ext cx="1504463" cy="269295"/>
          </a:xfrm>
          <a:prstGeom prst="rect">
            <a:avLst/>
          </a:prstGeom>
          <a:solidFill>
            <a:srgbClr val="EBEBEB">
              <a:alpha val="55000"/>
            </a:srgb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EBEBEB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124" name="Path: H">
            <a:extLst>
              <a:ext uri="{FF2B5EF4-FFF2-40B4-BE49-F238E27FC236}">
                <a16:creationId xmlns:a16="http://schemas.microsoft.com/office/drawing/2014/main" id="{C3BBF045-091F-2A41-A820-1FE349598A13}"/>
              </a:ext>
            </a:extLst>
          </p:cNvPr>
          <p:cNvSpPr txBox="1"/>
          <p:nvPr/>
        </p:nvSpPr>
        <p:spPr>
          <a:xfrm>
            <a:off x="7326836" y="4305379"/>
            <a:ext cx="727795" cy="28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Path: H</a:t>
            </a:r>
          </a:p>
        </p:txBody>
      </p:sp>
    </p:spTree>
    <p:extLst>
      <p:ext uri="{BB962C8B-B14F-4D97-AF65-F5344CB8AC3E}">
        <p14:creationId xmlns:p14="http://schemas.microsoft.com/office/powerpoint/2010/main" val="394498896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9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6727"/>
            <a:ext cx="12310110" cy="8206742"/>
          </a:xfrm>
          <a:prstGeom prst="rect">
            <a:avLst/>
          </a:prstGeom>
          <a:ln w="12700">
            <a:miter lim="400000"/>
          </a:ln>
        </p:spPr>
      </p:pic>
      <p:sp>
        <p:nvSpPr>
          <p:cNvPr id="1210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1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1257" name="AS H creates a BGP advertisement for n’s IP prefix"/>
          <p:cNvSpPr txBox="1"/>
          <p:nvPr/>
        </p:nvSpPr>
        <p:spPr>
          <a:xfrm>
            <a:off x="889000" y="831192"/>
            <a:ext cx="9289081" cy="462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lang="en-US" dirty="0"/>
              <a:t>BGP does not check the </a:t>
            </a:r>
            <a:r>
              <a:rPr lang="en-US" dirty="0">
                <a:solidFill>
                  <a:srgbClr val="FF2600"/>
                </a:solidFill>
              </a:rPr>
              <a:t>legitimacy</a:t>
            </a:r>
            <a:r>
              <a:rPr lang="en-US" dirty="0"/>
              <a:t> of advertisements</a:t>
            </a:r>
          </a:p>
        </p:txBody>
      </p:sp>
      <p:pic>
        <p:nvPicPr>
          <p:cNvPr id="134" name="Image" descr="Image">
            <a:extLst>
              <a:ext uri="{FF2B5EF4-FFF2-40B4-BE49-F238E27FC236}">
                <a16:creationId xmlns:a16="http://schemas.microsoft.com/office/drawing/2014/main" id="{9464171B-8A65-7947-A369-5F195688F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0863" y="2371535"/>
            <a:ext cx="360767" cy="360063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n">
            <a:extLst>
              <a:ext uri="{FF2B5EF4-FFF2-40B4-BE49-F238E27FC236}">
                <a16:creationId xmlns:a16="http://schemas.microsoft.com/office/drawing/2014/main" id="{A88DB2D4-7B2E-4E4E-9155-5B3E45B6CC45}"/>
              </a:ext>
            </a:extLst>
          </p:cNvPr>
          <p:cNvSpPr txBox="1"/>
          <p:nvPr/>
        </p:nvSpPr>
        <p:spPr>
          <a:xfrm>
            <a:off x="9233389" y="238364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n</a:t>
            </a:r>
          </a:p>
        </p:txBody>
      </p:sp>
      <p:sp>
        <p:nvSpPr>
          <p:cNvPr id="137" name="Connection Line">
            <a:extLst>
              <a:ext uri="{FF2B5EF4-FFF2-40B4-BE49-F238E27FC236}">
                <a16:creationId xmlns:a16="http://schemas.microsoft.com/office/drawing/2014/main" id="{02E415AB-5AB0-2F4C-9B21-CDE8AE75F587}"/>
              </a:ext>
            </a:extLst>
          </p:cNvPr>
          <p:cNvSpPr/>
          <p:nvPr/>
        </p:nvSpPr>
        <p:spPr>
          <a:xfrm>
            <a:off x="3183184" y="3843171"/>
            <a:ext cx="720053" cy="1031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38" name="Connection Line">
            <a:extLst>
              <a:ext uri="{FF2B5EF4-FFF2-40B4-BE49-F238E27FC236}">
                <a16:creationId xmlns:a16="http://schemas.microsoft.com/office/drawing/2014/main" id="{C68595B8-E221-C94C-A288-B089CA10730B}"/>
              </a:ext>
            </a:extLst>
          </p:cNvPr>
          <p:cNvSpPr/>
          <p:nvPr/>
        </p:nvSpPr>
        <p:spPr>
          <a:xfrm>
            <a:off x="3576708" y="2643942"/>
            <a:ext cx="368681" cy="220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39" name="Connection Line">
            <a:extLst>
              <a:ext uri="{FF2B5EF4-FFF2-40B4-BE49-F238E27FC236}">
                <a16:creationId xmlns:a16="http://schemas.microsoft.com/office/drawing/2014/main" id="{384C00CE-182C-8F45-B5CD-C95EBFBE69B6}"/>
              </a:ext>
            </a:extLst>
          </p:cNvPr>
          <p:cNvSpPr/>
          <p:nvPr/>
        </p:nvSpPr>
        <p:spPr>
          <a:xfrm>
            <a:off x="8688437" y="2657982"/>
            <a:ext cx="177275" cy="129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0" name="Connection Line">
            <a:extLst>
              <a:ext uri="{FF2B5EF4-FFF2-40B4-BE49-F238E27FC236}">
                <a16:creationId xmlns:a16="http://schemas.microsoft.com/office/drawing/2014/main" id="{C8848015-2D5A-384C-983C-D04F74C709BA}"/>
              </a:ext>
            </a:extLst>
          </p:cNvPr>
          <p:cNvSpPr/>
          <p:nvPr/>
        </p:nvSpPr>
        <p:spPr>
          <a:xfrm>
            <a:off x="8692891" y="4781668"/>
            <a:ext cx="208914" cy="204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1" name="Connection Line">
            <a:extLst>
              <a:ext uri="{FF2B5EF4-FFF2-40B4-BE49-F238E27FC236}">
                <a16:creationId xmlns:a16="http://schemas.microsoft.com/office/drawing/2014/main" id="{E6960734-A0DD-C344-85A0-C9D01C3FA2A6}"/>
              </a:ext>
            </a:extLst>
          </p:cNvPr>
          <p:cNvSpPr/>
          <p:nvPr/>
        </p:nvSpPr>
        <p:spPr>
          <a:xfrm>
            <a:off x="8914454" y="5254988"/>
            <a:ext cx="223102" cy="29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2" name="Connection Line">
            <a:extLst>
              <a:ext uri="{FF2B5EF4-FFF2-40B4-BE49-F238E27FC236}">
                <a16:creationId xmlns:a16="http://schemas.microsoft.com/office/drawing/2014/main" id="{33F38AF3-1382-134F-ADED-D60649F7F55E}"/>
              </a:ext>
            </a:extLst>
          </p:cNvPr>
          <p:cNvSpPr/>
          <p:nvPr/>
        </p:nvSpPr>
        <p:spPr>
          <a:xfrm>
            <a:off x="8708126" y="5733217"/>
            <a:ext cx="142137" cy="130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3" name="Connection Line">
            <a:extLst>
              <a:ext uri="{FF2B5EF4-FFF2-40B4-BE49-F238E27FC236}">
                <a16:creationId xmlns:a16="http://schemas.microsoft.com/office/drawing/2014/main" id="{56B9DD34-6300-654E-8DDE-39B7FFEA83B2}"/>
              </a:ext>
            </a:extLst>
          </p:cNvPr>
          <p:cNvSpPr/>
          <p:nvPr/>
        </p:nvSpPr>
        <p:spPr>
          <a:xfrm>
            <a:off x="3206675" y="5355199"/>
            <a:ext cx="382628" cy="14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4" name="Connection Line">
            <a:extLst>
              <a:ext uri="{FF2B5EF4-FFF2-40B4-BE49-F238E27FC236}">
                <a16:creationId xmlns:a16="http://schemas.microsoft.com/office/drawing/2014/main" id="{F24C0F44-147D-3E4C-8ABE-01452C8D9335}"/>
              </a:ext>
            </a:extLst>
          </p:cNvPr>
          <p:cNvSpPr/>
          <p:nvPr/>
        </p:nvSpPr>
        <p:spPr>
          <a:xfrm>
            <a:off x="3641366" y="5707260"/>
            <a:ext cx="133796" cy="112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5" name="Connection Line">
            <a:extLst>
              <a:ext uri="{FF2B5EF4-FFF2-40B4-BE49-F238E27FC236}">
                <a16:creationId xmlns:a16="http://schemas.microsoft.com/office/drawing/2014/main" id="{A3E4770D-EC70-4146-80D2-B703111C5D55}"/>
              </a:ext>
            </a:extLst>
          </p:cNvPr>
          <p:cNvSpPr/>
          <p:nvPr/>
        </p:nvSpPr>
        <p:spPr>
          <a:xfrm>
            <a:off x="3443469" y="5018042"/>
            <a:ext cx="207876" cy="83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146" name="Image" descr="Image">
            <a:extLst>
              <a:ext uri="{FF2B5EF4-FFF2-40B4-BE49-F238E27FC236}">
                <a16:creationId xmlns:a16="http://schemas.microsoft.com/office/drawing/2014/main" id="{1B2F797E-5EB5-2944-AF59-B77EAD3C5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774" y="4770695"/>
            <a:ext cx="360768" cy="360063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47" name="Connection Line">
            <a:extLst>
              <a:ext uri="{FF2B5EF4-FFF2-40B4-BE49-F238E27FC236}">
                <a16:creationId xmlns:a16="http://schemas.microsoft.com/office/drawing/2014/main" id="{E8C28607-5C93-C147-A88C-9E56CD9DC01C}"/>
              </a:ext>
            </a:extLst>
          </p:cNvPr>
          <p:cNvCxnSpPr>
            <a:stCxn id="182" idx="0"/>
            <a:endCxn id="191" idx="0"/>
          </p:cNvCxnSpPr>
          <p:nvPr/>
        </p:nvCxnSpPr>
        <p:spPr>
          <a:xfrm flipH="1" flipV="1">
            <a:off x="6919402" y="4233761"/>
            <a:ext cx="1387317" cy="113107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48" name="Connection Line">
            <a:extLst>
              <a:ext uri="{FF2B5EF4-FFF2-40B4-BE49-F238E27FC236}">
                <a16:creationId xmlns:a16="http://schemas.microsoft.com/office/drawing/2014/main" id="{37B4EF90-42F8-9445-A05A-DB2358EB19BF}"/>
              </a:ext>
            </a:extLst>
          </p:cNvPr>
          <p:cNvCxnSpPr>
            <a:stCxn id="151" idx="0"/>
            <a:endCxn id="185" idx="0"/>
          </p:cNvCxnSpPr>
          <p:nvPr/>
        </p:nvCxnSpPr>
        <p:spPr>
          <a:xfrm flipV="1">
            <a:off x="4404229" y="2386438"/>
            <a:ext cx="1864717" cy="752998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49" name="Connection Line">
            <a:extLst>
              <a:ext uri="{FF2B5EF4-FFF2-40B4-BE49-F238E27FC236}">
                <a16:creationId xmlns:a16="http://schemas.microsoft.com/office/drawing/2014/main" id="{57976E75-20C2-754F-B5CC-A93EBBD48532}"/>
              </a:ext>
            </a:extLst>
          </p:cNvPr>
          <p:cNvCxnSpPr>
            <a:stCxn id="184" idx="0"/>
            <a:endCxn id="151" idx="0"/>
          </p:cNvCxnSpPr>
          <p:nvPr/>
        </p:nvCxnSpPr>
        <p:spPr>
          <a:xfrm flipH="1" flipV="1">
            <a:off x="4404229" y="3139435"/>
            <a:ext cx="685091" cy="109432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sp>
        <p:nvSpPr>
          <p:cNvPr id="150" name="Connection Line">
            <a:extLst>
              <a:ext uri="{FF2B5EF4-FFF2-40B4-BE49-F238E27FC236}">
                <a16:creationId xmlns:a16="http://schemas.microsoft.com/office/drawing/2014/main" id="{6DC3ED63-51DE-F54B-9593-5168681316BD}"/>
              </a:ext>
            </a:extLst>
          </p:cNvPr>
          <p:cNvSpPr/>
          <p:nvPr/>
        </p:nvSpPr>
        <p:spPr>
          <a:xfrm>
            <a:off x="4168523" y="3110776"/>
            <a:ext cx="41187" cy="16910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1" name="Oval">
            <a:extLst>
              <a:ext uri="{FF2B5EF4-FFF2-40B4-BE49-F238E27FC236}">
                <a16:creationId xmlns:a16="http://schemas.microsoft.com/office/drawing/2014/main" id="{FFECB369-D12C-B14A-8724-F493E675E7A6}"/>
              </a:ext>
            </a:extLst>
          </p:cNvPr>
          <p:cNvSpPr/>
          <p:nvPr/>
        </p:nvSpPr>
        <p:spPr>
          <a:xfrm>
            <a:off x="3819221" y="2700227"/>
            <a:ext cx="1170016" cy="878417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cxnSp>
        <p:nvCxnSpPr>
          <p:cNvPr id="152" name="Connection Line">
            <a:extLst>
              <a:ext uri="{FF2B5EF4-FFF2-40B4-BE49-F238E27FC236}">
                <a16:creationId xmlns:a16="http://schemas.microsoft.com/office/drawing/2014/main" id="{576DB3F5-AD31-1E48-B1A1-0C19FD843331}"/>
              </a:ext>
            </a:extLst>
          </p:cNvPr>
          <p:cNvCxnSpPr>
            <a:stCxn id="193" idx="0"/>
            <a:endCxn id="182" idx="0"/>
          </p:cNvCxnSpPr>
          <p:nvPr/>
        </p:nvCxnSpPr>
        <p:spPr>
          <a:xfrm>
            <a:off x="6268945" y="5331745"/>
            <a:ext cx="2037774" cy="3309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3" name="Connection Line">
            <a:extLst>
              <a:ext uri="{FF2B5EF4-FFF2-40B4-BE49-F238E27FC236}">
                <a16:creationId xmlns:a16="http://schemas.microsoft.com/office/drawing/2014/main" id="{D6C23D8D-07B0-F646-BAD3-561761FA46A6}"/>
              </a:ext>
            </a:extLst>
          </p:cNvPr>
          <p:cNvCxnSpPr>
            <a:stCxn id="182" idx="0"/>
            <a:endCxn id="183" idx="0"/>
          </p:cNvCxnSpPr>
          <p:nvPr/>
        </p:nvCxnSpPr>
        <p:spPr>
          <a:xfrm flipH="1" flipV="1">
            <a:off x="8207582" y="3139435"/>
            <a:ext cx="99137" cy="222540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4" name="Connection Line">
            <a:extLst>
              <a:ext uri="{FF2B5EF4-FFF2-40B4-BE49-F238E27FC236}">
                <a16:creationId xmlns:a16="http://schemas.microsoft.com/office/drawing/2014/main" id="{AC691436-45E5-2C4C-B76E-31EA33C2CAA3}"/>
              </a:ext>
            </a:extLst>
          </p:cNvPr>
          <p:cNvCxnSpPr>
            <a:stCxn id="189" idx="0"/>
            <a:endCxn id="193" idx="0"/>
          </p:cNvCxnSpPr>
          <p:nvPr/>
        </p:nvCxnSpPr>
        <p:spPr>
          <a:xfrm>
            <a:off x="4222614" y="5331745"/>
            <a:ext cx="2046332" cy="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5" name="Connection Line">
            <a:extLst>
              <a:ext uri="{FF2B5EF4-FFF2-40B4-BE49-F238E27FC236}">
                <a16:creationId xmlns:a16="http://schemas.microsoft.com/office/drawing/2014/main" id="{EFB0D913-3541-4848-9567-3E499A4C8728}"/>
              </a:ext>
            </a:extLst>
          </p:cNvPr>
          <p:cNvCxnSpPr>
            <a:stCxn id="185" idx="0"/>
            <a:endCxn id="183" idx="0"/>
          </p:cNvCxnSpPr>
          <p:nvPr/>
        </p:nvCxnSpPr>
        <p:spPr>
          <a:xfrm>
            <a:off x="6268945" y="2386438"/>
            <a:ext cx="1938638" cy="752998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6" name="Connection Line">
            <a:extLst>
              <a:ext uri="{FF2B5EF4-FFF2-40B4-BE49-F238E27FC236}">
                <a16:creationId xmlns:a16="http://schemas.microsoft.com/office/drawing/2014/main" id="{449BB30D-7E9A-084C-A277-C0BE42003C5A}"/>
              </a:ext>
            </a:extLst>
          </p:cNvPr>
          <p:cNvCxnSpPr>
            <a:stCxn id="151" idx="0"/>
            <a:endCxn id="183" idx="0"/>
          </p:cNvCxnSpPr>
          <p:nvPr/>
        </p:nvCxnSpPr>
        <p:spPr>
          <a:xfrm>
            <a:off x="4404229" y="3139435"/>
            <a:ext cx="3803354" cy="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7" name="Connection Line">
            <a:extLst>
              <a:ext uri="{FF2B5EF4-FFF2-40B4-BE49-F238E27FC236}">
                <a16:creationId xmlns:a16="http://schemas.microsoft.com/office/drawing/2014/main" id="{DFC40C3D-0EB0-C142-A520-750ED3F0A7C7}"/>
              </a:ext>
            </a:extLst>
          </p:cNvPr>
          <p:cNvCxnSpPr>
            <a:stCxn id="184" idx="0"/>
            <a:endCxn id="191" idx="0"/>
          </p:cNvCxnSpPr>
          <p:nvPr/>
        </p:nvCxnSpPr>
        <p:spPr>
          <a:xfrm>
            <a:off x="5089319" y="4233760"/>
            <a:ext cx="1830084" cy="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8" name="Connection Line">
            <a:extLst>
              <a:ext uri="{FF2B5EF4-FFF2-40B4-BE49-F238E27FC236}">
                <a16:creationId xmlns:a16="http://schemas.microsoft.com/office/drawing/2014/main" id="{83A0A76D-D0F3-044A-B005-75575E3730D8}"/>
              </a:ext>
            </a:extLst>
          </p:cNvPr>
          <p:cNvCxnSpPr>
            <a:stCxn id="189" idx="0"/>
            <a:endCxn id="184" idx="0"/>
          </p:cNvCxnSpPr>
          <p:nvPr/>
        </p:nvCxnSpPr>
        <p:spPr>
          <a:xfrm flipV="1">
            <a:off x="4222614" y="4233760"/>
            <a:ext cx="866706" cy="109798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9" name="Connection Line">
            <a:extLst>
              <a:ext uri="{FF2B5EF4-FFF2-40B4-BE49-F238E27FC236}">
                <a16:creationId xmlns:a16="http://schemas.microsoft.com/office/drawing/2014/main" id="{645A4097-5419-E048-9D54-C23D0B243307}"/>
              </a:ext>
            </a:extLst>
          </p:cNvPr>
          <p:cNvCxnSpPr>
            <a:stCxn id="191" idx="0"/>
            <a:endCxn id="183" idx="0"/>
          </p:cNvCxnSpPr>
          <p:nvPr/>
        </p:nvCxnSpPr>
        <p:spPr>
          <a:xfrm flipV="1">
            <a:off x="6919402" y="3139435"/>
            <a:ext cx="1288181" cy="1094327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sp>
        <p:nvSpPr>
          <p:cNvPr id="160" name="C">
            <a:extLst>
              <a:ext uri="{FF2B5EF4-FFF2-40B4-BE49-F238E27FC236}">
                <a16:creationId xmlns:a16="http://schemas.microsoft.com/office/drawing/2014/main" id="{0AD7588F-AEB2-EB45-A412-5023C81CB727}"/>
              </a:ext>
            </a:extLst>
          </p:cNvPr>
          <p:cNvSpPr txBox="1"/>
          <p:nvPr/>
        </p:nvSpPr>
        <p:spPr>
          <a:xfrm>
            <a:off x="4968309" y="4060921"/>
            <a:ext cx="242021" cy="345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C</a:t>
            </a:r>
          </a:p>
        </p:txBody>
      </p:sp>
      <p:pic>
        <p:nvPicPr>
          <p:cNvPr id="161" name="Image" descr="Image">
            <a:extLst>
              <a:ext uri="{FF2B5EF4-FFF2-40B4-BE49-F238E27FC236}">
                <a16:creationId xmlns:a16="http://schemas.microsoft.com/office/drawing/2014/main" id="{C238E948-A6C8-844B-8AD8-05F10E37A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278" y="5755131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" descr="Image">
            <a:extLst>
              <a:ext uri="{FF2B5EF4-FFF2-40B4-BE49-F238E27FC236}">
                <a16:creationId xmlns:a16="http://schemas.microsoft.com/office/drawing/2014/main" id="{FEBA6E0C-C1FF-0142-ABA5-245B51AC5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179" y="5196058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" descr="Image">
            <a:extLst>
              <a:ext uri="{FF2B5EF4-FFF2-40B4-BE49-F238E27FC236}">
                <a16:creationId xmlns:a16="http://schemas.microsoft.com/office/drawing/2014/main" id="{CD140CC3-8498-8E41-B714-B8303CCFB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465" y="5805349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" descr="Image">
            <a:extLst>
              <a:ext uri="{FF2B5EF4-FFF2-40B4-BE49-F238E27FC236}">
                <a16:creationId xmlns:a16="http://schemas.microsoft.com/office/drawing/2014/main" id="{8A643CDF-D817-3A47-AF3C-13B982995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833" y="5051384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" descr="Image">
            <a:extLst>
              <a:ext uri="{FF2B5EF4-FFF2-40B4-BE49-F238E27FC236}">
                <a16:creationId xmlns:a16="http://schemas.microsoft.com/office/drawing/2014/main" id="{A31D7AE9-45E8-7145-A469-CA36BE3A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090" y="4475595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" descr="Image">
            <a:extLst>
              <a:ext uri="{FF2B5EF4-FFF2-40B4-BE49-F238E27FC236}">
                <a16:creationId xmlns:a16="http://schemas.microsoft.com/office/drawing/2014/main" id="{191A14EE-F6D0-C84C-8465-6AD1FEA9A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978" y="2371494"/>
            <a:ext cx="360767" cy="36006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">
            <a:extLst>
              <a:ext uri="{FF2B5EF4-FFF2-40B4-BE49-F238E27FC236}">
                <a16:creationId xmlns:a16="http://schemas.microsoft.com/office/drawing/2014/main" id="{44B88721-CCD9-E044-86C6-38EAE25013F9}"/>
              </a:ext>
            </a:extLst>
          </p:cNvPr>
          <p:cNvSpPr txBox="1"/>
          <p:nvPr/>
        </p:nvSpPr>
        <p:spPr>
          <a:xfrm>
            <a:off x="4227292" y="2906254"/>
            <a:ext cx="212379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68" name="D">
            <a:extLst>
              <a:ext uri="{FF2B5EF4-FFF2-40B4-BE49-F238E27FC236}">
                <a16:creationId xmlns:a16="http://schemas.microsoft.com/office/drawing/2014/main" id="{61AF82AC-6CB1-5045-9778-B531A1AE1635}"/>
              </a:ext>
            </a:extLst>
          </p:cNvPr>
          <p:cNvSpPr txBox="1"/>
          <p:nvPr/>
        </p:nvSpPr>
        <p:spPr>
          <a:xfrm>
            <a:off x="4190179" y="4925222"/>
            <a:ext cx="256531" cy="34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69" name="j">
            <a:extLst>
              <a:ext uri="{FF2B5EF4-FFF2-40B4-BE49-F238E27FC236}">
                <a16:creationId xmlns:a16="http://schemas.microsoft.com/office/drawing/2014/main" id="{61DA9394-A7BD-5541-B41B-3407B5BF905D}"/>
              </a:ext>
            </a:extLst>
          </p:cNvPr>
          <p:cNvSpPr txBox="1"/>
          <p:nvPr/>
        </p:nvSpPr>
        <p:spPr>
          <a:xfrm>
            <a:off x="2987353" y="2383640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j</a:t>
            </a:r>
          </a:p>
        </p:txBody>
      </p:sp>
      <p:sp>
        <p:nvSpPr>
          <p:cNvPr id="170" name="k">
            <a:extLst>
              <a:ext uri="{FF2B5EF4-FFF2-40B4-BE49-F238E27FC236}">
                <a16:creationId xmlns:a16="http://schemas.microsoft.com/office/drawing/2014/main" id="{8018EE77-36C6-8248-AC7C-D6F09A02C965}"/>
              </a:ext>
            </a:extLst>
          </p:cNvPr>
          <p:cNvSpPr txBox="1"/>
          <p:nvPr/>
        </p:nvSpPr>
        <p:spPr>
          <a:xfrm>
            <a:off x="2807774" y="4706301"/>
            <a:ext cx="180579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k</a:t>
            </a:r>
          </a:p>
        </p:txBody>
      </p:sp>
      <p:sp>
        <p:nvSpPr>
          <p:cNvPr id="171" name="l">
            <a:extLst>
              <a:ext uri="{FF2B5EF4-FFF2-40B4-BE49-F238E27FC236}">
                <a16:creationId xmlns:a16="http://schemas.microsoft.com/office/drawing/2014/main" id="{02E60840-C8D9-D74E-B849-3881772D8B67}"/>
              </a:ext>
            </a:extLst>
          </p:cNvPr>
          <p:cNvSpPr txBox="1"/>
          <p:nvPr/>
        </p:nvSpPr>
        <p:spPr>
          <a:xfrm>
            <a:off x="2681773" y="5210953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l</a:t>
            </a:r>
          </a:p>
        </p:txBody>
      </p:sp>
      <p:sp>
        <p:nvSpPr>
          <p:cNvPr id="172" name="m">
            <a:extLst>
              <a:ext uri="{FF2B5EF4-FFF2-40B4-BE49-F238E27FC236}">
                <a16:creationId xmlns:a16="http://schemas.microsoft.com/office/drawing/2014/main" id="{1476B2BF-054A-A045-AFA7-E8A425426AA6}"/>
              </a:ext>
            </a:extLst>
          </p:cNvPr>
          <p:cNvSpPr txBox="1"/>
          <p:nvPr/>
        </p:nvSpPr>
        <p:spPr>
          <a:xfrm>
            <a:off x="2978233" y="5820245"/>
            <a:ext cx="256705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m</a:t>
            </a:r>
          </a:p>
        </p:txBody>
      </p:sp>
      <p:sp>
        <p:nvSpPr>
          <p:cNvPr id="173" name="o">
            <a:extLst>
              <a:ext uri="{FF2B5EF4-FFF2-40B4-BE49-F238E27FC236}">
                <a16:creationId xmlns:a16="http://schemas.microsoft.com/office/drawing/2014/main" id="{542F0AC3-C6B7-D240-8952-B88BC37220AE}"/>
              </a:ext>
            </a:extLst>
          </p:cNvPr>
          <p:cNvSpPr txBox="1"/>
          <p:nvPr/>
        </p:nvSpPr>
        <p:spPr>
          <a:xfrm>
            <a:off x="9299159" y="448770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o</a:t>
            </a:r>
          </a:p>
        </p:txBody>
      </p:sp>
      <p:sp>
        <p:nvSpPr>
          <p:cNvPr id="174" name="p">
            <a:extLst>
              <a:ext uri="{FF2B5EF4-FFF2-40B4-BE49-F238E27FC236}">
                <a16:creationId xmlns:a16="http://schemas.microsoft.com/office/drawing/2014/main" id="{DBD9F200-CC6F-0942-BA6D-F466F9F691EC}"/>
              </a:ext>
            </a:extLst>
          </p:cNvPr>
          <p:cNvSpPr txBox="1"/>
          <p:nvPr/>
        </p:nvSpPr>
        <p:spPr>
          <a:xfrm>
            <a:off x="9571453" y="5063488"/>
            <a:ext cx="193416" cy="332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p</a:t>
            </a:r>
          </a:p>
        </p:txBody>
      </p:sp>
      <p:sp>
        <p:nvSpPr>
          <p:cNvPr id="175" name="q">
            <a:extLst>
              <a:ext uri="{FF2B5EF4-FFF2-40B4-BE49-F238E27FC236}">
                <a16:creationId xmlns:a16="http://schemas.microsoft.com/office/drawing/2014/main" id="{D7ACF079-B7E0-DD45-98ED-F82F3351DF32}"/>
              </a:ext>
            </a:extLst>
          </p:cNvPr>
          <p:cNvSpPr txBox="1"/>
          <p:nvPr/>
        </p:nvSpPr>
        <p:spPr>
          <a:xfrm>
            <a:off x="9233389" y="5820245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q</a:t>
            </a:r>
          </a:p>
        </p:txBody>
      </p:sp>
      <p:sp>
        <p:nvSpPr>
          <p:cNvPr id="176" name="Oval">
            <a:extLst>
              <a:ext uri="{FF2B5EF4-FFF2-40B4-BE49-F238E27FC236}">
                <a16:creationId xmlns:a16="http://schemas.microsoft.com/office/drawing/2014/main" id="{F41DE726-72ED-A943-AA52-CE6611FA8376}"/>
              </a:ext>
            </a:extLst>
          </p:cNvPr>
          <p:cNvSpPr/>
          <p:nvPr/>
        </p:nvSpPr>
        <p:spPr>
          <a:xfrm>
            <a:off x="3819221" y="2700227"/>
            <a:ext cx="1170016" cy="878417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77" name="Connection Line">
            <a:extLst>
              <a:ext uri="{FF2B5EF4-FFF2-40B4-BE49-F238E27FC236}">
                <a16:creationId xmlns:a16="http://schemas.microsoft.com/office/drawing/2014/main" id="{25B9632A-7612-E74A-9AD8-372829451B23}"/>
              </a:ext>
            </a:extLst>
          </p:cNvPr>
          <p:cNvSpPr/>
          <p:nvPr/>
        </p:nvSpPr>
        <p:spPr>
          <a:xfrm>
            <a:off x="3501456" y="3356347"/>
            <a:ext cx="391979" cy="166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78" name="A">
            <a:extLst>
              <a:ext uri="{FF2B5EF4-FFF2-40B4-BE49-F238E27FC236}">
                <a16:creationId xmlns:a16="http://schemas.microsoft.com/office/drawing/2014/main" id="{A3533AF8-2954-CA40-9E05-BA8C3A666A2B}"/>
              </a:ext>
            </a:extLst>
          </p:cNvPr>
          <p:cNvSpPr txBox="1"/>
          <p:nvPr/>
        </p:nvSpPr>
        <p:spPr>
          <a:xfrm>
            <a:off x="3062423" y="3670332"/>
            <a:ext cx="241524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79" name="Oval">
            <a:extLst>
              <a:ext uri="{FF2B5EF4-FFF2-40B4-BE49-F238E27FC236}">
                <a16:creationId xmlns:a16="http://schemas.microsoft.com/office/drawing/2014/main" id="{93520964-D3D7-BD42-9B3F-326FFEEA0AE7}"/>
              </a:ext>
            </a:extLst>
          </p:cNvPr>
          <p:cNvSpPr/>
          <p:nvPr/>
        </p:nvSpPr>
        <p:spPr>
          <a:xfrm>
            <a:off x="2636179" y="3437809"/>
            <a:ext cx="1094012" cy="81072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0" name="A">
            <a:extLst>
              <a:ext uri="{FF2B5EF4-FFF2-40B4-BE49-F238E27FC236}">
                <a16:creationId xmlns:a16="http://schemas.microsoft.com/office/drawing/2014/main" id="{1EF93409-3F15-684C-8287-2324884B111A}"/>
              </a:ext>
            </a:extLst>
          </p:cNvPr>
          <p:cNvSpPr txBox="1"/>
          <p:nvPr/>
        </p:nvSpPr>
        <p:spPr>
          <a:xfrm>
            <a:off x="3062423" y="3670332"/>
            <a:ext cx="241524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81" name="B">
            <a:extLst>
              <a:ext uri="{FF2B5EF4-FFF2-40B4-BE49-F238E27FC236}">
                <a16:creationId xmlns:a16="http://schemas.microsoft.com/office/drawing/2014/main" id="{CD941A3E-6AEE-B94B-803C-983EFC59AE6E}"/>
              </a:ext>
            </a:extLst>
          </p:cNvPr>
          <p:cNvSpPr txBox="1"/>
          <p:nvPr/>
        </p:nvSpPr>
        <p:spPr>
          <a:xfrm>
            <a:off x="4227292" y="2906254"/>
            <a:ext cx="212379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82" name="Oval">
            <a:extLst>
              <a:ext uri="{FF2B5EF4-FFF2-40B4-BE49-F238E27FC236}">
                <a16:creationId xmlns:a16="http://schemas.microsoft.com/office/drawing/2014/main" id="{A4FC6DF6-63A9-3347-9DA0-15D1FBFE88DC}"/>
              </a:ext>
            </a:extLst>
          </p:cNvPr>
          <p:cNvSpPr/>
          <p:nvPr/>
        </p:nvSpPr>
        <p:spPr>
          <a:xfrm>
            <a:off x="7691977" y="4881014"/>
            <a:ext cx="1229484" cy="96764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3" name="Oval">
            <a:extLst>
              <a:ext uri="{FF2B5EF4-FFF2-40B4-BE49-F238E27FC236}">
                <a16:creationId xmlns:a16="http://schemas.microsoft.com/office/drawing/2014/main" id="{49281152-71C1-614D-A60C-5C4A71C141FC}"/>
              </a:ext>
            </a:extLst>
          </p:cNvPr>
          <p:cNvSpPr/>
          <p:nvPr/>
        </p:nvSpPr>
        <p:spPr>
          <a:xfrm>
            <a:off x="7553983" y="2623173"/>
            <a:ext cx="1307199" cy="103252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4" name="Oval">
            <a:extLst>
              <a:ext uri="{FF2B5EF4-FFF2-40B4-BE49-F238E27FC236}">
                <a16:creationId xmlns:a16="http://schemas.microsoft.com/office/drawing/2014/main" id="{053DE3AD-B4A6-704A-9166-85FA0D2A3421}"/>
              </a:ext>
            </a:extLst>
          </p:cNvPr>
          <p:cNvSpPr/>
          <p:nvPr/>
        </p:nvSpPr>
        <p:spPr>
          <a:xfrm>
            <a:off x="4515046" y="3779681"/>
            <a:ext cx="1148547" cy="908160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5" name="Oval">
            <a:extLst>
              <a:ext uri="{FF2B5EF4-FFF2-40B4-BE49-F238E27FC236}">
                <a16:creationId xmlns:a16="http://schemas.microsoft.com/office/drawing/2014/main" id="{26C13735-3EF7-2643-A710-8F40BDD83E28}"/>
              </a:ext>
            </a:extLst>
          </p:cNvPr>
          <p:cNvSpPr/>
          <p:nvPr/>
        </p:nvSpPr>
        <p:spPr>
          <a:xfrm>
            <a:off x="5738460" y="1960830"/>
            <a:ext cx="1060972" cy="851216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6" name="E">
            <a:extLst>
              <a:ext uri="{FF2B5EF4-FFF2-40B4-BE49-F238E27FC236}">
                <a16:creationId xmlns:a16="http://schemas.microsoft.com/office/drawing/2014/main" id="{5FF9480C-B383-774C-AA9C-A9B6A516CC58}"/>
              </a:ext>
            </a:extLst>
          </p:cNvPr>
          <p:cNvSpPr txBox="1"/>
          <p:nvPr/>
        </p:nvSpPr>
        <p:spPr>
          <a:xfrm>
            <a:off x="6166973" y="2307248"/>
            <a:ext cx="203946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88" name="I">
            <a:extLst>
              <a:ext uri="{FF2B5EF4-FFF2-40B4-BE49-F238E27FC236}">
                <a16:creationId xmlns:a16="http://schemas.microsoft.com/office/drawing/2014/main" id="{E954B7D0-47D5-3D42-BE52-08132E3470AB}"/>
              </a:ext>
            </a:extLst>
          </p:cNvPr>
          <p:cNvSpPr txBox="1"/>
          <p:nvPr/>
        </p:nvSpPr>
        <p:spPr>
          <a:xfrm>
            <a:off x="8441087" y="4969833"/>
            <a:ext cx="139453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89" name="Oval">
            <a:extLst>
              <a:ext uri="{FF2B5EF4-FFF2-40B4-BE49-F238E27FC236}">
                <a16:creationId xmlns:a16="http://schemas.microsoft.com/office/drawing/2014/main" id="{D64D8628-2E76-054D-AA0C-C3EABD2B2B72}"/>
              </a:ext>
            </a:extLst>
          </p:cNvPr>
          <p:cNvSpPr/>
          <p:nvPr/>
        </p:nvSpPr>
        <p:spPr>
          <a:xfrm>
            <a:off x="3590265" y="4803350"/>
            <a:ext cx="1264700" cy="1056790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0" name="D">
            <a:extLst>
              <a:ext uri="{FF2B5EF4-FFF2-40B4-BE49-F238E27FC236}">
                <a16:creationId xmlns:a16="http://schemas.microsoft.com/office/drawing/2014/main" id="{1722C0AE-C498-2149-AD69-1F9B1B6A7727}"/>
              </a:ext>
            </a:extLst>
          </p:cNvPr>
          <p:cNvSpPr txBox="1"/>
          <p:nvPr/>
        </p:nvSpPr>
        <p:spPr>
          <a:xfrm>
            <a:off x="4190179" y="4925222"/>
            <a:ext cx="256531" cy="34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91" name="G">
            <a:extLst>
              <a:ext uri="{FF2B5EF4-FFF2-40B4-BE49-F238E27FC236}">
                <a16:creationId xmlns:a16="http://schemas.microsoft.com/office/drawing/2014/main" id="{CAA5394E-BB2B-1647-B933-C2DCEAF3BBAF}"/>
              </a:ext>
            </a:extLst>
          </p:cNvPr>
          <p:cNvSpPr/>
          <p:nvPr/>
        </p:nvSpPr>
        <p:spPr>
          <a:xfrm>
            <a:off x="6287053" y="3733760"/>
            <a:ext cx="1264699" cy="1000002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789" tIns="26789" rIns="26789" bIns="26789" anchor="ctr"/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92" name="B">
            <a:extLst>
              <a:ext uri="{FF2B5EF4-FFF2-40B4-BE49-F238E27FC236}">
                <a16:creationId xmlns:a16="http://schemas.microsoft.com/office/drawing/2014/main" id="{0E5700F5-79FB-2846-90A5-B5098BD470AC}"/>
              </a:ext>
            </a:extLst>
          </p:cNvPr>
          <p:cNvSpPr txBox="1"/>
          <p:nvPr/>
        </p:nvSpPr>
        <p:spPr>
          <a:xfrm>
            <a:off x="4989463" y="4006768"/>
            <a:ext cx="232035" cy="4092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lang="en-US" b="0" dirty="0">
                <a:solidFill>
                  <a:srgbClr val="000000"/>
                </a:solidFill>
              </a:rPr>
              <a:t>C</a:t>
            </a:r>
            <a:endParaRPr b="0" dirty="0">
              <a:solidFill>
                <a:srgbClr val="000000"/>
              </a:solidFill>
            </a:endParaRPr>
          </a:p>
        </p:txBody>
      </p:sp>
      <p:sp>
        <p:nvSpPr>
          <p:cNvPr id="193" name="Oval">
            <a:extLst>
              <a:ext uri="{FF2B5EF4-FFF2-40B4-BE49-F238E27FC236}">
                <a16:creationId xmlns:a16="http://schemas.microsoft.com/office/drawing/2014/main" id="{FCA34714-C61C-9742-B61C-AC576E9092F4}"/>
              </a:ext>
            </a:extLst>
          </p:cNvPr>
          <p:cNvSpPr/>
          <p:nvPr/>
        </p:nvSpPr>
        <p:spPr>
          <a:xfrm>
            <a:off x="5654204" y="4882313"/>
            <a:ext cx="1229484" cy="898864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4" name="F">
            <a:extLst>
              <a:ext uri="{FF2B5EF4-FFF2-40B4-BE49-F238E27FC236}">
                <a16:creationId xmlns:a16="http://schemas.microsoft.com/office/drawing/2014/main" id="{6EB8C4AC-108F-764C-BE7E-9DA8A4015331}"/>
              </a:ext>
            </a:extLst>
          </p:cNvPr>
          <p:cNvSpPr txBox="1"/>
          <p:nvPr/>
        </p:nvSpPr>
        <p:spPr>
          <a:xfrm>
            <a:off x="6167718" y="5153137"/>
            <a:ext cx="202456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 dirty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87" name="H">
            <a:extLst>
              <a:ext uri="{FF2B5EF4-FFF2-40B4-BE49-F238E27FC236}">
                <a16:creationId xmlns:a16="http://schemas.microsoft.com/office/drawing/2014/main" id="{ABC6983D-1D7A-BE42-B7EF-CB070A395757}"/>
              </a:ext>
            </a:extLst>
          </p:cNvPr>
          <p:cNvSpPr txBox="1"/>
          <p:nvPr/>
        </p:nvSpPr>
        <p:spPr>
          <a:xfrm>
            <a:off x="8180252" y="2966596"/>
            <a:ext cx="252935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275" name="82.0.0.0/23"/>
          <p:cNvSpPr txBox="1"/>
          <p:nvPr/>
        </p:nvSpPr>
        <p:spPr>
          <a:xfrm>
            <a:off x="8561154" y="2883636"/>
            <a:ext cx="1019509" cy="30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82.0.0.0/2</a:t>
            </a:r>
          </a:p>
        </p:txBody>
      </p:sp>
      <p:sp>
        <p:nvSpPr>
          <p:cNvPr id="78" name="Line">
            <a:extLst>
              <a:ext uri="{FF2B5EF4-FFF2-40B4-BE49-F238E27FC236}">
                <a16:creationId xmlns:a16="http://schemas.microsoft.com/office/drawing/2014/main" id="{CF30C847-3935-8B49-A71D-79A53759A308}"/>
              </a:ext>
            </a:extLst>
          </p:cNvPr>
          <p:cNvSpPr/>
          <p:nvPr/>
        </p:nvSpPr>
        <p:spPr>
          <a:xfrm flipH="1" flipV="1">
            <a:off x="6757732" y="2470407"/>
            <a:ext cx="913402" cy="360492"/>
          </a:xfrm>
          <a:prstGeom prst="line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9" name="Line">
            <a:extLst>
              <a:ext uri="{FF2B5EF4-FFF2-40B4-BE49-F238E27FC236}">
                <a16:creationId xmlns:a16="http://schemas.microsoft.com/office/drawing/2014/main" id="{43DA11FA-F28D-3A4E-93F5-359D929DE225}"/>
              </a:ext>
            </a:extLst>
          </p:cNvPr>
          <p:cNvSpPr/>
          <p:nvPr/>
        </p:nvSpPr>
        <p:spPr>
          <a:xfrm>
            <a:off x="8323024" y="3666362"/>
            <a:ext cx="36040" cy="1239712"/>
          </a:xfrm>
          <a:prstGeom prst="line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0" name="Line">
            <a:extLst>
              <a:ext uri="{FF2B5EF4-FFF2-40B4-BE49-F238E27FC236}">
                <a16:creationId xmlns:a16="http://schemas.microsoft.com/office/drawing/2014/main" id="{72015E18-34C4-9749-AE0B-413A84E9845C}"/>
              </a:ext>
            </a:extLst>
          </p:cNvPr>
          <p:cNvSpPr/>
          <p:nvPr/>
        </p:nvSpPr>
        <p:spPr>
          <a:xfrm flipH="1">
            <a:off x="7301665" y="3494613"/>
            <a:ext cx="392502" cy="327145"/>
          </a:xfrm>
          <a:prstGeom prst="line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6" name="Line">
            <a:extLst>
              <a:ext uri="{FF2B5EF4-FFF2-40B4-BE49-F238E27FC236}">
                <a16:creationId xmlns:a16="http://schemas.microsoft.com/office/drawing/2014/main" id="{5B82CEF4-206D-774F-9492-F57D7D3BD4BA}"/>
              </a:ext>
            </a:extLst>
          </p:cNvPr>
          <p:cNvSpPr/>
          <p:nvPr/>
        </p:nvSpPr>
        <p:spPr>
          <a:xfrm flipH="1" flipV="1">
            <a:off x="6867316" y="5411748"/>
            <a:ext cx="823613" cy="11252"/>
          </a:xfrm>
          <a:prstGeom prst="line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1" name="Line">
            <a:extLst>
              <a:ext uri="{FF2B5EF4-FFF2-40B4-BE49-F238E27FC236}">
                <a16:creationId xmlns:a16="http://schemas.microsoft.com/office/drawing/2014/main" id="{52C9935F-E0AB-8947-A2F0-D3FCEEC8A26B}"/>
              </a:ext>
            </a:extLst>
          </p:cNvPr>
          <p:cNvSpPr/>
          <p:nvPr/>
        </p:nvSpPr>
        <p:spPr>
          <a:xfrm flipH="1" flipV="1">
            <a:off x="6867316" y="5411748"/>
            <a:ext cx="823613" cy="11252"/>
          </a:xfrm>
          <a:prstGeom prst="line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5" name="Connection Line">
            <a:extLst>
              <a:ext uri="{FF2B5EF4-FFF2-40B4-BE49-F238E27FC236}">
                <a16:creationId xmlns:a16="http://schemas.microsoft.com/office/drawing/2014/main" id="{265C0ADC-DD66-9E4A-8631-D141862B3CC1}"/>
              </a:ext>
            </a:extLst>
          </p:cNvPr>
          <p:cNvSpPr/>
          <p:nvPr/>
        </p:nvSpPr>
        <p:spPr>
          <a:xfrm>
            <a:off x="7981046" y="3602352"/>
            <a:ext cx="249688" cy="12817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7" h="21600" extrusionOk="0">
                <a:moveTo>
                  <a:pt x="16207" y="21600"/>
                </a:moveTo>
                <a:cubicBezTo>
                  <a:pt x="-4960" y="14230"/>
                  <a:pt x="-5393" y="7030"/>
                  <a:pt x="14907" y="0"/>
                </a:cubicBezTo>
              </a:path>
            </a:pathLst>
          </a:custGeom>
          <a:ln w="76200">
            <a:solidFill>
              <a:srgbClr val="70BF41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2" name="Line">
            <a:extLst>
              <a:ext uri="{FF2B5EF4-FFF2-40B4-BE49-F238E27FC236}">
                <a16:creationId xmlns:a16="http://schemas.microsoft.com/office/drawing/2014/main" id="{75EABF17-A0F8-EF46-AA45-0E919043FA45}"/>
              </a:ext>
            </a:extLst>
          </p:cNvPr>
          <p:cNvSpPr/>
          <p:nvPr/>
        </p:nvSpPr>
        <p:spPr>
          <a:xfrm flipH="1" flipV="1">
            <a:off x="6757732" y="2470407"/>
            <a:ext cx="913402" cy="360492"/>
          </a:xfrm>
          <a:prstGeom prst="line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3" name="Rectangle">
            <a:extLst>
              <a:ext uri="{FF2B5EF4-FFF2-40B4-BE49-F238E27FC236}">
                <a16:creationId xmlns:a16="http://schemas.microsoft.com/office/drawing/2014/main" id="{B971CE69-75A5-8B47-8438-4EBF551629AC}"/>
              </a:ext>
            </a:extLst>
          </p:cNvPr>
          <p:cNvSpPr/>
          <p:nvPr/>
        </p:nvSpPr>
        <p:spPr>
          <a:xfrm>
            <a:off x="8451585" y="5247306"/>
            <a:ext cx="1504463" cy="268531"/>
          </a:xfrm>
          <a:prstGeom prst="rect">
            <a:avLst/>
          </a:prstGeom>
          <a:solidFill>
            <a:srgbClr val="70BF4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114" name="82.0.0.0/23">
            <a:extLst>
              <a:ext uri="{FF2B5EF4-FFF2-40B4-BE49-F238E27FC236}">
                <a16:creationId xmlns:a16="http://schemas.microsoft.com/office/drawing/2014/main" id="{B0A664FD-2DA2-B44C-91E3-FB1FBD1B3017}"/>
              </a:ext>
            </a:extLst>
          </p:cNvPr>
          <p:cNvSpPr txBox="1"/>
          <p:nvPr/>
        </p:nvSpPr>
        <p:spPr>
          <a:xfrm>
            <a:off x="8514093" y="5237902"/>
            <a:ext cx="1137482" cy="28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82.0.0.0/23</a:t>
            </a:r>
          </a:p>
        </p:txBody>
      </p:sp>
      <p:sp>
        <p:nvSpPr>
          <p:cNvPr id="115" name="Rectangle">
            <a:extLst>
              <a:ext uri="{FF2B5EF4-FFF2-40B4-BE49-F238E27FC236}">
                <a16:creationId xmlns:a16="http://schemas.microsoft.com/office/drawing/2014/main" id="{561954D8-2292-394B-9A2E-55F113CD46C6}"/>
              </a:ext>
            </a:extLst>
          </p:cNvPr>
          <p:cNvSpPr/>
          <p:nvPr/>
        </p:nvSpPr>
        <p:spPr>
          <a:xfrm>
            <a:off x="8451585" y="5509236"/>
            <a:ext cx="1504463" cy="269294"/>
          </a:xfrm>
          <a:prstGeom prst="rect">
            <a:avLst/>
          </a:prstGeom>
          <a:solidFill>
            <a:srgbClr val="EBEBEB">
              <a:alpha val="55000"/>
            </a:srgb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EBEBEB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116" name="Path: I H">
            <a:extLst>
              <a:ext uri="{FF2B5EF4-FFF2-40B4-BE49-F238E27FC236}">
                <a16:creationId xmlns:a16="http://schemas.microsoft.com/office/drawing/2014/main" id="{1711F3DD-3D85-E84A-9554-25CF575E51E7}"/>
              </a:ext>
            </a:extLst>
          </p:cNvPr>
          <p:cNvSpPr txBox="1"/>
          <p:nvPr/>
        </p:nvSpPr>
        <p:spPr>
          <a:xfrm>
            <a:off x="8514093" y="5500214"/>
            <a:ext cx="845345" cy="28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Path: I H</a:t>
            </a:r>
          </a:p>
        </p:txBody>
      </p:sp>
      <p:sp>
        <p:nvSpPr>
          <p:cNvPr id="117" name="Rectangle">
            <a:extLst>
              <a:ext uri="{FF2B5EF4-FFF2-40B4-BE49-F238E27FC236}">
                <a16:creationId xmlns:a16="http://schemas.microsoft.com/office/drawing/2014/main" id="{46938D69-5D86-7F47-8776-FDA0F7CF5098}"/>
              </a:ext>
            </a:extLst>
          </p:cNvPr>
          <p:cNvSpPr/>
          <p:nvPr/>
        </p:nvSpPr>
        <p:spPr>
          <a:xfrm>
            <a:off x="8477084" y="2901706"/>
            <a:ext cx="1504463" cy="268531"/>
          </a:xfrm>
          <a:prstGeom prst="rect">
            <a:avLst/>
          </a:prstGeom>
          <a:solidFill>
            <a:srgbClr val="70BF4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118" name="82.0.0.0/23">
            <a:extLst>
              <a:ext uri="{FF2B5EF4-FFF2-40B4-BE49-F238E27FC236}">
                <a16:creationId xmlns:a16="http://schemas.microsoft.com/office/drawing/2014/main" id="{E6BEF5E3-BF08-1B4E-B744-DEAB54205A4E}"/>
              </a:ext>
            </a:extLst>
          </p:cNvPr>
          <p:cNvSpPr txBox="1"/>
          <p:nvPr/>
        </p:nvSpPr>
        <p:spPr>
          <a:xfrm>
            <a:off x="8539591" y="2892302"/>
            <a:ext cx="1137482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82.0.0.0/23</a:t>
            </a:r>
          </a:p>
        </p:txBody>
      </p:sp>
      <p:sp>
        <p:nvSpPr>
          <p:cNvPr id="119" name="Rectangle">
            <a:extLst>
              <a:ext uri="{FF2B5EF4-FFF2-40B4-BE49-F238E27FC236}">
                <a16:creationId xmlns:a16="http://schemas.microsoft.com/office/drawing/2014/main" id="{061FA7BA-4378-6542-A6B6-823EC2CA8EBE}"/>
              </a:ext>
            </a:extLst>
          </p:cNvPr>
          <p:cNvSpPr/>
          <p:nvPr/>
        </p:nvSpPr>
        <p:spPr>
          <a:xfrm>
            <a:off x="8477084" y="3163636"/>
            <a:ext cx="1504463" cy="269295"/>
          </a:xfrm>
          <a:prstGeom prst="rect">
            <a:avLst/>
          </a:prstGeom>
          <a:solidFill>
            <a:srgbClr val="EBEBEB">
              <a:alpha val="55000"/>
            </a:srgb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EBEBEB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120" name="Path: H">
            <a:extLst>
              <a:ext uri="{FF2B5EF4-FFF2-40B4-BE49-F238E27FC236}">
                <a16:creationId xmlns:a16="http://schemas.microsoft.com/office/drawing/2014/main" id="{CD89B82D-20C7-1D44-AA24-2AFE9232D03D}"/>
              </a:ext>
            </a:extLst>
          </p:cNvPr>
          <p:cNvSpPr txBox="1"/>
          <p:nvPr/>
        </p:nvSpPr>
        <p:spPr>
          <a:xfrm>
            <a:off x="8539591" y="3154614"/>
            <a:ext cx="727796" cy="28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Path: H</a:t>
            </a:r>
          </a:p>
        </p:txBody>
      </p:sp>
      <p:sp>
        <p:nvSpPr>
          <p:cNvPr id="121" name="Rectangle">
            <a:extLst>
              <a:ext uri="{FF2B5EF4-FFF2-40B4-BE49-F238E27FC236}">
                <a16:creationId xmlns:a16="http://schemas.microsoft.com/office/drawing/2014/main" id="{A1D0217A-227C-BA42-928F-7D959D52B996}"/>
              </a:ext>
            </a:extLst>
          </p:cNvPr>
          <p:cNvSpPr/>
          <p:nvPr/>
        </p:nvSpPr>
        <p:spPr>
          <a:xfrm>
            <a:off x="7264328" y="4052471"/>
            <a:ext cx="1504463" cy="268531"/>
          </a:xfrm>
          <a:prstGeom prst="rect">
            <a:avLst/>
          </a:prstGeom>
          <a:solidFill>
            <a:srgbClr val="70BF4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122" name="82.0.0.0/23">
            <a:extLst>
              <a:ext uri="{FF2B5EF4-FFF2-40B4-BE49-F238E27FC236}">
                <a16:creationId xmlns:a16="http://schemas.microsoft.com/office/drawing/2014/main" id="{1DDC2F8F-63B6-D543-A36C-6819E61608EA}"/>
              </a:ext>
            </a:extLst>
          </p:cNvPr>
          <p:cNvSpPr txBox="1"/>
          <p:nvPr/>
        </p:nvSpPr>
        <p:spPr>
          <a:xfrm>
            <a:off x="7326836" y="4043067"/>
            <a:ext cx="1137482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82.0.0.0/23</a:t>
            </a:r>
          </a:p>
        </p:txBody>
      </p:sp>
      <p:sp>
        <p:nvSpPr>
          <p:cNvPr id="123" name="Rectangle">
            <a:extLst>
              <a:ext uri="{FF2B5EF4-FFF2-40B4-BE49-F238E27FC236}">
                <a16:creationId xmlns:a16="http://schemas.microsoft.com/office/drawing/2014/main" id="{5578067A-CF38-D440-824A-E4F64EF0EB83}"/>
              </a:ext>
            </a:extLst>
          </p:cNvPr>
          <p:cNvSpPr/>
          <p:nvPr/>
        </p:nvSpPr>
        <p:spPr>
          <a:xfrm>
            <a:off x="7264328" y="4314401"/>
            <a:ext cx="1504463" cy="269295"/>
          </a:xfrm>
          <a:prstGeom prst="rect">
            <a:avLst/>
          </a:prstGeom>
          <a:solidFill>
            <a:srgbClr val="EBEBEB">
              <a:alpha val="55000"/>
            </a:srgb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EBEBEB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124" name="Path: H">
            <a:extLst>
              <a:ext uri="{FF2B5EF4-FFF2-40B4-BE49-F238E27FC236}">
                <a16:creationId xmlns:a16="http://schemas.microsoft.com/office/drawing/2014/main" id="{C3BBF045-091F-2A41-A820-1FE349598A13}"/>
              </a:ext>
            </a:extLst>
          </p:cNvPr>
          <p:cNvSpPr txBox="1"/>
          <p:nvPr/>
        </p:nvSpPr>
        <p:spPr>
          <a:xfrm>
            <a:off x="7326836" y="4305379"/>
            <a:ext cx="727795" cy="28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Path: 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0803B2-EC38-6143-AF8E-028EEF4108DD}"/>
              </a:ext>
            </a:extLst>
          </p:cNvPr>
          <p:cNvSpPr/>
          <p:nvPr/>
        </p:nvSpPr>
        <p:spPr>
          <a:xfrm>
            <a:off x="1766469" y="1399187"/>
            <a:ext cx="8475784" cy="4821059"/>
          </a:xfrm>
          <a:prstGeom prst="rect">
            <a:avLst/>
          </a:prstGeom>
          <a:solidFill>
            <a:schemeClr val="bg1">
              <a:alpha val="68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755250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9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6727"/>
            <a:ext cx="12310110" cy="8206742"/>
          </a:xfrm>
          <a:prstGeom prst="rect">
            <a:avLst/>
          </a:prstGeom>
          <a:ln w="12700">
            <a:miter lim="400000"/>
          </a:ln>
        </p:spPr>
      </p:pic>
      <p:sp>
        <p:nvSpPr>
          <p:cNvPr id="1210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1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1257" name="AS H creates a BGP advertisement for n’s IP prefix"/>
          <p:cNvSpPr txBox="1"/>
          <p:nvPr/>
        </p:nvSpPr>
        <p:spPr>
          <a:xfrm>
            <a:off x="889000" y="831192"/>
            <a:ext cx="9289081" cy="462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dirty="0"/>
              <a:t>Attacker creates a fake BGP advertisement</a:t>
            </a:r>
          </a:p>
        </p:txBody>
      </p:sp>
      <p:pic>
        <p:nvPicPr>
          <p:cNvPr id="134" name="Image" descr="Image">
            <a:extLst>
              <a:ext uri="{FF2B5EF4-FFF2-40B4-BE49-F238E27FC236}">
                <a16:creationId xmlns:a16="http://schemas.microsoft.com/office/drawing/2014/main" id="{9464171B-8A65-7947-A369-5F195688F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0863" y="2371535"/>
            <a:ext cx="360767" cy="360063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n">
            <a:extLst>
              <a:ext uri="{FF2B5EF4-FFF2-40B4-BE49-F238E27FC236}">
                <a16:creationId xmlns:a16="http://schemas.microsoft.com/office/drawing/2014/main" id="{A88DB2D4-7B2E-4E4E-9155-5B3E45B6CC45}"/>
              </a:ext>
            </a:extLst>
          </p:cNvPr>
          <p:cNvSpPr txBox="1"/>
          <p:nvPr/>
        </p:nvSpPr>
        <p:spPr>
          <a:xfrm>
            <a:off x="9233389" y="238364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n</a:t>
            </a:r>
          </a:p>
        </p:txBody>
      </p:sp>
      <p:sp>
        <p:nvSpPr>
          <p:cNvPr id="137" name="Connection Line">
            <a:extLst>
              <a:ext uri="{FF2B5EF4-FFF2-40B4-BE49-F238E27FC236}">
                <a16:creationId xmlns:a16="http://schemas.microsoft.com/office/drawing/2014/main" id="{02E415AB-5AB0-2F4C-9B21-CDE8AE75F587}"/>
              </a:ext>
            </a:extLst>
          </p:cNvPr>
          <p:cNvSpPr/>
          <p:nvPr/>
        </p:nvSpPr>
        <p:spPr>
          <a:xfrm>
            <a:off x="3183184" y="3843171"/>
            <a:ext cx="720053" cy="1031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38" name="Connection Line">
            <a:extLst>
              <a:ext uri="{FF2B5EF4-FFF2-40B4-BE49-F238E27FC236}">
                <a16:creationId xmlns:a16="http://schemas.microsoft.com/office/drawing/2014/main" id="{C68595B8-E221-C94C-A288-B089CA10730B}"/>
              </a:ext>
            </a:extLst>
          </p:cNvPr>
          <p:cNvSpPr/>
          <p:nvPr/>
        </p:nvSpPr>
        <p:spPr>
          <a:xfrm>
            <a:off x="3576708" y="2643942"/>
            <a:ext cx="368681" cy="220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39" name="Connection Line">
            <a:extLst>
              <a:ext uri="{FF2B5EF4-FFF2-40B4-BE49-F238E27FC236}">
                <a16:creationId xmlns:a16="http://schemas.microsoft.com/office/drawing/2014/main" id="{384C00CE-182C-8F45-B5CD-C95EBFBE69B6}"/>
              </a:ext>
            </a:extLst>
          </p:cNvPr>
          <p:cNvSpPr/>
          <p:nvPr/>
        </p:nvSpPr>
        <p:spPr>
          <a:xfrm>
            <a:off x="8688437" y="2657982"/>
            <a:ext cx="177275" cy="129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0" name="Connection Line">
            <a:extLst>
              <a:ext uri="{FF2B5EF4-FFF2-40B4-BE49-F238E27FC236}">
                <a16:creationId xmlns:a16="http://schemas.microsoft.com/office/drawing/2014/main" id="{C8848015-2D5A-384C-983C-D04F74C709BA}"/>
              </a:ext>
            </a:extLst>
          </p:cNvPr>
          <p:cNvSpPr/>
          <p:nvPr/>
        </p:nvSpPr>
        <p:spPr>
          <a:xfrm>
            <a:off x="8692891" y="4781668"/>
            <a:ext cx="208914" cy="204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1" name="Connection Line">
            <a:extLst>
              <a:ext uri="{FF2B5EF4-FFF2-40B4-BE49-F238E27FC236}">
                <a16:creationId xmlns:a16="http://schemas.microsoft.com/office/drawing/2014/main" id="{E6960734-A0DD-C344-85A0-C9D01C3FA2A6}"/>
              </a:ext>
            </a:extLst>
          </p:cNvPr>
          <p:cNvSpPr/>
          <p:nvPr/>
        </p:nvSpPr>
        <p:spPr>
          <a:xfrm>
            <a:off x="8914454" y="5254988"/>
            <a:ext cx="223102" cy="29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2" name="Connection Line">
            <a:extLst>
              <a:ext uri="{FF2B5EF4-FFF2-40B4-BE49-F238E27FC236}">
                <a16:creationId xmlns:a16="http://schemas.microsoft.com/office/drawing/2014/main" id="{33F38AF3-1382-134F-ADED-D60649F7F55E}"/>
              </a:ext>
            </a:extLst>
          </p:cNvPr>
          <p:cNvSpPr/>
          <p:nvPr/>
        </p:nvSpPr>
        <p:spPr>
          <a:xfrm>
            <a:off x="8708126" y="5733217"/>
            <a:ext cx="142137" cy="130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3" name="Connection Line">
            <a:extLst>
              <a:ext uri="{FF2B5EF4-FFF2-40B4-BE49-F238E27FC236}">
                <a16:creationId xmlns:a16="http://schemas.microsoft.com/office/drawing/2014/main" id="{56B9DD34-6300-654E-8DDE-39B7FFEA83B2}"/>
              </a:ext>
            </a:extLst>
          </p:cNvPr>
          <p:cNvSpPr/>
          <p:nvPr/>
        </p:nvSpPr>
        <p:spPr>
          <a:xfrm>
            <a:off x="3206675" y="5355199"/>
            <a:ext cx="382628" cy="14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4" name="Connection Line">
            <a:extLst>
              <a:ext uri="{FF2B5EF4-FFF2-40B4-BE49-F238E27FC236}">
                <a16:creationId xmlns:a16="http://schemas.microsoft.com/office/drawing/2014/main" id="{F24C0F44-147D-3E4C-8ABE-01452C8D9335}"/>
              </a:ext>
            </a:extLst>
          </p:cNvPr>
          <p:cNvSpPr/>
          <p:nvPr/>
        </p:nvSpPr>
        <p:spPr>
          <a:xfrm>
            <a:off x="3641366" y="5707260"/>
            <a:ext cx="133796" cy="112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5" name="Connection Line">
            <a:extLst>
              <a:ext uri="{FF2B5EF4-FFF2-40B4-BE49-F238E27FC236}">
                <a16:creationId xmlns:a16="http://schemas.microsoft.com/office/drawing/2014/main" id="{A3E4770D-EC70-4146-80D2-B703111C5D55}"/>
              </a:ext>
            </a:extLst>
          </p:cNvPr>
          <p:cNvSpPr/>
          <p:nvPr/>
        </p:nvSpPr>
        <p:spPr>
          <a:xfrm>
            <a:off x="3443469" y="5018042"/>
            <a:ext cx="207876" cy="83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146" name="Image" descr="Image">
            <a:extLst>
              <a:ext uri="{FF2B5EF4-FFF2-40B4-BE49-F238E27FC236}">
                <a16:creationId xmlns:a16="http://schemas.microsoft.com/office/drawing/2014/main" id="{1B2F797E-5EB5-2944-AF59-B77EAD3C5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774" y="4770695"/>
            <a:ext cx="360768" cy="360063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47" name="Connection Line">
            <a:extLst>
              <a:ext uri="{FF2B5EF4-FFF2-40B4-BE49-F238E27FC236}">
                <a16:creationId xmlns:a16="http://schemas.microsoft.com/office/drawing/2014/main" id="{E8C28607-5C93-C147-A88C-9E56CD9DC01C}"/>
              </a:ext>
            </a:extLst>
          </p:cNvPr>
          <p:cNvCxnSpPr>
            <a:stCxn id="182" idx="0"/>
            <a:endCxn id="191" idx="0"/>
          </p:cNvCxnSpPr>
          <p:nvPr/>
        </p:nvCxnSpPr>
        <p:spPr>
          <a:xfrm flipH="1" flipV="1">
            <a:off x="6919402" y="4233761"/>
            <a:ext cx="1387317" cy="113107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48" name="Connection Line">
            <a:extLst>
              <a:ext uri="{FF2B5EF4-FFF2-40B4-BE49-F238E27FC236}">
                <a16:creationId xmlns:a16="http://schemas.microsoft.com/office/drawing/2014/main" id="{37B4EF90-42F8-9445-A05A-DB2358EB19BF}"/>
              </a:ext>
            </a:extLst>
          </p:cNvPr>
          <p:cNvCxnSpPr>
            <a:stCxn id="151" idx="0"/>
            <a:endCxn id="185" idx="0"/>
          </p:cNvCxnSpPr>
          <p:nvPr/>
        </p:nvCxnSpPr>
        <p:spPr>
          <a:xfrm flipV="1">
            <a:off x="4404229" y="2386438"/>
            <a:ext cx="1864717" cy="752998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49" name="Connection Line">
            <a:extLst>
              <a:ext uri="{FF2B5EF4-FFF2-40B4-BE49-F238E27FC236}">
                <a16:creationId xmlns:a16="http://schemas.microsoft.com/office/drawing/2014/main" id="{57976E75-20C2-754F-B5CC-A93EBBD48532}"/>
              </a:ext>
            </a:extLst>
          </p:cNvPr>
          <p:cNvCxnSpPr>
            <a:stCxn id="184" idx="0"/>
            <a:endCxn id="151" idx="0"/>
          </p:cNvCxnSpPr>
          <p:nvPr/>
        </p:nvCxnSpPr>
        <p:spPr>
          <a:xfrm flipH="1" flipV="1">
            <a:off x="4404229" y="3139435"/>
            <a:ext cx="685091" cy="109432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sp>
        <p:nvSpPr>
          <p:cNvPr id="150" name="Connection Line">
            <a:extLst>
              <a:ext uri="{FF2B5EF4-FFF2-40B4-BE49-F238E27FC236}">
                <a16:creationId xmlns:a16="http://schemas.microsoft.com/office/drawing/2014/main" id="{6DC3ED63-51DE-F54B-9593-5168681316BD}"/>
              </a:ext>
            </a:extLst>
          </p:cNvPr>
          <p:cNvSpPr/>
          <p:nvPr/>
        </p:nvSpPr>
        <p:spPr>
          <a:xfrm>
            <a:off x="4168523" y="3110776"/>
            <a:ext cx="41187" cy="16910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1" name="Oval">
            <a:extLst>
              <a:ext uri="{FF2B5EF4-FFF2-40B4-BE49-F238E27FC236}">
                <a16:creationId xmlns:a16="http://schemas.microsoft.com/office/drawing/2014/main" id="{FFECB369-D12C-B14A-8724-F493E675E7A6}"/>
              </a:ext>
            </a:extLst>
          </p:cNvPr>
          <p:cNvSpPr/>
          <p:nvPr/>
        </p:nvSpPr>
        <p:spPr>
          <a:xfrm>
            <a:off x="3819221" y="2700227"/>
            <a:ext cx="1170016" cy="878417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cxnSp>
        <p:nvCxnSpPr>
          <p:cNvPr id="152" name="Connection Line">
            <a:extLst>
              <a:ext uri="{FF2B5EF4-FFF2-40B4-BE49-F238E27FC236}">
                <a16:creationId xmlns:a16="http://schemas.microsoft.com/office/drawing/2014/main" id="{576DB3F5-AD31-1E48-B1A1-0C19FD843331}"/>
              </a:ext>
            </a:extLst>
          </p:cNvPr>
          <p:cNvCxnSpPr>
            <a:stCxn id="193" idx="0"/>
            <a:endCxn id="182" idx="0"/>
          </p:cNvCxnSpPr>
          <p:nvPr/>
        </p:nvCxnSpPr>
        <p:spPr>
          <a:xfrm>
            <a:off x="6268945" y="5331745"/>
            <a:ext cx="2037774" cy="3309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3" name="Connection Line">
            <a:extLst>
              <a:ext uri="{FF2B5EF4-FFF2-40B4-BE49-F238E27FC236}">
                <a16:creationId xmlns:a16="http://schemas.microsoft.com/office/drawing/2014/main" id="{D6C23D8D-07B0-F646-BAD3-561761FA46A6}"/>
              </a:ext>
            </a:extLst>
          </p:cNvPr>
          <p:cNvCxnSpPr>
            <a:stCxn id="182" idx="0"/>
            <a:endCxn id="183" idx="0"/>
          </p:cNvCxnSpPr>
          <p:nvPr/>
        </p:nvCxnSpPr>
        <p:spPr>
          <a:xfrm flipH="1" flipV="1">
            <a:off x="8207582" y="3139435"/>
            <a:ext cx="99137" cy="222540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4" name="Connection Line">
            <a:extLst>
              <a:ext uri="{FF2B5EF4-FFF2-40B4-BE49-F238E27FC236}">
                <a16:creationId xmlns:a16="http://schemas.microsoft.com/office/drawing/2014/main" id="{AC691436-45E5-2C4C-B76E-31EA33C2CAA3}"/>
              </a:ext>
            </a:extLst>
          </p:cNvPr>
          <p:cNvCxnSpPr>
            <a:stCxn id="189" idx="0"/>
            <a:endCxn id="193" idx="0"/>
          </p:cNvCxnSpPr>
          <p:nvPr/>
        </p:nvCxnSpPr>
        <p:spPr>
          <a:xfrm>
            <a:off x="4222614" y="5331745"/>
            <a:ext cx="2046332" cy="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5" name="Connection Line">
            <a:extLst>
              <a:ext uri="{FF2B5EF4-FFF2-40B4-BE49-F238E27FC236}">
                <a16:creationId xmlns:a16="http://schemas.microsoft.com/office/drawing/2014/main" id="{EFB0D913-3541-4848-9567-3E499A4C8728}"/>
              </a:ext>
            </a:extLst>
          </p:cNvPr>
          <p:cNvCxnSpPr>
            <a:stCxn id="185" idx="0"/>
            <a:endCxn id="183" idx="0"/>
          </p:cNvCxnSpPr>
          <p:nvPr/>
        </p:nvCxnSpPr>
        <p:spPr>
          <a:xfrm>
            <a:off x="6268945" y="2386438"/>
            <a:ext cx="1938638" cy="752998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6" name="Connection Line">
            <a:extLst>
              <a:ext uri="{FF2B5EF4-FFF2-40B4-BE49-F238E27FC236}">
                <a16:creationId xmlns:a16="http://schemas.microsoft.com/office/drawing/2014/main" id="{449BB30D-7E9A-084C-A277-C0BE42003C5A}"/>
              </a:ext>
            </a:extLst>
          </p:cNvPr>
          <p:cNvCxnSpPr>
            <a:stCxn id="151" idx="0"/>
            <a:endCxn id="183" idx="0"/>
          </p:cNvCxnSpPr>
          <p:nvPr/>
        </p:nvCxnSpPr>
        <p:spPr>
          <a:xfrm>
            <a:off x="4404229" y="3139435"/>
            <a:ext cx="3803354" cy="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7" name="Connection Line">
            <a:extLst>
              <a:ext uri="{FF2B5EF4-FFF2-40B4-BE49-F238E27FC236}">
                <a16:creationId xmlns:a16="http://schemas.microsoft.com/office/drawing/2014/main" id="{DFC40C3D-0EB0-C142-A520-750ED3F0A7C7}"/>
              </a:ext>
            </a:extLst>
          </p:cNvPr>
          <p:cNvCxnSpPr>
            <a:stCxn id="184" idx="0"/>
            <a:endCxn id="191" idx="0"/>
          </p:cNvCxnSpPr>
          <p:nvPr/>
        </p:nvCxnSpPr>
        <p:spPr>
          <a:xfrm>
            <a:off x="5089319" y="4233760"/>
            <a:ext cx="1830084" cy="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8" name="Connection Line">
            <a:extLst>
              <a:ext uri="{FF2B5EF4-FFF2-40B4-BE49-F238E27FC236}">
                <a16:creationId xmlns:a16="http://schemas.microsoft.com/office/drawing/2014/main" id="{83A0A76D-D0F3-044A-B005-75575E3730D8}"/>
              </a:ext>
            </a:extLst>
          </p:cNvPr>
          <p:cNvCxnSpPr>
            <a:stCxn id="189" idx="0"/>
            <a:endCxn id="184" idx="0"/>
          </p:cNvCxnSpPr>
          <p:nvPr/>
        </p:nvCxnSpPr>
        <p:spPr>
          <a:xfrm flipV="1">
            <a:off x="4222614" y="4233760"/>
            <a:ext cx="866706" cy="109798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9" name="Connection Line">
            <a:extLst>
              <a:ext uri="{FF2B5EF4-FFF2-40B4-BE49-F238E27FC236}">
                <a16:creationId xmlns:a16="http://schemas.microsoft.com/office/drawing/2014/main" id="{645A4097-5419-E048-9D54-C23D0B243307}"/>
              </a:ext>
            </a:extLst>
          </p:cNvPr>
          <p:cNvCxnSpPr>
            <a:stCxn id="191" idx="0"/>
            <a:endCxn id="183" idx="0"/>
          </p:cNvCxnSpPr>
          <p:nvPr/>
        </p:nvCxnSpPr>
        <p:spPr>
          <a:xfrm flipV="1">
            <a:off x="6919402" y="3139435"/>
            <a:ext cx="1288181" cy="1094327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sp>
        <p:nvSpPr>
          <p:cNvPr id="160" name="C">
            <a:extLst>
              <a:ext uri="{FF2B5EF4-FFF2-40B4-BE49-F238E27FC236}">
                <a16:creationId xmlns:a16="http://schemas.microsoft.com/office/drawing/2014/main" id="{0AD7588F-AEB2-EB45-A412-5023C81CB727}"/>
              </a:ext>
            </a:extLst>
          </p:cNvPr>
          <p:cNvSpPr txBox="1"/>
          <p:nvPr/>
        </p:nvSpPr>
        <p:spPr>
          <a:xfrm>
            <a:off x="4968309" y="4060921"/>
            <a:ext cx="242021" cy="345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C</a:t>
            </a:r>
          </a:p>
        </p:txBody>
      </p:sp>
      <p:pic>
        <p:nvPicPr>
          <p:cNvPr id="161" name="Image" descr="Image">
            <a:extLst>
              <a:ext uri="{FF2B5EF4-FFF2-40B4-BE49-F238E27FC236}">
                <a16:creationId xmlns:a16="http://schemas.microsoft.com/office/drawing/2014/main" id="{C238E948-A6C8-844B-8AD8-05F10E37A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278" y="5755131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" descr="Image">
            <a:extLst>
              <a:ext uri="{FF2B5EF4-FFF2-40B4-BE49-F238E27FC236}">
                <a16:creationId xmlns:a16="http://schemas.microsoft.com/office/drawing/2014/main" id="{FEBA6E0C-C1FF-0142-ABA5-245B51AC5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179" y="5196058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" descr="Image">
            <a:extLst>
              <a:ext uri="{FF2B5EF4-FFF2-40B4-BE49-F238E27FC236}">
                <a16:creationId xmlns:a16="http://schemas.microsoft.com/office/drawing/2014/main" id="{CD140CC3-8498-8E41-B714-B8303CCFB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465" y="5805349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" descr="Image">
            <a:extLst>
              <a:ext uri="{FF2B5EF4-FFF2-40B4-BE49-F238E27FC236}">
                <a16:creationId xmlns:a16="http://schemas.microsoft.com/office/drawing/2014/main" id="{8A643CDF-D817-3A47-AF3C-13B982995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833" y="5051384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" descr="Image">
            <a:extLst>
              <a:ext uri="{FF2B5EF4-FFF2-40B4-BE49-F238E27FC236}">
                <a16:creationId xmlns:a16="http://schemas.microsoft.com/office/drawing/2014/main" id="{A31D7AE9-45E8-7145-A469-CA36BE3A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090" y="4475595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" descr="Image">
            <a:extLst>
              <a:ext uri="{FF2B5EF4-FFF2-40B4-BE49-F238E27FC236}">
                <a16:creationId xmlns:a16="http://schemas.microsoft.com/office/drawing/2014/main" id="{191A14EE-F6D0-C84C-8465-6AD1FEA9A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978" y="2371494"/>
            <a:ext cx="360767" cy="36006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">
            <a:extLst>
              <a:ext uri="{FF2B5EF4-FFF2-40B4-BE49-F238E27FC236}">
                <a16:creationId xmlns:a16="http://schemas.microsoft.com/office/drawing/2014/main" id="{44B88721-CCD9-E044-86C6-38EAE25013F9}"/>
              </a:ext>
            </a:extLst>
          </p:cNvPr>
          <p:cNvSpPr txBox="1"/>
          <p:nvPr/>
        </p:nvSpPr>
        <p:spPr>
          <a:xfrm>
            <a:off x="4227292" y="2906254"/>
            <a:ext cx="212379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68" name="D">
            <a:extLst>
              <a:ext uri="{FF2B5EF4-FFF2-40B4-BE49-F238E27FC236}">
                <a16:creationId xmlns:a16="http://schemas.microsoft.com/office/drawing/2014/main" id="{61AF82AC-6CB1-5045-9778-B531A1AE1635}"/>
              </a:ext>
            </a:extLst>
          </p:cNvPr>
          <p:cNvSpPr txBox="1"/>
          <p:nvPr/>
        </p:nvSpPr>
        <p:spPr>
          <a:xfrm>
            <a:off x="4190179" y="4925222"/>
            <a:ext cx="256531" cy="34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69" name="j">
            <a:extLst>
              <a:ext uri="{FF2B5EF4-FFF2-40B4-BE49-F238E27FC236}">
                <a16:creationId xmlns:a16="http://schemas.microsoft.com/office/drawing/2014/main" id="{61DA9394-A7BD-5541-B41B-3407B5BF905D}"/>
              </a:ext>
            </a:extLst>
          </p:cNvPr>
          <p:cNvSpPr txBox="1"/>
          <p:nvPr/>
        </p:nvSpPr>
        <p:spPr>
          <a:xfrm>
            <a:off x="2987353" y="2383640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j</a:t>
            </a:r>
          </a:p>
        </p:txBody>
      </p:sp>
      <p:sp>
        <p:nvSpPr>
          <p:cNvPr id="170" name="k">
            <a:extLst>
              <a:ext uri="{FF2B5EF4-FFF2-40B4-BE49-F238E27FC236}">
                <a16:creationId xmlns:a16="http://schemas.microsoft.com/office/drawing/2014/main" id="{8018EE77-36C6-8248-AC7C-D6F09A02C965}"/>
              </a:ext>
            </a:extLst>
          </p:cNvPr>
          <p:cNvSpPr txBox="1"/>
          <p:nvPr/>
        </p:nvSpPr>
        <p:spPr>
          <a:xfrm>
            <a:off x="2807774" y="4706301"/>
            <a:ext cx="180579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k</a:t>
            </a:r>
          </a:p>
        </p:txBody>
      </p:sp>
      <p:sp>
        <p:nvSpPr>
          <p:cNvPr id="171" name="l">
            <a:extLst>
              <a:ext uri="{FF2B5EF4-FFF2-40B4-BE49-F238E27FC236}">
                <a16:creationId xmlns:a16="http://schemas.microsoft.com/office/drawing/2014/main" id="{02E60840-C8D9-D74E-B849-3881772D8B67}"/>
              </a:ext>
            </a:extLst>
          </p:cNvPr>
          <p:cNvSpPr txBox="1"/>
          <p:nvPr/>
        </p:nvSpPr>
        <p:spPr>
          <a:xfrm>
            <a:off x="2681773" y="5210953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l</a:t>
            </a:r>
          </a:p>
        </p:txBody>
      </p:sp>
      <p:sp>
        <p:nvSpPr>
          <p:cNvPr id="172" name="m">
            <a:extLst>
              <a:ext uri="{FF2B5EF4-FFF2-40B4-BE49-F238E27FC236}">
                <a16:creationId xmlns:a16="http://schemas.microsoft.com/office/drawing/2014/main" id="{1476B2BF-054A-A045-AFA7-E8A425426AA6}"/>
              </a:ext>
            </a:extLst>
          </p:cNvPr>
          <p:cNvSpPr txBox="1"/>
          <p:nvPr/>
        </p:nvSpPr>
        <p:spPr>
          <a:xfrm>
            <a:off x="2978233" y="5820245"/>
            <a:ext cx="256705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m</a:t>
            </a:r>
          </a:p>
        </p:txBody>
      </p:sp>
      <p:sp>
        <p:nvSpPr>
          <p:cNvPr id="173" name="o">
            <a:extLst>
              <a:ext uri="{FF2B5EF4-FFF2-40B4-BE49-F238E27FC236}">
                <a16:creationId xmlns:a16="http://schemas.microsoft.com/office/drawing/2014/main" id="{542F0AC3-C6B7-D240-8952-B88BC37220AE}"/>
              </a:ext>
            </a:extLst>
          </p:cNvPr>
          <p:cNvSpPr txBox="1"/>
          <p:nvPr/>
        </p:nvSpPr>
        <p:spPr>
          <a:xfrm>
            <a:off x="9299159" y="448770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o</a:t>
            </a:r>
          </a:p>
        </p:txBody>
      </p:sp>
      <p:sp>
        <p:nvSpPr>
          <p:cNvPr id="174" name="p">
            <a:extLst>
              <a:ext uri="{FF2B5EF4-FFF2-40B4-BE49-F238E27FC236}">
                <a16:creationId xmlns:a16="http://schemas.microsoft.com/office/drawing/2014/main" id="{DBD9F200-CC6F-0942-BA6D-F466F9F691EC}"/>
              </a:ext>
            </a:extLst>
          </p:cNvPr>
          <p:cNvSpPr txBox="1"/>
          <p:nvPr/>
        </p:nvSpPr>
        <p:spPr>
          <a:xfrm>
            <a:off x="9571453" y="5063488"/>
            <a:ext cx="193416" cy="332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p</a:t>
            </a:r>
          </a:p>
        </p:txBody>
      </p:sp>
      <p:sp>
        <p:nvSpPr>
          <p:cNvPr id="175" name="q">
            <a:extLst>
              <a:ext uri="{FF2B5EF4-FFF2-40B4-BE49-F238E27FC236}">
                <a16:creationId xmlns:a16="http://schemas.microsoft.com/office/drawing/2014/main" id="{D7ACF079-B7E0-DD45-98ED-F82F3351DF32}"/>
              </a:ext>
            </a:extLst>
          </p:cNvPr>
          <p:cNvSpPr txBox="1"/>
          <p:nvPr/>
        </p:nvSpPr>
        <p:spPr>
          <a:xfrm>
            <a:off x="9233389" y="5820245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q</a:t>
            </a:r>
          </a:p>
        </p:txBody>
      </p:sp>
      <p:sp>
        <p:nvSpPr>
          <p:cNvPr id="176" name="Oval">
            <a:extLst>
              <a:ext uri="{FF2B5EF4-FFF2-40B4-BE49-F238E27FC236}">
                <a16:creationId xmlns:a16="http://schemas.microsoft.com/office/drawing/2014/main" id="{F41DE726-72ED-A943-AA52-CE6611FA8376}"/>
              </a:ext>
            </a:extLst>
          </p:cNvPr>
          <p:cNvSpPr/>
          <p:nvPr/>
        </p:nvSpPr>
        <p:spPr>
          <a:xfrm>
            <a:off x="3819221" y="2700227"/>
            <a:ext cx="1170016" cy="878417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77" name="Connection Line">
            <a:extLst>
              <a:ext uri="{FF2B5EF4-FFF2-40B4-BE49-F238E27FC236}">
                <a16:creationId xmlns:a16="http://schemas.microsoft.com/office/drawing/2014/main" id="{25B9632A-7612-E74A-9AD8-372829451B23}"/>
              </a:ext>
            </a:extLst>
          </p:cNvPr>
          <p:cNvSpPr/>
          <p:nvPr/>
        </p:nvSpPr>
        <p:spPr>
          <a:xfrm>
            <a:off x="3501456" y="3356347"/>
            <a:ext cx="391979" cy="166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78" name="A">
            <a:extLst>
              <a:ext uri="{FF2B5EF4-FFF2-40B4-BE49-F238E27FC236}">
                <a16:creationId xmlns:a16="http://schemas.microsoft.com/office/drawing/2014/main" id="{A3533AF8-2954-CA40-9E05-BA8C3A666A2B}"/>
              </a:ext>
            </a:extLst>
          </p:cNvPr>
          <p:cNvSpPr txBox="1"/>
          <p:nvPr/>
        </p:nvSpPr>
        <p:spPr>
          <a:xfrm>
            <a:off x="3062423" y="3670332"/>
            <a:ext cx="241524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79" name="Oval">
            <a:extLst>
              <a:ext uri="{FF2B5EF4-FFF2-40B4-BE49-F238E27FC236}">
                <a16:creationId xmlns:a16="http://schemas.microsoft.com/office/drawing/2014/main" id="{93520964-D3D7-BD42-9B3F-326FFEEA0AE7}"/>
              </a:ext>
            </a:extLst>
          </p:cNvPr>
          <p:cNvSpPr/>
          <p:nvPr/>
        </p:nvSpPr>
        <p:spPr>
          <a:xfrm>
            <a:off x="2636179" y="3437809"/>
            <a:ext cx="1094012" cy="81072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0" name="A">
            <a:extLst>
              <a:ext uri="{FF2B5EF4-FFF2-40B4-BE49-F238E27FC236}">
                <a16:creationId xmlns:a16="http://schemas.microsoft.com/office/drawing/2014/main" id="{1EF93409-3F15-684C-8287-2324884B111A}"/>
              </a:ext>
            </a:extLst>
          </p:cNvPr>
          <p:cNvSpPr txBox="1"/>
          <p:nvPr/>
        </p:nvSpPr>
        <p:spPr>
          <a:xfrm>
            <a:off x="3062423" y="3670332"/>
            <a:ext cx="241524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81" name="B">
            <a:extLst>
              <a:ext uri="{FF2B5EF4-FFF2-40B4-BE49-F238E27FC236}">
                <a16:creationId xmlns:a16="http://schemas.microsoft.com/office/drawing/2014/main" id="{CD941A3E-6AEE-B94B-803C-983EFC59AE6E}"/>
              </a:ext>
            </a:extLst>
          </p:cNvPr>
          <p:cNvSpPr txBox="1"/>
          <p:nvPr/>
        </p:nvSpPr>
        <p:spPr>
          <a:xfrm>
            <a:off x="4227292" y="2906254"/>
            <a:ext cx="212379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82" name="Oval">
            <a:extLst>
              <a:ext uri="{FF2B5EF4-FFF2-40B4-BE49-F238E27FC236}">
                <a16:creationId xmlns:a16="http://schemas.microsoft.com/office/drawing/2014/main" id="{A4FC6DF6-63A9-3347-9DA0-15D1FBFE88DC}"/>
              </a:ext>
            </a:extLst>
          </p:cNvPr>
          <p:cNvSpPr/>
          <p:nvPr/>
        </p:nvSpPr>
        <p:spPr>
          <a:xfrm>
            <a:off x="7691977" y="4881014"/>
            <a:ext cx="1229484" cy="96764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3" name="Oval">
            <a:extLst>
              <a:ext uri="{FF2B5EF4-FFF2-40B4-BE49-F238E27FC236}">
                <a16:creationId xmlns:a16="http://schemas.microsoft.com/office/drawing/2014/main" id="{49281152-71C1-614D-A60C-5C4A71C141FC}"/>
              </a:ext>
            </a:extLst>
          </p:cNvPr>
          <p:cNvSpPr/>
          <p:nvPr/>
        </p:nvSpPr>
        <p:spPr>
          <a:xfrm>
            <a:off x="7553983" y="2623173"/>
            <a:ext cx="1307199" cy="103252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4" name="Oval">
            <a:extLst>
              <a:ext uri="{FF2B5EF4-FFF2-40B4-BE49-F238E27FC236}">
                <a16:creationId xmlns:a16="http://schemas.microsoft.com/office/drawing/2014/main" id="{053DE3AD-B4A6-704A-9166-85FA0D2A3421}"/>
              </a:ext>
            </a:extLst>
          </p:cNvPr>
          <p:cNvSpPr/>
          <p:nvPr/>
        </p:nvSpPr>
        <p:spPr>
          <a:xfrm>
            <a:off x="4515046" y="3779681"/>
            <a:ext cx="1148547" cy="908160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5" name="Oval">
            <a:extLst>
              <a:ext uri="{FF2B5EF4-FFF2-40B4-BE49-F238E27FC236}">
                <a16:creationId xmlns:a16="http://schemas.microsoft.com/office/drawing/2014/main" id="{26C13735-3EF7-2643-A710-8F40BDD83E28}"/>
              </a:ext>
            </a:extLst>
          </p:cNvPr>
          <p:cNvSpPr/>
          <p:nvPr/>
        </p:nvSpPr>
        <p:spPr>
          <a:xfrm>
            <a:off x="5738460" y="1960830"/>
            <a:ext cx="1060972" cy="851216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6" name="E">
            <a:extLst>
              <a:ext uri="{FF2B5EF4-FFF2-40B4-BE49-F238E27FC236}">
                <a16:creationId xmlns:a16="http://schemas.microsoft.com/office/drawing/2014/main" id="{5FF9480C-B383-774C-AA9C-A9B6A516CC58}"/>
              </a:ext>
            </a:extLst>
          </p:cNvPr>
          <p:cNvSpPr txBox="1"/>
          <p:nvPr/>
        </p:nvSpPr>
        <p:spPr>
          <a:xfrm>
            <a:off x="6166973" y="2307248"/>
            <a:ext cx="203946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88" name="I">
            <a:extLst>
              <a:ext uri="{FF2B5EF4-FFF2-40B4-BE49-F238E27FC236}">
                <a16:creationId xmlns:a16="http://schemas.microsoft.com/office/drawing/2014/main" id="{E954B7D0-47D5-3D42-BE52-08132E3470AB}"/>
              </a:ext>
            </a:extLst>
          </p:cNvPr>
          <p:cNvSpPr txBox="1"/>
          <p:nvPr/>
        </p:nvSpPr>
        <p:spPr>
          <a:xfrm>
            <a:off x="8441087" y="4969833"/>
            <a:ext cx="139453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89" name="Oval">
            <a:extLst>
              <a:ext uri="{FF2B5EF4-FFF2-40B4-BE49-F238E27FC236}">
                <a16:creationId xmlns:a16="http://schemas.microsoft.com/office/drawing/2014/main" id="{D64D8628-2E76-054D-AA0C-C3EABD2B2B72}"/>
              </a:ext>
            </a:extLst>
          </p:cNvPr>
          <p:cNvSpPr/>
          <p:nvPr/>
        </p:nvSpPr>
        <p:spPr>
          <a:xfrm>
            <a:off x="3590265" y="4803350"/>
            <a:ext cx="1264700" cy="1056790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0" name="D">
            <a:extLst>
              <a:ext uri="{FF2B5EF4-FFF2-40B4-BE49-F238E27FC236}">
                <a16:creationId xmlns:a16="http://schemas.microsoft.com/office/drawing/2014/main" id="{1722C0AE-C498-2149-AD69-1F9B1B6A7727}"/>
              </a:ext>
            </a:extLst>
          </p:cNvPr>
          <p:cNvSpPr txBox="1"/>
          <p:nvPr/>
        </p:nvSpPr>
        <p:spPr>
          <a:xfrm>
            <a:off x="4190179" y="4925222"/>
            <a:ext cx="256531" cy="34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91" name="G">
            <a:extLst>
              <a:ext uri="{FF2B5EF4-FFF2-40B4-BE49-F238E27FC236}">
                <a16:creationId xmlns:a16="http://schemas.microsoft.com/office/drawing/2014/main" id="{CAA5394E-BB2B-1647-B933-C2DCEAF3BBAF}"/>
              </a:ext>
            </a:extLst>
          </p:cNvPr>
          <p:cNvSpPr/>
          <p:nvPr/>
        </p:nvSpPr>
        <p:spPr>
          <a:xfrm>
            <a:off x="6287053" y="3733760"/>
            <a:ext cx="1264699" cy="1000002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789" tIns="26789" rIns="26789" bIns="26789" anchor="ctr"/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92" name="B">
            <a:extLst>
              <a:ext uri="{FF2B5EF4-FFF2-40B4-BE49-F238E27FC236}">
                <a16:creationId xmlns:a16="http://schemas.microsoft.com/office/drawing/2014/main" id="{0E5700F5-79FB-2846-90A5-B5098BD470AC}"/>
              </a:ext>
            </a:extLst>
          </p:cNvPr>
          <p:cNvSpPr txBox="1"/>
          <p:nvPr/>
        </p:nvSpPr>
        <p:spPr>
          <a:xfrm>
            <a:off x="4989463" y="4006768"/>
            <a:ext cx="232035" cy="4092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lang="en-US" b="0" dirty="0">
                <a:solidFill>
                  <a:srgbClr val="000000"/>
                </a:solidFill>
              </a:rPr>
              <a:t>C</a:t>
            </a:r>
            <a:endParaRPr b="0" dirty="0">
              <a:solidFill>
                <a:srgbClr val="000000"/>
              </a:solidFill>
            </a:endParaRPr>
          </a:p>
        </p:txBody>
      </p:sp>
      <p:sp>
        <p:nvSpPr>
          <p:cNvPr id="193" name="Oval">
            <a:extLst>
              <a:ext uri="{FF2B5EF4-FFF2-40B4-BE49-F238E27FC236}">
                <a16:creationId xmlns:a16="http://schemas.microsoft.com/office/drawing/2014/main" id="{FCA34714-C61C-9742-B61C-AC576E9092F4}"/>
              </a:ext>
            </a:extLst>
          </p:cNvPr>
          <p:cNvSpPr/>
          <p:nvPr/>
        </p:nvSpPr>
        <p:spPr>
          <a:xfrm>
            <a:off x="5654204" y="4882313"/>
            <a:ext cx="1229484" cy="898864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4" name="F">
            <a:extLst>
              <a:ext uri="{FF2B5EF4-FFF2-40B4-BE49-F238E27FC236}">
                <a16:creationId xmlns:a16="http://schemas.microsoft.com/office/drawing/2014/main" id="{6EB8C4AC-108F-764C-BE7E-9DA8A4015331}"/>
              </a:ext>
            </a:extLst>
          </p:cNvPr>
          <p:cNvSpPr txBox="1"/>
          <p:nvPr/>
        </p:nvSpPr>
        <p:spPr>
          <a:xfrm>
            <a:off x="6167718" y="5153137"/>
            <a:ext cx="202456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 dirty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87" name="H">
            <a:extLst>
              <a:ext uri="{FF2B5EF4-FFF2-40B4-BE49-F238E27FC236}">
                <a16:creationId xmlns:a16="http://schemas.microsoft.com/office/drawing/2014/main" id="{ABC6983D-1D7A-BE42-B7EF-CB070A395757}"/>
              </a:ext>
            </a:extLst>
          </p:cNvPr>
          <p:cNvSpPr txBox="1"/>
          <p:nvPr/>
        </p:nvSpPr>
        <p:spPr>
          <a:xfrm>
            <a:off x="8180252" y="2966596"/>
            <a:ext cx="252935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275" name="82.0.0.0/23"/>
          <p:cNvSpPr txBox="1"/>
          <p:nvPr/>
        </p:nvSpPr>
        <p:spPr>
          <a:xfrm>
            <a:off x="8561154" y="2883636"/>
            <a:ext cx="1019509" cy="30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82.0.0.0/2</a:t>
            </a:r>
          </a:p>
        </p:txBody>
      </p:sp>
      <p:sp>
        <p:nvSpPr>
          <p:cNvPr id="125" name="Connection Line">
            <a:extLst>
              <a:ext uri="{FF2B5EF4-FFF2-40B4-BE49-F238E27FC236}">
                <a16:creationId xmlns:a16="http://schemas.microsoft.com/office/drawing/2014/main" id="{265C0ADC-DD66-9E4A-8631-D141862B3CC1}"/>
              </a:ext>
            </a:extLst>
          </p:cNvPr>
          <p:cNvSpPr/>
          <p:nvPr/>
        </p:nvSpPr>
        <p:spPr>
          <a:xfrm>
            <a:off x="7981046" y="3602352"/>
            <a:ext cx="249688" cy="12817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7" h="21600" extrusionOk="0">
                <a:moveTo>
                  <a:pt x="16207" y="21600"/>
                </a:moveTo>
                <a:cubicBezTo>
                  <a:pt x="-4960" y="14230"/>
                  <a:pt x="-5393" y="7030"/>
                  <a:pt x="14907" y="0"/>
                </a:cubicBezTo>
              </a:path>
            </a:pathLst>
          </a:custGeom>
          <a:ln w="76200">
            <a:solidFill>
              <a:srgbClr val="70BF41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7" name="Rectangle">
            <a:extLst>
              <a:ext uri="{FF2B5EF4-FFF2-40B4-BE49-F238E27FC236}">
                <a16:creationId xmlns:a16="http://schemas.microsoft.com/office/drawing/2014/main" id="{46938D69-5D86-7F47-8776-FDA0F7CF5098}"/>
              </a:ext>
            </a:extLst>
          </p:cNvPr>
          <p:cNvSpPr/>
          <p:nvPr/>
        </p:nvSpPr>
        <p:spPr>
          <a:xfrm>
            <a:off x="8477084" y="2901706"/>
            <a:ext cx="1504463" cy="268531"/>
          </a:xfrm>
          <a:prstGeom prst="rect">
            <a:avLst/>
          </a:prstGeom>
          <a:solidFill>
            <a:srgbClr val="70BF4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118" name="82.0.0.0/23">
            <a:extLst>
              <a:ext uri="{FF2B5EF4-FFF2-40B4-BE49-F238E27FC236}">
                <a16:creationId xmlns:a16="http://schemas.microsoft.com/office/drawing/2014/main" id="{E6BEF5E3-BF08-1B4E-B744-DEAB54205A4E}"/>
              </a:ext>
            </a:extLst>
          </p:cNvPr>
          <p:cNvSpPr txBox="1"/>
          <p:nvPr/>
        </p:nvSpPr>
        <p:spPr>
          <a:xfrm>
            <a:off x="8539591" y="2892302"/>
            <a:ext cx="1137482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82.0.0.0/23</a:t>
            </a:r>
          </a:p>
        </p:txBody>
      </p:sp>
      <p:sp>
        <p:nvSpPr>
          <p:cNvPr id="119" name="Rectangle">
            <a:extLst>
              <a:ext uri="{FF2B5EF4-FFF2-40B4-BE49-F238E27FC236}">
                <a16:creationId xmlns:a16="http://schemas.microsoft.com/office/drawing/2014/main" id="{061FA7BA-4378-6542-A6B6-823EC2CA8EBE}"/>
              </a:ext>
            </a:extLst>
          </p:cNvPr>
          <p:cNvSpPr/>
          <p:nvPr/>
        </p:nvSpPr>
        <p:spPr>
          <a:xfrm>
            <a:off x="8477084" y="3163636"/>
            <a:ext cx="1504463" cy="269295"/>
          </a:xfrm>
          <a:prstGeom prst="rect">
            <a:avLst/>
          </a:prstGeom>
          <a:solidFill>
            <a:srgbClr val="EBEBEB">
              <a:alpha val="55000"/>
            </a:srgb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EBEBEB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120" name="Path: H">
            <a:extLst>
              <a:ext uri="{FF2B5EF4-FFF2-40B4-BE49-F238E27FC236}">
                <a16:creationId xmlns:a16="http://schemas.microsoft.com/office/drawing/2014/main" id="{CD89B82D-20C7-1D44-AA24-2AFE9232D03D}"/>
              </a:ext>
            </a:extLst>
          </p:cNvPr>
          <p:cNvSpPr txBox="1"/>
          <p:nvPr/>
        </p:nvSpPr>
        <p:spPr>
          <a:xfrm>
            <a:off x="8539591" y="3154614"/>
            <a:ext cx="727796" cy="28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Path: H</a:t>
            </a:r>
          </a:p>
        </p:txBody>
      </p:sp>
      <p:pic>
        <p:nvPicPr>
          <p:cNvPr id="88" name="cartoon-pirate-e1280320621307.jpg" descr="cartoon-pirate-e1280320621307.jpg">
            <a:extLst>
              <a:ext uri="{FF2B5EF4-FFF2-40B4-BE49-F238E27FC236}">
                <a16:creationId xmlns:a16="http://schemas.microsoft.com/office/drawing/2014/main" id="{EC0AFDE2-831A-3A4F-8E91-59D39DADA0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0582" y="3712715"/>
            <a:ext cx="828443" cy="1073869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Rectangle">
            <a:extLst>
              <a:ext uri="{FF2B5EF4-FFF2-40B4-BE49-F238E27FC236}">
                <a16:creationId xmlns:a16="http://schemas.microsoft.com/office/drawing/2014/main" id="{C23DC70A-A15F-E148-B757-8DC0A93B9E69}"/>
              </a:ext>
            </a:extLst>
          </p:cNvPr>
          <p:cNvSpPr/>
          <p:nvPr/>
        </p:nvSpPr>
        <p:spPr>
          <a:xfrm>
            <a:off x="5797203" y="3765865"/>
            <a:ext cx="1504464" cy="269295"/>
          </a:xfrm>
          <a:prstGeom prst="rect">
            <a:avLst/>
          </a:prstGeom>
          <a:solidFill>
            <a:srgbClr val="EBEBEB">
              <a:alpha val="55000"/>
            </a:srgb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EBEBEB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94" name="Oval">
            <a:extLst>
              <a:ext uri="{FF2B5EF4-FFF2-40B4-BE49-F238E27FC236}">
                <a16:creationId xmlns:a16="http://schemas.microsoft.com/office/drawing/2014/main" id="{8D3A10DF-A472-694A-BAF8-FABA00399860}"/>
              </a:ext>
            </a:extLst>
          </p:cNvPr>
          <p:cNvSpPr/>
          <p:nvPr/>
        </p:nvSpPr>
        <p:spPr>
          <a:xfrm>
            <a:off x="6290408" y="3740731"/>
            <a:ext cx="1264699" cy="1000002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91" name="Path: H G">
            <a:extLst>
              <a:ext uri="{FF2B5EF4-FFF2-40B4-BE49-F238E27FC236}">
                <a16:creationId xmlns:a16="http://schemas.microsoft.com/office/drawing/2014/main" id="{1404A987-031F-3D4C-84A4-743D3B10628B}"/>
              </a:ext>
            </a:extLst>
          </p:cNvPr>
          <p:cNvSpPr txBox="1"/>
          <p:nvPr/>
        </p:nvSpPr>
        <p:spPr>
          <a:xfrm>
            <a:off x="5806097" y="3773306"/>
            <a:ext cx="918965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Path: H G</a:t>
            </a:r>
          </a:p>
        </p:txBody>
      </p:sp>
      <p:sp>
        <p:nvSpPr>
          <p:cNvPr id="89" name="Rectangle">
            <a:extLst>
              <a:ext uri="{FF2B5EF4-FFF2-40B4-BE49-F238E27FC236}">
                <a16:creationId xmlns:a16="http://schemas.microsoft.com/office/drawing/2014/main" id="{6EF77FFD-56B3-4A43-A3E9-0E86587EB565}"/>
              </a:ext>
            </a:extLst>
          </p:cNvPr>
          <p:cNvSpPr/>
          <p:nvPr/>
        </p:nvSpPr>
        <p:spPr>
          <a:xfrm>
            <a:off x="5797203" y="3488469"/>
            <a:ext cx="1504464" cy="268531"/>
          </a:xfrm>
          <a:prstGeom prst="rect">
            <a:avLst/>
          </a:prstGeom>
          <a:solidFill>
            <a:srgbClr val="FF2600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90" name="82.0.0.0/24">
            <a:extLst>
              <a:ext uri="{FF2B5EF4-FFF2-40B4-BE49-F238E27FC236}">
                <a16:creationId xmlns:a16="http://schemas.microsoft.com/office/drawing/2014/main" id="{E6DFBCE0-A6E2-6B41-BC09-C8BAB5ACCD73}"/>
              </a:ext>
            </a:extLst>
          </p:cNvPr>
          <p:cNvSpPr txBox="1"/>
          <p:nvPr/>
        </p:nvSpPr>
        <p:spPr>
          <a:xfrm>
            <a:off x="5859711" y="3479065"/>
            <a:ext cx="1137482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82.0.0.0/24</a:t>
            </a:r>
          </a:p>
        </p:txBody>
      </p:sp>
    </p:spTree>
    <p:extLst>
      <p:ext uri="{BB962C8B-B14F-4D97-AF65-F5344CB8AC3E}">
        <p14:creationId xmlns:p14="http://schemas.microsoft.com/office/powerpoint/2010/main" val="60126571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9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6727"/>
            <a:ext cx="12310110" cy="8206742"/>
          </a:xfrm>
          <a:prstGeom prst="rect">
            <a:avLst/>
          </a:prstGeom>
          <a:ln w="12700">
            <a:miter lim="400000"/>
          </a:ln>
        </p:spPr>
      </p:pic>
      <p:sp>
        <p:nvSpPr>
          <p:cNvPr id="1210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1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1257" name="AS H creates a BGP advertisement for n’s IP prefix"/>
          <p:cNvSpPr txBox="1"/>
          <p:nvPr/>
        </p:nvSpPr>
        <p:spPr>
          <a:xfrm>
            <a:off x="889000" y="831192"/>
            <a:ext cx="9289081" cy="462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dirty="0"/>
              <a:t>Attacker attracts traffic destined to AS H using BGP hijacking</a:t>
            </a:r>
          </a:p>
        </p:txBody>
      </p:sp>
      <p:pic>
        <p:nvPicPr>
          <p:cNvPr id="134" name="Image" descr="Image">
            <a:extLst>
              <a:ext uri="{FF2B5EF4-FFF2-40B4-BE49-F238E27FC236}">
                <a16:creationId xmlns:a16="http://schemas.microsoft.com/office/drawing/2014/main" id="{9464171B-8A65-7947-A369-5F195688F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0863" y="2371535"/>
            <a:ext cx="360767" cy="360063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n">
            <a:extLst>
              <a:ext uri="{FF2B5EF4-FFF2-40B4-BE49-F238E27FC236}">
                <a16:creationId xmlns:a16="http://schemas.microsoft.com/office/drawing/2014/main" id="{A88DB2D4-7B2E-4E4E-9155-5B3E45B6CC45}"/>
              </a:ext>
            </a:extLst>
          </p:cNvPr>
          <p:cNvSpPr txBox="1"/>
          <p:nvPr/>
        </p:nvSpPr>
        <p:spPr>
          <a:xfrm>
            <a:off x="9233389" y="238364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n</a:t>
            </a:r>
          </a:p>
        </p:txBody>
      </p:sp>
      <p:sp>
        <p:nvSpPr>
          <p:cNvPr id="137" name="Connection Line">
            <a:extLst>
              <a:ext uri="{FF2B5EF4-FFF2-40B4-BE49-F238E27FC236}">
                <a16:creationId xmlns:a16="http://schemas.microsoft.com/office/drawing/2014/main" id="{02E415AB-5AB0-2F4C-9B21-CDE8AE75F587}"/>
              </a:ext>
            </a:extLst>
          </p:cNvPr>
          <p:cNvSpPr/>
          <p:nvPr/>
        </p:nvSpPr>
        <p:spPr>
          <a:xfrm>
            <a:off x="3183184" y="3843171"/>
            <a:ext cx="720053" cy="1031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38" name="Connection Line">
            <a:extLst>
              <a:ext uri="{FF2B5EF4-FFF2-40B4-BE49-F238E27FC236}">
                <a16:creationId xmlns:a16="http://schemas.microsoft.com/office/drawing/2014/main" id="{C68595B8-E221-C94C-A288-B089CA10730B}"/>
              </a:ext>
            </a:extLst>
          </p:cNvPr>
          <p:cNvSpPr/>
          <p:nvPr/>
        </p:nvSpPr>
        <p:spPr>
          <a:xfrm>
            <a:off x="3576708" y="2643942"/>
            <a:ext cx="368681" cy="220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39" name="Connection Line">
            <a:extLst>
              <a:ext uri="{FF2B5EF4-FFF2-40B4-BE49-F238E27FC236}">
                <a16:creationId xmlns:a16="http://schemas.microsoft.com/office/drawing/2014/main" id="{384C00CE-182C-8F45-B5CD-C95EBFBE69B6}"/>
              </a:ext>
            </a:extLst>
          </p:cNvPr>
          <p:cNvSpPr/>
          <p:nvPr/>
        </p:nvSpPr>
        <p:spPr>
          <a:xfrm>
            <a:off x="8688437" y="2657982"/>
            <a:ext cx="177275" cy="129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0" name="Connection Line">
            <a:extLst>
              <a:ext uri="{FF2B5EF4-FFF2-40B4-BE49-F238E27FC236}">
                <a16:creationId xmlns:a16="http://schemas.microsoft.com/office/drawing/2014/main" id="{C8848015-2D5A-384C-983C-D04F74C709BA}"/>
              </a:ext>
            </a:extLst>
          </p:cNvPr>
          <p:cNvSpPr/>
          <p:nvPr/>
        </p:nvSpPr>
        <p:spPr>
          <a:xfrm>
            <a:off x="8692891" y="4781668"/>
            <a:ext cx="208914" cy="204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1" name="Connection Line">
            <a:extLst>
              <a:ext uri="{FF2B5EF4-FFF2-40B4-BE49-F238E27FC236}">
                <a16:creationId xmlns:a16="http://schemas.microsoft.com/office/drawing/2014/main" id="{E6960734-A0DD-C344-85A0-C9D01C3FA2A6}"/>
              </a:ext>
            </a:extLst>
          </p:cNvPr>
          <p:cNvSpPr/>
          <p:nvPr/>
        </p:nvSpPr>
        <p:spPr>
          <a:xfrm>
            <a:off x="8914454" y="5254988"/>
            <a:ext cx="223102" cy="29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2" name="Connection Line">
            <a:extLst>
              <a:ext uri="{FF2B5EF4-FFF2-40B4-BE49-F238E27FC236}">
                <a16:creationId xmlns:a16="http://schemas.microsoft.com/office/drawing/2014/main" id="{33F38AF3-1382-134F-ADED-D60649F7F55E}"/>
              </a:ext>
            </a:extLst>
          </p:cNvPr>
          <p:cNvSpPr/>
          <p:nvPr/>
        </p:nvSpPr>
        <p:spPr>
          <a:xfrm>
            <a:off x="8708126" y="5733217"/>
            <a:ext cx="142137" cy="130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3" name="Connection Line">
            <a:extLst>
              <a:ext uri="{FF2B5EF4-FFF2-40B4-BE49-F238E27FC236}">
                <a16:creationId xmlns:a16="http://schemas.microsoft.com/office/drawing/2014/main" id="{56B9DD34-6300-654E-8DDE-39B7FFEA83B2}"/>
              </a:ext>
            </a:extLst>
          </p:cNvPr>
          <p:cNvSpPr/>
          <p:nvPr/>
        </p:nvSpPr>
        <p:spPr>
          <a:xfrm>
            <a:off x="3206675" y="5355199"/>
            <a:ext cx="382628" cy="14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4" name="Connection Line">
            <a:extLst>
              <a:ext uri="{FF2B5EF4-FFF2-40B4-BE49-F238E27FC236}">
                <a16:creationId xmlns:a16="http://schemas.microsoft.com/office/drawing/2014/main" id="{F24C0F44-147D-3E4C-8ABE-01452C8D9335}"/>
              </a:ext>
            </a:extLst>
          </p:cNvPr>
          <p:cNvSpPr/>
          <p:nvPr/>
        </p:nvSpPr>
        <p:spPr>
          <a:xfrm>
            <a:off x="3641366" y="5707260"/>
            <a:ext cx="133796" cy="112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5" name="Connection Line">
            <a:extLst>
              <a:ext uri="{FF2B5EF4-FFF2-40B4-BE49-F238E27FC236}">
                <a16:creationId xmlns:a16="http://schemas.microsoft.com/office/drawing/2014/main" id="{A3E4770D-EC70-4146-80D2-B703111C5D55}"/>
              </a:ext>
            </a:extLst>
          </p:cNvPr>
          <p:cNvSpPr/>
          <p:nvPr/>
        </p:nvSpPr>
        <p:spPr>
          <a:xfrm>
            <a:off x="3443469" y="5018042"/>
            <a:ext cx="207876" cy="83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146" name="Image" descr="Image">
            <a:extLst>
              <a:ext uri="{FF2B5EF4-FFF2-40B4-BE49-F238E27FC236}">
                <a16:creationId xmlns:a16="http://schemas.microsoft.com/office/drawing/2014/main" id="{1B2F797E-5EB5-2944-AF59-B77EAD3C5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774" y="4770695"/>
            <a:ext cx="360768" cy="360063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47" name="Connection Line">
            <a:extLst>
              <a:ext uri="{FF2B5EF4-FFF2-40B4-BE49-F238E27FC236}">
                <a16:creationId xmlns:a16="http://schemas.microsoft.com/office/drawing/2014/main" id="{E8C28607-5C93-C147-A88C-9E56CD9DC01C}"/>
              </a:ext>
            </a:extLst>
          </p:cNvPr>
          <p:cNvCxnSpPr>
            <a:stCxn id="182" idx="0"/>
            <a:endCxn id="191" idx="0"/>
          </p:cNvCxnSpPr>
          <p:nvPr/>
        </p:nvCxnSpPr>
        <p:spPr>
          <a:xfrm flipH="1" flipV="1">
            <a:off x="6919402" y="4233761"/>
            <a:ext cx="1387317" cy="113107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48" name="Connection Line">
            <a:extLst>
              <a:ext uri="{FF2B5EF4-FFF2-40B4-BE49-F238E27FC236}">
                <a16:creationId xmlns:a16="http://schemas.microsoft.com/office/drawing/2014/main" id="{37B4EF90-42F8-9445-A05A-DB2358EB19BF}"/>
              </a:ext>
            </a:extLst>
          </p:cNvPr>
          <p:cNvCxnSpPr>
            <a:stCxn id="151" idx="0"/>
            <a:endCxn id="185" idx="0"/>
          </p:cNvCxnSpPr>
          <p:nvPr/>
        </p:nvCxnSpPr>
        <p:spPr>
          <a:xfrm flipV="1">
            <a:off x="4404229" y="2386438"/>
            <a:ext cx="1864717" cy="752998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49" name="Connection Line">
            <a:extLst>
              <a:ext uri="{FF2B5EF4-FFF2-40B4-BE49-F238E27FC236}">
                <a16:creationId xmlns:a16="http://schemas.microsoft.com/office/drawing/2014/main" id="{57976E75-20C2-754F-B5CC-A93EBBD48532}"/>
              </a:ext>
            </a:extLst>
          </p:cNvPr>
          <p:cNvCxnSpPr>
            <a:stCxn id="184" idx="0"/>
            <a:endCxn id="151" idx="0"/>
          </p:cNvCxnSpPr>
          <p:nvPr/>
        </p:nvCxnSpPr>
        <p:spPr>
          <a:xfrm flipH="1" flipV="1">
            <a:off x="4404229" y="3139435"/>
            <a:ext cx="685091" cy="109432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sp>
        <p:nvSpPr>
          <p:cNvPr id="150" name="Connection Line">
            <a:extLst>
              <a:ext uri="{FF2B5EF4-FFF2-40B4-BE49-F238E27FC236}">
                <a16:creationId xmlns:a16="http://schemas.microsoft.com/office/drawing/2014/main" id="{6DC3ED63-51DE-F54B-9593-5168681316BD}"/>
              </a:ext>
            </a:extLst>
          </p:cNvPr>
          <p:cNvSpPr/>
          <p:nvPr/>
        </p:nvSpPr>
        <p:spPr>
          <a:xfrm>
            <a:off x="4168523" y="3110776"/>
            <a:ext cx="41187" cy="16910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1" name="Oval">
            <a:extLst>
              <a:ext uri="{FF2B5EF4-FFF2-40B4-BE49-F238E27FC236}">
                <a16:creationId xmlns:a16="http://schemas.microsoft.com/office/drawing/2014/main" id="{FFECB369-D12C-B14A-8724-F493E675E7A6}"/>
              </a:ext>
            </a:extLst>
          </p:cNvPr>
          <p:cNvSpPr/>
          <p:nvPr/>
        </p:nvSpPr>
        <p:spPr>
          <a:xfrm>
            <a:off x="3819221" y="2700227"/>
            <a:ext cx="1170016" cy="878417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cxnSp>
        <p:nvCxnSpPr>
          <p:cNvPr id="152" name="Connection Line">
            <a:extLst>
              <a:ext uri="{FF2B5EF4-FFF2-40B4-BE49-F238E27FC236}">
                <a16:creationId xmlns:a16="http://schemas.microsoft.com/office/drawing/2014/main" id="{576DB3F5-AD31-1E48-B1A1-0C19FD843331}"/>
              </a:ext>
            </a:extLst>
          </p:cNvPr>
          <p:cNvCxnSpPr>
            <a:stCxn id="193" idx="0"/>
            <a:endCxn id="182" idx="0"/>
          </p:cNvCxnSpPr>
          <p:nvPr/>
        </p:nvCxnSpPr>
        <p:spPr>
          <a:xfrm>
            <a:off x="6268945" y="5331745"/>
            <a:ext cx="2037774" cy="3309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3" name="Connection Line">
            <a:extLst>
              <a:ext uri="{FF2B5EF4-FFF2-40B4-BE49-F238E27FC236}">
                <a16:creationId xmlns:a16="http://schemas.microsoft.com/office/drawing/2014/main" id="{D6C23D8D-07B0-F646-BAD3-561761FA46A6}"/>
              </a:ext>
            </a:extLst>
          </p:cNvPr>
          <p:cNvCxnSpPr>
            <a:stCxn id="182" idx="0"/>
            <a:endCxn id="183" idx="0"/>
          </p:cNvCxnSpPr>
          <p:nvPr/>
        </p:nvCxnSpPr>
        <p:spPr>
          <a:xfrm flipH="1" flipV="1">
            <a:off x="8207582" y="3139435"/>
            <a:ext cx="99137" cy="222540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4" name="Connection Line">
            <a:extLst>
              <a:ext uri="{FF2B5EF4-FFF2-40B4-BE49-F238E27FC236}">
                <a16:creationId xmlns:a16="http://schemas.microsoft.com/office/drawing/2014/main" id="{AC691436-45E5-2C4C-B76E-31EA33C2CAA3}"/>
              </a:ext>
            </a:extLst>
          </p:cNvPr>
          <p:cNvCxnSpPr>
            <a:stCxn id="189" idx="0"/>
            <a:endCxn id="193" idx="0"/>
          </p:cNvCxnSpPr>
          <p:nvPr/>
        </p:nvCxnSpPr>
        <p:spPr>
          <a:xfrm>
            <a:off x="4222614" y="5331745"/>
            <a:ext cx="2046332" cy="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5" name="Connection Line">
            <a:extLst>
              <a:ext uri="{FF2B5EF4-FFF2-40B4-BE49-F238E27FC236}">
                <a16:creationId xmlns:a16="http://schemas.microsoft.com/office/drawing/2014/main" id="{EFB0D913-3541-4848-9567-3E499A4C8728}"/>
              </a:ext>
            </a:extLst>
          </p:cNvPr>
          <p:cNvCxnSpPr>
            <a:stCxn id="185" idx="0"/>
            <a:endCxn id="183" idx="0"/>
          </p:cNvCxnSpPr>
          <p:nvPr/>
        </p:nvCxnSpPr>
        <p:spPr>
          <a:xfrm>
            <a:off x="6268945" y="2386438"/>
            <a:ext cx="1938638" cy="752998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6" name="Connection Line">
            <a:extLst>
              <a:ext uri="{FF2B5EF4-FFF2-40B4-BE49-F238E27FC236}">
                <a16:creationId xmlns:a16="http://schemas.microsoft.com/office/drawing/2014/main" id="{449BB30D-7E9A-084C-A277-C0BE42003C5A}"/>
              </a:ext>
            </a:extLst>
          </p:cNvPr>
          <p:cNvCxnSpPr>
            <a:stCxn id="151" idx="0"/>
            <a:endCxn id="183" idx="0"/>
          </p:cNvCxnSpPr>
          <p:nvPr/>
        </p:nvCxnSpPr>
        <p:spPr>
          <a:xfrm>
            <a:off x="4404229" y="3139435"/>
            <a:ext cx="3803354" cy="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7" name="Connection Line">
            <a:extLst>
              <a:ext uri="{FF2B5EF4-FFF2-40B4-BE49-F238E27FC236}">
                <a16:creationId xmlns:a16="http://schemas.microsoft.com/office/drawing/2014/main" id="{DFC40C3D-0EB0-C142-A520-750ED3F0A7C7}"/>
              </a:ext>
            </a:extLst>
          </p:cNvPr>
          <p:cNvCxnSpPr>
            <a:stCxn id="184" idx="0"/>
            <a:endCxn id="191" idx="0"/>
          </p:cNvCxnSpPr>
          <p:nvPr/>
        </p:nvCxnSpPr>
        <p:spPr>
          <a:xfrm>
            <a:off x="5089319" y="4233760"/>
            <a:ext cx="1830084" cy="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8" name="Connection Line">
            <a:extLst>
              <a:ext uri="{FF2B5EF4-FFF2-40B4-BE49-F238E27FC236}">
                <a16:creationId xmlns:a16="http://schemas.microsoft.com/office/drawing/2014/main" id="{83A0A76D-D0F3-044A-B005-75575E3730D8}"/>
              </a:ext>
            </a:extLst>
          </p:cNvPr>
          <p:cNvCxnSpPr>
            <a:stCxn id="189" idx="0"/>
            <a:endCxn id="184" idx="0"/>
          </p:cNvCxnSpPr>
          <p:nvPr/>
        </p:nvCxnSpPr>
        <p:spPr>
          <a:xfrm flipV="1">
            <a:off x="4222614" y="4233760"/>
            <a:ext cx="866706" cy="109798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9" name="Connection Line">
            <a:extLst>
              <a:ext uri="{FF2B5EF4-FFF2-40B4-BE49-F238E27FC236}">
                <a16:creationId xmlns:a16="http://schemas.microsoft.com/office/drawing/2014/main" id="{645A4097-5419-E048-9D54-C23D0B243307}"/>
              </a:ext>
            </a:extLst>
          </p:cNvPr>
          <p:cNvCxnSpPr>
            <a:stCxn id="191" idx="0"/>
            <a:endCxn id="183" idx="0"/>
          </p:cNvCxnSpPr>
          <p:nvPr/>
        </p:nvCxnSpPr>
        <p:spPr>
          <a:xfrm flipV="1">
            <a:off x="6919402" y="3139435"/>
            <a:ext cx="1288181" cy="1094327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sp>
        <p:nvSpPr>
          <p:cNvPr id="160" name="C">
            <a:extLst>
              <a:ext uri="{FF2B5EF4-FFF2-40B4-BE49-F238E27FC236}">
                <a16:creationId xmlns:a16="http://schemas.microsoft.com/office/drawing/2014/main" id="{0AD7588F-AEB2-EB45-A412-5023C81CB727}"/>
              </a:ext>
            </a:extLst>
          </p:cNvPr>
          <p:cNvSpPr txBox="1"/>
          <p:nvPr/>
        </p:nvSpPr>
        <p:spPr>
          <a:xfrm>
            <a:off x="4968309" y="4060921"/>
            <a:ext cx="242021" cy="345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C</a:t>
            </a:r>
          </a:p>
        </p:txBody>
      </p:sp>
      <p:pic>
        <p:nvPicPr>
          <p:cNvPr id="161" name="Image" descr="Image">
            <a:extLst>
              <a:ext uri="{FF2B5EF4-FFF2-40B4-BE49-F238E27FC236}">
                <a16:creationId xmlns:a16="http://schemas.microsoft.com/office/drawing/2014/main" id="{C238E948-A6C8-844B-8AD8-05F10E37A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278" y="5755131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" descr="Image">
            <a:extLst>
              <a:ext uri="{FF2B5EF4-FFF2-40B4-BE49-F238E27FC236}">
                <a16:creationId xmlns:a16="http://schemas.microsoft.com/office/drawing/2014/main" id="{FEBA6E0C-C1FF-0142-ABA5-245B51AC5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179" y="5196058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" descr="Image">
            <a:extLst>
              <a:ext uri="{FF2B5EF4-FFF2-40B4-BE49-F238E27FC236}">
                <a16:creationId xmlns:a16="http://schemas.microsoft.com/office/drawing/2014/main" id="{CD140CC3-8498-8E41-B714-B8303CCFB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465" y="5805349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" descr="Image">
            <a:extLst>
              <a:ext uri="{FF2B5EF4-FFF2-40B4-BE49-F238E27FC236}">
                <a16:creationId xmlns:a16="http://schemas.microsoft.com/office/drawing/2014/main" id="{8A643CDF-D817-3A47-AF3C-13B982995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833" y="5051384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" descr="Image">
            <a:extLst>
              <a:ext uri="{FF2B5EF4-FFF2-40B4-BE49-F238E27FC236}">
                <a16:creationId xmlns:a16="http://schemas.microsoft.com/office/drawing/2014/main" id="{A31D7AE9-45E8-7145-A469-CA36BE3A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090" y="4475595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" descr="Image">
            <a:extLst>
              <a:ext uri="{FF2B5EF4-FFF2-40B4-BE49-F238E27FC236}">
                <a16:creationId xmlns:a16="http://schemas.microsoft.com/office/drawing/2014/main" id="{191A14EE-F6D0-C84C-8465-6AD1FEA9A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978" y="2371494"/>
            <a:ext cx="360767" cy="36006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">
            <a:extLst>
              <a:ext uri="{FF2B5EF4-FFF2-40B4-BE49-F238E27FC236}">
                <a16:creationId xmlns:a16="http://schemas.microsoft.com/office/drawing/2014/main" id="{44B88721-CCD9-E044-86C6-38EAE25013F9}"/>
              </a:ext>
            </a:extLst>
          </p:cNvPr>
          <p:cNvSpPr txBox="1"/>
          <p:nvPr/>
        </p:nvSpPr>
        <p:spPr>
          <a:xfrm>
            <a:off x="4227292" y="2906254"/>
            <a:ext cx="212379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68" name="D">
            <a:extLst>
              <a:ext uri="{FF2B5EF4-FFF2-40B4-BE49-F238E27FC236}">
                <a16:creationId xmlns:a16="http://schemas.microsoft.com/office/drawing/2014/main" id="{61AF82AC-6CB1-5045-9778-B531A1AE1635}"/>
              </a:ext>
            </a:extLst>
          </p:cNvPr>
          <p:cNvSpPr txBox="1"/>
          <p:nvPr/>
        </p:nvSpPr>
        <p:spPr>
          <a:xfrm>
            <a:off x="4190179" y="4925222"/>
            <a:ext cx="256531" cy="34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69" name="j">
            <a:extLst>
              <a:ext uri="{FF2B5EF4-FFF2-40B4-BE49-F238E27FC236}">
                <a16:creationId xmlns:a16="http://schemas.microsoft.com/office/drawing/2014/main" id="{61DA9394-A7BD-5541-B41B-3407B5BF905D}"/>
              </a:ext>
            </a:extLst>
          </p:cNvPr>
          <p:cNvSpPr txBox="1"/>
          <p:nvPr/>
        </p:nvSpPr>
        <p:spPr>
          <a:xfrm>
            <a:off x="2987353" y="2383640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j</a:t>
            </a:r>
          </a:p>
        </p:txBody>
      </p:sp>
      <p:sp>
        <p:nvSpPr>
          <p:cNvPr id="170" name="k">
            <a:extLst>
              <a:ext uri="{FF2B5EF4-FFF2-40B4-BE49-F238E27FC236}">
                <a16:creationId xmlns:a16="http://schemas.microsoft.com/office/drawing/2014/main" id="{8018EE77-36C6-8248-AC7C-D6F09A02C965}"/>
              </a:ext>
            </a:extLst>
          </p:cNvPr>
          <p:cNvSpPr txBox="1"/>
          <p:nvPr/>
        </p:nvSpPr>
        <p:spPr>
          <a:xfrm>
            <a:off x="2807774" y="4706301"/>
            <a:ext cx="180579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k</a:t>
            </a:r>
          </a:p>
        </p:txBody>
      </p:sp>
      <p:sp>
        <p:nvSpPr>
          <p:cNvPr id="171" name="l">
            <a:extLst>
              <a:ext uri="{FF2B5EF4-FFF2-40B4-BE49-F238E27FC236}">
                <a16:creationId xmlns:a16="http://schemas.microsoft.com/office/drawing/2014/main" id="{02E60840-C8D9-D74E-B849-3881772D8B67}"/>
              </a:ext>
            </a:extLst>
          </p:cNvPr>
          <p:cNvSpPr txBox="1"/>
          <p:nvPr/>
        </p:nvSpPr>
        <p:spPr>
          <a:xfrm>
            <a:off x="2681773" y="5210953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l</a:t>
            </a:r>
          </a:p>
        </p:txBody>
      </p:sp>
      <p:sp>
        <p:nvSpPr>
          <p:cNvPr id="172" name="m">
            <a:extLst>
              <a:ext uri="{FF2B5EF4-FFF2-40B4-BE49-F238E27FC236}">
                <a16:creationId xmlns:a16="http://schemas.microsoft.com/office/drawing/2014/main" id="{1476B2BF-054A-A045-AFA7-E8A425426AA6}"/>
              </a:ext>
            </a:extLst>
          </p:cNvPr>
          <p:cNvSpPr txBox="1"/>
          <p:nvPr/>
        </p:nvSpPr>
        <p:spPr>
          <a:xfrm>
            <a:off x="2978233" y="5820245"/>
            <a:ext cx="256705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m</a:t>
            </a:r>
          </a:p>
        </p:txBody>
      </p:sp>
      <p:sp>
        <p:nvSpPr>
          <p:cNvPr id="173" name="o">
            <a:extLst>
              <a:ext uri="{FF2B5EF4-FFF2-40B4-BE49-F238E27FC236}">
                <a16:creationId xmlns:a16="http://schemas.microsoft.com/office/drawing/2014/main" id="{542F0AC3-C6B7-D240-8952-B88BC37220AE}"/>
              </a:ext>
            </a:extLst>
          </p:cNvPr>
          <p:cNvSpPr txBox="1"/>
          <p:nvPr/>
        </p:nvSpPr>
        <p:spPr>
          <a:xfrm>
            <a:off x="9299159" y="448770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o</a:t>
            </a:r>
          </a:p>
        </p:txBody>
      </p:sp>
      <p:sp>
        <p:nvSpPr>
          <p:cNvPr id="174" name="p">
            <a:extLst>
              <a:ext uri="{FF2B5EF4-FFF2-40B4-BE49-F238E27FC236}">
                <a16:creationId xmlns:a16="http://schemas.microsoft.com/office/drawing/2014/main" id="{DBD9F200-CC6F-0942-BA6D-F466F9F691EC}"/>
              </a:ext>
            </a:extLst>
          </p:cNvPr>
          <p:cNvSpPr txBox="1"/>
          <p:nvPr/>
        </p:nvSpPr>
        <p:spPr>
          <a:xfrm>
            <a:off x="9571453" y="5063488"/>
            <a:ext cx="193416" cy="332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p</a:t>
            </a:r>
          </a:p>
        </p:txBody>
      </p:sp>
      <p:sp>
        <p:nvSpPr>
          <p:cNvPr id="175" name="q">
            <a:extLst>
              <a:ext uri="{FF2B5EF4-FFF2-40B4-BE49-F238E27FC236}">
                <a16:creationId xmlns:a16="http://schemas.microsoft.com/office/drawing/2014/main" id="{D7ACF079-B7E0-DD45-98ED-F82F3351DF32}"/>
              </a:ext>
            </a:extLst>
          </p:cNvPr>
          <p:cNvSpPr txBox="1"/>
          <p:nvPr/>
        </p:nvSpPr>
        <p:spPr>
          <a:xfrm>
            <a:off x="9233389" y="5820245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q</a:t>
            </a:r>
          </a:p>
        </p:txBody>
      </p:sp>
      <p:sp>
        <p:nvSpPr>
          <p:cNvPr id="176" name="Oval">
            <a:extLst>
              <a:ext uri="{FF2B5EF4-FFF2-40B4-BE49-F238E27FC236}">
                <a16:creationId xmlns:a16="http://schemas.microsoft.com/office/drawing/2014/main" id="{F41DE726-72ED-A943-AA52-CE6611FA8376}"/>
              </a:ext>
            </a:extLst>
          </p:cNvPr>
          <p:cNvSpPr/>
          <p:nvPr/>
        </p:nvSpPr>
        <p:spPr>
          <a:xfrm>
            <a:off x="3819221" y="2700227"/>
            <a:ext cx="1170016" cy="878417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77" name="Connection Line">
            <a:extLst>
              <a:ext uri="{FF2B5EF4-FFF2-40B4-BE49-F238E27FC236}">
                <a16:creationId xmlns:a16="http://schemas.microsoft.com/office/drawing/2014/main" id="{25B9632A-7612-E74A-9AD8-372829451B23}"/>
              </a:ext>
            </a:extLst>
          </p:cNvPr>
          <p:cNvSpPr/>
          <p:nvPr/>
        </p:nvSpPr>
        <p:spPr>
          <a:xfrm>
            <a:off x="3501456" y="3356347"/>
            <a:ext cx="391979" cy="166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78" name="A">
            <a:extLst>
              <a:ext uri="{FF2B5EF4-FFF2-40B4-BE49-F238E27FC236}">
                <a16:creationId xmlns:a16="http://schemas.microsoft.com/office/drawing/2014/main" id="{A3533AF8-2954-CA40-9E05-BA8C3A666A2B}"/>
              </a:ext>
            </a:extLst>
          </p:cNvPr>
          <p:cNvSpPr txBox="1"/>
          <p:nvPr/>
        </p:nvSpPr>
        <p:spPr>
          <a:xfrm>
            <a:off x="3062423" y="3670332"/>
            <a:ext cx="241524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79" name="Oval">
            <a:extLst>
              <a:ext uri="{FF2B5EF4-FFF2-40B4-BE49-F238E27FC236}">
                <a16:creationId xmlns:a16="http://schemas.microsoft.com/office/drawing/2014/main" id="{93520964-D3D7-BD42-9B3F-326FFEEA0AE7}"/>
              </a:ext>
            </a:extLst>
          </p:cNvPr>
          <p:cNvSpPr/>
          <p:nvPr/>
        </p:nvSpPr>
        <p:spPr>
          <a:xfrm>
            <a:off x="2636179" y="3437809"/>
            <a:ext cx="1094012" cy="81072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0" name="A">
            <a:extLst>
              <a:ext uri="{FF2B5EF4-FFF2-40B4-BE49-F238E27FC236}">
                <a16:creationId xmlns:a16="http://schemas.microsoft.com/office/drawing/2014/main" id="{1EF93409-3F15-684C-8287-2324884B111A}"/>
              </a:ext>
            </a:extLst>
          </p:cNvPr>
          <p:cNvSpPr txBox="1"/>
          <p:nvPr/>
        </p:nvSpPr>
        <p:spPr>
          <a:xfrm>
            <a:off x="3062423" y="3670332"/>
            <a:ext cx="241524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81" name="B">
            <a:extLst>
              <a:ext uri="{FF2B5EF4-FFF2-40B4-BE49-F238E27FC236}">
                <a16:creationId xmlns:a16="http://schemas.microsoft.com/office/drawing/2014/main" id="{CD941A3E-6AEE-B94B-803C-983EFC59AE6E}"/>
              </a:ext>
            </a:extLst>
          </p:cNvPr>
          <p:cNvSpPr txBox="1"/>
          <p:nvPr/>
        </p:nvSpPr>
        <p:spPr>
          <a:xfrm>
            <a:off x="4227292" y="2906254"/>
            <a:ext cx="212379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82" name="Oval">
            <a:extLst>
              <a:ext uri="{FF2B5EF4-FFF2-40B4-BE49-F238E27FC236}">
                <a16:creationId xmlns:a16="http://schemas.microsoft.com/office/drawing/2014/main" id="{A4FC6DF6-63A9-3347-9DA0-15D1FBFE88DC}"/>
              </a:ext>
            </a:extLst>
          </p:cNvPr>
          <p:cNvSpPr/>
          <p:nvPr/>
        </p:nvSpPr>
        <p:spPr>
          <a:xfrm>
            <a:off x="7691977" y="4881014"/>
            <a:ext cx="1229484" cy="96764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3" name="Oval">
            <a:extLst>
              <a:ext uri="{FF2B5EF4-FFF2-40B4-BE49-F238E27FC236}">
                <a16:creationId xmlns:a16="http://schemas.microsoft.com/office/drawing/2014/main" id="{49281152-71C1-614D-A60C-5C4A71C141FC}"/>
              </a:ext>
            </a:extLst>
          </p:cNvPr>
          <p:cNvSpPr/>
          <p:nvPr/>
        </p:nvSpPr>
        <p:spPr>
          <a:xfrm>
            <a:off x="7553983" y="2623173"/>
            <a:ext cx="1307199" cy="103252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4" name="Oval">
            <a:extLst>
              <a:ext uri="{FF2B5EF4-FFF2-40B4-BE49-F238E27FC236}">
                <a16:creationId xmlns:a16="http://schemas.microsoft.com/office/drawing/2014/main" id="{053DE3AD-B4A6-704A-9166-85FA0D2A3421}"/>
              </a:ext>
            </a:extLst>
          </p:cNvPr>
          <p:cNvSpPr/>
          <p:nvPr/>
        </p:nvSpPr>
        <p:spPr>
          <a:xfrm>
            <a:off x="4515046" y="3779681"/>
            <a:ext cx="1148547" cy="908160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5" name="Oval">
            <a:extLst>
              <a:ext uri="{FF2B5EF4-FFF2-40B4-BE49-F238E27FC236}">
                <a16:creationId xmlns:a16="http://schemas.microsoft.com/office/drawing/2014/main" id="{26C13735-3EF7-2643-A710-8F40BDD83E28}"/>
              </a:ext>
            </a:extLst>
          </p:cNvPr>
          <p:cNvSpPr/>
          <p:nvPr/>
        </p:nvSpPr>
        <p:spPr>
          <a:xfrm>
            <a:off x="5738460" y="1960830"/>
            <a:ext cx="1060972" cy="851216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6" name="E">
            <a:extLst>
              <a:ext uri="{FF2B5EF4-FFF2-40B4-BE49-F238E27FC236}">
                <a16:creationId xmlns:a16="http://schemas.microsoft.com/office/drawing/2014/main" id="{5FF9480C-B383-774C-AA9C-A9B6A516CC58}"/>
              </a:ext>
            </a:extLst>
          </p:cNvPr>
          <p:cNvSpPr txBox="1"/>
          <p:nvPr/>
        </p:nvSpPr>
        <p:spPr>
          <a:xfrm>
            <a:off x="6166973" y="2307248"/>
            <a:ext cx="203946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88" name="I">
            <a:extLst>
              <a:ext uri="{FF2B5EF4-FFF2-40B4-BE49-F238E27FC236}">
                <a16:creationId xmlns:a16="http://schemas.microsoft.com/office/drawing/2014/main" id="{E954B7D0-47D5-3D42-BE52-08132E3470AB}"/>
              </a:ext>
            </a:extLst>
          </p:cNvPr>
          <p:cNvSpPr txBox="1"/>
          <p:nvPr/>
        </p:nvSpPr>
        <p:spPr>
          <a:xfrm>
            <a:off x="8441087" y="4969833"/>
            <a:ext cx="139453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89" name="Oval">
            <a:extLst>
              <a:ext uri="{FF2B5EF4-FFF2-40B4-BE49-F238E27FC236}">
                <a16:creationId xmlns:a16="http://schemas.microsoft.com/office/drawing/2014/main" id="{D64D8628-2E76-054D-AA0C-C3EABD2B2B72}"/>
              </a:ext>
            </a:extLst>
          </p:cNvPr>
          <p:cNvSpPr/>
          <p:nvPr/>
        </p:nvSpPr>
        <p:spPr>
          <a:xfrm>
            <a:off x="3590265" y="4803350"/>
            <a:ext cx="1264700" cy="1056790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0" name="D">
            <a:extLst>
              <a:ext uri="{FF2B5EF4-FFF2-40B4-BE49-F238E27FC236}">
                <a16:creationId xmlns:a16="http://schemas.microsoft.com/office/drawing/2014/main" id="{1722C0AE-C498-2149-AD69-1F9B1B6A7727}"/>
              </a:ext>
            </a:extLst>
          </p:cNvPr>
          <p:cNvSpPr txBox="1"/>
          <p:nvPr/>
        </p:nvSpPr>
        <p:spPr>
          <a:xfrm>
            <a:off x="4190179" y="4925222"/>
            <a:ext cx="256531" cy="34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91" name="G">
            <a:extLst>
              <a:ext uri="{FF2B5EF4-FFF2-40B4-BE49-F238E27FC236}">
                <a16:creationId xmlns:a16="http://schemas.microsoft.com/office/drawing/2014/main" id="{CAA5394E-BB2B-1647-B933-C2DCEAF3BBAF}"/>
              </a:ext>
            </a:extLst>
          </p:cNvPr>
          <p:cNvSpPr/>
          <p:nvPr/>
        </p:nvSpPr>
        <p:spPr>
          <a:xfrm>
            <a:off x="6287053" y="3733760"/>
            <a:ext cx="1264699" cy="1000002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789" tIns="26789" rIns="26789" bIns="26789" anchor="ctr"/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92" name="B">
            <a:extLst>
              <a:ext uri="{FF2B5EF4-FFF2-40B4-BE49-F238E27FC236}">
                <a16:creationId xmlns:a16="http://schemas.microsoft.com/office/drawing/2014/main" id="{0E5700F5-79FB-2846-90A5-B5098BD470AC}"/>
              </a:ext>
            </a:extLst>
          </p:cNvPr>
          <p:cNvSpPr txBox="1"/>
          <p:nvPr/>
        </p:nvSpPr>
        <p:spPr>
          <a:xfrm>
            <a:off x="4989463" y="4006768"/>
            <a:ext cx="232035" cy="4092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lang="en-US" b="0" dirty="0">
                <a:solidFill>
                  <a:srgbClr val="000000"/>
                </a:solidFill>
              </a:rPr>
              <a:t>C</a:t>
            </a:r>
            <a:endParaRPr b="0" dirty="0">
              <a:solidFill>
                <a:srgbClr val="000000"/>
              </a:solidFill>
            </a:endParaRPr>
          </a:p>
        </p:txBody>
      </p:sp>
      <p:sp>
        <p:nvSpPr>
          <p:cNvPr id="193" name="Oval">
            <a:extLst>
              <a:ext uri="{FF2B5EF4-FFF2-40B4-BE49-F238E27FC236}">
                <a16:creationId xmlns:a16="http://schemas.microsoft.com/office/drawing/2014/main" id="{FCA34714-C61C-9742-B61C-AC576E9092F4}"/>
              </a:ext>
            </a:extLst>
          </p:cNvPr>
          <p:cNvSpPr/>
          <p:nvPr/>
        </p:nvSpPr>
        <p:spPr>
          <a:xfrm>
            <a:off x="5654204" y="4882313"/>
            <a:ext cx="1229484" cy="898864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4" name="F">
            <a:extLst>
              <a:ext uri="{FF2B5EF4-FFF2-40B4-BE49-F238E27FC236}">
                <a16:creationId xmlns:a16="http://schemas.microsoft.com/office/drawing/2014/main" id="{6EB8C4AC-108F-764C-BE7E-9DA8A4015331}"/>
              </a:ext>
            </a:extLst>
          </p:cNvPr>
          <p:cNvSpPr txBox="1"/>
          <p:nvPr/>
        </p:nvSpPr>
        <p:spPr>
          <a:xfrm>
            <a:off x="6167718" y="5153137"/>
            <a:ext cx="202456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 dirty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87" name="H">
            <a:extLst>
              <a:ext uri="{FF2B5EF4-FFF2-40B4-BE49-F238E27FC236}">
                <a16:creationId xmlns:a16="http://schemas.microsoft.com/office/drawing/2014/main" id="{ABC6983D-1D7A-BE42-B7EF-CB070A395757}"/>
              </a:ext>
            </a:extLst>
          </p:cNvPr>
          <p:cNvSpPr txBox="1"/>
          <p:nvPr/>
        </p:nvSpPr>
        <p:spPr>
          <a:xfrm>
            <a:off x="8180252" y="2966596"/>
            <a:ext cx="252935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275" name="82.0.0.0/23"/>
          <p:cNvSpPr txBox="1"/>
          <p:nvPr/>
        </p:nvSpPr>
        <p:spPr>
          <a:xfrm>
            <a:off x="8561154" y="2883636"/>
            <a:ext cx="1019509" cy="30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82.0.0.0/2</a:t>
            </a:r>
          </a:p>
        </p:txBody>
      </p:sp>
      <p:sp>
        <p:nvSpPr>
          <p:cNvPr id="117" name="Rectangle">
            <a:extLst>
              <a:ext uri="{FF2B5EF4-FFF2-40B4-BE49-F238E27FC236}">
                <a16:creationId xmlns:a16="http://schemas.microsoft.com/office/drawing/2014/main" id="{46938D69-5D86-7F47-8776-FDA0F7CF5098}"/>
              </a:ext>
            </a:extLst>
          </p:cNvPr>
          <p:cNvSpPr/>
          <p:nvPr/>
        </p:nvSpPr>
        <p:spPr>
          <a:xfrm>
            <a:off x="8477084" y="2901706"/>
            <a:ext cx="1504463" cy="268531"/>
          </a:xfrm>
          <a:prstGeom prst="rect">
            <a:avLst/>
          </a:prstGeom>
          <a:solidFill>
            <a:srgbClr val="70BF4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118" name="82.0.0.0/23">
            <a:extLst>
              <a:ext uri="{FF2B5EF4-FFF2-40B4-BE49-F238E27FC236}">
                <a16:creationId xmlns:a16="http://schemas.microsoft.com/office/drawing/2014/main" id="{E6BEF5E3-BF08-1B4E-B744-DEAB54205A4E}"/>
              </a:ext>
            </a:extLst>
          </p:cNvPr>
          <p:cNvSpPr txBox="1"/>
          <p:nvPr/>
        </p:nvSpPr>
        <p:spPr>
          <a:xfrm>
            <a:off x="8539591" y="2892302"/>
            <a:ext cx="1137482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82.0.0.0/23</a:t>
            </a:r>
          </a:p>
        </p:txBody>
      </p:sp>
      <p:sp>
        <p:nvSpPr>
          <p:cNvPr id="119" name="Rectangle">
            <a:extLst>
              <a:ext uri="{FF2B5EF4-FFF2-40B4-BE49-F238E27FC236}">
                <a16:creationId xmlns:a16="http://schemas.microsoft.com/office/drawing/2014/main" id="{061FA7BA-4378-6542-A6B6-823EC2CA8EBE}"/>
              </a:ext>
            </a:extLst>
          </p:cNvPr>
          <p:cNvSpPr/>
          <p:nvPr/>
        </p:nvSpPr>
        <p:spPr>
          <a:xfrm>
            <a:off x="8477084" y="3163636"/>
            <a:ext cx="1504463" cy="269295"/>
          </a:xfrm>
          <a:prstGeom prst="rect">
            <a:avLst/>
          </a:prstGeom>
          <a:solidFill>
            <a:srgbClr val="EBEBEB">
              <a:alpha val="55000"/>
            </a:srgb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EBEBEB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120" name="Path: H">
            <a:extLst>
              <a:ext uri="{FF2B5EF4-FFF2-40B4-BE49-F238E27FC236}">
                <a16:creationId xmlns:a16="http://schemas.microsoft.com/office/drawing/2014/main" id="{CD89B82D-20C7-1D44-AA24-2AFE9232D03D}"/>
              </a:ext>
            </a:extLst>
          </p:cNvPr>
          <p:cNvSpPr txBox="1"/>
          <p:nvPr/>
        </p:nvSpPr>
        <p:spPr>
          <a:xfrm>
            <a:off x="8539591" y="3154614"/>
            <a:ext cx="727796" cy="28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Path: H</a:t>
            </a:r>
          </a:p>
        </p:txBody>
      </p:sp>
      <p:pic>
        <p:nvPicPr>
          <p:cNvPr id="88" name="cartoon-pirate-e1280320621307.jpg" descr="cartoon-pirate-e1280320621307.jpg">
            <a:extLst>
              <a:ext uri="{FF2B5EF4-FFF2-40B4-BE49-F238E27FC236}">
                <a16:creationId xmlns:a16="http://schemas.microsoft.com/office/drawing/2014/main" id="{EC0AFDE2-831A-3A4F-8E91-59D39DADA0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0582" y="3712715"/>
            <a:ext cx="828443" cy="1073869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Rectangle">
            <a:extLst>
              <a:ext uri="{FF2B5EF4-FFF2-40B4-BE49-F238E27FC236}">
                <a16:creationId xmlns:a16="http://schemas.microsoft.com/office/drawing/2014/main" id="{C23DC70A-A15F-E148-B757-8DC0A93B9E69}"/>
              </a:ext>
            </a:extLst>
          </p:cNvPr>
          <p:cNvSpPr/>
          <p:nvPr/>
        </p:nvSpPr>
        <p:spPr>
          <a:xfrm>
            <a:off x="5797203" y="3765865"/>
            <a:ext cx="1504464" cy="269295"/>
          </a:xfrm>
          <a:prstGeom prst="rect">
            <a:avLst/>
          </a:prstGeom>
          <a:solidFill>
            <a:srgbClr val="EBEBEB">
              <a:alpha val="55000"/>
            </a:srgb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EBEBEB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94" name="Oval">
            <a:extLst>
              <a:ext uri="{FF2B5EF4-FFF2-40B4-BE49-F238E27FC236}">
                <a16:creationId xmlns:a16="http://schemas.microsoft.com/office/drawing/2014/main" id="{8D3A10DF-A472-694A-BAF8-FABA00399860}"/>
              </a:ext>
            </a:extLst>
          </p:cNvPr>
          <p:cNvSpPr/>
          <p:nvPr/>
        </p:nvSpPr>
        <p:spPr>
          <a:xfrm>
            <a:off x="6290408" y="3740731"/>
            <a:ext cx="1264699" cy="1000002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91" name="Path: H G">
            <a:extLst>
              <a:ext uri="{FF2B5EF4-FFF2-40B4-BE49-F238E27FC236}">
                <a16:creationId xmlns:a16="http://schemas.microsoft.com/office/drawing/2014/main" id="{1404A987-031F-3D4C-84A4-743D3B10628B}"/>
              </a:ext>
            </a:extLst>
          </p:cNvPr>
          <p:cNvSpPr txBox="1"/>
          <p:nvPr/>
        </p:nvSpPr>
        <p:spPr>
          <a:xfrm>
            <a:off x="5806097" y="3773306"/>
            <a:ext cx="918965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Path: H G</a:t>
            </a:r>
          </a:p>
        </p:txBody>
      </p:sp>
      <p:sp>
        <p:nvSpPr>
          <p:cNvPr id="89" name="Rectangle">
            <a:extLst>
              <a:ext uri="{FF2B5EF4-FFF2-40B4-BE49-F238E27FC236}">
                <a16:creationId xmlns:a16="http://schemas.microsoft.com/office/drawing/2014/main" id="{6EF77FFD-56B3-4A43-A3E9-0E86587EB565}"/>
              </a:ext>
            </a:extLst>
          </p:cNvPr>
          <p:cNvSpPr/>
          <p:nvPr/>
        </p:nvSpPr>
        <p:spPr>
          <a:xfrm>
            <a:off x="5797203" y="3488469"/>
            <a:ext cx="1504464" cy="268531"/>
          </a:xfrm>
          <a:prstGeom prst="rect">
            <a:avLst/>
          </a:prstGeom>
          <a:solidFill>
            <a:srgbClr val="FF2600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90" name="82.0.0.0/24">
            <a:extLst>
              <a:ext uri="{FF2B5EF4-FFF2-40B4-BE49-F238E27FC236}">
                <a16:creationId xmlns:a16="http://schemas.microsoft.com/office/drawing/2014/main" id="{E6DFBCE0-A6E2-6B41-BC09-C8BAB5ACCD73}"/>
              </a:ext>
            </a:extLst>
          </p:cNvPr>
          <p:cNvSpPr txBox="1"/>
          <p:nvPr/>
        </p:nvSpPr>
        <p:spPr>
          <a:xfrm>
            <a:off x="5859711" y="3479065"/>
            <a:ext cx="1137482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82.0.0.0/24</a:t>
            </a:r>
          </a:p>
        </p:txBody>
      </p:sp>
      <p:sp>
        <p:nvSpPr>
          <p:cNvPr id="78" name="Connection Line">
            <a:extLst>
              <a:ext uri="{FF2B5EF4-FFF2-40B4-BE49-F238E27FC236}">
                <a16:creationId xmlns:a16="http://schemas.microsoft.com/office/drawing/2014/main" id="{08BA6B4A-B2B9-9442-8690-2D8796CB3E0D}"/>
              </a:ext>
            </a:extLst>
          </p:cNvPr>
          <p:cNvSpPr/>
          <p:nvPr/>
        </p:nvSpPr>
        <p:spPr>
          <a:xfrm>
            <a:off x="7327542" y="3628797"/>
            <a:ext cx="838089" cy="1273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9" h="21600" extrusionOk="0">
                <a:moveTo>
                  <a:pt x="16209" y="0"/>
                </a:moveTo>
                <a:cubicBezTo>
                  <a:pt x="-4907" y="4959"/>
                  <a:pt x="-5391" y="12159"/>
                  <a:pt x="14758" y="21600"/>
                </a:cubicBezTo>
              </a:path>
            </a:pathLst>
          </a:custGeom>
          <a:ln w="38100">
            <a:solidFill>
              <a:srgbClr val="FF2600"/>
            </a:solidFill>
            <a:custDash>
              <a:ds d="200000" sp="200000"/>
            </a:custDash>
            <a:miter lim="400000"/>
            <a:headEnd type="triangle"/>
          </a:ln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651656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9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6727"/>
            <a:ext cx="12310110" cy="8206742"/>
          </a:xfrm>
          <a:prstGeom prst="rect">
            <a:avLst/>
          </a:prstGeom>
          <a:ln w="12700">
            <a:miter lim="400000"/>
          </a:ln>
        </p:spPr>
      </p:pic>
      <p:sp>
        <p:nvSpPr>
          <p:cNvPr id="1210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1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1257" name="AS H creates a BGP advertisement for n’s IP prefix"/>
          <p:cNvSpPr txBox="1"/>
          <p:nvPr/>
        </p:nvSpPr>
        <p:spPr>
          <a:xfrm>
            <a:off x="889000" y="831192"/>
            <a:ext cx="9289081" cy="462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dirty="0"/>
              <a:t>Attacker attracts connections with BGP hijacking</a:t>
            </a:r>
          </a:p>
        </p:txBody>
      </p:sp>
      <p:pic>
        <p:nvPicPr>
          <p:cNvPr id="134" name="Image" descr="Image">
            <a:extLst>
              <a:ext uri="{FF2B5EF4-FFF2-40B4-BE49-F238E27FC236}">
                <a16:creationId xmlns:a16="http://schemas.microsoft.com/office/drawing/2014/main" id="{9464171B-8A65-7947-A369-5F195688F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0863" y="2371535"/>
            <a:ext cx="360767" cy="360063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n">
            <a:extLst>
              <a:ext uri="{FF2B5EF4-FFF2-40B4-BE49-F238E27FC236}">
                <a16:creationId xmlns:a16="http://schemas.microsoft.com/office/drawing/2014/main" id="{A88DB2D4-7B2E-4E4E-9155-5B3E45B6CC45}"/>
              </a:ext>
            </a:extLst>
          </p:cNvPr>
          <p:cNvSpPr txBox="1"/>
          <p:nvPr/>
        </p:nvSpPr>
        <p:spPr>
          <a:xfrm>
            <a:off x="9233389" y="238364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n</a:t>
            </a:r>
          </a:p>
        </p:txBody>
      </p:sp>
      <p:sp>
        <p:nvSpPr>
          <p:cNvPr id="137" name="Connection Line">
            <a:extLst>
              <a:ext uri="{FF2B5EF4-FFF2-40B4-BE49-F238E27FC236}">
                <a16:creationId xmlns:a16="http://schemas.microsoft.com/office/drawing/2014/main" id="{02E415AB-5AB0-2F4C-9B21-CDE8AE75F587}"/>
              </a:ext>
            </a:extLst>
          </p:cNvPr>
          <p:cNvSpPr/>
          <p:nvPr/>
        </p:nvSpPr>
        <p:spPr>
          <a:xfrm>
            <a:off x="3183184" y="3843171"/>
            <a:ext cx="720053" cy="1031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38" name="Connection Line">
            <a:extLst>
              <a:ext uri="{FF2B5EF4-FFF2-40B4-BE49-F238E27FC236}">
                <a16:creationId xmlns:a16="http://schemas.microsoft.com/office/drawing/2014/main" id="{C68595B8-E221-C94C-A288-B089CA10730B}"/>
              </a:ext>
            </a:extLst>
          </p:cNvPr>
          <p:cNvSpPr/>
          <p:nvPr/>
        </p:nvSpPr>
        <p:spPr>
          <a:xfrm>
            <a:off x="3576708" y="2643942"/>
            <a:ext cx="368681" cy="220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39" name="Connection Line">
            <a:extLst>
              <a:ext uri="{FF2B5EF4-FFF2-40B4-BE49-F238E27FC236}">
                <a16:creationId xmlns:a16="http://schemas.microsoft.com/office/drawing/2014/main" id="{384C00CE-182C-8F45-B5CD-C95EBFBE69B6}"/>
              </a:ext>
            </a:extLst>
          </p:cNvPr>
          <p:cNvSpPr/>
          <p:nvPr/>
        </p:nvSpPr>
        <p:spPr>
          <a:xfrm>
            <a:off x="8688437" y="2657982"/>
            <a:ext cx="177275" cy="129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0" name="Connection Line">
            <a:extLst>
              <a:ext uri="{FF2B5EF4-FFF2-40B4-BE49-F238E27FC236}">
                <a16:creationId xmlns:a16="http://schemas.microsoft.com/office/drawing/2014/main" id="{C8848015-2D5A-384C-983C-D04F74C709BA}"/>
              </a:ext>
            </a:extLst>
          </p:cNvPr>
          <p:cNvSpPr/>
          <p:nvPr/>
        </p:nvSpPr>
        <p:spPr>
          <a:xfrm>
            <a:off x="8692891" y="4781668"/>
            <a:ext cx="208914" cy="204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1" name="Connection Line">
            <a:extLst>
              <a:ext uri="{FF2B5EF4-FFF2-40B4-BE49-F238E27FC236}">
                <a16:creationId xmlns:a16="http://schemas.microsoft.com/office/drawing/2014/main" id="{E6960734-A0DD-C344-85A0-C9D01C3FA2A6}"/>
              </a:ext>
            </a:extLst>
          </p:cNvPr>
          <p:cNvSpPr/>
          <p:nvPr/>
        </p:nvSpPr>
        <p:spPr>
          <a:xfrm>
            <a:off x="8914454" y="5254988"/>
            <a:ext cx="223102" cy="29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2" name="Connection Line">
            <a:extLst>
              <a:ext uri="{FF2B5EF4-FFF2-40B4-BE49-F238E27FC236}">
                <a16:creationId xmlns:a16="http://schemas.microsoft.com/office/drawing/2014/main" id="{33F38AF3-1382-134F-ADED-D60649F7F55E}"/>
              </a:ext>
            </a:extLst>
          </p:cNvPr>
          <p:cNvSpPr/>
          <p:nvPr/>
        </p:nvSpPr>
        <p:spPr>
          <a:xfrm>
            <a:off x="8708126" y="5733217"/>
            <a:ext cx="142137" cy="130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3" name="Connection Line">
            <a:extLst>
              <a:ext uri="{FF2B5EF4-FFF2-40B4-BE49-F238E27FC236}">
                <a16:creationId xmlns:a16="http://schemas.microsoft.com/office/drawing/2014/main" id="{56B9DD34-6300-654E-8DDE-39B7FFEA83B2}"/>
              </a:ext>
            </a:extLst>
          </p:cNvPr>
          <p:cNvSpPr/>
          <p:nvPr/>
        </p:nvSpPr>
        <p:spPr>
          <a:xfrm>
            <a:off x="3206675" y="5355199"/>
            <a:ext cx="382628" cy="14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4" name="Connection Line">
            <a:extLst>
              <a:ext uri="{FF2B5EF4-FFF2-40B4-BE49-F238E27FC236}">
                <a16:creationId xmlns:a16="http://schemas.microsoft.com/office/drawing/2014/main" id="{F24C0F44-147D-3E4C-8ABE-01452C8D9335}"/>
              </a:ext>
            </a:extLst>
          </p:cNvPr>
          <p:cNvSpPr/>
          <p:nvPr/>
        </p:nvSpPr>
        <p:spPr>
          <a:xfrm>
            <a:off x="3641366" y="5707260"/>
            <a:ext cx="133796" cy="112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5" name="Connection Line">
            <a:extLst>
              <a:ext uri="{FF2B5EF4-FFF2-40B4-BE49-F238E27FC236}">
                <a16:creationId xmlns:a16="http://schemas.microsoft.com/office/drawing/2014/main" id="{A3E4770D-EC70-4146-80D2-B703111C5D55}"/>
              </a:ext>
            </a:extLst>
          </p:cNvPr>
          <p:cNvSpPr/>
          <p:nvPr/>
        </p:nvSpPr>
        <p:spPr>
          <a:xfrm>
            <a:off x="3443469" y="5018042"/>
            <a:ext cx="207876" cy="83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146" name="Image" descr="Image">
            <a:extLst>
              <a:ext uri="{FF2B5EF4-FFF2-40B4-BE49-F238E27FC236}">
                <a16:creationId xmlns:a16="http://schemas.microsoft.com/office/drawing/2014/main" id="{1B2F797E-5EB5-2944-AF59-B77EAD3C5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774" y="4770695"/>
            <a:ext cx="360768" cy="360063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47" name="Connection Line">
            <a:extLst>
              <a:ext uri="{FF2B5EF4-FFF2-40B4-BE49-F238E27FC236}">
                <a16:creationId xmlns:a16="http://schemas.microsoft.com/office/drawing/2014/main" id="{E8C28607-5C93-C147-A88C-9E56CD9DC01C}"/>
              </a:ext>
            </a:extLst>
          </p:cNvPr>
          <p:cNvCxnSpPr>
            <a:stCxn id="182" idx="0"/>
            <a:endCxn id="191" idx="0"/>
          </p:cNvCxnSpPr>
          <p:nvPr/>
        </p:nvCxnSpPr>
        <p:spPr>
          <a:xfrm flipH="1" flipV="1">
            <a:off x="6919402" y="4233761"/>
            <a:ext cx="1387317" cy="113107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48" name="Connection Line">
            <a:extLst>
              <a:ext uri="{FF2B5EF4-FFF2-40B4-BE49-F238E27FC236}">
                <a16:creationId xmlns:a16="http://schemas.microsoft.com/office/drawing/2014/main" id="{37B4EF90-42F8-9445-A05A-DB2358EB19BF}"/>
              </a:ext>
            </a:extLst>
          </p:cNvPr>
          <p:cNvCxnSpPr>
            <a:stCxn id="151" idx="0"/>
            <a:endCxn id="185" idx="0"/>
          </p:cNvCxnSpPr>
          <p:nvPr/>
        </p:nvCxnSpPr>
        <p:spPr>
          <a:xfrm flipV="1">
            <a:off x="4404229" y="2386438"/>
            <a:ext cx="1864717" cy="752998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49" name="Connection Line">
            <a:extLst>
              <a:ext uri="{FF2B5EF4-FFF2-40B4-BE49-F238E27FC236}">
                <a16:creationId xmlns:a16="http://schemas.microsoft.com/office/drawing/2014/main" id="{57976E75-20C2-754F-B5CC-A93EBBD48532}"/>
              </a:ext>
            </a:extLst>
          </p:cNvPr>
          <p:cNvCxnSpPr>
            <a:stCxn id="184" idx="0"/>
            <a:endCxn id="151" idx="0"/>
          </p:cNvCxnSpPr>
          <p:nvPr/>
        </p:nvCxnSpPr>
        <p:spPr>
          <a:xfrm flipH="1" flipV="1">
            <a:off x="4404229" y="3139435"/>
            <a:ext cx="685091" cy="109432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sp>
        <p:nvSpPr>
          <p:cNvPr id="150" name="Connection Line">
            <a:extLst>
              <a:ext uri="{FF2B5EF4-FFF2-40B4-BE49-F238E27FC236}">
                <a16:creationId xmlns:a16="http://schemas.microsoft.com/office/drawing/2014/main" id="{6DC3ED63-51DE-F54B-9593-5168681316BD}"/>
              </a:ext>
            </a:extLst>
          </p:cNvPr>
          <p:cNvSpPr/>
          <p:nvPr/>
        </p:nvSpPr>
        <p:spPr>
          <a:xfrm>
            <a:off x="4168523" y="3110776"/>
            <a:ext cx="41187" cy="16910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1" name="Oval">
            <a:extLst>
              <a:ext uri="{FF2B5EF4-FFF2-40B4-BE49-F238E27FC236}">
                <a16:creationId xmlns:a16="http://schemas.microsoft.com/office/drawing/2014/main" id="{FFECB369-D12C-B14A-8724-F493E675E7A6}"/>
              </a:ext>
            </a:extLst>
          </p:cNvPr>
          <p:cNvSpPr/>
          <p:nvPr/>
        </p:nvSpPr>
        <p:spPr>
          <a:xfrm>
            <a:off x="3819221" y="2700227"/>
            <a:ext cx="1170016" cy="878417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cxnSp>
        <p:nvCxnSpPr>
          <p:cNvPr id="152" name="Connection Line">
            <a:extLst>
              <a:ext uri="{FF2B5EF4-FFF2-40B4-BE49-F238E27FC236}">
                <a16:creationId xmlns:a16="http://schemas.microsoft.com/office/drawing/2014/main" id="{576DB3F5-AD31-1E48-B1A1-0C19FD843331}"/>
              </a:ext>
            </a:extLst>
          </p:cNvPr>
          <p:cNvCxnSpPr>
            <a:stCxn id="193" idx="0"/>
            <a:endCxn id="182" idx="0"/>
          </p:cNvCxnSpPr>
          <p:nvPr/>
        </p:nvCxnSpPr>
        <p:spPr>
          <a:xfrm>
            <a:off x="6268945" y="5331745"/>
            <a:ext cx="2037774" cy="3309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3" name="Connection Line">
            <a:extLst>
              <a:ext uri="{FF2B5EF4-FFF2-40B4-BE49-F238E27FC236}">
                <a16:creationId xmlns:a16="http://schemas.microsoft.com/office/drawing/2014/main" id="{D6C23D8D-07B0-F646-BAD3-561761FA46A6}"/>
              </a:ext>
            </a:extLst>
          </p:cNvPr>
          <p:cNvCxnSpPr>
            <a:stCxn id="182" idx="0"/>
            <a:endCxn id="183" idx="0"/>
          </p:cNvCxnSpPr>
          <p:nvPr/>
        </p:nvCxnSpPr>
        <p:spPr>
          <a:xfrm flipH="1" flipV="1">
            <a:off x="8207582" y="3139435"/>
            <a:ext cx="99137" cy="222540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4" name="Connection Line">
            <a:extLst>
              <a:ext uri="{FF2B5EF4-FFF2-40B4-BE49-F238E27FC236}">
                <a16:creationId xmlns:a16="http://schemas.microsoft.com/office/drawing/2014/main" id="{AC691436-45E5-2C4C-B76E-31EA33C2CAA3}"/>
              </a:ext>
            </a:extLst>
          </p:cNvPr>
          <p:cNvCxnSpPr>
            <a:stCxn id="189" idx="0"/>
            <a:endCxn id="193" idx="0"/>
          </p:cNvCxnSpPr>
          <p:nvPr/>
        </p:nvCxnSpPr>
        <p:spPr>
          <a:xfrm>
            <a:off x="4222614" y="5331745"/>
            <a:ext cx="2046332" cy="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5" name="Connection Line">
            <a:extLst>
              <a:ext uri="{FF2B5EF4-FFF2-40B4-BE49-F238E27FC236}">
                <a16:creationId xmlns:a16="http://schemas.microsoft.com/office/drawing/2014/main" id="{EFB0D913-3541-4848-9567-3E499A4C8728}"/>
              </a:ext>
            </a:extLst>
          </p:cNvPr>
          <p:cNvCxnSpPr>
            <a:stCxn id="185" idx="0"/>
            <a:endCxn id="183" idx="0"/>
          </p:cNvCxnSpPr>
          <p:nvPr/>
        </p:nvCxnSpPr>
        <p:spPr>
          <a:xfrm>
            <a:off x="6268945" y="2386438"/>
            <a:ext cx="1938638" cy="752998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6" name="Connection Line">
            <a:extLst>
              <a:ext uri="{FF2B5EF4-FFF2-40B4-BE49-F238E27FC236}">
                <a16:creationId xmlns:a16="http://schemas.microsoft.com/office/drawing/2014/main" id="{449BB30D-7E9A-084C-A277-C0BE42003C5A}"/>
              </a:ext>
            </a:extLst>
          </p:cNvPr>
          <p:cNvCxnSpPr>
            <a:stCxn id="151" idx="0"/>
            <a:endCxn id="183" idx="0"/>
          </p:cNvCxnSpPr>
          <p:nvPr/>
        </p:nvCxnSpPr>
        <p:spPr>
          <a:xfrm>
            <a:off x="4404229" y="3139435"/>
            <a:ext cx="3803354" cy="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7" name="Connection Line">
            <a:extLst>
              <a:ext uri="{FF2B5EF4-FFF2-40B4-BE49-F238E27FC236}">
                <a16:creationId xmlns:a16="http://schemas.microsoft.com/office/drawing/2014/main" id="{DFC40C3D-0EB0-C142-A520-750ED3F0A7C7}"/>
              </a:ext>
            </a:extLst>
          </p:cNvPr>
          <p:cNvCxnSpPr>
            <a:stCxn id="184" idx="0"/>
            <a:endCxn id="191" idx="0"/>
          </p:cNvCxnSpPr>
          <p:nvPr/>
        </p:nvCxnSpPr>
        <p:spPr>
          <a:xfrm>
            <a:off x="5089319" y="4233760"/>
            <a:ext cx="1830084" cy="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8" name="Connection Line">
            <a:extLst>
              <a:ext uri="{FF2B5EF4-FFF2-40B4-BE49-F238E27FC236}">
                <a16:creationId xmlns:a16="http://schemas.microsoft.com/office/drawing/2014/main" id="{83A0A76D-D0F3-044A-B005-75575E3730D8}"/>
              </a:ext>
            </a:extLst>
          </p:cNvPr>
          <p:cNvCxnSpPr>
            <a:stCxn id="189" idx="0"/>
            <a:endCxn id="184" idx="0"/>
          </p:cNvCxnSpPr>
          <p:nvPr/>
        </p:nvCxnSpPr>
        <p:spPr>
          <a:xfrm flipV="1">
            <a:off x="4222614" y="4233760"/>
            <a:ext cx="866706" cy="109798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9" name="Connection Line">
            <a:extLst>
              <a:ext uri="{FF2B5EF4-FFF2-40B4-BE49-F238E27FC236}">
                <a16:creationId xmlns:a16="http://schemas.microsoft.com/office/drawing/2014/main" id="{645A4097-5419-E048-9D54-C23D0B243307}"/>
              </a:ext>
            </a:extLst>
          </p:cNvPr>
          <p:cNvCxnSpPr>
            <a:stCxn id="191" idx="0"/>
            <a:endCxn id="183" idx="0"/>
          </p:cNvCxnSpPr>
          <p:nvPr/>
        </p:nvCxnSpPr>
        <p:spPr>
          <a:xfrm flipV="1">
            <a:off x="6919402" y="3139435"/>
            <a:ext cx="1288181" cy="1094327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sp>
        <p:nvSpPr>
          <p:cNvPr id="160" name="C">
            <a:extLst>
              <a:ext uri="{FF2B5EF4-FFF2-40B4-BE49-F238E27FC236}">
                <a16:creationId xmlns:a16="http://schemas.microsoft.com/office/drawing/2014/main" id="{0AD7588F-AEB2-EB45-A412-5023C81CB727}"/>
              </a:ext>
            </a:extLst>
          </p:cNvPr>
          <p:cNvSpPr txBox="1"/>
          <p:nvPr/>
        </p:nvSpPr>
        <p:spPr>
          <a:xfrm>
            <a:off x="4968309" y="4060921"/>
            <a:ext cx="242021" cy="345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C</a:t>
            </a:r>
          </a:p>
        </p:txBody>
      </p:sp>
      <p:pic>
        <p:nvPicPr>
          <p:cNvPr id="161" name="Image" descr="Image">
            <a:extLst>
              <a:ext uri="{FF2B5EF4-FFF2-40B4-BE49-F238E27FC236}">
                <a16:creationId xmlns:a16="http://schemas.microsoft.com/office/drawing/2014/main" id="{C238E948-A6C8-844B-8AD8-05F10E37A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278" y="5755131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" descr="Image">
            <a:extLst>
              <a:ext uri="{FF2B5EF4-FFF2-40B4-BE49-F238E27FC236}">
                <a16:creationId xmlns:a16="http://schemas.microsoft.com/office/drawing/2014/main" id="{FEBA6E0C-C1FF-0142-ABA5-245B51AC5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179" y="5196058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" descr="Image">
            <a:extLst>
              <a:ext uri="{FF2B5EF4-FFF2-40B4-BE49-F238E27FC236}">
                <a16:creationId xmlns:a16="http://schemas.microsoft.com/office/drawing/2014/main" id="{CD140CC3-8498-8E41-B714-B8303CCFB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465" y="5805349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" descr="Image">
            <a:extLst>
              <a:ext uri="{FF2B5EF4-FFF2-40B4-BE49-F238E27FC236}">
                <a16:creationId xmlns:a16="http://schemas.microsoft.com/office/drawing/2014/main" id="{8A643CDF-D817-3A47-AF3C-13B982995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833" y="5051384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" descr="Image">
            <a:extLst>
              <a:ext uri="{FF2B5EF4-FFF2-40B4-BE49-F238E27FC236}">
                <a16:creationId xmlns:a16="http://schemas.microsoft.com/office/drawing/2014/main" id="{A31D7AE9-45E8-7145-A469-CA36BE3A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090" y="4475595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" descr="Image">
            <a:extLst>
              <a:ext uri="{FF2B5EF4-FFF2-40B4-BE49-F238E27FC236}">
                <a16:creationId xmlns:a16="http://schemas.microsoft.com/office/drawing/2014/main" id="{191A14EE-F6D0-C84C-8465-6AD1FEA9A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978" y="2371494"/>
            <a:ext cx="360767" cy="36006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">
            <a:extLst>
              <a:ext uri="{FF2B5EF4-FFF2-40B4-BE49-F238E27FC236}">
                <a16:creationId xmlns:a16="http://schemas.microsoft.com/office/drawing/2014/main" id="{44B88721-CCD9-E044-86C6-38EAE25013F9}"/>
              </a:ext>
            </a:extLst>
          </p:cNvPr>
          <p:cNvSpPr txBox="1"/>
          <p:nvPr/>
        </p:nvSpPr>
        <p:spPr>
          <a:xfrm>
            <a:off x="4227292" y="2906254"/>
            <a:ext cx="212379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68" name="D">
            <a:extLst>
              <a:ext uri="{FF2B5EF4-FFF2-40B4-BE49-F238E27FC236}">
                <a16:creationId xmlns:a16="http://schemas.microsoft.com/office/drawing/2014/main" id="{61AF82AC-6CB1-5045-9778-B531A1AE1635}"/>
              </a:ext>
            </a:extLst>
          </p:cNvPr>
          <p:cNvSpPr txBox="1"/>
          <p:nvPr/>
        </p:nvSpPr>
        <p:spPr>
          <a:xfrm>
            <a:off x="4190179" y="4925222"/>
            <a:ext cx="256531" cy="34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69" name="j">
            <a:extLst>
              <a:ext uri="{FF2B5EF4-FFF2-40B4-BE49-F238E27FC236}">
                <a16:creationId xmlns:a16="http://schemas.microsoft.com/office/drawing/2014/main" id="{61DA9394-A7BD-5541-B41B-3407B5BF905D}"/>
              </a:ext>
            </a:extLst>
          </p:cNvPr>
          <p:cNvSpPr txBox="1"/>
          <p:nvPr/>
        </p:nvSpPr>
        <p:spPr>
          <a:xfrm>
            <a:off x="2987353" y="2383640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j</a:t>
            </a:r>
          </a:p>
        </p:txBody>
      </p:sp>
      <p:sp>
        <p:nvSpPr>
          <p:cNvPr id="170" name="k">
            <a:extLst>
              <a:ext uri="{FF2B5EF4-FFF2-40B4-BE49-F238E27FC236}">
                <a16:creationId xmlns:a16="http://schemas.microsoft.com/office/drawing/2014/main" id="{8018EE77-36C6-8248-AC7C-D6F09A02C965}"/>
              </a:ext>
            </a:extLst>
          </p:cNvPr>
          <p:cNvSpPr txBox="1"/>
          <p:nvPr/>
        </p:nvSpPr>
        <p:spPr>
          <a:xfrm>
            <a:off x="2807774" y="4706301"/>
            <a:ext cx="180579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k</a:t>
            </a:r>
          </a:p>
        </p:txBody>
      </p:sp>
      <p:sp>
        <p:nvSpPr>
          <p:cNvPr id="171" name="l">
            <a:extLst>
              <a:ext uri="{FF2B5EF4-FFF2-40B4-BE49-F238E27FC236}">
                <a16:creationId xmlns:a16="http://schemas.microsoft.com/office/drawing/2014/main" id="{02E60840-C8D9-D74E-B849-3881772D8B67}"/>
              </a:ext>
            </a:extLst>
          </p:cNvPr>
          <p:cNvSpPr txBox="1"/>
          <p:nvPr/>
        </p:nvSpPr>
        <p:spPr>
          <a:xfrm>
            <a:off x="2681773" y="5210953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l</a:t>
            </a:r>
          </a:p>
        </p:txBody>
      </p:sp>
      <p:sp>
        <p:nvSpPr>
          <p:cNvPr id="172" name="m">
            <a:extLst>
              <a:ext uri="{FF2B5EF4-FFF2-40B4-BE49-F238E27FC236}">
                <a16:creationId xmlns:a16="http://schemas.microsoft.com/office/drawing/2014/main" id="{1476B2BF-054A-A045-AFA7-E8A425426AA6}"/>
              </a:ext>
            </a:extLst>
          </p:cNvPr>
          <p:cNvSpPr txBox="1"/>
          <p:nvPr/>
        </p:nvSpPr>
        <p:spPr>
          <a:xfrm>
            <a:off x="2978233" y="5820245"/>
            <a:ext cx="256705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m</a:t>
            </a:r>
          </a:p>
        </p:txBody>
      </p:sp>
      <p:sp>
        <p:nvSpPr>
          <p:cNvPr id="173" name="o">
            <a:extLst>
              <a:ext uri="{FF2B5EF4-FFF2-40B4-BE49-F238E27FC236}">
                <a16:creationId xmlns:a16="http://schemas.microsoft.com/office/drawing/2014/main" id="{542F0AC3-C6B7-D240-8952-B88BC37220AE}"/>
              </a:ext>
            </a:extLst>
          </p:cNvPr>
          <p:cNvSpPr txBox="1"/>
          <p:nvPr/>
        </p:nvSpPr>
        <p:spPr>
          <a:xfrm>
            <a:off x="9299159" y="448770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o</a:t>
            </a:r>
          </a:p>
        </p:txBody>
      </p:sp>
      <p:sp>
        <p:nvSpPr>
          <p:cNvPr id="174" name="p">
            <a:extLst>
              <a:ext uri="{FF2B5EF4-FFF2-40B4-BE49-F238E27FC236}">
                <a16:creationId xmlns:a16="http://schemas.microsoft.com/office/drawing/2014/main" id="{DBD9F200-CC6F-0942-BA6D-F466F9F691EC}"/>
              </a:ext>
            </a:extLst>
          </p:cNvPr>
          <p:cNvSpPr txBox="1"/>
          <p:nvPr/>
        </p:nvSpPr>
        <p:spPr>
          <a:xfrm>
            <a:off x="9571453" y="5063488"/>
            <a:ext cx="193416" cy="332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p</a:t>
            </a:r>
          </a:p>
        </p:txBody>
      </p:sp>
      <p:sp>
        <p:nvSpPr>
          <p:cNvPr id="175" name="q">
            <a:extLst>
              <a:ext uri="{FF2B5EF4-FFF2-40B4-BE49-F238E27FC236}">
                <a16:creationId xmlns:a16="http://schemas.microsoft.com/office/drawing/2014/main" id="{D7ACF079-B7E0-DD45-98ED-F82F3351DF32}"/>
              </a:ext>
            </a:extLst>
          </p:cNvPr>
          <p:cNvSpPr txBox="1"/>
          <p:nvPr/>
        </p:nvSpPr>
        <p:spPr>
          <a:xfrm>
            <a:off x="9233389" y="5820245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q</a:t>
            </a:r>
          </a:p>
        </p:txBody>
      </p:sp>
      <p:sp>
        <p:nvSpPr>
          <p:cNvPr id="176" name="Oval">
            <a:extLst>
              <a:ext uri="{FF2B5EF4-FFF2-40B4-BE49-F238E27FC236}">
                <a16:creationId xmlns:a16="http://schemas.microsoft.com/office/drawing/2014/main" id="{F41DE726-72ED-A943-AA52-CE6611FA8376}"/>
              </a:ext>
            </a:extLst>
          </p:cNvPr>
          <p:cNvSpPr/>
          <p:nvPr/>
        </p:nvSpPr>
        <p:spPr>
          <a:xfrm>
            <a:off x="3819221" y="2700227"/>
            <a:ext cx="1170016" cy="878417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77" name="Connection Line">
            <a:extLst>
              <a:ext uri="{FF2B5EF4-FFF2-40B4-BE49-F238E27FC236}">
                <a16:creationId xmlns:a16="http://schemas.microsoft.com/office/drawing/2014/main" id="{25B9632A-7612-E74A-9AD8-372829451B23}"/>
              </a:ext>
            </a:extLst>
          </p:cNvPr>
          <p:cNvSpPr/>
          <p:nvPr/>
        </p:nvSpPr>
        <p:spPr>
          <a:xfrm>
            <a:off x="3501456" y="3356347"/>
            <a:ext cx="391979" cy="166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78" name="A">
            <a:extLst>
              <a:ext uri="{FF2B5EF4-FFF2-40B4-BE49-F238E27FC236}">
                <a16:creationId xmlns:a16="http://schemas.microsoft.com/office/drawing/2014/main" id="{A3533AF8-2954-CA40-9E05-BA8C3A666A2B}"/>
              </a:ext>
            </a:extLst>
          </p:cNvPr>
          <p:cNvSpPr txBox="1"/>
          <p:nvPr/>
        </p:nvSpPr>
        <p:spPr>
          <a:xfrm>
            <a:off x="3062423" y="3670332"/>
            <a:ext cx="241524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79" name="Oval">
            <a:extLst>
              <a:ext uri="{FF2B5EF4-FFF2-40B4-BE49-F238E27FC236}">
                <a16:creationId xmlns:a16="http://schemas.microsoft.com/office/drawing/2014/main" id="{93520964-D3D7-BD42-9B3F-326FFEEA0AE7}"/>
              </a:ext>
            </a:extLst>
          </p:cNvPr>
          <p:cNvSpPr/>
          <p:nvPr/>
        </p:nvSpPr>
        <p:spPr>
          <a:xfrm>
            <a:off x="2636179" y="3437809"/>
            <a:ext cx="1094012" cy="81072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0" name="A">
            <a:extLst>
              <a:ext uri="{FF2B5EF4-FFF2-40B4-BE49-F238E27FC236}">
                <a16:creationId xmlns:a16="http://schemas.microsoft.com/office/drawing/2014/main" id="{1EF93409-3F15-684C-8287-2324884B111A}"/>
              </a:ext>
            </a:extLst>
          </p:cNvPr>
          <p:cNvSpPr txBox="1"/>
          <p:nvPr/>
        </p:nvSpPr>
        <p:spPr>
          <a:xfrm>
            <a:off x="3062423" y="3670332"/>
            <a:ext cx="241524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81" name="B">
            <a:extLst>
              <a:ext uri="{FF2B5EF4-FFF2-40B4-BE49-F238E27FC236}">
                <a16:creationId xmlns:a16="http://schemas.microsoft.com/office/drawing/2014/main" id="{CD941A3E-6AEE-B94B-803C-983EFC59AE6E}"/>
              </a:ext>
            </a:extLst>
          </p:cNvPr>
          <p:cNvSpPr txBox="1"/>
          <p:nvPr/>
        </p:nvSpPr>
        <p:spPr>
          <a:xfrm>
            <a:off x="4227292" y="2906254"/>
            <a:ext cx="212379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82" name="Oval">
            <a:extLst>
              <a:ext uri="{FF2B5EF4-FFF2-40B4-BE49-F238E27FC236}">
                <a16:creationId xmlns:a16="http://schemas.microsoft.com/office/drawing/2014/main" id="{A4FC6DF6-63A9-3347-9DA0-15D1FBFE88DC}"/>
              </a:ext>
            </a:extLst>
          </p:cNvPr>
          <p:cNvSpPr/>
          <p:nvPr/>
        </p:nvSpPr>
        <p:spPr>
          <a:xfrm>
            <a:off x="7691977" y="4881014"/>
            <a:ext cx="1229484" cy="96764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3" name="Oval">
            <a:extLst>
              <a:ext uri="{FF2B5EF4-FFF2-40B4-BE49-F238E27FC236}">
                <a16:creationId xmlns:a16="http://schemas.microsoft.com/office/drawing/2014/main" id="{49281152-71C1-614D-A60C-5C4A71C141FC}"/>
              </a:ext>
            </a:extLst>
          </p:cNvPr>
          <p:cNvSpPr/>
          <p:nvPr/>
        </p:nvSpPr>
        <p:spPr>
          <a:xfrm>
            <a:off x="7553983" y="2623173"/>
            <a:ext cx="1307199" cy="103252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4" name="Oval">
            <a:extLst>
              <a:ext uri="{FF2B5EF4-FFF2-40B4-BE49-F238E27FC236}">
                <a16:creationId xmlns:a16="http://schemas.microsoft.com/office/drawing/2014/main" id="{053DE3AD-B4A6-704A-9166-85FA0D2A3421}"/>
              </a:ext>
            </a:extLst>
          </p:cNvPr>
          <p:cNvSpPr/>
          <p:nvPr/>
        </p:nvSpPr>
        <p:spPr>
          <a:xfrm>
            <a:off x="4515046" y="3779681"/>
            <a:ext cx="1148547" cy="908160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5" name="Oval">
            <a:extLst>
              <a:ext uri="{FF2B5EF4-FFF2-40B4-BE49-F238E27FC236}">
                <a16:creationId xmlns:a16="http://schemas.microsoft.com/office/drawing/2014/main" id="{26C13735-3EF7-2643-A710-8F40BDD83E28}"/>
              </a:ext>
            </a:extLst>
          </p:cNvPr>
          <p:cNvSpPr/>
          <p:nvPr/>
        </p:nvSpPr>
        <p:spPr>
          <a:xfrm>
            <a:off x="5738460" y="1960830"/>
            <a:ext cx="1060972" cy="851216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6" name="E">
            <a:extLst>
              <a:ext uri="{FF2B5EF4-FFF2-40B4-BE49-F238E27FC236}">
                <a16:creationId xmlns:a16="http://schemas.microsoft.com/office/drawing/2014/main" id="{5FF9480C-B383-774C-AA9C-A9B6A516CC58}"/>
              </a:ext>
            </a:extLst>
          </p:cNvPr>
          <p:cNvSpPr txBox="1"/>
          <p:nvPr/>
        </p:nvSpPr>
        <p:spPr>
          <a:xfrm>
            <a:off x="6166973" y="2307248"/>
            <a:ext cx="203946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88" name="I">
            <a:extLst>
              <a:ext uri="{FF2B5EF4-FFF2-40B4-BE49-F238E27FC236}">
                <a16:creationId xmlns:a16="http://schemas.microsoft.com/office/drawing/2014/main" id="{E954B7D0-47D5-3D42-BE52-08132E3470AB}"/>
              </a:ext>
            </a:extLst>
          </p:cNvPr>
          <p:cNvSpPr txBox="1"/>
          <p:nvPr/>
        </p:nvSpPr>
        <p:spPr>
          <a:xfrm>
            <a:off x="8441087" y="4969833"/>
            <a:ext cx="139453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89" name="Oval">
            <a:extLst>
              <a:ext uri="{FF2B5EF4-FFF2-40B4-BE49-F238E27FC236}">
                <a16:creationId xmlns:a16="http://schemas.microsoft.com/office/drawing/2014/main" id="{D64D8628-2E76-054D-AA0C-C3EABD2B2B72}"/>
              </a:ext>
            </a:extLst>
          </p:cNvPr>
          <p:cNvSpPr/>
          <p:nvPr/>
        </p:nvSpPr>
        <p:spPr>
          <a:xfrm>
            <a:off x="3590265" y="4803350"/>
            <a:ext cx="1264700" cy="1056790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0" name="D">
            <a:extLst>
              <a:ext uri="{FF2B5EF4-FFF2-40B4-BE49-F238E27FC236}">
                <a16:creationId xmlns:a16="http://schemas.microsoft.com/office/drawing/2014/main" id="{1722C0AE-C498-2149-AD69-1F9B1B6A7727}"/>
              </a:ext>
            </a:extLst>
          </p:cNvPr>
          <p:cNvSpPr txBox="1"/>
          <p:nvPr/>
        </p:nvSpPr>
        <p:spPr>
          <a:xfrm>
            <a:off x="4190179" y="4925222"/>
            <a:ext cx="256531" cy="34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91" name="G">
            <a:extLst>
              <a:ext uri="{FF2B5EF4-FFF2-40B4-BE49-F238E27FC236}">
                <a16:creationId xmlns:a16="http://schemas.microsoft.com/office/drawing/2014/main" id="{CAA5394E-BB2B-1647-B933-C2DCEAF3BBAF}"/>
              </a:ext>
            </a:extLst>
          </p:cNvPr>
          <p:cNvSpPr/>
          <p:nvPr/>
        </p:nvSpPr>
        <p:spPr>
          <a:xfrm>
            <a:off x="6287053" y="3733760"/>
            <a:ext cx="1264699" cy="1000002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789" tIns="26789" rIns="26789" bIns="26789" anchor="ctr"/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92" name="B">
            <a:extLst>
              <a:ext uri="{FF2B5EF4-FFF2-40B4-BE49-F238E27FC236}">
                <a16:creationId xmlns:a16="http://schemas.microsoft.com/office/drawing/2014/main" id="{0E5700F5-79FB-2846-90A5-B5098BD470AC}"/>
              </a:ext>
            </a:extLst>
          </p:cNvPr>
          <p:cNvSpPr txBox="1"/>
          <p:nvPr/>
        </p:nvSpPr>
        <p:spPr>
          <a:xfrm>
            <a:off x="4989463" y="4006768"/>
            <a:ext cx="232035" cy="4092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lang="en-US" b="0" dirty="0">
                <a:solidFill>
                  <a:srgbClr val="000000"/>
                </a:solidFill>
              </a:rPr>
              <a:t>C</a:t>
            </a:r>
            <a:endParaRPr b="0" dirty="0">
              <a:solidFill>
                <a:srgbClr val="000000"/>
              </a:solidFill>
            </a:endParaRPr>
          </a:p>
        </p:txBody>
      </p:sp>
      <p:sp>
        <p:nvSpPr>
          <p:cNvPr id="193" name="Oval">
            <a:extLst>
              <a:ext uri="{FF2B5EF4-FFF2-40B4-BE49-F238E27FC236}">
                <a16:creationId xmlns:a16="http://schemas.microsoft.com/office/drawing/2014/main" id="{FCA34714-C61C-9742-B61C-AC576E9092F4}"/>
              </a:ext>
            </a:extLst>
          </p:cNvPr>
          <p:cNvSpPr/>
          <p:nvPr/>
        </p:nvSpPr>
        <p:spPr>
          <a:xfrm>
            <a:off x="5654204" y="4882313"/>
            <a:ext cx="1229484" cy="898864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4" name="F">
            <a:extLst>
              <a:ext uri="{FF2B5EF4-FFF2-40B4-BE49-F238E27FC236}">
                <a16:creationId xmlns:a16="http://schemas.microsoft.com/office/drawing/2014/main" id="{6EB8C4AC-108F-764C-BE7E-9DA8A4015331}"/>
              </a:ext>
            </a:extLst>
          </p:cNvPr>
          <p:cNvSpPr txBox="1"/>
          <p:nvPr/>
        </p:nvSpPr>
        <p:spPr>
          <a:xfrm>
            <a:off x="6167718" y="5153137"/>
            <a:ext cx="202456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 dirty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87" name="H">
            <a:extLst>
              <a:ext uri="{FF2B5EF4-FFF2-40B4-BE49-F238E27FC236}">
                <a16:creationId xmlns:a16="http://schemas.microsoft.com/office/drawing/2014/main" id="{ABC6983D-1D7A-BE42-B7EF-CB070A395757}"/>
              </a:ext>
            </a:extLst>
          </p:cNvPr>
          <p:cNvSpPr txBox="1"/>
          <p:nvPr/>
        </p:nvSpPr>
        <p:spPr>
          <a:xfrm>
            <a:off x="8180252" y="2966596"/>
            <a:ext cx="252935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275" name="82.0.0.0/23"/>
          <p:cNvSpPr txBox="1"/>
          <p:nvPr/>
        </p:nvSpPr>
        <p:spPr>
          <a:xfrm>
            <a:off x="8561154" y="2883636"/>
            <a:ext cx="1019509" cy="30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82.0.0.0/2</a:t>
            </a:r>
          </a:p>
        </p:txBody>
      </p:sp>
      <p:pic>
        <p:nvPicPr>
          <p:cNvPr id="88" name="cartoon-pirate-e1280320621307.jpg" descr="cartoon-pirate-e1280320621307.jpg">
            <a:extLst>
              <a:ext uri="{FF2B5EF4-FFF2-40B4-BE49-F238E27FC236}">
                <a16:creationId xmlns:a16="http://schemas.microsoft.com/office/drawing/2014/main" id="{EC0AFDE2-831A-3A4F-8E91-59D39DADA0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0582" y="3712715"/>
            <a:ext cx="828443" cy="1073869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Oval">
            <a:extLst>
              <a:ext uri="{FF2B5EF4-FFF2-40B4-BE49-F238E27FC236}">
                <a16:creationId xmlns:a16="http://schemas.microsoft.com/office/drawing/2014/main" id="{8D3A10DF-A472-694A-BAF8-FABA00399860}"/>
              </a:ext>
            </a:extLst>
          </p:cNvPr>
          <p:cNvSpPr/>
          <p:nvPr/>
        </p:nvSpPr>
        <p:spPr>
          <a:xfrm>
            <a:off x="6290408" y="3740731"/>
            <a:ext cx="1264699" cy="1000002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79" name="Connection Line">
            <a:extLst>
              <a:ext uri="{FF2B5EF4-FFF2-40B4-BE49-F238E27FC236}">
                <a16:creationId xmlns:a16="http://schemas.microsoft.com/office/drawing/2014/main" id="{6FBF0DFF-372D-E04E-9725-02B23CBC15E1}"/>
              </a:ext>
            </a:extLst>
          </p:cNvPr>
          <p:cNvSpPr/>
          <p:nvPr/>
        </p:nvSpPr>
        <p:spPr>
          <a:xfrm>
            <a:off x="3213844" y="4480028"/>
            <a:ext cx="5942182" cy="881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58" extrusionOk="0">
                <a:moveTo>
                  <a:pt x="0" y="16258"/>
                </a:moveTo>
                <a:cubicBezTo>
                  <a:pt x="6451" y="-4127"/>
                  <a:pt x="13651" y="-5342"/>
                  <a:pt x="21600" y="12613"/>
                </a:cubicBezTo>
              </a:path>
            </a:pathLst>
          </a:custGeom>
          <a:ln w="38100">
            <a:solidFill>
              <a:srgbClr val="FF2600"/>
            </a:solidFill>
            <a:prstDash val="sysDot"/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80" name="Connection Line">
            <a:extLst>
              <a:ext uri="{FF2B5EF4-FFF2-40B4-BE49-F238E27FC236}">
                <a16:creationId xmlns:a16="http://schemas.microsoft.com/office/drawing/2014/main" id="{CF7AF641-0344-584B-8AF6-F5D7421B77DB}"/>
              </a:ext>
            </a:extLst>
          </p:cNvPr>
          <p:cNvSpPr/>
          <p:nvPr/>
        </p:nvSpPr>
        <p:spPr>
          <a:xfrm>
            <a:off x="3527804" y="2662736"/>
            <a:ext cx="5239878" cy="1340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0" y="540"/>
                </a:moveTo>
                <a:cubicBezTo>
                  <a:pt x="5120" y="21600"/>
                  <a:pt x="12320" y="21420"/>
                  <a:pt x="21600" y="0"/>
                </a:cubicBezTo>
              </a:path>
            </a:pathLst>
          </a:custGeom>
          <a:ln w="38100">
            <a:solidFill>
              <a:srgbClr val="FF2600"/>
            </a:solidFill>
            <a:prstDash val="sysDot"/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81" name="Star">
            <a:extLst>
              <a:ext uri="{FF2B5EF4-FFF2-40B4-BE49-F238E27FC236}">
                <a16:creationId xmlns:a16="http://schemas.microsoft.com/office/drawing/2014/main" id="{2CD88FD3-A5C6-4B4F-AB9C-50189052F7E1}"/>
              </a:ext>
            </a:extLst>
          </p:cNvPr>
          <p:cNvSpPr/>
          <p:nvPr/>
        </p:nvSpPr>
        <p:spPr>
          <a:xfrm>
            <a:off x="6204730" y="3836033"/>
            <a:ext cx="374026" cy="320999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blipFill>
            <a:blip r:embed="rId6"/>
          </a:blipFill>
          <a:ln w="3175"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2" name="Rounded Rectangle">
            <a:extLst>
              <a:ext uri="{FF2B5EF4-FFF2-40B4-BE49-F238E27FC236}">
                <a16:creationId xmlns:a16="http://schemas.microsoft.com/office/drawing/2014/main" id="{A85C1FBB-F262-A248-BD1A-F077205D98D6}"/>
              </a:ext>
            </a:extLst>
          </p:cNvPr>
          <p:cNvSpPr/>
          <p:nvPr/>
        </p:nvSpPr>
        <p:spPr>
          <a:xfrm>
            <a:off x="7723330" y="1873629"/>
            <a:ext cx="2320121" cy="4421422"/>
          </a:xfrm>
          <a:prstGeom prst="roundRect">
            <a:avLst>
              <a:gd name="adj" fmla="val 50000"/>
            </a:avLst>
          </a:prstGeom>
          <a:blipFill>
            <a:blip r:embed="rId7">
              <a:alphaModFix amt="12028"/>
            </a:blip>
          </a:blip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3" name="Star">
            <a:extLst>
              <a:ext uri="{FF2B5EF4-FFF2-40B4-BE49-F238E27FC236}">
                <a16:creationId xmlns:a16="http://schemas.microsoft.com/office/drawing/2014/main" id="{19F0B8FF-7905-394C-A99E-1D15DCC75F4A}"/>
              </a:ext>
            </a:extLst>
          </p:cNvPr>
          <p:cNvSpPr/>
          <p:nvPr/>
        </p:nvSpPr>
        <p:spPr>
          <a:xfrm>
            <a:off x="6222590" y="4294423"/>
            <a:ext cx="374026" cy="321000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blipFill>
            <a:blip r:embed="rId6"/>
          </a:blipFill>
          <a:ln w="3175"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4" name="Connection Line">
            <a:extLst>
              <a:ext uri="{FF2B5EF4-FFF2-40B4-BE49-F238E27FC236}">
                <a16:creationId xmlns:a16="http://schemas.microsoft.com/office/drawing/2014/main" id="{074D7598-8C4F-8341-89E3-E2DE0C888528}"/>
              </a:ext>
            </a:extLst>
          </p:cNvPr>
          <p:cNvSpPr/>
          <p:nvPr/>
        </p:nvSpPr>
        <p:spPr>
          <a:xfrm>
            <a:off x="3209284" y="5391714"/>
            <a:ext cx="635964" cy="451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094" h="21600" extrusionOk="0">
                <a:moveTo>
                  <a:pt x="0" y="0"/>
                </a:moveTo>
                <a:cubicBezTo>
                  <a:pt x="17580" y="2058"/>
                  <a:pt x="21600" y="9258"/>
                  <a:pt x="12059" y="21600"/>
                </a:cubicBezTo>
              </a:path>
            </a:pathLst>
          </a:custGeom>
          <a:ln w="254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85" name="Connection Line">
            <a:extLst>
              <a:ext uri="{FF2B5EF4-FFF2-40B4-BE49-F238E27FC236}">
                <a16:creationId xmlns:a16="http://schemas.microsoft.com/office/drawing/2014/main" id="{FA3CED70-9B28-8341-914C-E2D6A8773C0D}"/>
              </a:ext>
            </a:extLst>
          </p:cNvPr>
          <p:cNvSpPr/>
          <p:nvPr/>
        </p:nvSpPr>
        <p:spPr>
          <a:xfrm>
            <a:off x="3437650" y="2728300"/>
            <a:ext cx="526028" cy="2384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9" h="19562" extrusionOk="0">
                <a:moveTo>
                  <a:pt x="1491" y="0"/>
                </a:moveTo>
                <a:cubicBezTo>
                  <a:pt x="21600" y="15270"/>
                  <a:pt x="21103" y="21600"/>
                  <a:pt x="0" y="18991"/>
                </a:cubicBezTo>
              </a:path>
            </a:pathLst>
          </a:custGeom>
          <a:ln w="254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86" name="Connection Line">
            <a:extLst>
              <a:ext uri="{FF2B5EF4-FFF2-40B4-BE49-F238E27FC236}">
                <a16:creationId xmlns:a16="http://schemas.microsoft.com/office/drawing/2014/main" id="{960AC553-D991-AF46-8AF1-AD4EED8E4F78}"/>
              </a:ext>
            </a:extLst>
          </p:cNvPr>
          <p:cNvSpPr/>
          <p:nvPr/>
        </p:nvSpPr>
        <p:spPr>
          <a:xfrm>
            <a:off x="3209986" y="5035581"/>
            <a:ext cx="426694" cy="333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36" h="21600" extrusionOk="0">
                <a:moveTo>
                  <a:pt x="0" y="21600"/>
                </a:moveTo>
                <a:cubicBezTo>
                  <a:pt x="18589" y="18445"/>
                  <a:pt x="21600" y="11245"/>
                  <a:pt x="9032" y="0"/>
                </a:cubicBezTo>
              </a:path>
            </a:pathLst>
          </a:custGeom>
          <a:ln w="254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87" name="Connection Line">
            <a:extLst>
              <a:ext uri="{FF2B5EF4-FFF2-40B4-BE49-F238E27FC236}">
                <a16:creationId xmlns:a16="http://schemas.microsoft.com/office/drawing/2014/main" id="{DEAE9308-6168-E54B-A1C2-04A3B06FDE06}"/>
              </a:ext>
            </a:extLst>
          </p:cNvPr>
          <p:cNvSpPr/>
          <p:nvPr/>
        </p:nvSpPr>
        <p:spPr>
          <a:xfrm>
            <a:off x="7386842" y="2683655"/>
            <a:ext cx="1496575" cy="1957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extrusionOk="0">
                <a:moveTo>
                  <a:pt x="15932" y="21600"/>
                </a:moveTo>
                <a:cubicBezTo>
                  <a:pt x="-5400" y="18967"/>
                  <a:pt x="-5311" y="11767"/>
                  <a:pt x="16200" y="0"/>
                </a:cubicBezTo>
              </a:path>
            </a:pathLst>
          </a:custGeom>
          <a:ln w="38100">
            <a:solidFill>
              <a:srgbClr val="FF2600"/>
            </a:solidFill>
            <a:prstDash val="sysDot"/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93" name="Connection Line">
            <a:extLst>
              <a:ext uri="{FF2B5EF4-FFF2-40B4-BE49-F238E27FC236}">
                <a16:creationId xmlns:a16="http://schemas.microsoft.com/office/drawing/2014/main" id="{A0659B4D-575F-B848-BE8A-46D87E1FAB8E}"/>
              </a:ext>
            </a:extLst>
          </p:cNvPr>
          <p:cNvSpPr/>
          <p:nvPr/>
        </p:nvSpPr>
        <p:spPr>
          <a:xfrm>
            <a:off x="8900594" y="5292275"/>
            <a:ext cx="247269" cy="530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44" h="21600" extrusionOk="0">
                <a:moveTo>
                  <a:pt x="18344" y="0"/>
                </a:moveTo>
                <a:cubicBezTo>
                  <a:pt x="2247" y="3941"/>
                  <a:pt x="-3256" y="11141"/>
                  <a:pt x="1835" y="21600"/>
                </a:cubicBezTo>
              </a:path>
            </a:pathLst>
          </a:custGeom>
          <a:ln w="254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95" name="Connection Line">
            <a:extLst>
              <a:ext uri="{FF2B5EF4-FFF2-40B4-BE49-F238E27FC236}">
                <a16:creationId xmlns:a16="http://schemas.microsoft.com/office/drawing/2014/main" id="{FE3DFE25-A1F6-D04D-B713-91CF73D198CA}"/>
              </a:ext>
            </a:extLst>
          </p:cNvPr>
          <p:cNvSpPr/>
          <p:nvPr/>
        </p:nvSpPr>
        <p:spPr>
          <a:xfrm>
            <a:off x="8822886" y="4818664"/>
            <a:ext cx="324959" cy="496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835" h="19147" extrusionOk="0">
                <a:moveTo>
                  <a:pt x="6295" y="0"/>
                </a:moveTo>
                <a:cubicBezTo>
                  <a:pt x="-4765" y="15514"/>
                  <a:pt x="-1252" y="21600"/>
                  <a:pt x="16835" y="18259"/>
                </a:cubicBezTo>
              </a:path>
            </a:pathLst>
          </a:custGeom>
          <a:ln w="254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58035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9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6727"/>
            <a:ext cx="12310110" cy="8206742"/>
          </a:xfrm>
          <a:prstGeom prst="rect">
            <a:avLst/>
          </a:prstGeom>
          <a:ln w="12700">
            <a:miter lim="400000"/>
          </a:ln>
        </p:spPr>
      </p:pic>
      <p:sp>
        <p:nvSpPr>
          <p:cNvPr id="1210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1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1257" name="AS H creates a BGP advertisement for n’s IP prefix"/>
          <p:cNvSpPr txBox="1"/>
          <p:nvPr/>
        </p:nvSpPr>
        <p:spPr>
          <a:xfrm>
            <a:off x="889000" y="831192"/>
            <a:ext cx="9289081" cy="462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dirty="0"/>
              <a:t>Attacker drops connections crossing the partition</a:t>
            </a:r>
          </a:p>
        </p:txBody>
      </p:sp>
      <p:pic>
        <p:nvPicPr>
          <p:cNvPr id="134" name="Image" descr="Image">
            <a:extLst>
              <a:ext uri="{FF2B5EF4-FFF2-40B4-BE49-F238E27FC236}">
                <a16:creationId xmlns:a16="http://schemas.microsoft.com/office/drawing/2014/main" id="{9464171B-8A65-7947-A369-5F195688F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0863" y="2371535"/>
            <a:ext cx="360767" cy="360063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n">
            <a:extLst>
              <a:ext uri="{FF2B5EF4-FFF2-40B4-BE49-F238E27FC236}">
                <a16:creationId xmlns:a16="http://schemas.microsoft.com/office/drawing/2014/main" id="{A88DB2D4-7B2E-4E4E-9155-5B3E45B6CC45}"/>
              </a:ext>
            </a:extLst>
          </p:cNvPr>
          <p:cNvSpPr txBox="1"/>
          <p:nvPr/>
        </p:nvSpPr>
        <p:spPr>
          <a:xfrm>
            <a:off x="9233389" y="238364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n</a:t>
            </a:r>
          </a:p>
        </p:txBody>
      </p:sp>
      <p:sp>
        <p:nvSpPr>
          <p:cNvPr id="137" name="Connection Line">
            <a:extLst>
              <a:ext uri="{FF2B5EF4-FFF2-40B4-BE49-F238E27FC236}">
                <a16:creationId xmlns:a16="http://schemas.microsoft.com/office/drawing/2014/main" id="{02E415AB-5AB0-2F4C-9B21-CDE8AE75F587}"/>
              </a:ext>
            </a:extLst>
          </p:cNvPr>
          <p:cNvSpPr/>
          <p:nvPr/>
        </p:nvSpPr>
        <p:spPr>
          <a:xfrm>
            <a:off x="3183184" y="3843171"/>
            <a:ext cx="720053" cy="1031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38" name="Connection Line">
            <a:extLst>
              <a:ext uri="{FF2B5EF4-FFF2-40B4-BE49-F238E27FC236}">
                <a16:creationId xmlns:a16="http://schemas.microsoft.com/office/drawing/2014/main" id="{C68595B8-E221-C94C-A288-B089CA10730B}"/>
              </a:ext>
            </a:extLst>
          </p:cNvPr>
          <p:cNvSpPr/>
          <p:nvPr/>
        </p:nvSpPr>
        <p:spPr>
          <a:xfrm>
            <a:off x="3576708" y="2643942"/>
            <a:ext cx="368681" cy="220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39" name="Connection Line">
            <a:extLst>
              <a:ext uri="{FF2B5EF4-FFF2-40B4-BE49-F238E27FC236}">
                <a16:creationId xmlns:a16="http://schemas.microsoft.com/office/drawing/2014/main" id="{384C00CE-182C-8F45-B5CD-C95EBFBE69B6}"/>
              </a:ext>
            </a:extLst>
          </p:cNvPr>
          <p:cNvSpPr/>
          <p:nvPr/>
        </p:nvSpPr>
        <p:spPr>
          <a:xfrm>
            <a:off x="8688437" y="2657982"/>
            <a:ext cx="177275" cy="129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0" name="Connection Line">
            <a:extLst>
              <a:ext uri="{FF2B5EF4-FFF2-40B4-BE49-F238E27FC236}">
                <a16:creationId xmlns:a16="http://schemas.microsoft.com/office/drawing/2014/main" id="{C8848015-2D5A-384C-983C-D04F74C709BA}"/>
              </a:ext>
            </a:extLst>
          </p:cNvPr>
          <p:cNvSpPr/>
          <p:nvPr/>
        </p:nvSpPr>
        <p:spPr>
          <a:xfrm>
            <a:off x="8692891" y="4781668"/>
            <a:ext cx="208914" cy="204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1" name="Connection Line">
            <a:extLst>
              <a:ext uri="{FF2B5EF4-FFF2-40B4-BE49-F238E27FC236}">
                <a16:creationId xmlns:a16="http://schemas.microsoft.com/office/drawing/2014/main" id="{E6960734-A0DD-C344-85A0-C9D01C3FA2A6}"/>
              </a:ext>
            </a:extLst>
          </p:cNvPr>
          <p:cNvSpPr/>
          <p:nvPr/>
        </p:nvSpPr>
        <p:spPr>
          <a:xfrm>
            <a:off x="8914454" y="5254988"/>
            <a:ext cx="223102" cy="29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2" name="Connection Line">
            <a:extLst>
              <a:ext uri="{FF2B5EF4-FFF2-40B4-BE49-F238E27FC236}">
                <a16:creationId xmlns:a16="http://schemas.microsoft.com/office/drawing/2014/main" id="{33F38AF3-1382-134F-ADED-D60649F7F55E}"/>
              </a:ext>
            </a:extLst>
          </p:cNvPr>
          <p:cNvSpPr/>
          <p:nvPr/>
        </p:nvSpPr>
        <p:spPr>
          <a:xfrm>
            <a:off x="8708126" y="5733217"/>
            <a:ext cx="142137" cy="130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3" name="Connection Line">
            <a:extLst>
              <a:ext uri="{FF2B5EF4-FFF2-40B4-BE49-F238E27FC236}">
                <a16:creationId xmlns:a16="http://schemas.microsoft.com/office/drawing/2014/main" id="{56B9DD34-6300-654E-8DDE-39B7FFEA83B2}"/>
              </a:ext>
            </a:extLst>
          </p:cNvPr>
          <p:cNvSpPr/>
          <p:nvPr/>
        </p:nvSpPr>
        <p:spPr>
          <a:xfrm>
            <a:off x="3206675" y="5355199"/>
            <a:ext cx="382628" cy="14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4" name="Connection Line">
            <a:extLst>
              <a:ext uri="{FF2B5EF4-FFF2-40B4-BE49-F238E27FC236}">
                <a16:creationId xmlns:a16="http://schemas.microsoft.com/office/drawing/2014/main" id="{F24C0F44-147D-3E4C-8ABE-01452C8D9335}"/>
              </a:ext>
            </a:extLst>
          </p:cNvPr>
          <p:cNvSpPr/>
          <p:nvPr/>
        </p:nvSpPr>
        <p:spPr>
          <a:xfrm>
            <a:off x="3641366" y="5707260"/>
            <a:ext cx="133796" cy="112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5" name="Connection Line">
            <a:extLst>
              <a:ext uri="{FF2B5EF4-FFF2-40B4-BE49-F238E27FC236}">
                <a16:creationId xmlns:a16="http://schemas.microsoft.com/office/drawing/2014/main" id="{A3E4770D-EC70-4146-80D2-B703111C5D55}"/>
              </a:ext>
            </a:extLst>
          </p:cNvPr>
          <p:cNvSpPr/>
          <p:nvPr/>
        </p:nvSpPr>
        <p:spPr>
          <a:xfrm>
            <a:off x="3443469" y="5018042"/>
            <a:ext cx="207876" cy="83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146" name="Image" descr="Image">
            <a:extLst>
              <a:ext uri="{FF2B5EF4-FFF2-40B4-BE49-F238E27FC236}">
                <a16:creationId xmlns:a16="http://schemas.microsoft.com/office/drawing/2014/main" id="{1B2F797E-5EB5-2944-AF59-B77EAD3C5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774" y="4770695"/>
            <a:ext cx="360768" cy="360063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47" name="Connection Line">
            <a:extLst>
              <a:ext uri="{FF2B5EF4-FFF2-40B4-BE49-F238E27FC236}">
                <a16:creationId xmlns:a16="http://schemas.microsoft.com/office/drawing/2014/main" id="{E8C28607-5C93-C147-A88C-9E56CD9DC01C}"/>
              </a:ext>
            </a:extLst>
          </p:cNvPr>
          <p:cNvCxnSpPr>
            <a:stCxn id="182" idx="0"/>
            <a:endCxn id="191" idx="0"/>
          </p:cNvCxnSpPr>
          <p:nvPr/>
        </p:nvCxnSpPr>
        <p:spPr>
          <a:xfrm flipH="1" flipV="1">
            <a:off x="6919402" y="4233761"/>
            <a:ext cx="1387317" cy="113107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48" name="Connection Line">
            <a:extLst>
              <a:ext uri="{FF2B5EF4-FFF2-40B4-BE49-F238E27FC236}">
                <a16:creationId xmlns:a16="http://schemas.microsoft.com/office/drawing/2014/main" id="{37B4EF90-42F8-9445-A05A-DB2358EB19BF}"/>
              </a:ext>
            </a:extLst>
          </p:cNvPr>
          <p:cNvCxnSpPr>
            <a:stCxn id="151" idx="0"/>
            <a:endCxn id="185" idx="0"/>
          </p:cNvCxnSpPr>
          <p:nvPr/>
        </p:nvCxnSpPr>
        <p:spPr>
          <a:xfrm flipV="1">
            <a:off x="4404229" y="2386438"/>
            <a:ext cx="1864717" cy="752998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49" name="Connection Line">
            <a:extLst>
              <a:ext uri="{FF2B5EF4-FFF2-40B4-BE49-F238E27FC236}">
                <a16:creationId xmlns:a16="http://schemas.microsoft.com/office/drawing/2014/main" id="{57976E75-20C2-754F-B5CC-A93EBBD48532}"/>
              </a:ext>
            </a:extLst>
          </p:cNvPr>
          <p:cNvCxnSpPr>
            <a:stCxn id="184" idx="0"/>
            <a:endCxn id="151" idx="0"/>
          </p:cNvCxnSpPr>
          <p:nvPr/>
        </p:nvCxnSpPr>
        <p:spPr>
          <a:xfrm flipH="1" flipV="1">
            <a:off x="4404229" y="3139435"/>
            <a:ext cx="685091" cy="109432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sp>
        <p:nvSpPr>
          <p:cNvPr id="150" name="Connection Line">
            <a:extLst>
              <a:ext uri="{FF2B5EF4-FFF2-40B4-BE49-F238E27FC236}">
                <a16:creationId xmlns:a16="http://schemas.microsoft.com/office/drawing/2014/main" id="{6DC3ED63-51DE-F54B-9593-5168681316BD}"/>
              </a:ext>
            </a:extLst>
          </p:cNvPr>
          <p:cNvSpPr/>
          <p:nvPr/>
        </p:nvSpPr>
        <p:spPr>
          <a:xfrm>
            <a:off x="4168523" y="3110776"/>
            <a:ext cx="41187" cy="16910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1" name="Oval">
            <a:extLst>
              <a:ext uri="{FF2B5EF4-FFF2-40B4-BE49-F238E27FC236}">
                <a16:creationId xmlns:a16="http://schemas.microsoft.com/office/drawing/2014/main" id="{FFECB369-D12C-B14A-8724-F493E675E7A6}"/>
              </a:ext>
            </a:extLst>
          </p:cNvPr>
          <p:cNvSpPr/>
          <p:nvPr/>
        </p:nvSpPr>
        <p:spPr>
          <a:xfrm>
            <a:off x="3819221" y="2700227"/>
            <a:ext cx="1170016" cy="878417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cxnSp>
        <p:nvCxnSpPr>
          <p:cNvPr id="152" name="Connection Line">
            <a:extLst>
              <a:ext uri="{FF2B5EF4-FFF2-40B4-BE49-F238E27FC236}">
                <a16:creationId xmlns:a16="http://schemas.microsoft.com/office/drawing/2014/main" id="{576DB3F5-AD31-1E48-B1A1-0C19FD843331}"/>
              </a:ext>
            </a:extLst>
          </p:cNvPr>
          <p:cNvCxnSpPr>
            <a:stCxn id="193" idx="0"/>
            <a:endCxn id="182" idx="0"/>
          </p:cNvCxnSpPr>
          <p:nvPr/>
        </p:nvCxnSpPr>
        <p:spPr>
          <a:xfrm>
            <a:off x="6268945" y="5331745"/>
            <a:ext cx="2037774" cy="3309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3" name="Connection Line">
            <a:extLst>
              <a:ext uri="{FF2B5EF4-FFF2-40B4-BE49-F238E27FC236}">
                <a16:creationId xmlns:a16="http://schemas.microsoft.com/office/drawing/2014/main" id="{D6C23D8D-07B0-F646-BAD3-561761FA46A6}"/>
              </a:ext>
            </a:extLst>
          </p:cNvPr>
          <p:cNvCxnSpPr>
            <a:stCxn id="182" idx="0"/>
            <a:endCxn id="183" idx="0"/>
          </p:cNvCxnSpPr>
          <p:nvPr/>
        </p:nvCxnSpPr>
        <p:spPr>
          <a:xfrm flipH="1" flipV="1">
            <a:off x="8207582" y="3139435"/>
            <a:ext cx="99137" cy="222540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4" name="Connection Line">
            <a:extLst>
              <a:ext uri="{FF2B5EF4-FFF2-40B4-BE49-F238E27FC236}">
                <a16:creationId xmlns:a16="http://schemas.microsoft.com/office/drawing/2014/main" id="{AC691436-45E5-2C4C-B76E-31EA33C2CAA3}"/>
              </a:ext>
            </a:extLst>
          </p:cNvPr>
          <p:cNvCxnSpPr>
            <a:stCxn id="189" idx="0"/>
            <a:endCxn id="193" idx="0"/>
          </p:cNvCxnSpPr>
          <p:nvPr/>
        </p:nvCxnSpPr>
        <p:spPr>
          <a:xfrm>
            <a:off x="4222614" y="5331745"/>
            <a:ext cx="2046332" cy="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5" name="Connection Line">
            <a:extLst>
              <a:ext uri="{FF2B5EF4-FFF2-40B4-BE49-F238E27FC236}">
                <a16:creationId xmlns:a16="http://schemas.microsoft.com/office/drawing/2014/main" id="{EFB0D913-3541-4848-9567-3E499A4C8728}"/>
              </a:ext>
            </a:extLst>
          </p:cNvPr>
          <p:cNvCxnSpPr>
            <a:stCxn id="185" idx="0"/>
            <a:endCxn id="183" idx="0"/>
          </p:cNvCxnSpPr>
          <p:nvPr/>
        </p:nvCxnSpPr>
        <p:spPr>
          <a:xfrm>
            <a:off x="6268945" y="2386438"/>
            <a:ext cx="1938638" cy="752998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6" name="Connection Line">
            <a:extLst>
              <a:ext uri="{FF2B5EF4-FFF2-40B4-BE49-F238E27FC236}">
                <a16:creationId xmlns:a16="http://schemas.microsoft.com/office/drawing/2014/main" id="{449BB30D-7E9A-084C-A277-C0BE42003C5A}"/>
              </a:ext>
            </a:extLst>
          </p:cNvPr>
          <p:cNvCxnSpPr>
            <a:stCxn id="151" idx="0"/>
            <a:endCxn id="183" idx="0"/>
          </p:cNvCxnSpPr>
          <p:nvPr/>
        </p:nvCxnSpPr>
        <p:spPr>
          <a:xfrm>
            <a:off x="4404229" y="3139435"/>
            <a:ext cx="3803354" cy="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7" name="Connection Line">
            <a:extLst>
              <a:ext uri="{FF2B5EF4-FFF2-40B4-BE49-F238E27FC236}">
                <a16:creationId xmlns:a16="http://schemas.microsoft.com/office/drawing/2014/main" id="{DFC40C3D-0EB0-C142-A520-750ED3F0A7C7}"/>
              </a:ext>
            </a:extLst>
          </p:cNvPr>
          <p:cNvCxnSpPr>
            <a:stCxn id="184" idx="0"/>
            <a:endCxn id="191" idx="0"/>
          </p:cNvCxnSpPr>
          <p:nvPr/>
        </p:nvCxnSpPr>
        <p:spPr>
          <a:xfrm>
            <a:off x="5089319" y="4233760"/>
            <a:ext cx="1830084" cy="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8" name="Connection Line">
            <a:extLst>
              <a:ext uri="{FF2B5EF4-FFF2-40B4-BE49-F238E27FC236}">
                <a16:creationId xmlns:a16="http://schemas.microsoft.com/office/drawing/2014/main" id="{83A0A76D-D0F3-044A-B005-75575E3730D8}"/>
              </a:ext>
            </a:extLst>
          </p:cNvPr>
          <p:cNvCxnSpPr>
            <a:stCxn id="189" idx="0"/>
            <a:endCxn id="184" idx="0"/>
          </p:cNvCxnSpPr>
          <p:nvPr/>
        </p:nvCxnSpPr>
        <p:spPr>
          <a:xfrm flipV="1">
            <a:off x="4222614" y="4233760"/>
            <a:ext cx="866706" cy="109798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9" name="Connection Line">
            <a:extLst>
              <a:ext uri="{FF2B5EF4-FFF2-40B4-BE49-F238E27FC236}">
                <a16:creationId xmlns:a16="http://schemas.microsoft.com/office/drawing/2014/main" id="{645A4097-5419-E048-9D54-C23D0B243307}"/>
              </a:ext>
            </a:extLst>
          </p:cNvPr>
          <p:cNvCxnSpPr>
            <a:stCxn id="191" idx="0"/>
            <a:endCxn id="183" idx="0"/>
          </p:cNvCxnSpPr>
          <p:nvPr/>
        </p:nvCxnSpPr>
        <p:spPr>
          <a:xfrm flipV="1">
            <a:off x="6919402" y="3139435"/>
            <a:ext cx="1288181" cy="1094327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sp>
        <p:nvSpPr>
          <p:cNvPr id="160" name="C">
            <a:extLst>
              <a:ext uri="{FF2B5EF4-FFF2-40B4-BE49-F238E27FC236}">
                <a16:creationId xmlns:a16="http://schemas.microsoft.com/office/drawing/2014/main" id="{0AD7588F-AEB2-EB45-A412-5023C81CB727}"/>
              </a:ext>
            </a:extLst>
          </p:cNvPr>
          <p:cNvSpPr txBox="1"/>
          <p:nvPr/>
        </p:nvSpPr>
        <p:spPr>
          <a:xfrm>
            <a:off x="4968309" y="4060921"/>
            <a:ext cx="242021" cy="345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C</a:t>
            </a:r>
          </a:p>
        </p:txBody>
      </p:sp>
      <p:pic>
        <p:nvPicPr>
          <p:cNvPr id="161" name="Image" descr="Image">
            <a:extLst>
              <a:ext uri="{FF2B5EF4-FFF2-40B4-BE49-F238E27FC236}">
                <a16:creationId xmlns:a16="http://schemas.microsoft.com/office/drawing/2014/main" id="{C238E948-A6C8-844B-8AD8-05F10E37A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278" y="5755131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" descr="Image">
            <a:extLst>
              <a:ext uri="{FF2B5EF4-FFF2-40B4-BE49-F238E27FC236}">
                <a16:creationId xmlns:a16="http://schemas.microsoft.com/office/drawing/2014/main" id="{FEBA6E0C-C1FF-0142-ABA5-245B51AC5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179" y="5196058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" descr="Image">
            <a:extLst>
              <a:ext uri="{FF2B5EF4-FFF2-40B4-BE49-F238E27FC236}">
                <a16:creationId xmlns:a16="http://schemas.microsoft.com/office/drawing/2014/main" id="{CD140CC3-8498-8E41-B714-B8303CCFB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465" y="5805349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" descr="Image">
            <a:extLst>
              <a:ext uri="{FF2B5EF4-FFF2-40B4-BE49-F238E27FC236}">
                <a16:creationId xmlns:a16="http://schemas.microsoft.com/office/drawing/2014/main" id="{8A643CDF-D817-3A47-AF3C-13B982995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833" y="5051384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" descr="Image">
            <a:extLst>
              <a:ext uri="{FF2B5EF4-FFF2-40B4-BE49-F238E27FC236}">
                <a16:creationId xmlns:a16="http://schemas.microsoft.com/office/drawing/2014/main" id="{A31D7AE9-45E8-7145-A469-CA36BE3A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090" y="4475595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" descr="Image">
            <a:extLst>
              <a:ext uri="{FF2B5EF4-FFF2-40B4-BE49-F238E27FC236}">
                <a16:creationId xmlns:a16="http://schemas.microsoft.com/office/drawing/2014/main" id="{191A14EE-F6D0-C84C-8465-6AD1FEA9A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978" y="2371494"/>
            <a:ext cx="360767" cy="36006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">
            <a:extLst>
              <a:ext uri="{FF2B5EF4-FFF2-40B4-BE49-F238E27FC236}">
                <a16:creationId xmlns:a16="http://schemas.microsoft.com/office/drawing/2014/main" id="{44B88721-CCD9-E044-86C6-38EAE25013F9}"/>
              </a:ext>
            </a:extLst>
          </p:cNvPr>
          <p:cNvSpPr txBox="1"/>
          <p:nvPr/>
        </p:nvSpPr>
        <p:spPr>
          <a:xfrm>
            <a:off x="4227292" y="2906254"/>
            <a:ext cx="212379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68" name="D">
            <a:extLst>
              <a:ext uri="{FF2B5EF4-FFF2-40B4-BE49-F238E27FC236}">
                <a16:creationId xmlns:a16="http://schemas.microsoft.com/office/drawing/2014/main" id="{61AF82AC-6CB1-5045-9778-B531A1AE1635}"/>
              </a:ext>
            </a:extLst>
          </p:cNvPr>
          <p:cNvSpPr txBox="1"/>
          <p:nvPr/>
        </p:nvSpPr>
        <p:spPr>
          <a:xfrm>
            <a:off x="4190179" y="4925222"/>
            <a:ext cx="256531" cy="34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69" name="j">
            <a:extLst>
              <a:ext uri="{FF2B5EF4-FFF2-40B4-BE49-F238E27FC236}">
                <a16:creationId xmlns:a16="http://schemas.microsoft.com/office/drawing/2014/main" id="{61DA9394-A7BD-5541-B41B-3407B5BF905D}"/>
              </a:ext>
            </a:extLst>
          </p:cNvPr>
          <p:cNvSpPr txBox="1"/>
          <p:nvPr/>
        </p:nvSpPr>
        <p:spPr>
          <a:xfrm>
            <a:off x="2987353" y="2383640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j</a:t>
            </a:r>
          </a:p>
        </p:txBody>
      </p:sp>
      <p:sp>
        <p:nvSpPr>
          <p:cNvPr id="170" name="k">
            <a:extLst>
              <a:ext uri="{FF2B5EF4-FFF2-40B4-BE49-F238E27FC236}">
                <a16:creationId xmlns:a16="http://schemas.microsoft.com/office/drawing/2014/main" id="{8018EE77-36C6-8248-AC7C-D6F09A02C965}"/>
              </a:ext>
            </a:extLst>
          </p:cNvPr>
          <p:cNvSpPr txBox="1"/>
          <p:nvPr/>
        </p:nvSpPr>
        <p:spPr>
          <a:xfrm>
            <a:off x="2807774" y="4706301"/>
            <a:ext cx="180579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k</a:t>
            </a:r>
          </a:p>
        </p:txBody>
      </p:sp>
      <p:sp>
        <p:nvSpPr>
          <p:cNvPr id="171" name="l">
            <a:extLst>
              <a:ext uri="{FF2B5EF4-FFF2-40B4-BE49-F238E27FC236}">
                <a16:creationId xmlns:a16="http://schemas.microsoft.com/office/drawing/2014/main" id="{02E60840-C8D9-D74E-B849-3881772D8B67}"/>
              </a:ext>
            </a:extLst>
          </p:cNvPr>
          <p:cNvSpPr txBox="1"/>
          <p:nvPr/>
        </p:nvSpPr>
        <p:spPr>
          <a:xfrm>
            <a:off x="2681773" y="5210953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l</a:t>
            </a:r>
          </a:p>
        </p:txBody>
      </p:sp>
      <p:sp>
        <p:nvSpPr>
          <p:cNvPr id="172" name="m">
            <a:extLst>
              <a:ext uri="{FF2B5EF4-FFF2-40B4-BE49-F238E27FC236}">
                <a16:creationId xmlns:a16="http://schemas.microsoft.com/office/drawing/2014/main" id="{1476B2BF-054A-A045-AFA7-E8A425426AA6}"/>
              </a:ext>
            </a:extLst>
          </p:cNvPr>
          <p:cNvSpPr txBox="1"/>
          <p:nvPr/>
        </p:nvSpPr>
        <p:spPr>
          <a:xfrm>
            <a:off x="2978233" y="5820245"/>
            <a:ext cx="256705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m</a:t>
            </a:r>
          </a:p>
        </p:txBody>
      </p:sp>
      <p:sp>
        <p:nvSpPr>
          <p:cNvPr id="173" name="o">
            <a:extLst>
              <a:ext uri="{FF2B5EF4-FFF2-40B4-BE49-F238E27FC236}">
                <a16:creationId xmlns:a16="http://schemas.microsoft.com/office/drawing/2014/main" id="{542F0AC3-C6B7-D240-8952-B88BC37220AE}"/>
              </a:ext>
            </a:extLst>
          </p:cNvPr>
          <p:cNvSpPr txBox="1"/>
          <p:nvPr/>
        </p:nvSpPr>
        <p:spPr>
          <a:xfrm>
            <a:off x="9299159" y="448770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o</a:t>
            </a:r>
          </a:p>
        </p:txBody>
      </p:sp>
      <p:sp>
        <p:nvSpPr>
          <p:cNvPr id="174" name="p">
            <a:extLst>
              <a:ext uri="{FF2B5EF4-FFF2-40B4-BE49-F238E27FC236}">
                <a16:creationId xmlns:a16="http://schemas.microsoft.com/office/drawing/2014/main" id="{DBD9F200-CC6F-0942-BA6D-F466F9F691EC}"/>
              </a:ext>
            </a:extLst>
          </p:cNvPr>
          <p:cNvSpPr txBox="1"/>
          <p:nvPr/>
        </p:nvSpPr>
        <p:spPr>
          <a:xfrm>
            <a:off x="9571453" y="5063488"/>
            <a:ext cx="193416" cy="332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p</a:t>
            </a:r>
          </a:p>
        </p:txBody>
      </p:sp>
      <p:sp>
        <p:nvSpPr>
          <p:cNvPr id="175" name="q">
            <a:extLst>
              <a:ext uri="{FF2B5EF4-FFF2-40B4-BE49-F238E27FC236}">
                <a16:creationId xmlns:a16="http://schemas.microsoft.com/office/drawing/2014/main" id="{D7ACF079-B7E0-DD45-98ED-F82F3351DF32}"/>
              </a:ext>
            </a:extLst>
          </p:cNvPr>
          <p:cNvSpPr txBox="1"/>
          <p:nvPr/>
        </p:nvSpPr>
        <p:spPr>
          <a:xfrm>
            <a:off x="9233389" y="5820245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q</a:t>
            </a:r>
          </a:p>
        </p:txBody>
      </p:sp>
      <p:sp>
        <p:nvSpPr>
          <p:cNvPr id="176" name="Oval">
            <a:extLst>
              <a:ext uri="{FF2B5EF4-FFF2-40B4-BE49-F238E27FC236}">
                <a16:creationId xmlns:a16="http://schemas.microsoft.com/office/drawing/2014/main" id="{F41DE726-72ED-A943-AA52-CE6611FA8376}"/>
              </a:ext>
            </a:extLst>
          </p:cNvPr>
          <p:cNvSpPr/>
          <p:nvPr/>
        </p:nvSpPr>
        <p:spPr>
          <a:xfrm>
            <a:off x="3819221" y="2700227"/>
            <a:ext cx="1170016" cy="878417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77" name="Connection Line">
            <a:extLst>
              <a:ext uri="{FF2B5EF4-FFF2-40B4-BE49-F238E27FC236}">
                <a16:creationId xmlns:a16="http://schemas.microsoft.com/office/drawing/2014/main" id="{25B9632A-7612-E74A-9AD8-372829451B23}"/>
              </a:ext>
            </a:extLst>
          </p:cNvPr>
          <p:cNvSpPr/>
          <p:nvPr/>
        </p:nvSpPr>
        <p:spPr>
          <a:xfrm>
            <a:off x="3501456" y="3356347"/>
            <a:ext cx="391979" cy="166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78" name="A">
            <a:extLst>
              <a:ext uri="{FF2B5EF4-FFF2-40B4-BE49-F238E27FC236}">
                <a16:creationId xmlns:a16="http://schemas.microsoft.com/office/drawing/2014/main" id="{A3533AF8-2954-CA40-9E05-BA8C3A666A2B}"/>
              </a:ext>
            </a:extLst>
          </p:cNvPr>
          <p:cNvSpPr txBox="1"/>
          <p:nvPr/>
        </p:nvSpPr>
        <p:spPr>
          <a:xfrm>
            <a:off x="3062423" y="3670332"/>
            <a:ext cx="241524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79" name="Oval">
            <a:extLst>
              <a:ext uri="{FF2B5EF4-FFF2-40B4-BE49-F238E27FC236}">
                <a16:creationId xmlns:a16="http://schemas.microsoft.com/office/drawing/2014/main" id="{93520964-D3D7-BD42-9B3F-326FFEEA0AE7}"/>
              </a:ext>
            </a:extLst>
          </p:cNvPr>
          <p:cNvSpPr/>
          <p:nvPr/>
        </p:nvSpPr>
        <p:spPr>
          <a:xfrm>
            <a:off x="2636179" y="3437809"/>
            <a:ext cx="1094012" cy="81072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0" name="A">
            <a:extLst>
              <a:ext uri="{FF2B5EF4-FFF2-40B4-BE49-F238E27FC236}">
                <a16:creationId xmlns:a16="http://schemas.microsoft.com/office/drawing/2014/main" id="{1EF93409-3F15-684C-8287-2324884B111A}"/>
              </a:ext>
            </a:extLst>
          </p:cNvPr>
          <p:cNvSpPr txBox="1"/>
          <p:nvPr/>
        </p:nvSpPr>
        <p:spPr>
          <a:xfrm>
            <a:off x="3062423" y="3670332"/>
            <a:ext cx="241524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81" name="B">
            <a:extLst>
              <a:ext uri="{FF2B5EF4-FFF2-40B4-BE49-F238E27FC236}">
                <a16:creationId xmlns:a16="http://schemas.microsoft.com/office/drawing/2014/main" id="{CD941A3E-6AEE-B94B-803C-983EFC59AE6E}"/>
              </a:ext>
            </a:extLst>
          </p:cNvPr>
          <p:cNvSpPr txBox="1"/>
          <p:nvPr/>
        </p:nvSpPr>
        <p:spPr>
          <a:xfrm>
            <a:off x="4227292" y="2906254"/>
            <a:ext cx="212379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82" name="Oval">
            <a:extLst>
              <a:ext uri="{FF2B5EF4-FFF2-40B4-BE49-F238E27FC236}">
                <a16:creationId xmlns:a16="http://schemas.microsoft.com/office/drawing/2014/main" id="{A4FC6DF6-63A9-3347-9DA0-15D1FBFE88DC}"/>
              </a:ext>
            </a:extLst>
          </p:cNvPr>
          <p:cNvSpPr/>
          <p:nvPr/>
        </p:nvSpPr>
        <p:spPr>
          <a:xfrm>
            <a:off x="7691977" y="4881014"/>
            <a:ext cx="1229484" cy="96764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3" name="Oval">
            <a:extLst>
              <a:ext uri="{FF2B5EF4-FFF2-40B4-BE49-F238E27FC236}">
                <a16:creationId xmlns:a16="http://schemas.microsoft.com/office/drawing/2014/main" id="{49281152-71C1-614D-A60C-5C4A71C141FC}"/>
              </a:ext>
            </a:extLst>
          </p:cNvPr>
          <p:cNvSpPr/>
          <p:nvPr/>
        </p:nvSpPr>
        <p:spPr>
          <a:xfrm>
            <a:off x="7553983" y="2623173"/>
            <a:ext cx="1307199" cy="103252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4" name="Oval">
            <a:extLst>
              <a:ext uri="{FF2B5EF4-FFF2-40B4-BE49-F238E27FC236}">
                <a16:creationId xmlns:a16="http://schemas.microsoft.com/office/drawing/2014/main" id="{053DE3AD-B4A6-704A-9166-85FA0D2A3421}"/>
              </a:ext>
            </a:extLst>
          </p:cNvPr>
          <p:cNvSpPr/>
          <p:nvPr/>
        </p:nvSpPr>
        <p:spPr>
          <a:xfrm>
            <a:off x="4515046" y="3779681"/>
            <a:ext cx="1148547" cy="908160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5" name="Oval">
            <a:extLst>
              <a:ext uri="{FF2B5EF4-FFF2-40B4-BE49-F238E27FC236}">
                <a16:creationId xmlns:a16="http://schemas.microsoft.com/office/drawing/2014/main" id="{26C13735-3EF7-2643-A710-8F40BDD83E28}"/>
              </a:ext>
            </a:extLst>
          </p:cNvPr>
          <p:cNvSpPr/>
          <p:nvPr/>
        </p:nvSpPr>
        <p:spPr>
          <a:xfrm>
            <a:off x="5738460" y="1960830"/>
            <a:ext cx="1060972" cy="851216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6" name="E">
            <a:extLst>
              <a:ext uri="{FF2B5EF4-FFF2-40B4-BE49-F238E27FC236}">
                <a16:creationId xmlns:a16="http://schemas.microsoft.com/office/drawing/2014/main" id="{5FF9480C-B383-774C-AA9C-A9B6A516CC58}"/>
              </a:ext>
            </a:extLst>
          </p:cNvPr>
          <p:cNvSpPr txBox="1"/>
          <p:nvPr/>
        </p:nvSpPr>
        <p:spPr>
          <a:xfrm>
            <a:off x="6166973" y="2307248"/>
            <a:ext cx="203946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88" name="I">
            <a:extLst>
              <a:ext uri="{FF2B5EF4-FFF2-40B4-BE49-F238E27FC236}">
                <a16:creationId xmlns:a16="http://schemas.microsoft.com/office/drawing/2014/main" id="{E954B7D0-47D5-3D42-BE52-08132E3470AB}"/>
              </a:ext>
            </a:extLst>
          </p:cNvPr>
          <p:cNvSpPr txBox="1"/>
          <p:nvPr/>
        </p:nvSpPr>
        <p:spPr>
          <a:xfrm>
            <a:off x="8441087" y="4969833"/>
            <a:ext cx="139453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89" name="Oval">
            <a:extLst>
              <a:ext uri="{FF2B5EF4-FFF2-40B4-BE49-F238E27FC236}">
                <a16:creationId xmlns:a16="http://schemas.microsoft.com/office/drawing/2014/main" id="{D64D8628-2E76-054D-AA0C-C3EABD2B2B72}"/>
              </a:ext>
            </a:extLst>
          </p:cNvPr>
          <p:cNvSpPr/>
          <p:nvPr/>
        </p:nvSpPr>
        <p:spPr>
          <a:xfrm>
            <a:off x="3590265" y="4803350"/>
            <a:ext cx="1264700" cy="1056790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0" name="D">
            <a:extLst>
              <a:ext uri="{FF2B5EF4-FFF2-40B4-BE49-F238E27FC236}">
                <a16:creationId xmlns:a16="http://schemas.microsoft.com/office/drawing/2014/main" id="{1722C0AE-C498-2149-AD69-1F9B1B6A7727}"/>
              </a:ext>
            </a:extLst>
          </p:cNvPr>
          <p:cNvSpPr txBox="1"/>
          <p:nvPr/>
        </p:nvSpPr>
        <p:spPr>
          <a:xfrm>
            <a:off x="4190179" y="4925222"/>
            <a:ext cx="256531" cy="34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91" name="G">
            <a:extLst>
              <a:ext uri="{FF2B5EF4-FFF2-40B4-BE49-F238E27FC236}">
                <a16:creationId xmlns:a16="http://schemas.microsoft.com/office/drawing/2014/main" id="{CAA5394E-BB2B-1647-B933-C2DCEAF3BBAF}"/>
              </a:ext>
            </a:extLst>
          </p:cNvPr>
          <p:cNvSpPr/>
          <p:nvPr/>
        </p:nvSpPr>
        <p:spPr>
          <a:xfrm>
            <a:off x="6287053" y="3733760"/>
            <a:ext cx="1264699" cy="1000002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789" tIns="26789" rIns="26789" bIns="26789" anchor="ctr"/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92" name="B">
            <a:extLst>
              <a:ext uri="{FF2B5EF4-FFF2-40B4-BE49-F238E27FC236}">
                <a16:creationId xmlns:a16="http://schemas.microsoft.com/office/drawing/2014/main" id="{0E5700F5-79FB-2846-90A5-B5098BD470AC}"/>
              </a:ext>
            </a:extLst>
          </p:cNvPr>
          <p:cNvSpPr txBox="1"/>
          <p:nvPr/>
        </p:nvSpPr>
        <p:spPr>
          <a:xfrm>
            <a:off x="4989463" y="4006768"/>
            <a:ext cx="232035" cy="4092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lang="en-US" b="0" dirty="0">
                <a:solidFill>
                  <a:srgbClr val="000000"/>
                </a:solidFill>
              </a:rPr>
              <a:t>C</a:t>
            </a:r>
            <a:endParaRPr b="0" dirty="0">
              <a:solidFill>
                <a:srgbClr val="000000"/>
              </a:solidFill>
            </a:endParaRPr>
          </a:p>
        </p:txBody>
      </p:sp>
      <p:sp>
        <p:nvSpPr>
          <p:cNvPr id="193" name="Oval">
            <a:extLst>
              <a:ext uri="{FF2B5EF4-FFF2-40B4-BE49-F238E27FC236}">
                <a16:creationId xmlns:a16="http://schemas.microsoft.com/office/drawing/2014/main" id="{FCA34714-C61C-9742-B61C-AC576E9092F4}"/>
              </a:ext>
            </a:extLst>
          </p:cNvPr>
          <p:cNvSpPr/>
          <p:nvPr/>
        </p:nvSpPr>
        <p:spPr>
          <a:xfrm>
            <a:off x="5654204" y="4882313"/>
            <a:ext cx="1229484" cy="898864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4" name="F">
            <a:extLst>
              <a:ext uri="{FF2B5EF4-FFF2-40B4-BE49-F238E27FC236}">
                <a16:creationId xmlns:a16="http://schemas.microsoft.com/office/drawing/2014/main" id="{6EB8C4AC-108F-764C-BE7E-9DA8A4015331}"/>
              </a:ext>
            </a:extLst>
          </p:cNvPr>
          <p:cNvSpPr txBox="1"/>
          <p:nvPr/>
        </p:nvSpPr>
        <p:spPr>
          <a:xfrm>
            <a:off x="6167718" y="5153137"/>
            <a:ext cx="202456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 dirty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87" name="H">
            <a:extLst>
              <a:ext uri="{FF2B5EF4-FFF2-40B4-BE49-F238E27FC236}">
                <a16:creationId xmlns:a16="http://schemas.microsoft.com/office/drawing/2014/main" id="{ABC6983D-1D7A-BE42-B7EF-CB070A395757}"/>
              </a:ext>
            </a:extLst>
          </p:cNvPr>
          <p:cNvSpPr txBox="1"/>
          <p:nvPr/>
        </p:nvSpPr>
        <p:spPr>
          <a:xfrm>
            <a:off x="8180252" y="2966596"/>
            <a:ext cx="252935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275" name="82.0.0.0/23"/>
          <p:cNvSpPr txBox="1"/>
          <p:nvPr/>
        </p:nvSpPr>
        <p:spPr>
          <a:xfrm>
            <a:off x="8561154" y="2883636"/>
            <a:ext cx="1019509" cy="30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82.0.0.0/2</a:t>
            </a:r>
          </a:p>
        </p:txBody>
      </p:sp>
      <p:pic>
        <p:nvPicPr>
          <p:cNvPr id="88" name="cartoon-pirate-e1280320621307.jpg" descr="cartoon-pirate-e1280320621307.jpg">
            <a:extLst>
              <a:ext uri="{FF2B5EF4-FFF2-40B4-BE49-F238E27FC236}">
                <a16:creationId xmlns:a16="http://schemas.microsoft.com/office/drawing/2014/main" id="{EC0AFDE2-831A-3A4F-8E91-59D39DADA0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0582" y="3712715"/>
            <a:ext cx="828443" cy="1073869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Oval">
            <a:extLst>
              <a:ext uri="{FF2B5EF4-FFF2-40B4-BE49-F238E27FC236}">
                <a16:creationId xmlns:a16="http://schemas.microsoft.com/office/drawing/2014/main" id="{8D3A10DF-A472-694A-BAF8-FABA00399860}"/>
              </a:ext>
            </a:extLst>
          </p:cNvPr>
          <p:cNvSpPr/>
          <p:nvPr/>
        </p:nvSpPr>
        <p:spPr>
          <a:xfrm>
            <a:off x="6290408" y="3740731"/>
            <a:ext cx="1264699" cy="1000002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2" name="Rounded Rectangle">
            <a:extLst>
              <a:ext uri="{FF2B5EF4-FFF2-40B4-BE49-F238E27FC236}">
                <a16:creationId xmlns:a16="http://schemas.microsoft.com/office/drawing/2014/main" id="{A85C1FBB-F262-A248-BD1A-F077205D98D6}"/>
              </a:ext>
            </a:extLst>
          </p:cNvPr>
          <p:cNvSpPr/>
          <p:nvPr/>
        </p:nvSpPr>
        <p:spPr>
          <a:xfrm>
            <a:off x="7723330" y="1873629"/>
            <a:ext cx="2320121" cy="4421422"/>
          </a:xfrm>
          <a:prstGeom prst="roundRect">
            <a:avLst>
              <a:gd name="adj" fmla="val 50000"/>
            </a:avLst>
          </a:prstGeom>
          <a:blipFill>
            <a:blip r:embed="rId6">
              <a:alphaModFix amt="12028"/>
            </a:blip>
          </a:blip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4" name="Connection Line">
            <a:extLst>
              <a:ext uri="{FF2B5EF4-FFF2-40B4-BE49-F238E27FC236}">
                <a16:creationId xmlns:a16="http://schemas.microsoft.com/office/drawing/2014/main" id="{074D7598-8C4F-8341-89E3-E2DE0C888528}"/>
              </a:ext>
            </a:extLst>
          </p:cNvPr>
          <p:cNvSpPr/>
          <p:nvPr/>
        </p:nvSpPr>
        <p:spPr>
          <a:xfrm>
            <a:off x="3209284" y="5391714"/>
            <a:ext cx="635964" cy="451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094" h="21600" extrusionOk="0">
                <a:moveTo>
                  <a:pt x="0" y="0"/>
                </a:moveTo>
                <a:cubicBezTo>
                  <a:pt x="17580" y="2058"/>
                  <a:pt x="21600" y="9258"/>
                  <a:pt x="12059" y="21600"/>
                </a:cubicBezTo>
              </a:path>
            </a:pathLst>
          </a:custGeom>
          <a:ln w="254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85" name="Connection Line">
            <a:extLst>
              <a:ext uri="{FF2B5EF4-FFF2-40B4-BE49-F238E27FC236}">
                <a16:creationId xmlns:a16="http://schemas.microsoft.com/office/drawing/2014/main" id="{FA3CED70-9B28-8341-914C-E2D6A8773C0D}"/>
              </a:ext>
            </a:extLst>
          </p:cNvPr>
          <p:cNvSpPr/>
          <p:nvPr/>
        </p:nvSpPr>
        <p:spPr>
          <a:xfrm>
            <a:off x="3437650" y="2728300"/>
            <a:ext cx="526028" cy="2384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9" h="19562" extrusionOk="0">
                <a:moveTo>
                  <a:pt x="1491" y="0"/>
                </a:moveTo>
                <a:cubicBezTo>
                  <a:pt x="21600" y="15270"/>
                  <a:pt x="21103" y="21600"/>
                  <a:pt x="0" y="18991"/>
                </a:cubicBezTo>
              </a:path>
            </a:pathLst>
          </a:custGeom>
          <a:ln w="254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86" name="Connection Line">
            <a:extLst>
              <a:ext uri="{FF2B5EF4-FFF2-40B4-BE49-F238E27FC236}">
                <a16:creationId xmlns:a16="http://schemas.microsoft.com/office/drawing/2014/main" id="{960AC553-D991-AF46-8AF1-AD4EED8E4F78}"/>
              </a:ext>
            </a:extLst>
          </p:cNvPr>
          <p:cNvSpPr/>
          <p:nvPr/>
        </p:nvSpPr>
        <p:spPr>
          <a:xfrm>
            <a:off x="3209986" y="5035581"/>
            <a:ext cx="426694" cy="333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36" h="21600" extrusionOk="0">
                <a:moveTo>
                  <a:pt x="0" y="21600"/>
                </a:moveTo>
                <a:cubicBezTo>
                  <a:pt x="18589" y="18445"/>
                  <a:pt x="21600" y="11245"/>
                  <a:pt x="9032" y="0"/>
                </a:cubicBezTo>
              </a:path>
            </a:pathLst>
          </a:custGeom>
          <a:ln w="254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93" name="Connection Line">
            <a:extLst>
              <a:ext uri="{FF2B5EF4-FFF2-40B4-BE49-F238E27FC236}">
                <a16:creationId xmlns:a16="http://schemas.microsoft.com/office/drawing/2014/main" id="{A0659B4D-575F-B848-BE8A-46D87E1FAB8E}"/>
              </a:ext>
            </a:extLst>
          </p:cNvPr>
          <p:cNvSpPr/>
          <p:nvPr/>
        </p:nvSpPr>
        <p:spPr>
          <a:xfrm>
            <a:off x="8900594" y="5292275"/>
            <a:ext cx="247269" cy="530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44" h="21600" extrusionOk="0">
                <a:moveTo>
                  <a:pt x="18344" y="0"/>
                </a:moveTo>
                <a:cubicBezTo>
                  <a:pt x="2247" y="3941"/>
                  <a:pt x="-3256" y="11141"/>
                  <a:pt x="1835" y="21600"/>
                </a:cubicBezTo>
              </a:path>
            </a:pathLst>
          </a:custGeom>
          <a:ln w="254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95" name="Connection Line">
            <a:extLst>
              <a:ext uri="{FF2B5EF4-FFF2-40B4-BE49-F238E27FC236}">
                <a16:creationId xmlns:a16="http://schemas.microsoft.com/office/drawing/2014/main" id="{FE3DFE25-A1F6-D04D-B713-91CF73D198CA}"/>
              </a:ext>
            </a:extLst>
          </p:cNvPr>
          <p:cNvSpPr/>
          <p:nvPr/>
        </p:nvSpPr>
        <p:spPr>
          <a:xfrm>
            <a:off x="8822886" y="4818664"/>
            <a:ext cx="324959" cy="496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835" h="19147" extrusionOk="0">
                <a:moveTo>
                  <a:pt x="6295" y="0"/>
                </a:moveTo>
                <a:cubicBezTo>
                  <a:pt x="-4765" y="15514"/>
                  <a:pt x="-1252" y="21600"/>
                  <a:pt x="16835" y="18259"/>
                </a:cubicBezTo>
              </a:path>
            </a:pathLst>
          </a:custGeom>
          <a:ln w="254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89" name="Connection Line">
            <a:extLst>
              <a:ext uri="{FF2B5EF4-FFF2-40B4-BE49-F238E27FC236}">
                <a16:creationId xmlns:a16="http://schemas.microsoft.com/office/drawing/2014/main" id="{60BB1E71-AC86-2E40-B446-3A8E36F0B763}"/>
              </a:ext>
            </a:extLst>
          </p:cNvPr>
          <p:cNvSpPr/>
          <p:nvPr/>
        </p:nvSpPr>
        <p:spPr>
          <a:xfrm>
            <a:off x="8672212" y="2721337"/>
            <a:ext cx="279200" cy="1852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1" h="21600" extrusionOk="0">
                <a:moveTo>
                  <a:pt x="11578" y="21600"/>
                </a:moveTo>
                <a:cubicBezTo>
                  <a:pt x="-5299" y="18881"/>
                  <a:pt x="-3725" y="11681"/>
                  <a:pt x="16301" y="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533877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9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6727"/>
            <a:ext cx="12310110" cy="8206742"/>
          </a:xfrm>
          <a:prstGeom prst="rect">
            <a:avLst/>
          </a:prstGeom>
          <a:ln w="12700">
            <a:miter lim="400000"/>
          </a:ln>
        </p:spPr>
      </p:pic>
      <p:sp>
        <p:nvSpPr>
          <p:cNvPr id="1210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1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1257" name="AS H creates a BGP advertisement for n’s IP prefix"/>
          <p:cNvSpPr txBox="1"/>
          <p:nvPr/>
        </p:nvSpPr>
        <p:spPr>
          <a:xfrm>
            <a:off x="889000" y="831192"/>
            <a:ext cx="9289081" cy="462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dirty="0"/>
              <a:t>A new block in the grey zone cannot be propagated further</a:t>
            </a:r>
          </a:p>
        </p:txBody>
      </p:sp>
      <p:pic>
        <p:nvPicPr>
          <p:cNvPr id="134" name="Image" descr="Image">
            <a:extLst>
              <a:ext uri="{FF2B5EF4-FFF2-40B4-BE49-F238E27FC236}">
                <a16:creationId xmlns:a16="http://schemas.microsoft.com/office/drawing/2014/main" id="{9464171B-8A65-7947-A369-5F195688F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0863" y="2371535"/>
            <a:ext cx="360767" cy="360063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n">
            <a:extLst>
              <a:ext uri="{FF2B5EF4-FFF2-40B4-BE49-F238E27FC236}">
                <a16:creationId xmlns:a16="http://schemas.microsoft.com/office/drawing/2014/main" id="{A88DB2D4-7B2E-4E4E-9155-5B3E45B6CC45}"/>
              </a:ext>
            </a:extLst>
          </p:cNvPr>
          <p:cNvSpPr txBox="1"/>
          <p:nvPr/>
        </p:nvSpPr>
        <p:spPr>
          <a:xfrm>
            <a:off x="9233389" y="238364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n</a:t>
            </a:r>
          </a:p>
        </p:txBody>
      </p:sp>
      <p:sp>
        <p:nvSpPr>
          <p:cNvPr id="137" name="Connection Line">
            <a:extLst>
              <a:ext uri="{FF2B5EF4-FFF2-40B4-BE49-F238E27FC236}">
                <a16:creationId xmlns:a16="http://schemas.microsoft.com/office/drawing/2014/main" id="{02E415AB-5AB0-2F4C-9B21-CDE8AE75F587}"/>
              </a:ext>
            </a:extLst>
          </p:cNvPr>
          <p:cNvSpPr/>
          <p:nvPr/>
        </p:nvSpPr>
        <p:spPr>
          <a:xfrm>
            <a:off x="3183184" y="3843171"/>
            <a:ext cx="720053" cy="1031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38" name="Connection Line">
            <a:extLst>
              <a:ext uri="{FF2B5EF4-FFF2-40B4-BE49-F238E27FC236}">
                <a16:creationId xmlns:a16="http://schemas.microsoft.com/office/drawing/2014/main" id="{C68595B8-E221-C94C-A288-B089CA10730B}"/>
              </a:ext>
            </a:extLst>
          </p:cNvPr>
          <p:cNvSpPr/>
          <p:nvPr/>
        </p:nvSpPr>
        <p:spPr>
          <a:xfrm>
            <a:off x="3576708" y="2643942"/>
            <a:ext cx="368681" cy="220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39" name="Connection Line">
            <a:extLst>
              <a:ext uri="{FF2B5EF4-FFF2-40B4-BE49-F238E27FC236}">
                <a16:creationId xmlns:a16="http://schemas.microsoft.com/office/drawing/2014/main" id="{384C00CE-182C-8F45-B5CD-C95EBFBE69B6}"/>
              </a:ext>
            </a:extLst>
          </p:cNvPr>
          <p:cNvSpPr/>
          <p:nvPr/>
        </p:nvSpPr>
        <p:spPr>
          <a:xfrm>
            <a:off x="8688437" y="2657982"/>
            <a:ext cx="177275" cy="129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0" name="Connection Line">
            <a:extLst>
              <a:ext uri="{FF2B5EF4-FFF2-40B4-BE49-F238E27FC236}">
                <a16:creationId xmlns:a16="http://schemas.microsoft.com/office/drawing/2014/main" id="{C8848015-2D5A-384C-983C-D04F74C709BA}"/>
              </a:ext>
            </a:extLst>
          </p:cNvPr>
          <p:cNvSpPr/>
          <p:nvPr/>
        </p:nvSpPr>
        <p:spPr>
          <a:xfrm>
            <a:off x="8692891" y="4781668"/>
            <a:ext cx="208914" cy="204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1" name="Connection Line">
            <a:extLst>
              <a:ext uri="{FF2B5EF4-FFF2-40B4-BE49-F238E27FC236}">
                <a16:creationId xmlns:a16="http://schemas.microsoft.com/office/drawing/2014/main" id="{E6960734-A0DD-C344-85A0-C9D01C3FA2A6}"/>
              </a:ext>
            </a:extLst>
          </p:cNvPr>
          <p:cNvSpPr/>
          <p:nvPr/>
        </p:nvSpPr>
        <p:spPr>
          <a:xfrm>
            <a:off x="8914454" y="5254988"/>
            <a:ext cx="223102" cy="29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2" name="Connection Line">
            <a:extLst>
              <a:ext uri="{FF2B5EF4-FFF2-40B4-BE49-F238E27FC236}">
                <a16:creationId xmlns:a16="http://schemas.microsoft.com/office/drawing/2014/main" id="{33F38AF3-1382-134F-ADED-D60649F7F55E}"/>
              </a:ext>
            </a:extLst>
          </p:cNvPr>
          <p:cNvSpPr/>
          <p:nvPr/>
        </p:nvSpPr>
        <p:spPr>
          <a:xfrm>
            <a:off x="8708126" y="5733217"/>
            <a:ext cx="142137" cy="130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3" name="Connection Line">
            <a:extLst>
              <a:ext uri="{FF2B5EF4-FFF2-40B4-BE49-F238E27FC236}">
                <a16:creationId xmlns:a16="http://schemas.microsoft.com/office/drawing/2014/main" id="{56B9DD34-6300-654E-8DDE-39B7FFEA83B2}"/>
              </a:ext>
            </a:extLst>
          </p:cNvPr>
          <p:cNvSpPr/>
          <p:nvPr/>
        </p:nvSpPr>
        <p:spPr>
          <a:xfrm>
            <a:off x="3206675" y="5355199"/>
            <a:ext cx="382628" cy="14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4" name="Connection Line">
            <a:extLst>
              <a:ext uri="{FF2B5EF4-FFF2-40B4-BE49-F238E27FC236}">
                <a16:creationId xmlns:a16="http://schemas.microsoft.com/office/drawing/2014/main" id="{F24C0F44-147D-3E4C-8ABE-01452C8D9335}"/>
              </a:ext>
            </a:extLst>
          </p:cNvPr>
          <p:cNvSpPr/>
          <p:nvPr/>
        </p:nvSpPr>
        <p:spPr>
          <a:xfrm>
            <a:off x="3641366" y="5707260"/>
            <a:ext cx="133796" cy="112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45" name="Connection Line">
            <a:extLst>
              <a:ext uri="{FF2B5EF4-FFF2-40B4-BE49-F238E27FC236}">
                <a16:creationId xmlns:a16="http://schemas.microsoft.com/office/drawing/2014/main" id="{A3E4770D-EC70-4146-80D2-B703111C5D55}"/>
              </a:ext>
            </a:extLst>
          </p:cNvPr>
          <p:cNvSpPr/>
          <p:nvPr/>
        </p:nvSpPr>
        <p:spPr>
          <a:xfrm>
            <a:off x="3443469" y="5018042"/>
            <a:ext cx="207876" cy="83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146" name="Image" descr="Image">
            <a:extLst>
              <a:ext uri="{FF2B5EF4-FFF2-40B4-BE49-F238E27FC236}">
                <a16:creationId xmlns:a16="http://schemas.microsoft.com/office/drawing/2014/main" id="{1B2F797E-5EB5-2944-AF59-B77EAD3C5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774" y="4770695"/>
            <a:ext cx="360768" cy="360063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47" name="Connection Line">
            <a:extLst>
              <a:ext uri="{FF2B5EF4-FFF2-40B4-BE49-F238E27FC236}">
                <a16:creationId xmlns:a16="http://schemas.microsoft.com/office/drawing/2014/main" id="{E8C28607-5C93-C147-A88C-9E56CD9DC01C}"/>
              </a:ext>
            </a:extLst>
          </p:cNvPr>
          <p:cNvCxnSpPr>
            <a:stCxn id="182" idx="0"/>
            <a:endCxn id="191" idx="0"/>
          </p:cNvCxnSpPr>
          <p:nvPr/>
        </p:nvCxnSpPr>
        <p:spPr>
          <a:xfrm flipH="1" flipV="1">
            <a:off x="6919402" y="4233761"/>
            <a:ext cx="1387317" cy="113107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48" name="Connection Line">
            <a:extLst>
              <a:ext uri="{FF2B5EF4-FFF2-40B4-BE49-F238E27FC236}">
                <a16:creationId xmlns:a16="http://schemas.microsoft.com/office/drawing/2014/main" id="{37B4EF90-42F8-9445-A05A-DB2358EB19BF}"/>
              </a:ext>
            </a:extLst>
          </p:cNvPr>
          <p:cNvCxnSpPr>
            <a:stCxn id="151" idx="0"/>
            <a:endCxn id="185" idx="0"/>
          </p:cNvCxnSpPr>
          <p:nvPr/>
        </p:nvCxnSpPr>
        <p:spPr>
          <a:xfrm flipV="1">
            <a:off x="4404229" y="2386438"/>
            <a:ext cx="1864717" cy="752998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49" name="Connection Line">
            <a:extLst>
              <a:ext uri="{FF2B5EF4-FFF2-40B4-BE49-F238E27FC236}">
                <a16:creationId xmlns:a16="http://schemas.microsoft.com/office/drawing/2014/main" id="{57976E75-20C2-754F-B5CC-A93EBBD48532}"/>
              </a:ext>
            </a:extLst>
          </p:cNvPr>
          <p:cNvCxnSpPr>
            <a:stCxn id="184" idx="0"/>
            <a:endCxn id="151" idx="0"/>
          </p:cNvCxnSpPr>
          <p:nvPr/>
        </p:nvCxnSpPr>
        <p:spPr>
          <a:xfrm flipH="1" flipV="1">
            <a:off x="4404229" y="3139435"/>
            <a:ext cx="685091" cy="109432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sp>
        <p:nvSpPr>
          <p:cNvPr id="150" name="Connection Line">
            <a:extLst>
              <a:ext uri="{FF2B5EF4-FFF2-40B4-BE49-F238E27FC236}">
                <a16:creationId xmlns:a16="http://schemas.microsoft.com/office/drawing/2014/main" id="{6DC3ED63-51DE-F54B-9593-5168681316BD}"/>
              </a:ext>
            </a:extLst>
          </p:cNvPr>
          <p:cNvSpPr/>
          <p:nvPr/>
        </p:nvSpPr>
        <p:spPr>
          <a:xfrm>
            <a:off x="4168523" y="3110776"/>
            <a:ext cx="41187" cy="16910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51" name="Oval">
            <a:extLst>
              <a:ext uri="{FF2B5EF4-FFF2-40B4-BE49-F238E27FC236}">
                <a16:creationId xmlns:a16="http://schemas.microsoft.com/office/drawing/2014/main" id="{FFECB369-D12C-B14A-8724-F493E675E7A6}"/>
              </a:ext>
            </a:extLst>
          </p:cNvPr>
          <p:cNvSpPr/>
          <p:nvPr/>
        </p:nvSpPr>
        <p:spPr>
          <a:xfrm>
            <a:off x="3819221" y="2700227"/>
            <a:ext cx="1170016" cy="878417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cxnSp>
        <p:nvCxnSpPr>
          <p:cNvPr id="152" name="Connection Line">
            <a:extLst>
              <a:ext uri="{FF2B5EF4-FFF2-40B4-BE49-F238E27FC236}">
                <a16:creationId xmlns:a16="http://schemas.microsoft.com/office/drawing/2014/main" id="{576DB3F5-AD31-1E48-B1A1-0C19FD843331}"/>
              </a:ext>
            </a:extLst>
          </p:cNvPr>
          <p:cNvCxnSpPr>
            <a:stCxn id="193" idx="0"/>
            <a:endCxn id="182" idx="0"/>
          </p:cNvCxnSpPr>
          <p:nvPr/>
        </p:nvCxnSpPr>
        <p:spPr>
          <a:xfrm>
            <a:off x="6268945" y="5331745"/>
            <a:ext cx="2037774" cy="3309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3" name="Connection Line">
            <a:extLst>
              <a:ext uri="{FF2B5EF4-FFF2-40B4-BE49-F238E27FC236}">
                <a16:creationId xmlns:a16="http://schemas.microsoft.com/office/drawing/2014/main" id="{D6C23D8D-07B0-F646-BAD3-561761FA46A6}"/>
              </a:ext>
            </a:extLst>
          </p:cNvPr>
          <p:cNvCxnSpPr>
            <a:stCxn id="182" idx="0"/>
            <a:endCxn id="183" idx="0"/>
          </p:cNvCxnSpPr>
          <p:nvPr/>
        </p:nvCxnSpPr>
        <p:spPr>
          <a:xfrm flipH="1" flipV="1">
            <a:off x="8207582" y="3139435"/>
            <a:ext cx="99137" cy="222540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4" name="Connection Line">
            <a:extLst>
              <a:ext uri="{FF2B5EF4-FFF2-40B4-BE49-F238E27FC236}">
                <a16:creationId xmlns:a16="http://schemas.microsoft.com/office/drawing/2014/main" id="{AC691436-45E5-2C4C-B76E-31EA33C2CAA3}"/>
              </a:ext>
            </a:extLst>
          </p:cNvPr>
          <p:cNvCxnSpPr>
            <a:stCxn id="189" idx="0"/>
            <a:endCxn id="193" idx="0"/>
          </p:cNvCxnSpPr>
          <p:nvPr/>
        </p:nvCxnSpPr>
        <p:spPr>
          <a:xfrm>
            <a:off x="4222614" y="5331745"/>
            <a:ext cx="2046332" cy="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5" name="Connection Line">
            <a:extLst>
              <a:ext uri="{FF2B5EF4-FFF2-40B4-BE49-F238E27FC236}">
                <a16:creationId xmlns:a16="http://schemas.microsoft.com/office/drawing/2014/main" id="{EFB0D913-3541-4848-9567-3E499A4C8728}"/>
              </a:ext>
            </a:extLst>
          </p:cNvPr>
          <p:cNvCxnSpPr>
            <a:stCxn id="185" idx="0"/>
            <a:endCxn id="183" idx="0"/>
          </p:cNvCxnSpPr>
          <p:nvPr/>
        </p:nvCxnSpPr>
        <p:spPr>
          <a:xfrm>
            <a:off x="6268945" y="2386438"/>
            <a:ext cx="1938638" cy="752998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6" name="Connection Line">
            <a:extLst>
              <a:ext uri="{FF2B5EF4-FFF2-40B4-BE49-F238E27FC236}">
                <a16:creationId xmlns:a16="http://schemas.microsoft.com/office/drawing/2014/main" id="{449BB30D-7E9A-084C-A277-C0BE42003C5A}"/>
              </a:ext>
            </a:extLst>
          </p:cNvPr>
          <p:cNvCxnSpPr>
            <a:stCxn id="151" idx="0"/>
            <a:endCxn id="183" idx="0"/>
          </p:cNvCxnSpPr>
          <p:nvPr/>
        </p:nvCxnSpPr>
        <p:spPr>
          <a:xfrm>
            <a:off x="4404229" y="3139435"/>
            <a:ext cx="3803354" cy="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7" name="Connection Line">
            <a:extLst>
              <a:ext uri="{FF2B5EF4-FFF2-40B4-BE49-F238E27FC236}">
                <a16:creationId xmlns:a16="http://schemas.microsoft.com/office/drawing/2014/main" id="{DFC40C3D-0EB0-C142-A520-750ED3F0A7C7}"/>
              </a:ext>
            </a:extLst>
          </p:cNvPr>
          <p:cNvCxnSpPr>
            <a:stCxn id="184" idx="0"/>
            <a:endCxn id="191" idx="0"/>
          </p:cNvCxnSpPr>
          <p:nvPr/>
        </p:nvCxnSpPr>
        <p:spPr>
          <a:xfrm>
            <a:off x="5089319" y="4233760"/>
            <a:ext cx="1830084" cy="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8" name="Connection Line">
            <a:extLst>
              <a:ext uri="{FF2B5EF4-FFF2-40B4-BE49-F238E27FC236}">
                <a16:creationId xmlns:a16="http://schemas.microsoft.com/office/drawing/2014/main" id="{83A0A76D-D0F3-044A-B005-75575E3730D8}"/>
              </a:ext>
            </a:extLst>
          </p:cNvPr>
          <p:cNvCxnSpPr>
            <a:stCxn id="189" idx="0"/>
            <a:endCxn id="184" idx="0"/>
          </p:cNvCxnSpPr>
          <p:nvPr/>
        </p:nvCxnSpPr>
        <p:spPr>
          <a:xfrm flipV="1">
            <a:off x="4222614" y="4233760"/>
            <a:ext cx="866706" cy="109798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59" name="Connection Line">
            <a:extLst>
              <a:ext uri="{FF2B5EF4-FFF2-40B4-BE49-F238E27FC236}">
                <a16:creationId xmlns:a16="http://schemas.microsoft.com/office/drawing/2014/main" id="{645A4097-5419-E048-9D54-C23D0B243307}"/>
              </a:ext>
            </a:extLst>
          </p:cNvPr>
          <p:cNvCxnSpPr>
            <a:stCxn id="191" idx="0"/>
            <a:endCxn id="183" idx="0"/>
          </p:cNvCxnSpPr>
          <p:nvPr/>
        </p:nvCxnSpPr>
        <p:spPr>
          <a:xfrm flipV="1">
            <a:off x="6919402" y="3139435"/>
            <a:ext cx="1288181" cy="1094327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sp>
        <p:nvSpPr>
          <p:cNvPr id="160" name="C">
            <a:extLst>
              <a:ext uri="{FF2B5EF4-FFF2-40B4-BE49-F238E27FC236}">
                <a16:creationId xmlns:a16="http://schemas.microsoft.com/office/drawing/2014/main" id="{0AD7588F-AEB2-EB45-A412-5023C81CB727}"/>
              </a:ext>
            </a:extLst>
          </p:cNvPr>
          <p:cNvSpPr txBox="1"/>
          <p:nvPr/>
        </p:nvSpPr>
        <p:spPr>
          <a:xfrm>
            <a:off x="4968309" y="4060921"/>
            <a:ext cx="242021" cy="345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C</a:t>
            </a:r>
          </a:p>
        </p:txBody>
      </p:sp>
      <p:pic>
        <p:nvPicPr>
          <p:cNvPr id="161" name="Image" descr="Image">
            <a:extLst>
              <a:ext uri="{FF2B5EF4-FFF2-40B4-BE49-F238E27FC236}">
                <a16:creationId xmlns:a16="http://schemas.microsoft.com/office/drawing/2014/main" id="{C238E948-A6C8-844B-8AD8-05F10E37A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278" y="5755131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" descr="Image">
            <a:extLst>
              <a:ext uri="{FF2B5EF4-FFF2-40B4-BE49-F238E27FC236}">
                <a16:creationId xmlns:a16="http://schemas.microsoft.com/office/drawing/2014/main" id="{FEBA6E0C-C1FF-0142-ABA5-245B51AC5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179" y="5196058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" descr="Image">
            <a:extLst>
              <a:ext uri="{FF2B5EF4-FFF2-40B4-BE49-F238E27FC236}">
                <a16:creationId xmlns:a16="http://schemas.microsoft.com/office/drawing/2014/main" id="{CD140CC3-8498-8E41-B714-B8303CCFB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465" y="5805349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" descr="Image">
            <a:extLst>
              <a:ext uri="{FF2B5EF4-FFF2-40B4-BE49-F238E27FC236}">
                <a16:creationId xmlns:a16="http://schemas.microsoft.com/office/drawing/2014/main" id="{8A643CDF-D817-3A47-AF3C-13B982995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833" y="5051384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" descr="Image">
            <a:extLst>
              <a:ext uri="{FF2B5EF4-FFF2-40B4-BE49-F238E27FC236}">
                <a16:creationId xmlns:a16="http://schemas.microsoft.com/office/drawing/2014/main" id="{A31D7AE9-45E8-7145-A469-CA36BE3A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090" y="4475595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" descr="Image">
            <a:extLst>
              <a:ext uri="{FF2B5EF4-FFF2-40B4-BE49-F238E27FC236}">
                <a16:creationId xmlns:a16="http://schemas.microsoft.com/office/drawing/2014/main" id="{191A14EE-F6D0-C84C-8465-6AD1FEA9A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978" y="2371494"/>
            <a:ext cx="360767" cy="36006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">
            <a:extLst>
              <a:ext uri="{FF2B5EF4-FFF2-40B4-BE49-F238E27FC236}">
                <a16:creationId xmlns:a16="http://schemas.microsoft.com/office/drawing/2014/main" id="{44B88721-CCD9-E044-86C6-38EAE25013F9}"/>
              </a:ext>
            </a:extLst>
          </p:cNvPr>
          <p:cNvSpPr txBox="1"/>
          <p:nvPr/>
        </p:nvSpPr>
        <p:spPr>
          <a:xfrm>
            <a:off x="4227292" y="2906254"/>
            <a:ext cx="212379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68" name="D">
            <a:extLst>
              <a:ext uri="{FF2B5EF4-FFF2-40B4-BE49-F238E27FC236}">
                <a16:creationId xmlns:a16="http://schemas.microsoft.com/office/drawing/2014/main" id="{61AF82AC-6CB1-5045-9778-B531A1AE1635}"/>
              </a:ext>
            </a:extLst>
          </p:cNvPr>
          <p:cNvSpPr txBox="1"/>
          <p:nvPr/>
        </p:nvSpPr>
        <p:spPr>
          <a:xfrm>
            <a:off x="4190179" y="4925222"/>
            <a:ext cx="256531" cy="34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69" name="j">
            <a:extLst>
              <a:ext uri="{FF2B5EF4-FFF2-40B4-BE49-F238E27FC236}">
                <a16:creationId xmlns:a16="http://schemas.microsoft.com/office/drawing/2014/main" id="{61DA9394-A7BD-5541-B41B-3407B5BF905D}"/>
              </a:ext>
            </a:extLst>
          </p:cNvPr>
          <p:cNvSpPr txBox="1"/>
          <p:nvPr/>
        </p:nvSpPr>
        <p:spPr>
          <a:xfrm>
            <a:off x="2987353" y="2383640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j</a:t>
            </a:r>
          </a:p>
        </p:txBody>
      </p:sp>
      <p:sp>
        <p:nvSpPr>
          <p:cNvPr id="170" name="k">
            <a:extLst>
              <a:ext uri="{FF2B5EF4-FFF2-40B4-BE49-F238E27FC236}">
                <a16:creationId xmlns:a16="http://schemas.microsoft.com/office/drawing/2014/main" id="{8018EE77-36C6-8248-AC7C-D6F09A02C965}"/>
              </a:ext>
            </a:extLst>
          </p:cNvPr>
          <p:cNvSpPr txBox="1"/>
          <p:nvPr/>
        </p:nvSpPr>
        <p:spPr>
          <a:xfrm>
            <a:off x="2807774" y="4706301"/>
            <a:ext cx="180579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k</a:t>
            </a:r>
          </a:p>
        </p:txBody>
      </p:sp>
      <p:sp>
        <p:nvSpPr>
          <p:cNvPr id="171" name="l">
            <a:extLst>
              <a:ext uri="{FF2B5EF4-FFF2-40B4-BE49-F238E27FC236}">
                <a16:creationId xmlns:a16="http://schemas.microsoft.com/office/drawing/2014/main" id="{02E60840-C8D9-D74E-B849-3881772D8B67}"/>
              </a:ext>
            </a:extLst>
          </p:cNvPr>
          <p:cNvSpPr txBox="1"/>
          <p:nvPr/>
        </p:nvSpPr>
        <p:spPr>
          <a:xfrm>
            <a:off x="2681773" y="5210953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l</a:t>
            </a:r>
          </a:p>
        </p:txBody>
      </p:sp>
      <p:sp>
        <p:nvSpPr>
          <p:cNvPr id="172" name="m">
            <a:extLst>
              <a:ext uri="{FF2B5EF4-FFF2-40B4-BE49-F238E27FC236}">
                <a16:creationId xmlns:a16="http://schemas.microsoft.com/office/drawing/2014/main" id="{1476B2BF-054A-A045-AFA7-E8A425426AA6}"/>
              </a:ext>
            </a:extLst>
          </p:cNvPr>
          <p:cNvSpPr txBox="1"/>
          <p:nvPr/>
        </p:nvSpPr>
        <p:spPr>
          <a:xfrm>
            <a:off x="2978233" y="5820245"/>
            <a:ext cx="256705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m</a:t>
            </a:r>
          </a:p>
        </p:txBody>
      </p:sp>
      <p:sp>
        <p:nvSpPr>
          <p:cNvPr id="173" name="o">
            <a:extLst>
              <a:ext uri="{FF2B5EF4-FFF2-40B4-BE49-F238E27FC236}">
                <a16:creationId xmlns:a16="http://schemas.microsoft.com/office/drawing/2014/main" id="{542F0AC3-C6B7-D240-8952-B88BC37220AE}"/>
              </a:ext>
            </a:extLst>
          </p:cNvPr>
          <p:cNvSpPr txBox="1"/>
          <p:nvPr/>
        </p:nvSpPr>
        <p:spPr>
          <a:xfrm>
            <a:off x="9299159" y="448770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o</a:t>
            </a:r>
          </a:p>
        </p:txBody>
      </p:sp>
      <p:sp>
        <p:nvSpPr>
          <p:cNvPr id="174" name="p">
            <a:extLst>
              <a:ext uri="{FF2B5EF4-FFF2-40B4-BE49-F238E27FC236}">
                <a16:creationId xmlns:a16="http://schemas.microsoft.com/office/drawing/2014/main" id="{DBD9F200-CC6F-0942-BA6D-F466F9F691EC}"/>
              </a:ext>
            </a:extLst>
          </p:cNvPr>
          <p:cNvSpPr txBox="1"/>
          <p:nvPr/>
        </p:nvSpPr>
        <p:spPr>
          <a:xfrm>
            <a:off x="9571453" y="5063488"/>
            <a:ext cx="193416" cy="332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p</a:t>
            </a:r>
          </a:p>
        </p:txBody>
      </p:sp>
      <p:sp>
        <p:nvSpPr>
          <p:cNvPr id="175" name="q">
            <a:extLst>
              <a:ext uri="{FF2B5EF4-FFF2-40B4-BE49-F238E27FC236}">
                <a16:creationId xmlns:a16="http://schemas.microsoft.com/office/drawing/2014/main" id="{D7ACF079-B7E0-DD45-98ED-F82F3351DF32}"/>
              </a:ext>
            </a:extLst>
          </p:cNvPr>
          <p:cNvSpPr txBox="1"/>
          <p:nvPr/>
        </p:nvSpPr>
        <p:spPr>
          <a:xfrm>
            <a:off x="9233389" y="5820245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q</a:t>
            </a:r>
          </a:p>
        </p:txBody>
      </p:sp>
      <p:sp>
        <p:nvSpPr>
          <p:cNvPr id="176" name="Oval">
            <a:extLst>
              <a:ext uri="{FF2B5EF4-FFF2-40B4-BE49-F238E27FC236}">
                <a16:creationId xmlns:a16="http://schemas.microsoft.com/office/drawing/2014/main" id="{F41DE726-72ED-A943-AA52-CE6611FA8376}"/>
              </a:ext>
            </a:extLst>
          </p:cNvPr>
          <p:cNvSpPr/>
          <p:nvPr/>
        </p:nvSpPr>
        <p:spPr>
          <a:xfrm>
            <a:off x="3819221" y="2700227"/>
            <a:ext cx="1170016" cy="878417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77" name="Connection Line">
            <a:extLst>
              <a:ext uri="{FF2B5EF4-FFF2-40B4-BE49-F238E27FC236}">
                <a16:creationId xmlns:a16="http://schemas.microsoft.com/office/drawing/2014/main" id="{25B9632A-7612-E74A-9AD8-372829451B23}"/>
              </a:ext>
            </a:extLst>
          </p:cNvPr>
          <p:cNvSpPr/>
          <p:nvPr/>
        </p:nvSpPr>
        <p:spPr>
          <a:xfrm>
            <a:off x="3501456" y="3356347"/>
            <a:ext cx="391979" cy="166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78" name="A">
            <a:extLst>
              <a:ext uri="{FF2B5EF4-FFF2-40B4-BE49-F238E27FC236}">
                <a16:creationId xmlns:a16="http://schemas.microsoft.com/office/drawing/2014/main" id="{A3533AF8-2954-CA40-9E05-BA8C3A666A2B}"/>
              </a:ext>
            </a:extLst>
          </p:cNvPr>
          <p:cNvSpPr txBox="1"/>
          <p:nvPr/>
        </p:nvSpPr>
        <p:spPr>
          <a:xfrm>
            <a:off x="3062423" y="3670332"/>
            <a:ext cx="241524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79" name="Oval">
            <a:extLst>
              <a:ext uri="{FF2B5EF4-FFF2-40B4-BE49-F238E27FC236}">
                <a16:creationId xmlns:a16="http://schemas.microsoft.com/office/drawing/2014/main" id="{93520964-D3D7-BD42-9B3F-326FFEEA0AE7}"/>
              </a:ext>
            </a:extLst>
          </p:cNvPr>
          <p:cNvSpPr/>
          <p:nvPr/>
        </p:nvSpPr>
        <p:spPr>
          <a:xfrm>
            <a:off x="2636179" y="3437809"/>
            <a:ext cx="1094012" cy="81072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0" name="A">
            <a:extLst>
              <a:ext uri="{FF2B5EF4-FFF2-40B4-BE49-F238E27FC236}">
                <a16:creationId xmlns:a16="http://schemas.microsoft.com/office/drawing/2014/main" id="{1EF93409-3F15-684C-8287-2324884B111A}"/>
              </a:ext>
            </a:extLst>
          </p:cNvPr>
          <p:cNvSpPr txBox="1"/>
          <p:nvPr/>
        </p:nvSpPr>
        <p:spPr>
          <a:xfrm>
            <a:off x="3062423" y="3670332"/>
            <a:ext cx="241524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81" name="B">
            <a:extLst>
              <a:ext uri="{FF2B5EF4-FFF2-40B4-BE49-F238E27FC236}">
                <a16:creationId xmlns:a16="http://schemas.microsoft.com/office/drawing/2014/main" id="{CD941A3E-6AEE-B94B-803C-983EFC59AE6E}"/>
              </a:ext>
            </a:extLst>
          </p:cNvPr>
          <p:cNvSpPr txBox="1"/>
          <p:nvPr/>
        </p:nvSpPr>
        <p:spPr>
          <a:xfrm>
            <a:off x="4227292" y="2906254"/>
            <a:ext cx="212379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82" name="Oval">
            <a:extLst>
              <a:ext uri="{FF2B5EF4-FFF2-40B4-BE49-F238E27FC236}">
                <a16:creationId xmlns:a16="http://schemas.microsoft.com/office/drawing/2014/main" id="{A4FC6DF6-63A9-3347-9DA0-15D1FBFE88DC}"/>
              </a:ext>
            </a:extLst>
          </p:cNvPr>
          <p:cNvSpPr/>
          <p:nvPr/>
        </p:nvSpPr>
        <p:spPr>
          <a:xfrm>
            <a:off x="7691977" y="4881014"/>
            <a:ext cx="1229484" cy="96764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3" name="Oval">
            <a:extLst>
              <a:ext uri="{FF2B5EF4-FFF2-40B4-BE49-F238E27FC236}">
                <a16:creationId xmlns:a16="http://schemas.microsoft.com/office/drawing/2014/main" id="{49281152-71C1-614D-A60C-5C4A71C141FC}"/>
              </a:ext>
            </a:extLst>
          </p:cNvPr>
          <p:cNvSpPr/>
          <p:nvPr/>
        </p:nvSpPr>
        <p:spPr>
          <a:xfrm>
            <a:off x="7553983" y="2623173"/>
            <a:ext cx="1307199" cy="103252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4" name="Oval">
            <a:extLst>
              <a:ext uri="{FF2B5EF4-FFF2-40B4-BE49-F238E27FC236}">
                <a16:creationId xmlns:a16="http://schemas.microsoft.com/office/drawing/2014/main" id="{053DE3AD-B4A6-704A-9166-85FA0D2A3421}"/>
              </a:ext>
            </a:extLst>
          </p:cNvPr>
          <p:cNvSpPr/>
          <p:nvPr/>
        </p:nvSpPr>
        <p:spPr>
          <a:xfrm>
            <a:off x="4515046" y="3779681"/>
            <a:ext cx="1148547" cy="908160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5" name="Oval">
            <a:extLst>
              <a:ext uri="{FF2B5EF4-FFF2-40B4-BE49-F238E27FC236}">
                <a16:creationId xmlns:a16="http://schemas.microsoft.com/office/drawing/2014/main" id="{26C13735-3EF7-2643-A710-8F40BDD83E28}"/>
              </a:ext>
            </a:extLst>
          </p:cNvPr>
          <p:cNvSpPr/>
          <p:nvPr/>
        </p:nvSpPr>
        <p:spPr>
          <a:xfrm>
            <a:off x="5738460" y="1960830"/>
            <a:ext cx="1060972" cy="851216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86" name="E">
            <a:extLst>
              <a:ext uri="{FF2B5EF4-FFF2-40B4-BE49-F238E27FC236}">
                <a16:creationId xmlns:a16="http://schemas.microsoft.com/office/drawing/2014/main" id="{5FF9480C-B383-774C-AA9C-A9B6A516CC58}"/>
              </a:ext>
            </a:extLst>
          </p:cNvPr>
          <p:cNvSpPr txBox="1"/>
          <p:nvPr/>
        </p:nvSpPr>
        <p:spPr>
          <a:xfrm>
            <a:off x="6166973" y="2307248"/>
            <a:ext cx="203946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88" name="I">
            <a:extLst>
              <a:ext uri="{FF2B5EF4-FFF2-40B4-BE49-F238E27FC236}">
                <a16:creationId xmlns:a16="http://schemas.microsoft.com/office/drawing/2014/main" id="{E954B7D0-47D5-3D42-BE52-08132E3470AB}"/>
              </a:ext>
            </a:extLst>
          </p:cNvPr>
          <p:cNvSpPr txBox="1"/>
          <p:nvPr/>
        </p:nvSpPr>
        <p:spPr>
          <a:xfrm>
            <a:off x="8441087" y="4969833"/>
            <a:ext cx="139453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89" name="Oval">
            <a:extLst>
              <a:ext uri="{FF2B5EF4-FFF2-40B4-BE49-F238E27FC236}">
                <a16:creationId xmlns:a16="http://schemas.microsoft.com/office/drawing/2014/main" id="{D64D8628-2E76-054D-AA0C-C3EABD2B2B72}"/>
              </a:ext>
            </a:extLst>
          </p:cNvPr>
          <p:cNvSpPr/>
          <p:nvPr/>
        </p:nvSpPr>
        <p:spPr>
          <a:xfrm>
            <a:off x="3590265" y="4803350"/>
            <a:ext cx="1264700" cy="1056790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0" name="D">
            <a:extLst>
              <a:ext uri="{FF2B5EF4-FFF2-40B4-BE49-F238E27FC236}">
                <a16:creationId xmlns:a16="http://schemas.microsoft.com/office/drawing/2014/main" id="{1722C0AE-C498-2149-AD69-1F9B1B6A7727}"/>
              </a:ext>
            </a:extLst>
          </p:cNvPr>
          <p:cNvSpPr txBox="1"/>
          <p:nvPr/>
        </p:nvSpPr>
        <p:spPr>
          <a:xfrm>
            <a:off x="4190179" y="4925222"/>
            <a:ext cx="256531" cy="34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91" name="G">
            <a:extLst>
              <a:ext uri="{FF2B5EF4-FFF2-40B4-BE49-F238E27FC236}">
                <a16:creationId xmlns:a16="http://schemas.microsoft.com/office/drawing/2014/main" id="{CAA5394E-BB2B-1647-B933-C2DCEAF3BBAF}"/>
              </a:ext>
            </a:extLst>
          </p:cNvPr>
          <p:cNvSpPr/>
          <p:nvPr/>
        </p:nvSpPr>
        <p:spPr>
          <a:xfrm>
            <a:off x="6287053" y="3733760"/>
            <a:ext cx="1264699" cy="1000002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789" tIns="26789" rIns="26789" bIns="26789" anchor="ctr"/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92" name="B">
            <a:extLst>
              <a:ext uri="{FF2B5EF4-FFF2-40B4-BE49-F238E27FC236}">
                <a16:creationId xmlns:a16="http://schemas.microsoft.com/office/drawing/2014/main" id="{0E5700F5-79FB-2846-90A5-B5098BD470AC}"/>
              </a:ext>
            </a:extLst>
          </p:cNvPr>
          <p:cNvSpPr txBox="1"/>
          <p:nvPr/>
        </p:nvSpPr>
        <p:spPr>
          <a:xfrm>
            <a:off x="4989463" y="4006768"/>
            <a:ext cx="232035" cy="4092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lang="en-US" b="0" dirty="0">
                <a:solidFill>
                  <a:srgbClr val="000000"/>
                </a:solidFill>
              </a:rPr>
              <a:t>C</a:t>
            </a:r>
            <a:endParaRPr b="0" dirty="0">
              <a:solidFill>
                <a:srgbClr val="000000"/>
              </a:solidFill>
            </a:endParaRPr>
          </a:p>
        </p:txBody>
      </p:sp>
      <p:sp>
        <p:nvSpPr>
          <p:cNvPr id="193" name="Oval">
            <a:extLst>
              <a:ext uri="{FF2B5EF4-FFF2-40B4-BE49-F238E27FC236}">
                <a16:creationId xmlns:a16="http://schemas.microsoft.com/office/drawing/2014/main" id="{FCA34714-C61C-9742-B61C-AC576E9092F4}"/>
              </a:ext>
            </a:extLst>
          </p:cNvPr>
          <p:cNvSpPr/>
          <p:nvPr/>
        </p:nvSpPr>
        <p:spPr>
          <a:xfrm>
            <a:off x="5654204" y="4882313"/>
            <a:ext cx="1229484" cy="898864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4" name="F">
            <a:extLst>
              <a:ext uri="{FF2B5EF4-FFF2-40B4-BE49-F238E27FC236}">
                <a16:creationId xmlns:a16="http://schemas.microsoft.com/office/drawing/2014/main" id="{6EB8C4AC-108F-764C-BE7E-9DA8A4015331}"/>
              </a:ext>
            </a:extLst>
          </p:cNvPr>
          <p:cNvSpPr txBox="1"/>
          <p:nvPr/>
        </p:nvSpPr>
        <p:spPr>
          <a:xfrm>
            <a:off x="6167718" y="5153137"/>
            <a:ext cx="202456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 dirty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87" name="H">
            <a:extLst>
              <a:ext uri="{FF2B5EF4-FFF2-40B4-BE49-F238E27FC236}">
                <a16:creationId xmlns:a16="http://schemas.microsoft.com/office/drawing/2014/main" id="{ABC6983D-1D7A-BE42-B7EF-CB070A395757}"/>
              </a:ext>
            </a:extLst>
          </p:cNvPr>
          <p:cNvSpPr txBox="1"/>
          <p:nvPr/>
        </p:nvSpPr>
        <p:spPr>
          <a:xfrm>
            <a:off x="8180252" y="2966596"/>
            <a:ext cx="252935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275" name="82.0.0.0/23"/>
          <p:cNvSpPr txBox="1"/>
          <p:nvPr/>
        </p:nvSpPr>
        <p:spPr>
          <a:xfrm>
            <a:off x="8561154" y="2883636"/>
            <a:ext cx="1019509" cy="30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82.0.0.0/2</a:t>
            </a:r>
          </a:p>
        </p:txBody>
      </p:sp>
      <p:pic>
        <p:nvPicPr>
          <p:cNvPr id="88" name="cartoon-pirate-e1280320621307.jpg" descr="cartoon-pirate-e1280320621307.jpg">
            <a:extLst>
              <a:ext uri="{FF2B5EF4-FFF2-40B4-BE49-F238E27FC236}">
                <a16:creationId xmlns:a16="http://schemas.microsoft.com/office/drawing/2014/main" id="{EC0AFDE2-831A-3A4F-8E91-59D39DADA0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0582" y="3712715"/>
            <a:ext cx="828443" cy="1073869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Oval">
            <a:extLst>
              <a:ext uri="{FF2B5EF4-FFF2-40B4-BE49-F238E27FC236}">
                <a16:creationId xmlns:a16="http://schemas.microsoft.com/office/drawing/2014/main" id="{8D3A10DF-A472-694A-BAF8-FABA00399860}"/>
              </a:ext>
            </a:extLst>
          </p:cNvPr>
          <p:cNvSpPr/>
          <p:nvPr/>
        </p:nvSpPr>
        <p:spPr>
          <a:xfrm>
            <a:off x="6290408" y="3740731"/>
            <a:ext cx="1264699" cy="1000002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2" name="Rounded Rectangle">
            <a:extLst>
              <a:ext uri="{FF2B5EF4-FFF2-40B4-BE49-F238E27FC236}">
                <a16:creationId xmlns:a16="http://schemas.microsoft.com/office/drawing/2014/main" id="{A85C1FBB-F262-A248-BD1A-F077205D98D6}"/>
              </a:ext>
            </a:extLst>
          </p:cNvPr>
          <p:cNvSpPr/>
          <p:nvPr/>
        </p:nvSpPr>
        <p:spPr>
          <a:xfrm>
            <a:off x="7723330" y="1873629"/>
            <a:ext cx="2320121" cy="4421422"/>
          </a:xfrm>
          <a:prstGeom prst="roundRect">
            <a:avLst>
              <a:gd name="adj" fmla="val 50000"/>
            </a:avLst>
          </a:prstGeom>
          <a:blipFill>
            <a:blip r:embed="rId6">
              <a:alphaModFix amt="12028"/>
            </a:blip>
          </a:blip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4" name="Connection Line">
            <a:extLst>
              <a:ext uri="{FF2B5EF4-FFF2-40B4-BE49-F238E27FC236}">
                <a16:creationId xmlns:a16="http://schemas.microsoft.com/office/drawing/2014/main" id="{074D7598-8C4F-8341-89E3-E2DE0C888528}"/>
              </a:ext>
            </a:extLst>
          </p:cNvPr>
          <p:cNvSpPr/>
          <p:nvPr/>
        </p:nvSpPr>
        <p:spPr>
          <a:xfrm>
            <a:off x="3209284" y="5391714"/>
            <a:ext cx="635964" cy="451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094" h="21600" extrusionOk="0">
                <a:moveTo>
                  <a:pt x="0" y="0"/>
                </a:moveTo>
                <a:cubicBezTo>
                  <a:pt x="17580" y="2058"/>
                  <a:pt x="21600" y="9258"/>
                  <a:pt x="12059" y="21600"/>
                </a:cubicBezTo>
              </a:path>
            </a:pathLst>
          </a:custGeom>
          <a:ln w="254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85" name="Connection Line">
            <a:extLst>
              <a:ext uri="{FF2B5EF4-FFF2-40B4-BE49-F238E27FC236}">
                <a16:creationId xmlns:a16="http://schemas.microsoft.com/office/drawing/2014/main" id="{FA3CED70-9B28-8341-914C-E2D6A8773C0D}"/>
              </a:ext>
            </a:extLst>
          </p:cNvPr>
          <p:cNvSpPr/>
          <p:nvPr/>
        </p:nvSpPr>
        <p:spPr>
          <a:xfrm>
            <a:off x="3437650" y="2728300"/>
            <a:ext cx="526028" cy="2384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9" h="19562" extrusionOk="0">
                <a:moveTo>
                  <a:pt x="1491" y="0"/>
                </a:moveTo>
                <a:cubicBezTo>
                  <a:pt x="21600" y="15270"/>
                  <a:pt x="21103" y="21600"/>
                  <a:pt x="0" y="18991"/>
                </a:cubicBezTo>
              </a:path>
            </a:pathLst>
          </a:custGeom>
          <a:ln w="254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86" name="Connection Line">
            <a:extLst>
              <a:ext uri="{FF2B5EF4-FFF2-40B4-BE49-F238E27FC236}">
                <a16:creationId xmlns:a16="http://schemas.microsoft.com/office/drawing/2014/main" id="{960AC553-D991-AF46-8AF1-AD4EED8E4F78}"/>
              </a:ext>
            </a:extLst>
          </p:cNvPr>
          <p:cNvSpPr/>
          <p:nvPr/>
        </p:nvSpPr>
        <p:spPr>
          <a:xfrm>
            <a:off x="3209986" y="5035581"/>
            <a:ext cx="426694" cy="333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36" h="21600" extrusionOk="0">
                <a:moveTo>
                  <a:pt x="0" y="21600"/>
                </a:moveTo>
                <a:cubicBezTo>
                  <a:pt x="18589" y="18445"/>
                  <a:pt x="21600" y="11245"/>
                  <a:pt x="9032" y="0"/>
                </a:cubicBezTo>
              </a:path>
            </a:pathLst>
          </a:custGeom>
          <a:ln w="254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93" name="Connection Line">
            <a:extLst>
              <a:ext uri="{FF2B5EF4-FFF2-40B4-BE49-F238E27FC236}">
                <a16:creationId xmlns:a16="http://schemas.microsoft.com/office/drawing/2014/main" id="{A0659B4D-575F-B848-BE8A-46D87E1FAB8E}"/>
              </a:ext>
            </a:extLst>
          </p:cNvPr>
          <p:cNvSpPr/>
          <p:nvPr/>
        </p:nvSpPr>
        <p:spPr>
          <a:xfrm>
            <a:off x="8900594" y="5292275"/>
            <a:ext cx="247269" cy="530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44" h="21600" extrusionOk="0">
                <a:moveTo>
                  <a:pt x="18344" y="0"/>
                </a:moveTo>
                <a:cubicBezTo>
                  <a:pt x="2247" y="3941"/>
                  <a:pt x="-3256" y="11141"/>
                  <a:pt x="1835" y="21600"/>
                </a:cubicBezTo>
              </a:path>
            </a:pathLst>
          </a:custGeom>
          <a:ln w="254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95" name="Connection Line">
            <a:extLst>
              <a:ext uri="{FF2B5EF4-FFF2-40B4-BE49-F238E27FC236}">
                <a16:creationId xmlns:a16="http://schemas.microsoft.com/office/drawing/2014/main" id="{FE3DFE25-A1F6-D04D-B713-91CF73D198CA}"/>
              </a:ext>
            </a:extLst>
          </p:cNvPr>
          <p:cNvSpPr/>
          <p:nvPr/>
        </p:nvSpPr>
        <p:spPr>
          <a:xfrm>
            <a:off x="8822886" y="4818664"/>
            <a:ext cx="324959" cy="496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835" h="19147" extrusionOk="0">
                <a:moveTo>
                  <a:pt x="6295" y="0"/>
                </a:moveTo>
                <a:cubicBezTo>
                  <a:pt x="-4765" y="15514"/>
                  <a:pt x="-1252" y="21600"/>
                  <a:pt x="16835" y="18259"/>
                </a:cubicBezTo>
              </a:path>
            </a:pathLst>
          </a:custGeom>
          <a:ln w="254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75" name="block">
            <a:extLst>
              <a:ext uri="{FF2B5EF4-FFF2-40B4-BE49-F238E27FC236}">
                <a16:creationId xmlns:a16="http://schemas.microsoft.com/office/drawing/2014/main" id="{D2DAE0DC-3B71-A64C-BE5A-ED039D451EC6}"/>
              </a:ext>
            </a:extLst>
          </p:cNvPr>
          <p:cNvSpPr/>
          <p:nvPr/>
        </p:nvSpPr>
        <p:spPr>
          <a:xfrm>
            <a:off x="9081492" y="2706082"/>
            <a:ext cx="698773" cy="359979"/>
          </a:xfrm>
          <a:prstGeom prst="rect">
            <a:avLst/>
          </a:prstGeom>
          <a:solidFill>
            <a:srgbClr val="70BF41"/>
          </a:solidFill>
          <a:ln w="3175">
            <a:miter lim="400000"/>
          </a:ln>
          <a:effectLst>
            <a:outerShdw blurRad="254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16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/>
              <a:t>block</a:t>
            </a:r>
          </a:p>
        </p:txBody>
      </p:sp>
      <p:sp>
        <p:nvSpPr>
          <p:cNvPr id="76" name="Connection Line">
            <a:extLst>
              <a:ext uri="{FF2B5EF4-FFF2-40B4-BE49-F238E27FC236}">
                <a16:creationId xmlns:a16="http://schemas.microsoft.com/office/drawing/2014/main" id="{4AEBDD84-5609-2F4C-A693-C3974BE1DBF4}"/>
              </a:ext>
            </a:extLst>
          </p:cNvPr>
          <p:cNvSpPr/>
          <p:nvPr/>
        </p:nvSpPr>
        <p:spPr>
          <a:xfrm>
            <a:off x="8672212" y="2721337"/>
            <a:ext cx="279200" cy="1852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1" h="21600" extrusionOk="0">
                <a:moveTo>
                  <a:pt x="11578" y="21600"/>
                </a:moveTo>
                <a:cubicBezTo>
                  <a:pt x="-5299" y="18881"/>
                  <a:pt x="-3725" y="11681"/>
                  <a:pt x="16301" y="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03196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02155 0.020268 -0.029637 -0.002038 -0.044432 0.016983 C -0.059227 0.036004 -0.061334 0.096351 -0.063490 0.116620 C -0.065645 0.136888 -0.076578 0.216637 -0.035754 0.245516 C -0.015343 0.259956 -0.073518 0.311489 -0.057164 0.330476 C -0.048987 0.339969 -0.025674 0.305287 -0.012888 0.344758 C -0.006495 0.364494 -0.050683 0.351407 -0.047777 0.384928 C -0.044871 0.418448 0.005128 0.498576 0.008099 0.499298" pathEditMode="relative">
                                      <p:cBhvr>
                                        <p:cTn id="6" dur="3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6727"/>
            <a:ext cx="12310110" cy="8206742"/>
          </a:xfrm>
          <a:prstGeom prst="rect">
            <a:avLst/>
          </a:prstGeom>
          <a:ln w="12700">
            <a:miter lim="400000"/>
          </a:ln>
        </p:spPr>
      </p:pic>
      <p:sp>
        <p:nvSpPr>
          <p:cNvPr id="661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2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663" name="Text"/>
          <p:cNvSpPr txBox="1"/>
          <p:nvPr/>
        </p:nvSpPr>
        <p:spPr>
          <a:xfrm>
            <a:off x="5647949" y="6455370"/>
            <a:ext cx="140395" cy="28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14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  <a:hlinkClick r:id="rId4"/>
              </a:defRPr>
            </a:lvl1pPr>
          </a:lstStyle>
          <a:p>
            <a:r>
              <a:rPr>
                <a:hlinkClick r:id="rId4"/>
              </a:rPr>
              <a:t> </a:t>
            </a:r>
          </a:p>
        </p:txBody>
      </p:sp>
      <p:sp>
        <p:nvSpPr>
          <p:cNvPr id="664" name="An adversary splits the Bitcoin network…"/>
          <p:cNvSpPr txBox="1"/>
          <p:nvPr/>
        </p:nvSpPr>
        <p:spPr>
          <a:xfrm>
            <a:off x="2396158" y="3173183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An adversary </a:t>
            </a:r>
            <a:r>
              <a:rPr>
                <a:solidFill>
                  <a:srgbClr val="FF2600"/>
                </a:solidFill>
              </a:rPr>
              <a:t>splits</a:t>
            </a:r>
            <a:r>
              <a:t> the Bitcoin network </a:t>
            </a:r>
          </a:p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 two </a:t>
            </a:r>
            <a:r>
              <a:rPr>
                <a:solidFill>
                  <a:srgbClr val="FF2600"/>
                </a:solidFill>
              </a:rPr>
              <a:t>disjoint components</a:t>
            </a:r>
          </a:p>
        </p:txBody>
      </p:sp>
      <p:pic>
        <p:nvPicPr>
          <p:cNvPr id="665" name="cartoon-pirate-e1280320621307.jpg" descr="cartoon-pirate-e1280320621307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007" y="4601422"/>
            <a:ext cx="1200393" cy="1556010"/>
          </a:xfrm>
          <a:prstGeom prst="rect">
            <a:avLst/>
          </a:prstGeom>
          <a:ln w="12700">
            <a:miter lim="400000"/>
          </a:ln>
        </p:spPr>
      </p:pic>
      <p:sp>
        <p:nvSpPr>
          <p:cNvPr id="666" name="Partition Attack"/>
          <p:cNvSpPr txBox="1"/>
          <p:nvPr/>
        </p:nvSpPr>
        <p:spPr>
          <a:xfrm>
            <a:off x="2396158" y="2763112"/>
            <a:ext cx="2262040" cy="40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A6AA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Partition Attack 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9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2140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41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pic>
        <p:nvPicPr>
          <p:cNvPr id="2142" name="Idea_images.png" descr="Idea_imag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809" y="7626646"/>
            <a:ext cx="531726" cy="720211"/>
          </a:xfrm>
          <a:prstGeom prst="rect">
            <a:avLst/>
          </a:prstGeom>
          <a:ln w="12700">
            <a:miter lim="400000"/>
          </a:ln>
        </p:spPr>
      </p:pic>
      <p:sp>
        <p:nvSpPr>
          <p:cNvPr id="2143" name="SABRE:…"/>
          <p:cNvSpPr txBox="1"/>
          <p:nvPr/>
        </p:nvSpPr>
        <p:spPr>
          <a:xfrm>
            <a:off x="2413301" y="2752188"/>
            <a:ext cx="9036347" cy="1689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>
                <a:solidFill>
                  <a:srgbClr val="000000"/>
                </a:solidFill>
              </a:rPr>
              <a:t>SABRE</a:t>
            </a:r>
            <a:r>
              <a:t>:</a:t>
            </a:r>
          </a:p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>
                <a:solidFill>
                  <a:srgbClr val="FF2600"/>
                </a:solidFill>
              </a:rPr>
              <a:t>Additional</a:t>
            </a:r>
            <a:r>
              <a:t> channel that is engineered </a:t>
            </a:r>
          </a:p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to allow clients to exchange blocks, </a:t>
            </a:r>
          </a:p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even if the Bitcoin network </a:t>
            </a:r>
            <a:r>
              <a:rPr>
                <a:solidFill>
                  <a:srgbClr val="FF2600"/>
                </a:solidFill>
              </a:rPr>
              <a:t>is partitioned</a:t>
            </a:r>
          </a:p>
        </p:txBody>
      </p:sp>
      <p:pic>
        <p:nvPicPr>
          <p:cNvPr id="2144" name="5c60b365eb9d9.png" descr="5c60b365eb9d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0188874" y="4609871"/>
            <a:ext cx="947609" cy="1519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8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2149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50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pic>
        <p:nvPicPr>
          <p:cNvPr id="2151" name="Idea_images.png" descr="Idea_imag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809" y="7626646"/>
            <a:ext cx="531726" cy="720211"/>
          </a:xfrm>
          <a:prstGeom prst="rect">
            <a:avLst/>
          </a:prstGeom>
          <a:ln w="12700">
            <a:miter lim="400000"/>
          </a:ln>
        </p:spPr>
      </p:pic>
      <p:sp>
        <p:nvSpPr>
          <p:cNvPr id="2152" name="SABRE:…"/>
          <p:cNvSpPr txBox="1"/>
          <p:nvPr/>
        </p:nvSpPr>
        <p:spPr>
          <a:xfrm>
            <a:off x="2413301" y="2752188"/>
            <a:ext cx="9036347" cy="1689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>
                <a:solidFill>
                  <a:srgbClr val="000000"/>
                </a:solidFill>
              </a:rPr>
              <a:t>SABRE</a:t>
            </a:r>
            <a:r>
              <a:t>:</a:t>
            </a:r>
          </a:p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>
                <a:solidFill>
                  <a:srgbClr val="FF2600"/>
                </a:solidFill>
              </a:rPr>
              <a:t>Additional</a:t>
            </a:r>
            <a:r>
              <a:t> channel that is engineered </a:t>
            </a:r>
          </a:p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to allow clients to exchange blocks, </a:t>
            </a:r>
          </a:p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even if the Bitcoin network </a:t>
            </a:r>
            <a:r>
              <a:rPr>
                <a:solidFill>
                  <a:srgbClr val="FF2600"/>
                </a:solidFill>
              </a:rPr>
              <a:t>is partitioned</a:t>
            </a:r>
          </a:p>
        </p:txBody>
      </p:sp>
      <p:sp>
        <p:nvSpPr>
          <p:cNvPr id="2153" name="… without the need to deploy secure routing protocols"/>
          <p:cNvSpPr txBox="1"/>
          <p:nvPr/>
        </p:nvSpPr>
        <p:spPr>
          <a:xfrm>
            <a:off x="2413301" y="5011133"/>
            <a:ext cx="6242721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rgbClr val="FF26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… without the need to deploy secure routing protocols </a:t>
            </a:r>
          </a:p>
        </p:txBody>
      </p:sp>
      <p:pic>
        <p:nvPicPr>
          <p:cNvPr id="2154" name="5c60b365eb9d9.png" descr="5c60b365eb9d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0188874" y="4609871"/>
            <a:ext cx="947609" cy="1519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294" y="-87360"/>
            <a:ext cx="12310110" cy="8206742"/>
          </a:xfrm>
          <a:prstGeom prst="rect">
            <a:avLst/>
          </a:prstGeom>
          <a:ln w="12700">
            <a:miter lim="400000"/>
          </a:ln>
        </p:spPr>
      </p:pic>
      <p:sp>
        <p:nvSpPr>
          <p:cNvPr id="1038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9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1108" name="Connection Line"/>
          <p:cNvSpPr/>
          <p:nvPr/>
        </p:nvSpPr>
        <p:spPr>
          <a:xfrm>
            <a:off x="3183184" y="3843171"/>
            <a:ext cx="720053" cy="1031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09" name="Connection Line"/>
          <p:cNvSpPr/>
          <p:nvPr/>
        </p:nvSpPr>
        <p:spPr>
          <a:xfrm>
            <a:off x="3576708" y="2643942"/>
            <a:ext cx="368681" cy="220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0" name="Connection Line"/>
          <p:cNvSpPr/>
          <p:nvPr/>
        </p:nvSpPr>
        <p:spPr>
          <a:xfrm>
            <a:off x="8688437" y="2657982"/>
            <a:ext cx="177275" cy="129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1" name="Connection Line"/>
          <p:cNvSpPr/>
          <p:nvPr/>
        </p:nvSpPr>
        <p:spPr>
          <a:xfrm>
            <a:off x="8692891" y="4781668"/>
            <a:ext cx="208914" cy="204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2" name="Connection Line"/>
          <p:cNvSpPr/>
          <p:nvPr/>
        </p:nvSpPr>
        <p:spPr>
          <a:xfrm>
            <a:off x="8914454" y="5254988"/>
            <a:ext cx="223102" cy="29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3" name="Connection Line"/>
          <p:cNvSpPr/>
          <p:nvPr/>
        </p:nvSpPr>
        <p:spPr>
          <a:xfrm>
            <a:off x="8708126" y="5733217"/>
            <a:ext cx="142137" cy="130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4" name="Connection Line"/>
          <p:cNvSpPr/>
          <p:nvPr/>
        </p:nvSpPr>
        <p:spPr>
          <a:xfrm>
            <a:off x="3206675" y="5355199"/>
            <a:ext cx="382628" cy="14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5" name="Connection Line"/>
          <p:cNvSpPr/>
          <p:nvPr/>
        </p:nvSpPr>
        <p:spPr>
          <a:xfrm>
            <a:off x="3641366" y="5707260"/>
            <a:ext cx="133796" cy="112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6" name="Connection Line"/>
          <p:cNvSpPr/>
          <p:nvPr/>
        </p:nvSpPr>
        <p:spPr>
          <a:xfrm>
            <a:off x="3443469" y="5018042"/>
            <a:ext cx="207876" cy="83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104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774" y="4770695"/>
            <a:ext cx="360768" cy="360063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050" name="Connection Line"/>
          <p:cNvCxnSpPr>
            <a:stCxn id="1058" idx="0"/>
            <a:endCxn id="1056" idx="0"/>
          </p:cNvCxnSpPr>
          <p:nvPr/>
        </p:nvCxnSpPr>
        <p:spPr>
          <a:xfrm flipH="1" flipV="1">
            <a:off x="6919402" y="4233761"/>
            <a:ext cx="1387317" cy="113107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51" name="Connection Line"/>
          <p:cNvCxnSpPr>
            <a:stCxn id="1055" idx="0"/>
            <a:endCxn id="1061" idx="0"/>
          </p:cNvCxnSpPr>
          <p:nvPr/>
        </p:nvCxnSpPr>
        <p:spPr>
          <a:xfrm flipV="1">
            <a:off x="4404229" y="2386438"/>
            <a:ext cx="1864717" cy="752998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52" name="Connection Line"/>
          <p:cNvCxnSpPr>
            <a:stCxn id="1060" idx="0"/>
            <a:endCxn id="1055" idx="0"/>
          </p:cNvCxnSpPr>
          <p:nvPr/>
        </p:nvCxnSpPr>
        <p:spPr>
          <a:xfrm flipH="1" flipV="1">
            <a:off x="4404229" y="3139435"/>
            <a:ext cx="685091" cy="109432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sp>
        <p:nvSpPr>
          <p:cNvPr id="1117" name="Connection Line"/>
          <p:cNvSpPr/>
          <p:nvPr/>
        </p:nvSpPr>
        <p:spPr>
          <a:xfrm>
            <a:off x="4168523" y="3110776"/>
            <a:ext cx="41187" cy="16910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055" name="Oval"/>
          <p:cNvSpPr/>
          <p:nvPr/>
        </p:nvSpPr>
        <p:spPr>
          <a:xfrm>
            <a:off x="3819221" y="2700227"/>
            <a:ext cx="1170016" cy="878417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cxnSp>
        <p:nvCxnSpPr>
          <p:cNvPr id="1064" name="Connection Line"/>
          <p:cNvCxnSpPr>
            <a:stCxn id="1057" idx="0"/>
            <a:endCxn id="1058" idx="0"/>
          </p:cNvCxnSpPr>
          <p:nvPr/>
        </p:nvCxnSpPr>
        <p:spPr>
          <a:xfrm>
            <a:off x="6268945" y="5331745"/>
            <a:ext cx="2037774" cy="3309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65" name="Connection Line"/>
          <p:cNvCxnSpPr>
            <a:stCxn id="1058" idx="0"/>
            <a:endCxn id="1059" idx="0"/>
          </p:cNvCxnSpPr>
          <p:nvPr/>
        </p:nvCxnSpPr>
        <p:spPr>
          <a:xfrm flipH="1" flipV="1">
            <a:off x="8207582" y="3139435"/>
            <a:ext cx="99137" cy="222540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66" name="Connection Line"/>
          <p:cNvCxnSpPr>
            <a:stCxn id="1054" idx="0"/>
            <a:endCxn id="1057" idx="0"/>
          </p:cNvCxnSpPr>
          <p:nvPr/>
        </p:nvCxnSpPr>
        <p:spPr>
          <a:xfrm>
            <a:off x="4222614" y="5331745"/>
            <a:ext cx="2046332" cy="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67" name="Connection Line"/>
          <p:cNvCxnSpPr>
            <a:stCxn id="1061" idx="0"/>
            <a:endCxn id="1059" idx="0"/>
          </p:cNvCxnSpPr>
          <p:nvPr/>
        </p:nvCxnSpPr>
        <p:spPr>
          <a:xfrm>
            <a:off x="6268945" y="2386438"/>
            <a:ext cx="1938638" cy="752998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68" name="Connection Line"/>
          <p:cNvCxnSpPr>
            <a:stCxn id="1055" idx="0"/>
            <a:endCxn id="1059" idx="0"/>
          </p:cNvCxnSpPr>
          <p:nvPr/>
        </p:nvCxnSpPr>
        <p:spPr>
          <a:xfrm>
            <a:off x="4404229" y="3139435"/>
            <a:ext cx="3803354" cy="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69" name="Connection Line"/>
          <p:cNvCxnSpPr>
            <a:stCxn id="1060" idx="0"/>
            <a:endCxn id="1056" idx="0"/>
          </p:cNvCxnSpPr>
          <p:nvPr/>
        </p:nvCxnSpPr>
        <p:spPr>
          <a:xfrm>
            <a:off x="5089319" y="4233760"/>
            <a:ext cx="1830084" cy="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70" name="Connection Line"/>
          <p:cNvCxnSpPr>
            <a:stCxn id="1054" idx="0"/>
            <a:endCxn id="1060" idx="0"/>
          </p:cNvCxnSpPr>
          <p:nvPr/>
        </p:nvCxnSpPr>
        <p:spPr>
          <a:xfrm flipV="1">
            <a:off x="4222614" y="4233760"/>
            <a:ext cx="866706" cy="109798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71" name="Connection Line"/>
          <p:cNvCxnSpPr>
            <a:stCxn id="1056" idx="0"/>
            <a:endCxn id="1059" idx="0"/>
          </p:cNvCxnSpPr>
          <p:nvPr/>
        </p:nvCxnSpPr>
        <p:spPr>
          <a:xfrm flipV="1">
            <a:off x="6919402" y="3139435"/>
            <a:ext cx="1288181" cy="1094327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sp>
        <p:nvSpPr>
          <p:cNvPr id="1072" name="C"/>
          <p:cNvSpPr txBox="1"/>
          <p:nvPr/>
        </p:nvSpPr>
        <p:spPr>
          <a:xfrm>
            <a:off x="4968309" y="4060921"/>
            <a:ext cx="242021" cy="345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C</a:t>
            </a:r>
          </a:p>
        </p:txBody>
      </p:sp>
      <p:pic>
        <p:nvPicPr>
          <p:cNvPr id="107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278" y="5755131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179" y="5196058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465" y="5805349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833" y="5051384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090" y="4475595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0863" y="2371535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978" y="2371494"/>
            <a:ext cx="360767" cy="360062"/>
          </a:xfrm>
          <a:prstGeom prst="rect">
            <a:avLst/>
          </a:prstGeom>
          <a:ln w="12700">
            <a:miter lim="400000"/>
          </a:ln>
        </p:spPr>
      </p:pic>
      <p:sp>
        <p:nvSpPr>
          <p:cNvPr id="1118" name="Connection Line"/>
          <p:cNvSpPr/>
          <p:nvPr/>
        </p:nvSpPr>
        <p:spPr>
          <a:xfrm>
            <a:off x="8897239" y="5285303"/>
            <a:ext cx="247269" cy="530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44" h="21600" extrusionOk="0">
                <a:moveTo>
                  <a:pt x="18344" y="0"/>
                </a:moveTo>
                <a:cubicBezTo>
                  <a:pt x="2247" y="3941"/>
                  <a:pt x="-3256" y="11141"/>
                  <a:pt x="1835" y="2160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119" name="Connection Line"/>
          <p:cNvSpPr/>
          <p:nvPr/>
        </p:nvSpPr>
        <p:spPr>
          <a:xfrm>
            <a:off x="8672212" y="2721337"/>
            <a:ext cx="279200" cy="1852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1" h="21600" extrusionOk="0">
                <a:moveTo>
                  <a:pt x="11578" y="21600"/>
                </a:moveTo>
                <a:cubicBezTo>
                  <a:pt x="-5299" y="18881"/>
                  <a:pt x="-3725" y="11681"/>
                  <a:pt x="16301" y="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085" name="B"/>
          <p:cNvSpPr txBox="1"/>
          <p:nvPr/>
        </p:nvSpPr>
        <p:spPr>
          <a:xfrm>
            <a:off x="4227292" y="2906254"/>
            <a:ext cx="212379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090" name="D"/>
          <p:cNvSpPr txBox="1"/>
          <p:nvPr/>
        </p:nvSpPr>
        <p:spPr>
          <a:xfrm>
            <a:off x="4190179" y="4925222"/>
            <a:ext cx="256531" cy="34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092" name="The Internet is composed of Autonomous Systems"/>
          <p:cNvSpPr txBox="1"/>
          <p:nvPr/>
        </p:nvSpPr>
        <p:spPr>
          <a:xfrm>
            <a:off x="889000" y="831191"/>
            <a:ext cx="8420696" cy="462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dirty="0"/>
              <a:t>SABRE does not affect any of the regular Bitcoin clients</a:t>
            </a:r>
          </a:p>
        </p:txBody>
      </p:sp>
      <p:sp>
        <p:nvSpPr>
          <p:cNvPr id="1093" name="j"/>
          <p:cNvSpPr txBox="1"/>
          <p:nvPr/>
        </p:nvSpPr>
        <p:spPr>
          <a:xfrm>
            <a:off x="2987353" y="2383640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j</a:t>
            </a:r>
          </a:p>
        </p:txBody>
      </p:sp>
      <p:sp>
        <p:nvSpPr>
          <p:cNvPr id="1094" name="k"/>
          <p:cNvSpPr txBox="1"/>
          <p:nvPr/>
        </p:nvSpPr>
        <p:spPr>
          <a:xfrm>
            <a:off x="2807774" y="4706301"/>
            <a:ext cx="180579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k</a:t>
            </a:r>
          </a:p>
        </p:txBody>
      </p:sp>
      <p:sp>
        <p:nvSpPr>
          <p:cNvPr id="1095" name="l"/>
          <p:cNvSpPr txBox="1"/>
          <p:nvPr/>
        </p:nvSpPr>
        <p:spPr>
          <a:xfrm>
            <a:off x="2681773" y="5210953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l</a:t>
            </a:r>
          </a:p>
        </p:txBody>
      </p:sp>
      <p:sp>
        <p:nvSpPr>
          <p:cNvPr id="1096" name="m"/>
          <p:cNvSpPr txBox="1"/>
          <p:nvPr/>
        </p:nvSpPr>
        <p:spPr>
          <a:xfrm>
            <a:off x="2978233" y="5820245"/>
            <a:ext cx="256705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m</a:t>
            </a:r>
          </a:p>
        </p:txBody>
      </p:sp>
      <p:sp>
        <p:nvSpPr>
          <p:cNvPr id="1097" name="n"/>
          <p:cNvSpPr txBox="1"/>
          <p:nvPr/>
        </p:nvSpPr>
        <p:spPr>
          <a:xfrm>
            <a:off x="9233389" y="238364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n</a:t>
            </a:r>
          </a:p>
        </p:txBody>
      </p:sp>
      <p:sp>
        <p:nvSpPr>
          <p:cNvPr id="1098" name="o"/>
          <p:cNvSpPr txBox="1"/>
          <p:nvPr/>
        </p:nvSpPr>
        <p:spPr>
          <a:xfrm>
            <a:off x="9299159" y="448770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o</a:t>
            </a:r>
          </a:p>
        </p:txBody>
      </p:sp>
      <p:sp>
        <p:nvSpPr>
          <p:cNvPr id="1099" name="p"/>
          <p:cNvSpPr txBox="1"/>
          <p:nvPr/>
        </p:nvSpPr>
        <p:spPr>
          <a:xfrm>
            <a:off x="9571453" y="5063488"/>
            <a:ext cx="193416" cy="332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p</a:t>
            </a:r>
          </a:p>
        </p:txBody>
      </p:sp>
      <p:sp>
        <p:nvSpPr>
          <p:cNvPr id="1100" name="q"/>
          <p:cNvSpPr txBox="1"/>
          <p:nvPr/>
        </p:nvSpPr>
        <p:spPr>
          <a:xfrm>
            <a:off x="9233389" y="5820245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q</a:t>
            </a:r>
          </a:p>
        </p:txBody>
      </p:sp>
      <p:sp>
        <p:nvSpPr>
          <p:cNvPr id="1101" name="Oval"/>
          <p:cNvSpPr/>
          <p:nvPr/>
        </p:nvSpPr>
        <p:spPr>
          <a:xfrm>
            <a:off x="3819221" y="2700227"/>
            <a:ext cx="1170016" cy="878417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26" name="Connection Line"/>
          <p:cNvSpPr/>
          <p:nvPr/>
        </p:nvSpPr>
        <p:spPr>
          <a:xfrm>
            <a:off x="3501456" y="3356347"/>
            <a:ext cx="391979" cy="166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03" name="A"/>
          <p:cNvSpPr txBox="1"/>
          <p:nvPr/>
        </p:nvSpPr>
        <p:spPr>
          <a:xfrm>
            <a:off x="3062423" y="3670332"/>
            <a:ext cx="241524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104" name="Oval"/>
          <p:cNvSpPr/>
          <p:nvPr/>
        </p:nvSpPr>
        <p:spPr>
          <a:xfrm>
            <a:off x="2636179" y="3437809"/>
            <a:ext cx="1094012" cy="81072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05" name="A"/>
          <p:cNvSpPr txBox="1"/>
          <p:nvPr/>
        </p:nvSpPr>
        <p:spPr>
          <a:xfrm>
            <a:off x="3062423" y="3670332"/>
            <a:ext cx="241524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106" name="B"/>
          <p:cNvSpPr txBox="1"/>
          <p:nvPr/>
        </p:nvSpPr>
        <p:spPr>
          <a:xfrm>
            <a:off x="4227292" y="2906254"/>
            <a:ext cx="212379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058" name="Oval"/>
          <p:cNvSpPr/>
          <p:nvPr/>
        </p:nvSpPr>
        <p:spPr>
          <a:xfrm>
            <a:off x="7691977" y="4881014"/>
            <a:ext cx="1229484" cy="96764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59" name="Oval"/>
          <p:cNvSpPr/>
          <p:nvPr/>
        </p:nvSpPr>
        <p:spPr>
          <a:xfrm>
            <a:off x="7553983" y="2623173"/>
            <a:ext cx="1307199" cy="103252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60" name="Oval"/>
          <p:cNvSpPr/>
          <p:nvPr/>
        </p:nvSpPr>
        <p:spPr>
          <a:xfrm>
            <a:off x="4515046" y="3779681"/>
            <a:ext cx="1148547" cy="908160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61" name="Oval"/>
          <p:cNvSpPr/>
          <p:nvPr/>
        </p:nvSpPr>
        <p:spPr>
          <a:xfrm>
            <a:off x="5738460" y="1960830"/>
            <a:ext cx="1060972" cy="851216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63" name="E"/>
          <p:cNvSpPr txBox="1"/>
          <p:nvPr/>
        </p:nvSpPr>
        <p:spPr>
          <a:xfrm>
            <a:off x="6166973" y="2307248"/>
            <a:ext cx="203946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084" name="H"/>
          <p:cNvSpPr txBox="1"/>
          <p:nvPr/>
        </p:nvSpPr>
        <p:spPr>
          <a:xfrm>
            <a:off x="8180252" y="2966596"/>
            <a:ext cx="252935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086" name="I"/>
          <p:cNvSpPr txBox="1"/>
          <p:nvPr/>
        </p:nvSpPr>
        <p:spPr>
          <a:xfrm>
            <a:off x="8441087" y="4969833"/>
            <a:ext cx="139453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054" name="Oval"/>
          <p:cNvSpPr/>
          <p:nvPr/>
        </p:nvSpPr>
        <p:spPr>
          <a:xfrm>
            <a:off x="3590265" y="4803350"/>
            <a:ext cx="1264700" cy="1056790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07" name="D"/>
          <p:cNvSpPr txBox="1"/>
          <p:nvPr/>
        </p:nvSpPr>
        <p:spPr>
          <a:xfrm>
            <a:off x="4190179" y="4925222"/>
            <a:ext cx="256531" cy="34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125" name="Connection Line"/>
          <p:cNvSpPr/>
          <p:nvPr/>
        </p:nvSpPr>
        <p:spPr>
          <a:xfrm>
            <a:off x="3434295" y="2721329"/>
            <a:ext cx="526028" cy="2384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9" h="19562" extrusionOk="0">
                <a:moveTo>
                  <a:pt x="1491" y="0"/>
                </a:moveTo>
                <a:cubicBezTo>
                  <a:pt x="21600" y="15270"/>
                  <a:pt x="21103" y="21600"/>
                  <a:pt x="0" y="18991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124" name="Connection Line"/>
          <p:cNvSpPr/>
          <p:nvPr/>
        </p:nvSpPr>
        <p:spPr>
          <a:xfrm>
            <a:off x="8819531" y="4811693"/>
            <a:ext cx="324958" cy="49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835" h="19147" extrusionOk="0">
                <a:moveTo>
                  <a:pt x="6295" y="0"/>
                </a:moveTo>
                <a:cubicBezTo>
                  <a:pt x="-4765" y="15514"/>
                  <a:pt x="-1252" y="21600"/>
                  <a:pt x="16835" y="18259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056" name="G"/>
          <p:cNvSpPr/>
          <p:nvPr/>
        </p:nvSpPr>
        <p:spPr>
          <a:xfrm>
            <a:off x="6287053" y="3733760"/>
            <a:ext cx="1264699" cy="1000002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789" tIns="26789" rIns="26789" bIns="26789" anchor="ctr"/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79" name="B">
            <a:extLst>
              <a:ext uri="{FF2B5EF4-FFF2-40B4-BE49-F238E27FC236}">
                <a16:creationId xmlns:a16="http://schemas.microsoft.com/office/drawing/2014/main" id="{7250CE83-0FB6-8D4A-8E53-6B82146CC01B}"/>
              </a:ext>
            </a:extLst>
          </p:cNvPr>
          <p:cNvSpPr txBox="1"/>
          <p:nvPr/>
        </p:nvSpPr>
        <p:spPr>
          <a:xfrm>
            <a:off x="4989463" y="4006768"/>
            <a:ext cx="232035" cy="4092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lang="en-US" b="0" dirty="0">
                <a:solidFill>
                  <a:srgbClr val="000000"/>
                </a:solidFill>
              </a:rPr>
              <a:t>C</a:t>
            </a:r>
            <a:endParaRPr b="0" dirty="0">
              <a:solidFill>
                <a:srgbClr val="000000"/>
              </a:solidFill>
            </a:endParaRPr>
          </a:p>
        </p:txBody>
      </p:sp>
      <p:sp>
        <p:nvSpPr>
          <p:cNvPr id="1121" name="Connection Line"/>
          <p:cNvSpPr/>
          <p:nvPr/>
        </p:nvSpPr>
        <p:spPr>
          <a:xfrm>
            <a:off x="3600129" y="2270632"/>
            <a:ext cx="5235538" cy="249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0" y="16201"/>
                </a:moveTo>
                <a:cubicBezTo>
                  <a:pt x="7991" y="-5242"/>
                  <a:pt x="15191" y="-5399"/>
                  <a:pt x="21600" y="15731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057" name="Oval"/>
          <p:cNvSpPr/>
          <p:nvPr/>
        </p:nvSpPr>
        <p:spPr>
          <a:xfrm>
            <a:off x="5654204" y="4882313"/>
            <a:ext cx="1229484" cy="898864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62" name="F"/>
          <p:cNvSpPr txBox="1"/>
          <p:nvPr/>
        </p:nvSpPr>
        <p:spPr>
          <a:xfrm>
            <a:off x="6167718" y="5153137"/>
            <a:ext cx="202456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 dirty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120" name="Connection Line"/>
          <p:cNvSpPr/>
          <p:nvPr/>
        </p:nvSpPr>
        <p:spPr>
          <a:xfrm>
            <a:off x="3210489" y="5263266"/>
            <a:ext cx="5928350" cy="285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9" extrusionOk="0">
                <a:moveTo>
                  <a:pt x="0" y="4688"/>
                </a:moveTo>
                <a:cubicBezTo>
                  <a:pt x="7109" y="21600"/>
                  <a:pt x="14309" y="20037"/>
                  <a:pt x="21600" y="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122" name="Connection Line"/>
          <p:cNvSpPr/>
          <p:nvPr/>
        </p:nvSpPr>
        <p:spPr>
          <a:xfrm>
            <a:off x="3205929" y="5384743"/>
            <a:ext cx="635964" cy="451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094" h="21600" extrusionOk="0">
                <a:moveTo>
                  <a:pt x="0" y="0"/>
                </a:moveTo>
                <a:cubicBezTo>
                  <a:pt x="17580" y="2058"/>
                  <a:pt x="21600" y="9258"/>
                  <a:pt x="12059" y="2160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123" name="Connection Line"/>
          <p:cNvSpPr/>
          <p:nvPr/>
        </p:nvSpPr>
        <p:spPr>
          <a:xfrm>
            <a:off x="3206631" y="5028609"/>
            <a:ext cx="426694" cy="333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36" h="21600" extrusionOk="0">
                <a:moveTo>
                  <a:pt x="0" y="21600"/>
                </a:moveTo>
                <a:cubicBezTo>
                  <a:pt x="18589" y="18445"/>
                  <a:pt x="21600" y="11245"/>
                  <a:pt x="9032" y="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767017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3" y="-87360"/>
            <a:ext cx="12310110" cy="8206742"/>
          </a:xfrm>
          <a:prstGeom prst="rect">
            <a:avLst/>
          </a:prstGeom>
          <a:ln w="12700">
            <a:miter lim="400000"/>
          </a:ln>
        </p:spPr>
      </p:pic>
      <p:sp>
        <p:nvSpPr>
          <p:cNvPr id="1038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9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1108" name="Connection Line"/>
          <p:cNvSpPr/>
          <p:nvPr/>
        </p:nvSpPr>
        <p:spPr>
          <a:xfrm>
            <a:off x="3183184" y="3843171"/>
            <a:ext cx="720053" cy="1031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09" name="Connection Line"/>
          <p:cNvSpPr/>
          <p:nvPr/>
        </p:nvSpPr>
        <p:spPr>
          <a:xfrm>
            <a:off x="3576708" y="2643942"/>
            <a:ext cx="368681" cy="220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0" name="Connection Line"/>
          <p:cNvSpPr/>
          <p:nvPr/>
        </p:nvSpPr>
        <p:spPr>
          <a:xfrm>
            <a:off x="8688437" y="2657982"/>
            <a:ext cx="177275" cy="129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1" name="Connection Line"/>
          <p:cNvSpPr/>
          <p:nvPr/>
        </p:nvSpPr>
        <p:spPr>
          <a:xfrm>
            <a:off x="8692891" y="4781668"/>
            <a:ext cx="208914" cy="204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2" name="Connection Line"/>
          <p:cNvSpPr/>
          <p:nvPr/>
        </p:nvSpPr>
        <p:spPr>
          <a:xfrm>
            <a:off x="8914454" y="5254988"/>
            <a:ext cx="223102" cy="29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3" name="Connection Line"/>
          <p:cNvSpPr/>
          <p:nvPr/>
        </p:nvSpPr>
        <p:spPr>
          <a:xfrm>
            <a:off x="8708126" y="5733217"/>
            <a:ext cx="142137" cy="130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4" name="Connection Line"/>
          <p:cNvSpPr/>
          <p:nvPr/>
        </p:nvSpPr>
        <p:spPr>
          <a:xfrm>
            <a:off x="3206675" y="5355199"/>
            <a:ext cx="382628" cy="14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5" name="Connection Line"/>
          <p:cNvSpPr/>
          <p:nvPr/>
        </p:nvSpPr>
        <p:spPr>
          <a:xfrm>
            <a:off x="3641366" y="5707260"/>
            <a:ext cx="133796" cy="112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6" name="Connection Line"/>
          <p:cNvSpPr/>
          <p:nvPr/>
        </p:nvSpPr>
        <p:spPr>
          <a:xfrm>
            <a:off x="3443469" y="5018042"/>
            <a:ext cx="207876" cy="83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cxnSp>
        <p:nvCxnSpPr>
          <p:cNvPr id="1050" name="Connection Line"/>
          <p:cNvCxnSpPr>
            <a:stCxn id="1058" idx="0"/>
            <a:endCxn id="1056" idx="0"/>
          </p:cNvCxnSpPr>
          <p:nvPr/>
        </p:nvCxnSpPr>
        <p:spPr>
          <a:xfrm flipH="1" flipV="1">
            <a:off x="6919402" y="4233761"/>
            <a:ext cx="1387317" cy="113107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51" name="Connection Line"/>
          <p:cNvCxnSpPr>
            <a:stCxn id="1055" idx="0"/>
            <a:endCxn id="1061" idx="0"/>
          </p:cNvCxnSpPr>
          <p:nvPr/>
        </p:nvCxnSpPr>
        <p:spPr>
          <a:xfrm flipV="1">
            <a:off x="4404229" y="2386438"/>
            <a:ext cx="1864717" cy="752998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52" name="Connection Line"/>
          <p:cNvCxnSpPr>
            <a:stCxn id="1060" idx="0"/>
            <a:endCxn id="1055" idx="0"/>
          </p:cNvCxnSpPr>
          <p:nvPr/>
        </p:nvCxnSpPr>
        <p:spPr>
          <a:xfrm flipH="1" flipV="1">
            <a:off x="4404229" y="3139435"/>
            <a:ext cx="685091" cy="109432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sp>
        <p:nvSpPr>
          <p:cNvPr id="1117" name="Connection Line"/>
          <p:cNvSpPr/>
          <p:nvPr/>
        </p:nvSpPr>
        <p:spPr>
          <a:xfrm>
            <a:off x="4168523" y="3110776"/>
            <a:ext cx="41187" cy="16910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055" name="Oval"/>
          <p:cNvSpPr/>
          <p:nvPr/>
        </p:nvSpPr>
        <p:spPr>
          <a:xfrm>
            <a:off x="3819221" y="2700227"/>
            <a:ext cx="1170016" cy="878417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cxnSp>
        <p:nvCxnSpPr>
          <p:cNvPr id="1064" name="Connection Line"/>
          <p:cNvCxnSpPr>
            <a:stCxn id="1057" idx="0"/>
            <a:endCxn id="1058" idx="0"/>
          </p:cNvCxnSpPr>
          <p:nvPr/>
        </p:nvCxnSpPr>
        <p:spPr>
          <a:xfrm>
            <a:off x="6268945" y="5331745"/>
            <a:ext cx="2037774" cy="3309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65" name="Connection Line"/>
          <p:cNvCxnSpPr>
            <a:stCxn id="1058" idx="0"/>
            <a:endCxn id="1059" idx="0"/>
          </p:cNvCxnSpPr>
          <p:nvPr/>
        </p:nvCxnSpPr>
        <p:spPr>
          <a:xfrm flipH="1" flipV="1">
            <a:off x="8207582" y="3139435"/>
            <a:ext cx="99137" cy="222540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66" name="Connection Line"/>
          <p:cNvCxnSpPr>
            <a:stCxn id="1054" idx="0"/>
            <a:endCxn id="1057" idx="0"/>
          </p:cNvCxnSpPr>
          <p:nvPr/>
        </p:nvCxnSpPr>
        <p:spPr>
          <a:xfrm>
            <a:off x="4222614" y="5331745"/>
            <a:ext cx="2046332" cy="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67" name="Connection Line"/>
          <p:cNvCxnSpPr>
            <a:stCxn id="1061" idx="0"/>
            <a:endCxn id="1059" idx="0"/>
          </p:cNvCxnSpPr>
          <p:nvPr/>
        </p:nvCxnSpPr>
        <p:spPr>
          <a:xfrm>
            <a:off x="6268945" y="2386438"/>
            <a:ext cx="1938638" cy="752998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68" name="Connection Line"/>
          <p:cNvCxnSpPr>
            <a:stCxn id="1055" idx="0"/>
            <a:endCxn id="1059" idx="0"/>
          </p:cNvCxnSpPr>
          <p:nvPr/>
        </p:nvCxnSpPr>
        <p:spPr>
          <a:xfrm>
            <a:off x="4404229" y="3139435"/>
            <a:ext cx="3803354" cy="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69" name="Connection Line"/>
          <p:cNvCxnSpPr>
            <a:stCxn id="1060" idx="0"/>
            <a:endCxn id="1056" idx="0"/>
          </p:cNvCxnSpPr>
          <p:nvPr/>
        </p:nvCxnSpPr>
        <p:spPr>
          <a:xfrm>
            <a:off x="5089319" y="4233760"/>
            <a:ext cx="1830084" cy="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70" name="Connection Line"/>
          <p:cNvCxnSpPr>
            <a:stCxn id="1054" idx="0"/>
            <a:endCxn id="1060" idx="0"/>
          </p:cNvCxnSpPr>
          <p:nvPr/>
        </p:nvCxnSpPr>
        <p:spPr>
          <a:xfrm flipV="1">
            <a:off x="4222614" y="4233760"/>
            <a:ext cx="866706" cy="109798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71" name="Connection Line"/>
          <p:cNvCxnSpPr>
            <a:stCxn id="1056" idx="0"/>
            <a:endCxn id="1059" idx="0"/>
          </p:cNvCxnSpPr>
          <p:nvPr/>
        </p:nvCxnSpPr>
        <p:spPr>
          <a:xfrm flipV="1">
            <a:off x="6919402" y="3139435"/>
            <a:ext cx="1288181" cy="1094327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sp>
        <p:nvSpPr>
          <p:cNvPr id="1072" name="C"/>
          <p:cNvSpPr txBox="1"/>
          <p:nvPr/>
        </p:nvSpPr>
        <p:spPr>
          <a:xfrm>
            <a:off x="4968309" y="4060921"/>
            <a:ext cx="242021" cy="345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118" name="Connection Line"/>
          <p:cNvSpPr/>
          <p:nvPr/>
        </p:nvSpPr>
        <p:spPr>
          <a:xfrm>
            <a:off x="8897239" y="5285303"/>
            <a:ext cx="247269" cy="530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44" h="21600" extrusionOk="0">
                <a:moveTo>
                  <a:pt x="18344" y="0"/>
                </a:moveTo>
                <a:cubicBezTo>
                  <a:pt x="2247" y="3941"/>
                  <a:pt x="-3256" y="11141"/>
                  <a:pt x="1835" y="2160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119" name="Connection Line"/>
          <p:cNvSpPr/>
          <p:nvPr/>
        </p:nvSpPr>
        <p:spPr>
          <a:xfrm>
            <a:off x="8672212" y="2721337"/>
            <a:ext cx="279200" cy="1852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1" h="21600" extrusionOk="0">
                <a:moveTo>
                  <a:pt x="11578" y="21600"/>
                </a:moveTo>
                <a:cubicBezTo>
                  <a:pt x="-5299" y="18881"/>
                  <a:pt x="-3725" y="11681"/>
                  <a:pt x="16301" y="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085" name="B"/>
          <p:cNvSpPr txBox="1"/>
          <p:nvPr/>
        </p:nvSpPr>
        <p:spPr>
          <a:xfrm>
            <a:off x="4227292" y="2906254"/>
            <a:ext cx="212379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090" name="D"/>
          <p:cNvSpPr txBox="1"/>
          <p:nvPr/>
        </p:nvSpPr>
        <p:spPr>
          <a:xfrm>
            <a:off x="4190179" y="4925222"/>
            <a:ext cx="256531" cy="34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092" name="The Internet is composed of Autonomous Systems"/>
          <p:cNvSpPr txBox="1"/>
          <p:nvPr/>
        </p:nvSpPr>
        <p:spPr>
          <a:xfrm>
            <a:off x="889000" y="831191"/>
            <a:ext cx="8420696" cy="462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dirty="0"/>
              <a:t>SABRE is an overlay network of special Bitcoin clients </a:t>
            </a:r>
          </a:p>
        </p:txBody>
      </p:sp>
      <p:sp>
        <p:nvSpPr>
          <p:cNvPr id="1101" name="Oval"/>
          <p:cNvSpPr/>
          <p:nvPr/>
        </p:nvSpPr>
        <p:spPr>
          <a:xfrm>
            <a:off x="3819221" y="2700227"/>
            <a:ext cx="1170016" cy="878417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26" name="Connection Line"/>
          <p:cNvSpPr/>
          <p:nvPr/>
        </p:nvSpPr>
        <p:spPr>
          <a:xfrm>
            <a:off x="3501456" y="3356347"/>
            <a:ext cx="391979" cy="166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03" name="A"/>
          <p:cNvSpPr txBox="1"/>
          <p:nvPr/>
        </p:nvSpPr>
        <p:spPr>
          <a:xfrm>
            <a:off x="3062423" y="3670332"/>
            <a:ext cx="241524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104" name="Oval"/>
          <p:cNvSpPr/>
          <p:nvPr/>
        </p:nvSpPr>
        <p:spPr>
          <a:xfrm>
            <a:off x="2636179" y="3437809"/>
            <a:ext cx="1094012" cy="81072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05" name="A"/>
          <p:cNvSpPr txBox="1"/>
          <p:nvPr/>
        </p:nvSpPr>
        <p:spPr>
          <a:xfrm>
            <a:off x="3062423" y="3670332"/>
            <a:ext cx="241524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106" name="B"/>
          <p:cNvSpPr txBox="1"/>
          <p:nvPr/>
        </p:nvSpPr>
        <p:spPr>
          <a:xfrm>
            <a:off x="4227292" y="2906254"/>
            <a:ext cx="212379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058" name="Oval"/>
          <p:cNvSpPr/>
          <p:nvPr/>
        </p:nvSpPr>
        <p:spPr>
          <a:xfrm>
            <a:off x="7691977" y="4881014"/>
            <a:ext cx="1229484" cy="96764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59" name="Oval"/>
          <p:cNvSpPr/>
          <p:nvPr/>
        </p:nvSpPr>
        <p:spPr>
          <a:xfrm>
            <a:off x="7553983" y="2623173"/>
            <a:ext cx="1307199" cy="103252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60" name="Oval"/>
          <p:cNvSpPr/>
          <p:nvPr/>
        </p:nvSpPr>
        <p:spPr>
          <a:xfrm>
            <a:off x="4515046" y="3779681"/>
            <a:ext cx="1148547" cy="908160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61" name="Oval"/>
          <p:cNvSpPr/>
          <p:nvPr/>
        </p:nvSpPr>
        <p:spPr>
          <a:xfrm>
            <a:off x="5738460" y="1960830"/>
            <a:ext cx="1060972" cy="851216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63" name="E"/>
          <p:cNvSpPr txBox="1"/>
          <p:nvPr/>
        </p:nvSpPr>
        <p:spPr>
          <a:xfrm>
            <a:off x="6166973" y="2307248"/>
            <a:ext cx="203946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084" name="H"/>
          <p:cNvSpPr txBox="1"/>
          <p:nvPr/>
        </p:nvSpPr>
        <p:spPr>
          <a:xfrm>
            <a:off x="8180252" y="2966596"/>
            <a:ext cx="252935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086" name="I"/>
          <p:cNvSpPr txBox="1"/>
          <p:nvPr/>
        </p:nvSpPr>
        <p:spPr>
          <a:xfrm>
            <a:off x="8441087" y="4969833"/>
            <a:ext cx="139453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054" name="Oval"/>
          <p:cNvSpPr/>
          <p:nvPr/>
        </p:nvSpPr>
        <p:spPr>
          <a:xfrm>
            <a:off x="3590265" y="4803350"/>
            <a:ext cx="1264700" cy="1056790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07" name="D"/>
          <p:cNvSpPr txBox="1"/>
          <p:nvPr/>
        </p:nvSpPr>
        <p:spPr>
          <a:xfrm>
            <a:off x="4190179" y="4925222"/>
            <a:ext cx="256531" cy="34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125" name="Connection Line"/>
          <p:cNvSpPr/>
          <p:nvPr/>
        </p:nvSpPr>
        <p:spPr>
          <a:xfrm>
            <a:off x="3434295" y="2721329"/>
            <a:ext cx="526028" cy="2384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9" h="19562" extrusionOk="0">
                <a:moveTo>
                  <a:pt x="1491" y="0"/>
                </a:moveTo>
                <a:cubicBezTo>
                  <a:pt x="21600" y="15270"/>
                  <a:pt x="21103" y="21600"/>
                  <a:pt x="0" y="18991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124" name="Connection Line"/>
          <p:cNvSpPr/>
          <p:nvPr/>
        </p:nvSpPr>
        <p:spPr>
          <a:xfrm>
            <a:off x="8819531" y="4811693"/>
            <a:ext cx="324958" cy="49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835" h="19147" extrusionOk="0">
                <a:moveTo>
                  <a:pt x="6295" y="0"/>
                </a:moveTo>
                <a:cubicBezTo>
                  <a:pt x="-4765" y="15514"/>
                  <a:pt x="-1252" y="21600"/>
                  <a:pt x="16835" y="18259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056" name="G"/>
          <p:cNvSpPr/>
          <p:nvPr/>
        </p:nvSpPr>
        <p:spPr>
          <a:xfrm>
            <a:off x="6287053" y="3733760"/>
            <a:ext cx="1264699" cy="1000002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789" tIns="26789" rIns="26789" bIns="26789" anchor="ctr"/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79" name="B">
            <a:extLst>
              <a:ext uri="{FF2B5EF4-FFF2-40B4-BE49-F238E27FC236}">
                <a16:creationId xmlns:a16="http://schemas.microsoft.com/office/drawing/2014/main" id="{7250CE83-0FB6-8D4A-8E53-6B82146CC01B}"/>
              </a:ext>
            </a:extLst>
          </p:cNvPr>
          <p:cNvSpPr txBox="1"/>
          <p:nvPr/>
        </p:nvSpPr>
        <p:spPr>
          <a:xfrm>
            <a:off x="4989463" y="4006768"/>
            <a:ext cx="232035" cy="4092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lang="en-US" b="0" dirty="0">
                <a:solidFill>
                  <a:srgbClr val="000000"/>
                </a:solidFill>
              </a:rPr>
              <a:t>C</a:t>
            </a:r>
            <a:endParaRPr b="0" dirty="0">
              <a:solidFill>
                <a:srgbClr val="000000"/>
              </a:solidFill>
            </a:endParaRPr>
          </a:p>
        </p:txBody>
      </p:sp>
      <p:sp>
        <p:nvSpPr>
          <p:cNvPr id="1121" name="Connection Line"/>
          <p:cNvSpPr/>
          <p:nvPr/>
        </p:nvSpPr>
        <p:spPr>
          <a:xfrm>
            <a:off x="3600129" y="2270632"/>
            <a:ext cx="5235538" cy="249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0" y="16201"/>
                </a:moveTo>
                <a:cubicBezTo>
                  <a:pt x="7991" y="-5242"/>
                  <a:pt x="15191" y="-5399"/>
                  <a:pt x="21600" y="15731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057" name="Oval"/>
          <p:cNvSpPr/>
          <p:nvPr/>
        </p:nvSpPr>
        <p:spPr>
          <a:xfrm>
            <a:off x="5654204" y="4882313"/>
            <a:ext cx="1229484" cy="898864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62" name="F"/>
          <p:cNvSpPr txBox="1"/>
          <p:nvPr/>
        </p:nvSpPr>
        <p:spPr>
          <a:xfrm>
            <a:off x="6167718" y="5153137"/>
            <a:ext cx="202456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 dirty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120" name="Connection Line"/>
          <p:cNvSpPr/>
          <p:nvPr/>
        </p:nvSpPr>
        <p:spPr>
          <a:xfrm>
            <a:off x="3210489" y="5263266"/>
            <a:ext cx="5928350" cy="285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9" extrusionOk="0">
                <a:moveTo>
                  <a:pt x="0" y="4688"/>
                </a:moveTo>
                <a:cubicBezTo>
                  <a:pt x="7109" y="21600"/>
                  <a:pt x="14309" y="20037"/>
                  <a:pt x="21600" y="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122" name="Connection Line"/>
          <p:cNvSpPr/>
          <p:nvPr/>
        </p:nvSpPr>
        <p:spPr>
          <a:xfrm>
            <a:off x="3205929" y="5384743"/>
            <a:ext cx="635964" cy="451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094" h="21600" extrusionOk="0">
                <a:moveTo>
                  <a:pt x="0" y="0"/>
                </a:moveTo>
                <a:cubicBezTo>
                  <a:pt x="17580" y="2058"/>
                  <a:pt x="21600" y="9258"/>
                  <a:pt x="12059" y="2160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123" name="Connection Line"/>
          <p:cNvSpPr/>
          <p:nvPr/>
        </p:nvSpPr>
        <p:spPr>
          <a:xfrm>
            <a:off x="3206631" y="5028609"/>
            <a:ext cx="426694" cy="333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36" h="21600" extrusionOk="0">
                <a:moveTo>
                  <a:pt x="0" y="21600"/>
                </a:moveTo>
                <a:cubicBezTo>
                  <a:pt x="18589" y="18445"/>
                  <a:pt x="21600" y="11245"/>
                  <a:pt x="9032" y="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C6D6E35-6341-434C-A14F-99FD8E1BC431}"/>
              </a:ext>
            </a:extLst>
          </p:cNvPr>
          <p:cNvSpPr/>
          <p:nvPr/>
        </p:nvSpPr>
        <p:spPr>
          <a:xfrm>
            <a:off x="1766469" y="1294073"/>
            <a:ext cx="8475784" cy="4821059"/>
          </a:xfrm>
          <a:prstGeom prst="rect">
            <a:avLst/>
          </a:prstGeom>
          <a:solidFill>
            <a:schemeClr val="bg1">
              <a:alpha val="68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107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0863" y="2371535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978" y="2371494"/>
            <a:ext cx="360767" cy="360062"/>
          </a:xfrm>
          <a:prstGeom prst="rect">
            <a:avLst/>
          </a:prstGeom>
          <a:ln w="12700">
            <a:miter lim="400000"/>
          </a:ln>
        </p:spPr>
      </p:pic>
      <p:sp>
        <p:nvSpPr>
          <p:cNvPr id="1093" name="j"/>
          <p:cNvSpPr txBox="1"/>
          <p:nvPr/>
        </p:nvSpPr>
        <p:spPr>
          <a:xfrm>
            <a:off x="2987353" y="2383640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j</a:t>
            </a:r>
          </a:p>
        </p:txBody>
      </p:sp>
      <p:sp>
        <p:nvSpPr>
          <p:cNvPr id="1097" name="n"/>
          <p:cNvSpPr txBox="1"/>
          <p:nvPr/>
        </p:nvSpPr>
        <p:spPr>
          <a:xfrm>
            <a:off x="9233389" y="238364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dirty="0"/>
              <a:t>n</a:t>
            </a:r>
          </a:p>
        </p:txBody>
      </p:sp>
      <p:pic>
        <p:nvPicPr>
          <p:cNvPr id="104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774" y="4770695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278" y="5755131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179" y="5196058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465" y="5805349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833" y="5051384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090" y="4475595"/>
            <a:ext cx="360768" cy="360063"/>
          </a:xfrm>
          <a:prstGeom prst="rect">
            <a:avLst/>
          </a:prstGeom>
          <a:ln w="12700">
            <a:miter lim="400000"/>
          </a:ln>
        </p:spPr>
      </p:pic>
      <p:sp>
        <p:nvSpPr>
          <p:cNvPr id="1094" name="k"/>
          <p:cNvSpPr txBox="1"/>
          <p:nvPr/>
        </p:nvSpPr>
        <p:spPr>
          <a:xfrm>
            <a:off x="2807774" y="4706301"/>
            <a:ext cx="180579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k</a:t>
            </a:r>
          </a:p>
        </p:txBody>
      </p:sp>
      <p:sp>
        <p:nvSpPr>
          <p:cNvPr id="1095" name="l"/>
          <p:cNvSpPr txBox="1"/>
          <p:nvPr/>
        </p:nvSpPr>
        <p:spPr>
          <a:xfrm>
            <a:off x="2681773" y="5210953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l</a:t>
            </a:r>
          </a:p>
        </p:txBody>
      </p:sp>
      <p:sp>
        <p:nvSpPr>
          <p:cNvPr id="1096" name="m"/>
          <p:cNvSpPr txBox="1"/>
          <p:nvPr/>
        </p:nvSpPr>
        <p:spPr>
          <a:xfrm>
            <a:off x="2978233" y="5820245"/>
            <a:ext cx="256705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m</a:t>
            </a:r>
          </a:p>
        </p:txBody>
      </p:sp>
      <p:sp>
        <p:nvSpPr>
          <p:cNvPr id="1099" name="p"/>
          <p:cNvSpPr txBox="1"/>
          <p:nvPr/>
        </p:nvSpPr>
        <p:spPr>
          <a:xfrm>
            <a:off x="9571453" y="5063488"/>
            <a:ext cx="193416" cy="332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p</a:t>
            </a:r>
          </a:p>
        </p:txBody>
      </p:sp>
      <p:sp>
        <p:nvSpPr>
          <p:cNvPr id="1100" name="q"/>
          <p:cNvSpPr txBox="1"/>
          <p:nvPr/>
        </p:nvSpPr>
        <p:spPr>
          <a:xfrm>
            <a:off x="9233389" y="5820245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q</a:t>
            </a:r>
          </a:p>
        </p:txBody>
      </p:sp>
      <p:sp>
        <p:nvSpPr>
          <p:cNvPr id="1098" name="o"/>
          <p:cNvSpPr txBox="1"/>
          <p:nvPr/>
        </p:nvSpPr>
        <p:spPr>
          <a:xfrm>
            <a:off x="9299159" y="448770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dirty="0"/>
              <a:t>o</a:t>
            </a:r>
          </a:p>
        </p:txBody>
      </p:sp>
      <p:sp>
        <p:nvSpPr>
          <p:cNvPr id="75" name="Oval">
            <a:extLst>
              <a:ext uri="{FF2B5EF4-FFF2-40B4-BE49-F238E27FC236}">
                <a16:creationId xmlns:a16="http://schemas.microsoft.com/office/drawing/2014/main" id="{2E2AC89B-047E-F649-B5E0-49A11DAF9CB1}"/>
              </a:ext>
            </a:extLst>
          </p:cNvPr>
          <p:cNvSpPr/>
          <p:nvPr/>
        </p:nvSpPr>
        <p:spPr>
          <a:xfrm>
            <a:off x="5022492" y="3997031"/>
            <a:ext cx="517923" cy="507425"/>
          </a:xfrm>
          <a:prstGeom prst="ellipse">
            <a:avLst/>
          </a:prstGeom>
          <a:solidFill>
            <a:srgbClr val="FF9300"/>
          </a:solidFill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76" name="Image" descr="Image">
            <a:extLst>
              <a:ext uri="{FF2B5EF4-FFF2-40B4-BE49-F238E27FC236}">
                <a16:creationId xmlns:a16="http://schemas.microsoft.com/office/drawing/2014/main" id="{D721D118-966C-9E49-A692-73E453B73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141" y="4070712"/>
            <a:ext cx="360767" cy="360063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Oval">
            <a:extLst>
              <a:ext uri="{FF2B5EF4-FFF2-40B4-BE49-F238E27FC236}">
                <a16:creationId xmlns:a16="http://schemas.microsoft.com/office/drawing/2014/main" id="{E6EF22FD-857E-D443-9A28-386279B88E6B}"/>
              </a:ext>
            </a:extLst>
          </p:cNvPr>
          <p:cNvSpPr/>
          <p:nvPr/>
        </p:nvSpPr>
        <p:spPr>
          <a:xfrm>
            <a:off x="4428371" y="3000478"/>
            <a:ext cx="517923" cy="507425"/>
          </a:xfrm>
          <a:prstGeom prst="ellipse">
            <a:avLst/>
          </a:prstGeom>
          <a:solidFill>
            <a:srgbClr val="FF9300"/>
          </a:solidFill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78" name="Image" descr="Image">
            <a:extLst>
              <a:ext uri="{FF2B5EF4-FFF2-40B4-BE49-F238E27FC236}">
                <a16:creationId xmlns:a16="http://schemas.microsoft.com/office/drawing/2014/main" id="{0BF69D0D-F97E-6B4D-9656-CB8010E40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948" y="3074159"/>
            <a:ext cx="360767" cy="360063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Oval">
            <a:extLst>
              <a:ext uri="{FF2B5EF4-FFF2-40B4-BE49-F238E27FC236}">
                <a16:creationId xmlns:a16="http://schemas.microsoft.com/office/drawing/2014/main" id="{24D5FC74-ABEE-FA48-AA8A-2147FDB4D89D}"/>
              </a:ext>
            </a:extLst>
          </p:cNvPr>
          <p:cNvSpPr/>
          <p:nvPr/>
        </p:nvSpPr>
        <p:spPr>
          <a:xfrm>
            <a:off x="4435514" y="4915003"/>
            <a:ext cx="517923" cy="507425"/>
          </a:xfrm>
          <a:prstGeom prst="ellipse">
            <a:avLst/>
          </a:prstGeom>
          <a:solidFill>
            <a:srgbClr val="FF9300"/>
          </a:solidFill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81" name="Image" descr="Image">
            <a:extLst>
              <a:ext uri="{FF2B5EF4-FFF2-40B4-BE49-F238E27FC236}">
                <a16:creationId xmlns:a16="http://schemas.microsoft.com/office/drawing/2014/main" id="{16F57F00-A9C9-1C43-B8BB-A7BE638AF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092" y="4988684"/>
            <a:ext cx="360768" cy="3600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2463042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3" y="-87360"/>
            <a:ext cx="12310110" cy="8206742"/>
          </a:xfrm>
          <a:prstGeom prst="rect">
            <a:avLst/>
          </a:prstGeom>
          <a:ln w="12700">
            <a:miter lim="400000"/>
          </a:ln>
        </p:spPr>
      </p:pic>
      <p:sp>
        <p:nvSpPr>
          <p:cNvPr id="1038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9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1108" name="Connection Line"/>
          <p:cNvSpPr/>
          <p:nvPr/>
        </p:nvSpPr>
        <p:spPr>
          <a:xfrm>
            <a:off x="3183184" y="3843171"/>
            <a:ext cx="720053" cy="1031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09" name="Connection Line"/>
          <p:cNvSpPr/>
          <p:nvPr/>
        </p:nvSpPr>
        <p:spPr>
          <a:xfrm>
            <a:off x="3576708" y="2643942"/>
            <a:ext cx="368681" cy="220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0" name="Connection Line"/>
          <p:cNvSpPr/>
          <p:nvPr/>
        </p:nvSpPr>
        <p:spPr>
          <a:xfrm>
            <a:off x="8688437" y="2657982"/>
            <a:ext cx="177275" cy="129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1" name="Connection Line"/>
          <p:cNvSpPr/>
          <p:nvPr/>
        </p:nvSpPr>
        <p:spPr>
          <a:xfrm>
            <a:off x="8692891" y="4781668"/>
            <a:ext cx="208914" cy="204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2" name="Connection Line"/>
          <p:cNvSpPr/>
          <p:nvPr/>
        </p:nvSpPr>
        <p:spPr>
          <a:xfrm>
            <a:off x="8914454" y="5254988"/>
            <a:ext cx="223102" cy="29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3" name="Connection Line"/>
          <p:cNvSpPr/>
          <p:nvPr/>
        </p:nvSpPr>
        <p:spPr>
          <a:xfrm>
            <a:off x="8708126" y="5733217"/>
            <a:ext cx="142137" cy="130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4" name="Connection Line"/>
          <p:cNvSpPr/>
          <p:nvPr/>
        </p:nvSpPr>
        <p:spPr>
          <a:xfrm>
            <a:off x="3206675" y="5355199"/>
            <a:ext cx="382628" cy="14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5" name="Connection Line"/>
          <p:cNvSpPr/>
          <p:nvPr/>
        </p:nvSpPr>
        <p:spPr>
          <a:xfrm>
            <a:off x="3641366" y="5707260"/>
            <a:ext cx="133796" cy="112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6" name="Connection Line"/>
          <p:cNvSpPr/>
          <p:nvPr/>
        </p:nvSpPr>
        <p:spPr>
          <a:xfrm>
            <a:off x="3443469" y="5018042"/>
            <a:ext cx="207876" cy="83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cxnSp>
        <p:nvCxnSpPr>
          <p:cNvPr id="1050" name="Connection Line"/>
          <p:cNvCxnSpPr>
            <a:stCxn id="1058" idx="0"/>
            <a:endCxn id="1056" idx="0"/>
          </p:cNvCxnSpPr>
          <p:nvPr/>
        </p:nvCxnSpPr>
        <p:spPr>
          <a:xfrm flipH="1" flipV="1">
            <a:off x="6919402" y="4233761"/>
            <a:ext cx="1387317" cy="113107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51" name="Connection Line"/>
          <p:cNvCxnSpPr>
            <a:stCxn id="1055" idx="0"/>
            <a:endCxn id="1061" idx="0"/>
          </p:cNvCxnSpPr>
          <p:nvPr/>
        </p:nvCxnSpPr>
        <p:spPr>
          <a:xfrm flipV="1">
            <a:off x="4404229" y="2386438"/>
            <a:ext cx="1864717" cy="752998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52" name="Connection Line"/>
          <p:cNvCxnSpPr>
            <a:stCxn id="1060" idx="0"/>
            <a:endCxn id="1055" idx="0"/>
          </p:cNvCxnSpPr>
          <p:nvPr/>
        </p:nvCxnSpPr>
        <p:spPr>
          <a:xfrm flipH="1" flipV="1">
            <a:off x="4404229" y="3139435"/>
            <a:ext cx="685091" cy="109432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sp>
        <p:nvSpPr>
          <p:cNvPr id="1117" name="Connection Line"/>
          <p:cNvSpPr/>
          <p:nvPr/>
        </p:nvSpPr>
        <p:spPr>
          <a:xfrm>
            <a:off x="4168523" y="3110776"/>
            <a:ext cx="41187" cy="16910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055" name="Oval"/>
          <p:cNvSpPr/>
          <p:nvPr/>
        </p:nvSpPr>
        <p:spPr>
          <a:xfrm>
            <a:off x="3819221" y="2700227"/>
            <a:ext cx="1170016" cy="878417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cxnSp>
        <p:nvCxnSpPr>
          <p:cNvPr id="1064" name="Connection Line"/>
          <p:cNvCxnSpPr>
            <a:stCxn id="1057" idx="0"/>
            <a:endCxn id="1058" idx="0"/>
          </p:cNvCxnSpPr>
          <p:nvPr/>
        </p:nvCxnSpPr>
        <p:spPr>
          <a:xfrm>
            <a:off x="6268945" y="5331745"/>
            <a:ext cx="2037774" cy="3309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65" name="Connection Line"/>
          <p:cNvCxnSpPr>
            <a:stCxn id="1058" idx="0"/>
            <a:endCxn id="1059" idx="0"/>
          </p:cNvCxnSpPr>
          <p:nvPr/>
        </p:nvCxnSpPr>
        <p:spPr>
          <a:xfrm flipH="1" flipV="1">
            <a:off x="8207582" y="3139435"/>
            <a:ext cx="99137" cy="222540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66" name="Connection Line"/>
          <p:cNvCxnSpPr>
            <a:stCxn id="1054" idx="0"/>
            <a:endCxn id="1057" idx="0"/>
          </p:cNvCxnSpPr>
          <p:nvPr/>
        </p:nvCxnSpPr>
        <p:spPr>
          <a:xfrm>
            <a:off x="4222614" y="5331745"/>
            <a:ext cx="2046332" cy="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67" name="Connection Line"/>
          <p:cNvCxnSpPr>
            <a:stCxn id="1061" idx="0"/>
            <a:endCxn id="1059" idx="0"/>
          </p:cNvCxnSpPr>
          <p:nvPr/>
        </p:nvCxnSpPr>
        <p:spPr>
          <a:xfrm>
            <a:off x="6268945" y="2386438"/>
            <a:ext cx="1938638" cy="752998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68" name="Connection Line"/>
          <p:cNvCxnSpPr>
            <a:stCxn id="1055" idx="0"/>
            <a:endCxn id="1059" idx="0"/>
          </p:cNvCxnSpPr>
          <p:nvPr/>
        </p:nvCxnSpPr>
        <p:spPr>
          <a:xfrm>
            <a:off x="4404229" y="3139435"/>
            <a:ext cx="3803354" cy="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69" name="Connection Line"/>
          <p:cNvCxnSpPr>
            <a:stCxn id="1060" idx="0"/>
            <a:endCxn id="1056" idx="0"/>
          </p:cNvCxnSpPr>
          <p:nvPr/>
        </p:nvCxnSpPr>
        <p:spPr>
          <a:xfrm>
            <a:off x="5089319" y="4233760"/>
            <a:ext cx="1830084" cy="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70" name="Connection Line"/>
          <p:cNvCxnSpPr>
            <a:stCxn id="1054" idx="0"/>
            <a:endCxn id="1060" idx="0"/>
          </p:cNvCxnSpPr>
          <p:nvPr/>
        </p:nvCxnSpPr>
        <p:spPr>
          <a:xfrm flipV="1">
            <a:off x="4222614" y="4233760"/>
            <a:ext cx="866706" cy="109798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71" name="Connection Line"/>
          <p:cNvCxnSpPr>
            <a:stCxn id="1056" idx="0"/>
            <a:endCxn id="1059" idx="0"/>
          </p:cNvCxnSpPr>
          <p:nvPr/>
        </p:nvCxnSpPr>
        <p:spPr>
          <a:xfrm flipV="1">
            <a:off x="6919402" y="3139435"/>
            <a:ext cx="1288181" cy="1094327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sp>
        <p:nvSpPr>
          <p:cNvPr id="1072" name="C"/>
          <p:cNvSpPr txBox="1"/>
          <p:nvPr/>
        </p:nvSpPr>
        <p:spPr>
          <a:xfrm>
            <a:off x="4968309" y="4060921"/>
            <a:ext cx="242021" cy="345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118" name="Connection Line"/>
          <p:cNvSpPr/>
          <p:nvPr/>
        </p:nvSpPr>
        <p:spPr>
          <a:xfrm>
            <a:off x="8897239" y="5285303"/>
            <a:ext cx="247269" cy="530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44" h="21600" extrusionOk="0">
                <a:moveTo>
                  <a:pt x="18344" y="0"/>
                </a:moveTo>
                <a:cubicBezTo>
                  <a:pt x="2247" y="3941"/>
                  <a:pt x="-3256" y="11141"/>
                  <a:pt x="1835" y="2160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119" name="Connection Line"/>
          <p:cNvSpPr/>
          <p:nvPr/>
        </p:nvSpPr>
        <p:spPr>
          <a:xfrm>
            <a:off x="8672212" y="2721337"/>
            <a:ext cx="279200" cy="1852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1" h="21600" extrusionOk="0">
                <a:moveTo>
                  <a:pt x="11578" y="21600"/>
                </a:moveTo>
                <a:cubicBezTo>
                  <a:pt x="-5299" y="18881"/>
                  <a:pt x="-3725" y="11681"/>
                  <a:pt x="16301" y="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085" name="B"/>
          <p:cNvSpPr txBox="1"/>
          <p:nvPr/>
        </p:nvSpPr>
        <p:spPr>
          <a:xfrm>
            <a:off x="4227292" y="2906254"/>
            <a:ext cx="212379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090" name="D"/>
          <p:cNvSpPr txBox="1"/>
          <p:nvPr/>
        </p:nvSpPr>
        <p:spPr>
          <a:xfrm>
            <a:off x="4190179" y="4925222"/>
            <a:ext cx="256531" cy="34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092" name="The Internet is composed of Autonomous Systems"/>
          <p:cNvSpPr txBox="1"/>
          <p:nvPr/>
        </p:nvSpPr>
        <p:spPr>
          <a:xfrm>
            <a:off x="889000" y="831191"/>
            <a:ext cx="8420696" cy="462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dirty="0"/>
              <a:t>SABRE nodes are connected to each other</a:t>
            </a:r>
          </a:p>
        </p:txBody>
      </p:sp>
      <p:sp>
        <p:nvSpPr>
          <p:cNvPr id="1101" name="Oval"/>
          <p:cNvSpPr/>
          <p:nvPr/>
        </p:nvSpPr>
        <p:spPr>
          <a:xfrm>
            <a:off x="3819221" y="2700227"/>
            <a:ext cx="1170016" cy="878417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26" name="Connection Line"/>
          <p:cNvSpPr/>
          <p:nvPr/>
        </p:nvSpPr>
        <p:spPr>
          <a:xfrm>
            <a:off x="3501456" y="3356347"/>
            <a:ext cx="391979" cy="166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03" name="A"/>
          <p:cNvSpPr txBox="1"/>
          <p:nvPr/>
        </p:nvSpPr>
        <p:spPr>
          <a:xfrm>
            <a:off x="3062423" y="3670332"/>
            <a:ext cx="241524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104" name="Oval"/>
          <p:cNvSpPr/>
          <p:nvPr/>
        </p:nvSpPr>
        <p:spPr>
          <a:xfrm>
            <a:off x="2636179" y="3437809"/>
            <a:ext cx="1094012" cy="81072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05" name="A"/>
          <p:cNvSpPr txBox="1"/>
          <p:nvPr/>
        </p:nvSpPr>
        <p:spPr>
          <a:xfrm>
            <a:off x="3062423" y="3670332"/>
            <a:ext cx="241524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106" name="B"/>
          <p:cNvSpPr txBox="1"/>
          <p:nvPr/>
        </p:nvSpPr>
        <p:spPr>
          <a:xfrm>
            <a:off x="4227292" y="2906254"/>
            <a:ext cx="212379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058" name="Oval"/>
          <p:cNvSpPr/>
          <p:nvPr/>
        </p:nvSpPr>
        <p:spPr>
          <a:xfrm>
            <a:off x="7691977" y="4881014"/>
            <a:ext cx="1229484" cy="96764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59" name="Oval"/>
          <p:cNvSpPr/>
          <p:nvPr/>
        </p:nvSpPr>
        <p:spPr>
          <a:xfrm>
            <a:off x="7553983" y="2623173"/>
            <a:ext cx="1307199" cy="103252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60" name="Oval"/>
          <p:cNvSpPr/>
          <p:nvPr/>
        </p:nvSpPr>
        <p:spPr>
          <a:xfrm>
            <a:off x="4515046" y="3779681"/>
            <a:ext cx="1148547" cy="908160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61" name="Oval"/>
          <p:cNvSpPr/>
          <p:nvPr/>
        </p:nvSpPr>
        <p:spPr>
          <a:xfrm>
            <a:off x="5738460" y="1960830"/>
            <a:ext cx="1060972" cy="851216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63" name="E"/>
          <p:cNvSpPr txBox="1"/>
          <p:nvPr/>
        </p:nvSpPr>
        <p:spPr>
          <a:xfrm>
            <a:off x="6166973" y="2307248"/>
            <a:ext cx="203946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084" name="H"/>
          <p:cNvSpPr txBox="1"/>
          <p:nvPr/>
        </p:nvSpPr>
        <p:spPr>
          <a:xfrm>
            <a:off x="8180252" y="2966596"/>
            <a:ext cx="252935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086" name="I"/>
          <p:cNvSpPr txBox="1"/>
          <p:nvPr/>
        </p:nvSpPr>
        <p:spPr>
          <a:xfrm>
            <a:off x="8441087" y="4969833"/>
            <a:ext cx="139453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054" name="Oval"/>
          <p:cNvSpPr/>
          <p:nvPr/>
        </p:nvSpPr>
        <p:spPr>
          <a:xfrm>
            <a:off x="3590265" y="4803350"/>
            <a:ext cx="1264700" cy="1056790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07" name="D"/>
          <p:cNvSpPr txBox="1"/>
          <p:nvPr/>
        </p:nvSpPr>
        <p:spPr>
          <a:xfrm>
            <a:off x="4190179" y="4925222"/>
            <a:ext cx="256531" cy="34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125" name="Connection Line"/>
          <p:cNvSpPr/>
          <p:nvPr/>
        </p:nvSpPr>
        <p:spPr>
          <a:xfrm>
            <a:off x="3434295" y="2721329"/>
            <a:ext cx="526028" cy="2384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9" h="19562" extrusionOk="0">
                <a:moveTo>
                  <a:pt x="1491" y="0"/>
                </a:moveTo>
                <a:cubicBezTo>
                  <a:pt x="21600" y="15270"/>
                  <a:pt x="21103" y="21600"/>
                  <a:pt x="0" y="18991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124" name="Connection Line"/>
          <p:cNvSpPr/>
          <p:nvPr/>
        </p:nvSpPr>
        <p:spPr>
          <a:xfrm>
            <a:off x="8819531" y="4811693"/>
            <a:ext cx="324958" cy="49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835" h="19147" extrusionOk="0">
                <a:moveTo>
                  <a:pt x="6295" y="0"/>
                </a:moveTo>
                <a:cubicBezTo>
                  <a:pt x="-4765" y="15514"/>
                  <a:pt x="-1252" y="21600"/>
                  <a:pt x="16835" y="18259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056" name="G"/>
          <p:cNvSpPr/>
          <p:nvPr/>
        </p:nvSpPr>
        <p:spPr>
          <a:xfrm>
            <a:off x="6287053" y="3733760"/>
            <a:ext cx="1264699" cy="1000002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789" tIns="26789" rIns="26789" bIns="26789" anchor="ctr"/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79" name="B">
            <a:extLst>
              <a:ext uri="{FF2B5EF4-FFF2-40B4-BE49-F238E27FC236}">
                <a16:creationId xmlns:a16="http://schemas.microsoft.com/office/drawing/2014/main" id="{7250CE83-0FB6-8D4A-8E53-6B82146CC01B}"/>
              </a:ext>
            </a:extLst>
          </p:cNvPr>
          <p:cNvSpPr txBox="1"/>
          <p:nvPr/>
        </p:nvSpPr>
        <p:spPr>
          <a:xfrm>
            <a:off x="4989463" y="4006768"/>
            <a:ext cx="232035" cy="4092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lang="en-US" b="0" dirty="0">
                <a:solidFill>
                  <a:srgbClr val="000000"/>
                </a:solidFill>
              </a:rPr>
              <a:t>C</a:t>
            </a:r>
            <a:endParaRPr b="0" dirty="0">
              <a:solidFill>
                <a:srgbClr val="000000"/>
              </a:solidFill>
            </a:endParaRPr>
          </a:p>
        </p:txBody>
      </p:sp>
      <p:sp>
        <p:nvSpPr>
          <p:cNvPr id="1121" name="Connection Line"/>
          <p:cNvSpPr/>
          <p:nvPr/>
        </p:nvSpPr>
        <p:spPr>
          <a:xfrm>
            <a:off x="3600129" y="2270632"/>
            <a:ext cx="5235538" cy="249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0" y="16201"/>
                </a:moveTo>
                <a:cubicBezTo>
                  <a:pt x="7991" y="-5242"/>
                  <a:pt x="15191" y="-5399"/>
                  <a:pt x="21600" y="15731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057" name="Oval"/>
          <p:cNvSpPr/>
          <p:nvPr/>
        </p:nvSpPr>
        <p:spPr>
          <a:xfrm>
            <a:off x="5654204" y="4882313"/>
            <a:ext cx="1229484" cy="898864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62" name="F"/>
          <p:cNvSpPr txBox="1"/>
          <p:nvPr/>
        </p:nvSpPr>
        <p:spPr>
          <a:xfrm>
            <a:off x="6167718" y="5153137"/>
            <a:ext cx="202456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 dirty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120" name="Connection Line"/>
          <p:cNvSpPr/>
          <p:nvPr/>
        </p:nvSpPr>
        <p:spPr>
          <a:xfrm>
            <a:off x="3210489" y="5263266"/>
            <a:ext cx="5928350" cy="285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9" extrusionOk="0">
                <a:moveTo>
                  <a:pt x="0" y="4688"/>
                </a:moveTo>
                <a:cubicBezTo>
                  <a:pt x="7109" y="21600"/>
                  <a:pt x="14309" y="20037"/>
                  <a:pt x="21600" y="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122" name="Connection Line"/>
          <p:cNvSpPr/>
          <p:nvPr/>
        </p:nvSpPr>
        <p:spPr>
          <a:xfrm>
            <a:off x="3205929" y="5384743"/>
            <a:ext cx="635964" cy="451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094" h="21600" extrusionOk="0">
                <a:moveTo>
                  <a:pt x="0" y="0"/>
                </a:moveTo>
                <a:cubicBezTo>
                  <a:pt x="17580" y="2058"/>
                  <a:pt x="21600" y="9258"/>
                  <a:pt x="12059" y="2160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123" name="Connection Line"/>
          <p:cNvSpPr/>
          <p:nvPr/>
        </p:nvSpPr>
        <p:spPr>
          <a:xfrm>
            <a:off x="3206631" y="5028609"/>
            <a:ext cx="426694" cy="333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36" h="21600" extrusionOk="0">
                <a:moveTo>
                  <a:pt x="0" y="21600"/>
                </a:moveTo>
                <a:cubicBezTo>
                  <a:pt x="18589" y="18445"/>
                  <a:pt x="21600" y="11245"/>
                  <a:pt x="9032" y="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C6D6E35-6341-434C-A14F-99FD8E1BC431}"/>
              </a:ext>
            </a:extLst>
          </p:cNvPr>
          <p:cNvSpPr/>
          <p:nvPr/>
        </p:nvSpPr>
        <p:spPr>
          <a:xfrm>
            <a:off x="1766469" y="1294073"/>
            <a:ext cx="8475784" cy="4821059"/>
          </a:xfrm>
          <a:prstGeom prst="rect">
            <a:avLst/>
          </a:prstGeom>
          <a:solidFill>
            <a:schemeClr val="bg1">
              <a:alpha val="68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107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0863" y="2371535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978" y="2371494"/>
            <a:ext cx="360767" cy="360062"/>
          </a:xfrm>
          <a:prstGeom prst="rect">
            <a:avLst/>
          </a:prstGeom>
          <a:ln w="12700">
            <a:miter lim="400000"/>
          </a:ln>
        </p:spPr>
      </p:pic>
      <p:sp>
        <p:nvSpPr>
          <p:cNvPr id="1093" name="j"/>
          <p:cNvSpPr txBox="1"/>
          <p:nvPr/>
        </p:nvSpPr>
        <p:spPr>
          <a:xfrm>
            <a:off x="2987353" y="2383640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j</a:t>
            </a:r>
          </a:p>
        </p:txBody>
      </p:sp>
      <p:sp>
        <p:nvSpPr>
          <p:cNvPr id="1097" name="n"/>
          <p:cNvSpPr txBox="1"/>
          <p:nvPr/>
        </p:nvSpPr>
        <p:spPr>
          <a:xfrm>
            <a:off x="9233389" y="238364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dirty="0"/>
              <a:t>n</a:t>
            </a:r>
          </a:p>
        </p:txBody>
      </p:sp>
      <p:pic>
        <p:nvPicPr>
          <p:cNvPr id="104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774" y="4770695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278" y="5755131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179" y="5196058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465" y="5805349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833" y="5051384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090" y="4475595"/>
            <a:ext cx="360768" cy="360063"/>
          </a:xfrm>
          <a:prstGeom prst="rect">
            <a:avLst/>
          </a:prstGeom>
          <a:ln w="12700">
            <a:miter lim="400000"/>
          </a:ln>
        </p:spPr>
      </p:pic>
      <p:sp>
        <p:nvSpPr>
          <p:cNvPr id="1094" name="k"/>
          <p:cNvSpPr txBox="1"/>
          <p:nvPr/>
        </p:nvSpPr>
        <p:spPr>
          <a:xfrm>
            <a:off x="2807774" y="4706301"/>
            <a:ext cx="180579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k</a:t>
            </a:r>
          </a:p>
        </p:txBody>
      </p:sp>
      <p:sp>
        <p:nvSpPr>
          <p:cNvPr id="1095" name="l"/>
          <p:cNvSpPr txBox="1"/>
          <p:nvPr/>
        </p:nvSpPr>
        <p:spPr>
          <a:xfrm>
            <a:off x="2681773" y="5210953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l</a:t>
            </a:r>
          </a:p>
        </p:txBody>
      </p:sp>
      <p:sp>
        <p:nvSpPr>
          <p:cNvPr id="1096" name="m"/>
          <p:cNvSpPr txBox="1"/>
          <p:nvPr/>
        </p:nvSpPr>
        <p:spPr>
          <a:xfrm>
            <a:off x="2978233" y="5820245"/>
            <a:ext cx="256705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m</a:t>
            </a:r>
          </a:p>
        </p:txBody>
      </p:sp>
      <p:sp>
        <p:nvSpPr>
          <p:cNvPr id="1099" name="p"/>
          <p:cNvSpPr txBox="1"/>
          <p:nvPr/>
        </p:nvSpPr>
        <p:spPr>
          <a:xfrm>
            <a:off x="9571453" y="5063488"/>
            <a:ext cx="193416" cy="332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p</a:t>
            </a:r>
          </a:p>
        </p:txBody>
      </p:sp>
      <p:sp>
        <p:nvSpPr>
          <p:cNvPr id="1100" name="q"/>
          <p:cNvSpPr txBox="1"/>
          <p:nvPr/>
        </p:nvSpPr>
        <p:spPr>
          <a:xfrm>
            <a:off x="9233389" y="5820245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q</a:t>
            </a:r>
          </a:p>
        </p:txBody>
      </p:sp>
      <p:sp>
        <p:nvSpPr>
          <p:cNvPr id="1098" name="o"/>
          <p:cNvSpPr txBox="1"/>
          <p:nvPr/>
        </p:nvSpPr>
        <p:spPr>
          <a:xfrm>
            <a:off x="9299159" y="448770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dirty="0"/>
              <a:t>o</a:t>
            </a:r>
          </a:p>
        </p:txBody>
      </p:sp>
      <p:sp>
        <p:nvSpPr>
          <p:cNvPr id="75" name="Oval">
            <a:extLst>
              <a:ext uri="{FF2B5EF4-FFF2-40B4-BE49-F238E27FC236}">
                <a16:creationId xmlns:a16="http://schemas.microsoft.com/office/drawing/2014/main" id="{2E2AC89B-047E-F649-B5E0-49A11DAF9CB1}"/>
              </a:ext>
            </a:extLst>
          </p:cNvPr>
          <p:cNvSpPr/>
          <p:nvPr/>
        </p:nvSpPr>
        <p:spPr>
          <a:xfrm>
            <a:off x="5022492" y="3997031"/>
            <a:ext cx="517923" cy="507425"/>
          </a:xfrm>
          <a:prstGeom prst="ellipse">
            <a:avLst/>
          </a:prstGeom>
          <a:solidFill>
            <a:srgbClr val="FF9300"/>
          </a:solidFill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76" name="Image" descr="Image">
            <a:extLst>
              <a:ext uri="{FF2B5EF4-FFF2-40B4-BE49-F238E27FC236}">
                <a16:creationId xmlns:a16="http://schemas.microsoft.com/office/drawing/2014/main" id="{D721D118-966C-9E49-A692-73E453B73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141" y="4070712"/>
            <a:ext cx="360767" cy="360063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Oval">
            <a:extLst>
              <a:ext uri="{FF2B5EF4-FFF2-40B4-BE49-F238E27FC236}">
                <a16:creationId xmlns:a16="http://schemas.microsoft.com/office/drawing/2014/main" id="{E6EF22FD-857E-D443-9A28-386279B88E6B}"/>
              </a:ext>
            </a:extLst>
          </p:cNvPr>
          <p:cNvSpPr/>
          <p:nvPr/>
        </p:nvSpPr>
        <p:spPr>
          <a:xfrm>
            <a:off x="4428371" y="3000478"/>
            <a:ext cx="517923" cy="507425"/>
          </a:xfrm>
          <a:prstGeom prst="ellipse">
            <a:avLst/>
          </a:prstGeom>
          <a:solidFill>
            <a:srgbClr val="FF9300"/>
          </a:solidFill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78" name="Image" descr="Image">
            <a:extLst>
              <a:ext uri="{FF2B5EF4-FFF2-40B4-BE49-F238E27FC236}">
                <a16:creationId xmlns:a16="http://schemas.microsoft.com/office/drawing/2014/main" id="{0BF69D0D-F97E-6B4D-9656-CB8010E40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948" y="3074159"/>
            <a:ext cx="360767" cy="360063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Oval">
            <a:extLst>
              <a:ext uri="{FF2B5EF4-FFF2-40B4-BE49-F238E27FC236}">
                <a16:creationId xmlns:a16="http://schemas.microsoft.com/office/drawing/2014/main" id="{24D5FC74-ABEE-FA48-AA8A-2147FDB4D89D}"/>
              </a:ext>
            </a:extLst>
          </p:cNvPr>
          <p:cNvSpPr/>
          <p:nvPr/>
        </p:nvSpPr>
        <p:spPr>
          <a:xfrm>
            <a:off x="4435514" y="4915003"/>
            <a:ext cx="517923" cy="507425"/>
          </a:xfrm>
          <a:prstGeom prst="ellipse">
            <a:avLst/>
          </a:prstGeom>
          <a:solidFill>
            <a:srgbClr val="FF9300"/>
          </a:solidFill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81" name="Image" descr="Image">
            <a:extLst>
              <a:ext uri="{FF2B5EF4-FFF2-40B4-BE49-F238E27FC236}">
                <a16:creationId xmlns:a16="http://schemas.microsoft.com/office/drawing/2014/main" id="{16F57F00-A9C9-1C43-B8BB-A7BE638AF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092" y="4988684"/>
            <a:ext cx="360768" cy="360063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2" name="Connection Line">
            <a:extLst>
              <a:ext uri="{FF2B5EF4-FFF2-40B4-BE49-F238E27FC236}">
                <a16:creationId xmlns:a16="http://schemas.microsoft.com/office/drawing/2014/main" id="{14F31981-FA13-4646-BFA5-507704ADBB59}"/>
              </a:ext>
            </a:extLst>
          </p:cNvPr>
          <p:cNvCxnSpPr>
            <a:cxnSpLocks/>
            <a:stCxn id="77" idx="5"/>
          </p:cNvCxnSpPr>
          <p:nvPr/>
        </p:nvCxnSpPr>
        <p:spPr>
          <a:xfrm>
            <a:off x="4870446" y="3433592"/>
            <a:ext cx="339884" cy="563439"/>
          </a:xfrm>
          <a:prstGeom prst="straightConnector1">
            <a:avLst/>
          </a:prstGeom>
          <a:ln w="50800">
            <a:solidFill>
              <a:srgbClr val="FF9300"/>
            </a:solidFill>
            <a:miter lim="400000"/>
            <a:headEnd type="stealth"/>
            <a:tailEnd type="stealth"/>
          </a:ln>
        </p:spPr>
      </p:cxnSp>
      <p:cxnSp>
        <p:nvCxnSpPr>
          <p:cNvPr id="87" name="Connection Line">
            <a:extLst>
              <a:ext uri="{FF2B5EF4-FFF2-40B4-BE49-F238E27FC236}">
                <a16:creationId xmlns:a16="http://schemas.microsoft.com/office/drawing/2014/main" id="{4BDC11EA-1F9A-D140-8BAB-5EA777F18CFE}"/>
              </a:ext>
            </a:extLst>
          </p:cNvPr>
          <p:cNvCxnSpPr>
            <a:cxnSpLocks/>
            <a:stCxn id="75" idx="3"/>
            <a:endCxn id="80" idx="0"/>
          </p:cNvCxnSpPr>
          <p:nvPr/>
        </p:nvCxnSpPr>
        <p:spPr>
          <a:xfrm flipH="1">
            <a:off x="4694476" y="4430145"/>
            <a:ext cx="403864" cy="484858"/>
          </a:xfrm>
          <a:prstGeom prst="straightConnector1">
            <a:avLst/>
          </a:prstGeom>
          <a:ln w="50800">
            <a:solidFill>
              <a:srgbClr val="FF9300"/>
            </a:solidFill>
            <a:miter lim="400000"/>
            <a:headEnd type="stealth"/>
            <a:tailEnd type="stealth"/>
          </a:ln>
        </p:spPr>
      </p:cxnSp>
      <p:cxnSp>
        <p:nvCxnSpPr>
          <p:cNvPr id="91" name="Connection Line">
            <a:extLst>
              <a:ext uri="{FF2B5EF4-FFF2-40B4-BE49-F238E27FC236}">
                <a16:creationId xmlns:a16="http://schemas.microsoft.com/office/drawing/2014/main" id="{0BABB27A-B75D-8F4F-BB0C-40E1F27FE6DD}"/>
              </a:ext>
            </a:extLst>
          </p:cNvPr>
          <p:cNvCxnSpPr>
            <a:cxnSpLocks/>
            <a:stCxn id="77" idx="4"/>
            <a:endCxn id="80" idx="0"/>
          </p:cNvCxnSpPr>
          <p:nvPr/>
        </p:nvCxnSpPr>
        <p:spPr>
          <a:xfrm>
            <a:off x="4687333" y="3507903"/>
            <a:ext cx="7143" cy="1407100"/>
          </a:xfrm>
          <a:prstGeom prst="straightConnector1">
            <a:avLst/>
          </a:prstGeom>
          <a:ln w="50800">
            <a:solidFill>
              <a:srgbClr val="FF9300"/>
            </a:solidFill>
            <a:miter lim="400000"/>
            <a:headEnd type="stealth"/>
            <a:tailEnd type="stealth"/>
          </a:ln>
        </p:spPr>
      </p:cxnSp>
    </p:spTree>
    <p:extLst>
      <p:ext uri="{BB962C8B-B14F-4D97-AF65-F5344CB8AC3E}">
        <p14:creationId xmlns:p14="http://schemas.microsoft.com/office/powerpoint/2010/main" val="108202558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3" y="-87360"/>
            <a:ext cx="12310110" cy="8206742"/>
          </a:xfrm>
          <a:prstGeom prst="rect">
            <a:avLst/>
          </a:prstGeom>
          <a:ln w="12700">
            <a:miter lim="400000"/>
          </a:ln>
        </p:spPr>
      </p:pic>
      <p:sp>
        <p:nvSpPr>
          <p:cNvPr id="1038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9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1108" name="Connection Line"/>
          <p:cNvSpPr/>
          <p:nvPr/>
        </p:nvSpPr>
        <p:spPr>
          <a:xfrm>
            <a:off x="3183184" y="3843171"/>
            <a:ext cx="720053" cy="1031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09" name="Connection Line"/>
          <p:cNvSpPr/>
          <p:nvPr/>
        </p:nvSpPr>
        <p:spPr>
          <a:xfrm>
            <a:off x="3576708" y="2643942"/>
            <a:ext cx="368681" cy="220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0" name="Connection Line"/>
          <p:cNvSpPr/>
          <p:nvPr/>
        </p:nvSpPr>
        <p:spPr>
          <a:xfrm>
            <a:off x="8688437" y="2657982"/>
            <a:ext cx="177275" cy="129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1" name="Connection Line"/>
          <p:cNvSpPr/>
          <p:nvPr/>
        </p:nvSpPr>
        <p:spPr>
          <a:xfrm>
            <a:off x="8692891" y="4781668"/>
            <a:ext cx="208914" cy="204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2" name="Connection Line"/>
          <p:cNvSpPr/>
          <p:nvPr/>
        </p:nvSpPr>
        <p:spPr>
          <a:xfrm>
            <a:off x="8914454" y="5254988"/>
            <a:ext cx="223102" cy="29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3" name="Connection Line"/>
          <p:cNvSpPr/>
          <p:nvPr/>
        </p:nvSpPr>
        <p:spPr>
          <a:xfrm>
            <a:off x="8708126" y="5733217"/>
            <a:ext cx="142137" cy="130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4" name="Connection Line"/>
          <p:cNvSpPr/>
          <p:nvPr/>
        </p:nvSpPr>
        <p:spPr>
          <a:xfrm>
            <a:off x="3206675" y="5355199"/>
            <a:ext cx="382628" cy="14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5" name="Connection Line"/>
          <p:cNvSpPr/>
          <p:nvPr/>
        </p:nvSpPr>
        <p:spPr>
          <a:xfrm>
            <a:off x="3641366" y="5707260"/>
            <a:ext cx="133796" cy="112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6" name="Connection Line"/>
          <p:cNvSpPr/>
          <p:nvPr/>
        </p:nvSpPr>
        <p:spPr>
          <a:xfrm>
            <a:off x="3443469" y="5018042"/>
            <a:ext cx="207876" cy="83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cxnSp>
        <p:nvCxnSpPr>
          <p:cNvPr id="1050" name="Connection Line"/>
          <p:cNvCxnSpPr>
            <a:stCxn id="1058" idx="0"/>
            <a:endCxn id="1056" idx="0"/>
          </p:cNvCxnSpPr>
          <p:nvPr/>
        </p:nvCxnSpPr>
        <p:spPr>
          <a:xfrm flipH="1" flipV="1">
            <a:off x="6919402" y="4233761"/>
            <a:ext cx="1387317" cy="113107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51" name="Connection Line"/>
          <p:cNvCxnSpPr>
            <a:stCxn id="1055" idx="0"/>
            <a:endCxn id="1061" idx="0"/>
          </p:cNvCxnSpPr>
          <p:nvPr/>
        </p:nvCxnSpPr>
        <p:spPr>
          <a:xfrm flipV="1">
            <a:off x="4404229" y="2386438"/>
            <a:ext cx="1864717" cy="752998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52" name="Connection Line"/>
          <p:cNvCxnSpPr>
            <a:stCxn id="1060" idx="0"/>
            <a:endCxn id="1055" idx="0"/>
          </p:cNvCxnSpPr>
          <p:nvPr/>
        </p:nvCxnSpPr>
        <p:spPr>
          <a:xfrm flipH="1" flipV="1">
            <a:off x="4404229" y="3139435"/>
            <a:ext cx="685091" cy="109432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sp>
        <p:nvSpPr>
          <p:cNvPr id="1117" name="Connection Line"/>
          <p:cNvSpPr/>
          <p:nvPr/>
        </p:nvSpPr>
        <p:spPr>
          <a:xfrm>
            <a:off x="4168523" y="3110776"/>
            <a:ext cx="41187" cy="16910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055" name="Oval"/>
          <p:cNvSpPr/>
          <p:nvPr/>
        </p:nvSpPr>
        <p:spPr>
          <a:xfrm>
            <a:off x="3819221" y="2700227"/>
            <a:ext cx="1170016" cy="878417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cxnSp>
        <p:nvCxnSpPr>
          <p:cNvPr id="1064" name="Connection Line"/>
          <p:cNvCxnSpPr>
            <a:stCxn id="1057" idx="0"/>
            <a:endCxn id="1058" idx="0"/>
          </p:cNvCxnSpPr>
          <p:nvPr/>
        </p:nvCxnSpPr>
        <p:spPr>
          <a:xfrm>
            <a:off x="6268945" y="5331745"/>
            <a:ext cx="2037774" cy="3309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65" name="Connection Line"/>
          <p:cNvCxnSpPr>
            <a:stCxn id="1058" idx="0"/>
            <a:endCxn id="1059" idx="0"/>
          </p:cNvCxnSpPr>
          <p:nvPr/>
        </p:nvCxnSpPr>
        <p:spPr>
          <a:xfrm flipH="1" flipV="1">
            <a:off x="8207582" y="3139435"/>
            <a:ext cx="99137" cy="222540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66" name="Connection Line"/>
          <p:cNvCxnSpPr>
            <a:stCxn id="1054" idx="0"/>
            <a:endCxn id="1057" idx="0"/>
          </p:cNvCxnSpPr>
          <p:nvPr/>
        </p:nvCxnSpPr>
        <p:spPr>
          <a:xfrm>
            <a:off x="4222614" y="5331745"/>
            <a:ext cx="2046332" cy="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67" name="Connection Line"/>
          <p:cNvCxnSpPr>
            <a:stCxn id="1061" idx="0"/>
            <a:endCxn id="1059" idx="0"/>
          </p:cNvCxnSpPr>
          <p:nvPr/>
        </p:nvCxnSpPr>
        <p:spPr>
          <a:xfrm>
            <a:off x="6268945" y="2386438"/>
            <a:ext cx="1938638" cy="752998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68" name="Connection Line"/>
          <p:cNvCxnSpPr>
            <a:stCxn id="1055" idx="0"/>
            <a:endCxn id="1059" idx="0"/>
          </p:cNvCxnSpPr>
          <p:nvPr/>
        </p:nvCxnSpPr>
        <p:spPr>
          <a:xfrm>
            <a:off x="4404229" y="3139435"/>
            <a:ext cx="3803354" cy="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69" name="Connection Line"/>
          <p:cNvCxnSpPr>
            <a:stCxn id="1060" idx="0"/>
            <a:endCxn id="1056" idx="0"/>
          </p:cNvCxnSpPr>
          <p:nvPr/>
        </p:nvCxnSpPr>
        <p:spPr>
          <a:xfrm>
            <a:off x="5089319" y="4233760"/>
            <a:ext cx="1830084" cy="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70" name="Connection Line"/>
          <p:cNvCxnSpPr>
            <a:stCxn id="1054" idx="0"/>
            <a:endCxn id="1060" idx="0"/>
          </p:cNvCxnSpPr>
          <p:nvPr/>
        </p:nvCxnSpPr>
        <p:spPr>
          <a:xfrm flipV="1">
            <a:off x="4222614" y="4233760"/>
            <a:ext cx="866706" cy="109798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71" name="Connection Line"/>
          <p:cNvCxnSpPr>
            <a:stCxn id="1056" idx="0"/>
            <a:endCxn id="1059" idx="0"/>
          </p:cNvCxnSpPr>
          <p:nvPr/>
        </p:nvCxnSpPr>
        <p:spPr>
          <a:xfrm flipV="1">
            <a:off x="6919402" y="3139435"/>
            <a:ext cx="1288181" cy="1094327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sp>
        <p:nvSpPr>
          <p:cNvPr id="1072" name="C"/>
          <p:cNvSpPr txBox="1"/>
          <p:nvPr/>
        </p:nvSpPr>
        <p:spPr>
          <a:xfrm>
            <a:off x="4968309" y="4060921"/>
            <a:ext cx="242021" cy="345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118" name="Connection Line"/>
          <p:cNvSpPr/>
          <p:nvPr/>
        </p:nvSpPr>
        <p:spPr>
          <a:xfrm>
            <a:off x="8897239" y="5285303"/>
            <a:ext cx="247269" cy="530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44" h="21600" extrusionOk="0">
                <a:moveTo>
                  <a:pt x="18344" y="0"/>
                </a:moveTo>
                <a:cubicBezTo>
                  <a:pt x="2247" y="3941"/>
                  <a:pt x="-3256" y="11141"/>
                  <a:pt x="1835" y="2160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119" name="Connection Line"/>
          <p:cNvSpPr/>
          <p:nvPr/>
        </p:nvSpPr>
        <p:spPr>
          <a:xfrm>
            <a:off x="8672212" y="2721337"/>
            <a:ext cx="279200" cy="1852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01" h="21600" extrusionOk="0">
                <a:moveTo>
                  <a:pt x="11578" y="21600"/>
                </a:moveTo>
                <a:cubicBezTo>
                  <a:pt x="-5299" y="18881"/>
                  <a:pt x="-3725" y="11681"/>
                  <a:pt x="16301" y="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085" name="B"/>
          <p:cNvSpPr txBox="1"/>
          <p:nvPr/>
        </p:nvSpPr>
        <p:spPr>
          <a:xfrm>
            <a:off x="4227292" y="2906254"/>
            <a:ext cx="212379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090" name="D"/>
          <p:cNvSpPr txBox="1"/>
          <p:nvPr/>
        </p:nvSpPr>
        <p:spPr>
          <a:xfrm>
            <a:off x="4190179" y="4925222"/>
            <a:ext cx="256531" cy="34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092" name="The Internet is composed of Autonomous Systems"/>
          <p:cNvSpPr txBox="1"/>
          <p:nvPr/>
        </p:nvSpPr>
        <p:spPr>
          <a:xfrm>
            <a:off x="889000" y="831191"/>
            <a:ext cx="8420696" cy="462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dirty="0"/>
              <a:t>Each Bitcoin client connects to at least one SABRE node</a:t>
            </a:r>
          </a:p>
        </p:txBody>
      </p:sp>
      <p:sp>
        <p:nvSpPr>
          <p:cNvPr id="1101" name="Oval"/>
          <p:cNvSpPr/>
          <p:nvPr/>
        </p:nvSpPr>
        <p:spPr>
          <a:xfrm>
            <a:off x="3819221" y="2700227"/>
            <a:ext cx="1170016" cy="878417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26" name="Connection Line"/>
          <p:cNvSpPr/>
          <p:nvPr/>
        </p:nvSpPr>
        <p:spPr>
          <a:xfrm>
            <a:off x="3501456" y="3356347"/>
            <a:ext cx="391979" cy="166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03" name="A"/>
          <p:cNvSpPr txBox="1"/>
          <p:nvPr/>
        </p:nvSpPr>
        <p:spPr>
          <a:xfrm>
            <a:off x="3062423" y="3670332"/>
            <a:ext cx="241524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104" name="Oval"/>
          <p:cNvSpPr/>
          <p:nvPr/>
        </p:nvSpPr>
        <p:spPr>
          <a:xfrm>
            <a:off x="2636179" y="3437809"/>
            <a:ext cx="1094012" cy="81072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05" name="A"/>
          <p:cNvSpPr txBox="1"/>
          <p:nvPr/>
        </p:nvSpPr>
        <p:spPr>
          <a:xfrm>
            <a:off x="3062423" y="3670332"/>
            <a:ext cx="241524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106" name="B"/>
          <p:cNvSpPr txBox="1"/>
          <p:nvPr/>
        </p:nvSpPr>
        <p:spPr>
          <a:xfrm>
            <a:off x="4227292" y="2906254"/>
            <a:ext cx="212379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058" name="Oval"/>
          <p:cNvSpPr/>
          <p:nvPr/>
        </p:nvSpPr>
        <p:spPr>
          <a:xfrm>
            <a:off x="7691977" y="4881014"/>
            <a:ext cx="1229484" cy="96764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59" name="Oval"/>
          <p:cNvSpPr/>
          <p:nvPr/>
        </p:nvSpPr>
        <p:spPr>
          <a:xfrm>
            <a:off x="7553983" y="2623173"/>
            <a:ext cx="1307199" cy="103252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60" name="Oval"/>
          <p:cNvSpPr/>
          <p:nvPr/>
        </p:nvSpPr>
        <p:spPr>
          <a:xfrm>
            <a:off x="4515046" y="3779681"/>
            <a:ext cx="1148547" cy="908160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61" name="Oval"/>
          <p:cNvSpPr/>
          <p:nvPr/>
        </p:nvSpPr>
        <p:spPr>
          <a:xfrm>
            <a:off x="5738460" y="1960830"/>
            <a:ext cx="1060972" cy="851216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63" name="E"/>
          <p:cNvSpPr txBox="1"/>
          <p:nvPr/>
        </p:nvSpPr>
        <p:spPr>
          <a:xfrm>
            <a:off x="6166973" y="2307248"/>
            <a:ext cx="203946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084" name="H"/>
          <p:cNvSpPr txBox="1"/>
          <p:nvPr/>
        </p:nvSpPr>
        <p:spPr>
          <a:xfrm>
            <a:off x="8180252" y="2966596"/>
            <a:ext cx="252935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086" name="I"/>
          <p:cNvSpPr txBox="1"/>
          <p:nvPr/>
        </p:nvSpPr>
        <p:spPr>
          <a:xfrm>
            <a:off x="8441087" y="4969833"/>
            <a:ext cx="139453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054" name="Oval"/>
          <p:cNvSpPr/>
          <p:nvPr/>
        </p:nvSpPr>
        <p:spPr>
          <a:xfrm>
            <a:off x="3590265" y="4803350"/>
            <a:ext cx="1264700" cy="1056790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07" name="D"/>
          <p:cNvSpPr txBox="1"/>
          <p:nvPr/>
        </p:nvSpPr>
        <p:spPr>
          <a:xfrm>
            <a:off x="4190179" y="4925222"/>
            <a:ext cx="256531" cy="34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125" name="Connection Line"/>
          <p:cNvSpPr/>
          <p:nvPr/>
        </p:nvSpPr>
        <p:spPr>
          <a:xfrm>
            <a:off x="3434295" y="2721329"/>
            <a:ext cx="526028" cy="2384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9" h="19562" extrusionOk="0">
                <a:moveTo>
                  <a:pt x="1491" y="0"/>
                </a:moveTo>
                <a:cubicBezTo>
                  <a:pt x="21600" y="15270"/>
                  <a:pt x="21103" y="21600"/>
                  <a:pt x="0" y="18991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124" name="Connection Line"/>
          <p:cNvSpPr/>
          <p:nvPr/>
        </p:nvSpPr>
        <p:spPr>
          <a:xfrm>
            <a:off x="8819531" y="4811693"/>
            <a:ext cx="324958" cy="49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835" h="19147" extrusionOk="0">
                <a:moveTo>
                  <a:pt x="6295" y="0"/>
                </a:moveTo>
                <a:cubicBezTo>
                  <a:pt x="-4765" y="15514"/>
                  <a:pt x="-1252" y="21600"/>
                  <a:pt x="16835" y="18259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056" name="G"/>
          <p:cNvSpPr/>
          <p:nvPr/>
        </p:nvSpPr>
        <p:spPr>
          <a:xfrm>
            <a:off x="6287053" y="3733760"/>
            <a:ext cx="1264699" cy="1000002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789" tIns="26789" rIns="26789" bIns="26789" anchor="ctr"/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79" name="B">
            <a:extLst>
              <a:ext uri="{FF2B5EF4-FFF2-40B4-BE49-F238E27FC236}">
                <a16:creationId xmlns:a16="http://schemas.microsoft.com/office/drawing/2014/main" id="{7250CE83-0FB6-8D4A-8E53-6B82146CC01B}"/>
              </a:ext>
            </a:extLst>
          </p:cNvPr>
          <p:cNvSpPr txBox="1"/>
          <p:nvPr/>
        </p:nvSpPr>
        <p:spPr>
          <a:xfrm>
            <a:off x="4989463" y="4006768"/>
            <a:ext cx="232035" cy="4092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lang="en-US" b="0" dirty="0">
                <a:solidFill>
                  <a:srgbClr val="000000"/>
                </a:solidFill>
              </a:rPr>
              <a:t>C</a:t>
            </a:r>
            <a:endParaRPr b="0" dirty="0">
              <a:solidFill>
                <a:srgbClr val="000000"/>
              </a:solidFill>
            </a:endParaRPr>
          </a:p>
        </p:txBody>
      </p:sp>
      <p:sp>
        <p:nvSpPr>
          <p:cNvPr id="1121" name="Connection Line"/>
          <p:cNvSpPr/>
          <p:nvPr/>
        </p:nvSpPr>
        <p:spPr>
          <a:xfrm>
            <a:off x="3600129" y="2270632"/>
            <a:ext cx="5235538" cy="249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0" y="16201"/>
                </a:moveTo>
                <a:cubicBezTo>
                  <a:pt x="7991" y="-5242"/>
                  <a:pt x="15191" y="-5399"/>
                  <a:pt x="21600" y="15731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057" name="Oval"/>
          <p:cNvSpPr/>
          <p:nvPr/>
        </p:nvSpPr>
        <p:spPr>
          <a:xfrm>
            <a:off x="5654204" y="4882313"/>
            <a:ext cx="1229484" cy="898864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62" name="F"/>
          <p:cNvSpPr txBox="1"/>
          <p:nvPr/>
        </p:nvSpPr>
        <p:spPr>
          <a:xfrm>
            <a:off x="6167718" y="5153137"/>
            <a:ext cx="202456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 dirty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120" name="Connection Line"/>
          <p:cNvSpPr/>
          <p:nvPr/>
        </p:nvSpPr>
        <p:spPr>
          <a:xfrm>
            <a:off x="3210489" y="5263266"/>
            <a:ext cx="5928350" cy="285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9" extrusionOk="0">
                <a:moveTo>
                  <a:pt x="0" y="4688"/>
                </a:moveTo>
                <a:cubicBezTo>
                  <a:pt x="7109" y="21600"/>
                  <a:pt x="14309" y="20037"/>
                  <a:pt x="21600" y="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122" name="Connection Line"/>
          <p:cNvSpPr/>
          <p:nvPr/>
        </p:nvSpPr>
        <p:spPr>
          <a:xfrm>
            <a:off x="3205929" y="5384743"/>
            <a:ext cx="635964" cy="451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094" h="21600" extrusionOk="0">
                <a:moveTo>
                  <a:pt x="0" y="0"/>
                </a:moveTo>
                <a:cubicBezTo>
                  <a:pt x="17580" y="2058"/>
                  <a:pt x="21600" y="9258"/>
                  <a:pt x="12059" y="2160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123" name="Connection Line"/>
          <p:cNvSpPr/>
          <p:nvPr/>
        </p:nvSpPr>
        <p:spPr>
          <a:xfrm>
            <a:off x="3206631" y="5028609"/>
            <a:ext cx="426694" cy="333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36" h="21600" extrusionOk="0">
                <a:moveTo>
                  <a:pt x="0" y="21600"/>
                </a:moveTo>
                <a:cubicBezTo>
                  <a:pt x="18589" y="18445"/>
                  <a:pt x="21600" y="11245"/>
                  <a:pt x="9032" y="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C6D6E35-6341-434C-A14F-99FD8E1BC431}"/>
              </a:ext>
            </a:extLst>
          </p:cNvPr>
          <p:cNvSpPr/>
          <p:nvPr/>
        </p:nvSpPr>
        <p:spPr>
          <a:xfrm>
            <a:off x="1766469" y="1294073"/>
            <a:ext cx="8475784" cy="4821059"/>
          </a:xfrm>
          <a:prstGeom prst="rect">
            <a:avLst/>
          </a:prstGeom>
          <a:solidFill>
            <a:schemeClr val="bg1">
              <a:alpha val="68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107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0863" y="2371535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978" y="2371494"/>
            <a:ext cx="360767" cy="360062"/>
          </a:xfrm>
          <a:prstGeom prst="rect">
            <a:avLst/>
          </a:prstGeom>
          <a:ln w="12700">
            <a:miter lim="400000"/>
          </a:ln>
        </p:spPr>
      </p:pic>
      <p:sp>
        <p:nvSpPr>
          <p:cNvPr id="1093" name="j"/>
          <p:cNvSpPr txBox="1"/>
          <p:nvPr/>
        </p:nvSpPr>
        <p:spPr>
          <a:xfrm>
            <a:off x="2987353" y="2383640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j</a:t>
            </a:r>
          </a:p>
        </p:txBody>
      </p:sp>
      <p:sp>
        <p:nvSpPr>
          <p:cNvPr id="1097" name="n"/>
          <p:cNvSpPr txBox="1"/>
          <p:nvPr/>
        </p:nvSpPr>
        <p:spPr>
          <a:xfrm>
            <a:off x="9233389" y="238364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dirty="0"/>
              <a:t>n</a:t>
            </a:r>
          </a:p>
        </p:txBody>
      </p:sp>
      <p:pic>
        <p:nvPicPr>
          <p:cNvPr id="104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774" y="4770695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278" y="5755131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179" y="5196058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465" y="5805349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833" y="5051384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090" y="4475595"/>
            <a:ext cx="360768" cy="360063"/>
          </a:xfrm>
          <a:prstGeom prst="rect">
            <a:avLst/>
          </a:prstGeom>
          <a:ln w="12700">
            <a:miter lim="400000"/>
          </a:ln>
        </p:spPr>
      </p:pic>
      <p:sp>
        <p:nvSpPr>
          <p:cNvPr id="1094" name="k"/>
          <p:cNvSpPr txBox="1"/>
          <p:nvPr/>
        </p:nvSpPr>
        <p:spPr>
          <a:xfrm>
            <a:off x="2807774" y="4706301"/>
            <a:ext cx="180579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k</a:t>
            </a:r>
          </a:p>
        </p:txBody>
      </p:sp>
      <p:sp>
        <p:nvSpPr>
          <p:cNvPr id="1095" name="l"/>
          <p:cNvSpPr txBox="1"/>
          <p:nvPr/>
        </p:nvSpPr>
        <p:spPr>
          <a:xfrm>
            <a:off x="2681773" y="5210953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l</a:t>
            </a:r>
          </a:p>
        </p:txBody>
      </p:sp>
      <p:sp>
        <p:nvSpPr>
          <p:cNvPr id="1096" name="m"/>
          <p:cNvSpPr txBox="1"/>
          <p:nvPr/>
        </p:nvSpPr>
        <p:spPr>
          <a:xfrm>
            <a:off x="2978233" y="5820245"/>
            <a:ext cx="256705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m</a:t>
            </a:r>
          </a:p>
        </p:txBody>
      </p:sp>
      <p:sp>
        <p:nvSpPr>
          <p:cNvPr id="1099" name="p"/>
          <p:cNvSpPr txBox="1"/>
          <p:nvPr/>
        </p:nvSpPr>
        <p:spPr>
          <a:xfrm>
            <a:off x="9571453" y="5063488"/>
            <a:ext cx="193416" cy="332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p</a:t>
            </a:r>
          </a:p>
        </p:txBody>
      </p:sp>
      <p:sp>
        <p:nvSpPr>
          <p:cNvPr id="1100" name="q"/>
          <p:cNvSpPr txBox="1"/>
          <p:nvPr/>
        </p:nvSpPr>
        <p:spPr>
          <a:xfrm>
            <a:off x="9233389" y="5820245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q</a:t>
            </a:r>
          </a:p>
        </p:txBody>
      </p:sp>
      <p:sp>
        <p:nvSpPr>
          <p:cNvPr id="1098" name="o"/>
          <p:cNvSpPr txBox="1"/>
          <p:nvPr/>
        </p:nvSpPr>
        <p:spPr>
          <a:xfrm>
            <a:off x="9299159" y="448770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dirty="0"/>
              <a:t>o</a:t>
            </a:r>
          </a:p>
        </p:txBody>
      </p:sp>
      <p:sp>
        <p:nvSpPr>
          <p:cNvPr id="75" name="Oval">
            <a:extLst>
              <a:ext uri="{FF2B5EF4-FFF2-40B4-BE49-F238E27FC236}">
                <a16:creationId xmlns:a16="http://schemas.microsoft.com/office/drawing/2014/main" id="{2E2AC89B-047E-F649-B5E0-49A11DAF9CB1}"/>
              </a:ext>
            </a:extLst>
          </p:cNvPr>
          <p:cNvSpPr/>
          <p:nvPr/>
        </p:nvSpPr>
        <p:spPr>
          <a:xfrm>
            <a:off x="5022492" y="3997031"/>
            <a:ext cx="517923" cy="507425"/>
          </a:xfrm>
          <a:prstGeom prst="ellipse">
            <a:avLst/>
          </a:prstGeom>
          <a:solidFill>
            <a:srgbClr val="FF9300"/>
          </a:solidFill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76" name="Image" descr="Image">
            <a:extLst>
              <a:ext uri="{FF2B5EF4-FFF2-40B4-BE49-F238E27FC236}">
                <a16:creationId xmlns:a16="http://schemas.microsoft.com/office/drawing/2014/main" id="{D721D118-966C-9E49-A692-73E453B73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141" y="4070712"/>
            <a:ext cx="360767" cy="360063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Oval">
            <a:extLst>
              <a:ext uri="{FF2B5EF4-FFF2-40B4-BE49-F238E27FC236}">
                <a16:creationId xmlns:a16="http://schemas.microsoft.com/office/drawing/2014/main" id="{E6EF22FD-857E-D443-9A28-386279B88E6B}"/>
              </a:ext>
            </a:extLst>
          </p:cNvPr>
          <p:cNvSpPr/>
          <p:nvPr/>
        </p:nvSpPr>
        <p:spPr>
          <a:xfrm>
            <a:off x="4428371" y="3000478"/>
            <a:ext cx="517923" cy="507425"/>
          </a:xfrm>
          <a:prstGeom prst="ellipse">
            <a:avLst/>
          </a:prstGeom>
          <a:solidFill>
            <a:srgbClr val="FF9300"/>
          </a:solidFill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78" name="Image" descr="Image">
            <a:extLst>
              <a:ext uri="{FF2B5EF4-FFF2-40B4-BE49-F238E27FC236}">
                <a16:creationId xmlns:a16="http://schemas.microsoft.com/office/drawing/2014/main" id="{0BF69D0D-F97E-6B4D-9656-CB8010E40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948" y="3074159"/>
            <a:ext cx="360767" cy="360063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Oval">
            <a:extLst>
              <a:ext uri="{FF2B5EF4-FFF2-40B4-BE49-F238E27FC236}">
                <a16:creationId xmlns:a16="http://schemas.microsoft.com/office/drawing/2014/main" id="{24D5FC74-ABEE-FA48-AA8A-2147FDB4D89D}"/>
              </a:ext>
            </a:extLst>
          </p:cNvPr>
          <p:cNvSpPr/>
          <p:nvPr/>
        </p:nvSpPr>
        <p:spPr>
          <a:xfrm>
            <a:off x="4435514" y="4915003"/>
            <a:ext cx="517923" cy="507425"/>
          </a:xfrm>
          <a:prstGeom prst="ellipse">
            <a:avLst/>
          </a:prstGeom>
          <a:solidFill>
            <a:srgbClr val="FF9300"/>
          </a:solidFill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81" name="Image" descr="Image">
            <a:extLst>
              <a:ext uri="{FF2B5EF4-FFF2-40B4-BE49-F238E27FC236}">
                <a16:creationId xmlns:a16="http://schemas.microsoft.com/office/drawing/2014/main" id="{16F57F00-A9C9-1C43-B8BB-A7BE638AF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092" y="4988684"/>
            <a:ext cx="360768" cy="360063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2" name="Connection Line">
            <a:extLst>
              <a:ext uri="{FF2B5EF4-FFF2-40B4-BE49-F238E27FC236}">
                <a16:creationId xmlns:a16="http://schemas.microsoft.com/office/drawing/2014/main" id="{14F31981-FA13-4646-BFA5-507704ADBB59}"/>
              </a:ext>
            </a:extLst>
          </p:cNvPr>
          <p:cNvCxnSpPr>
            <a:cxnSpLocks/>
            <a:stCxn id="77" idx="5"/>
          </p:cNvCxnSpPr>
          <p:nvPr/>
        </p:nvCxnSpPr>
        <p:spPr>
          <a:xfrm>
            <a:off x="4870446" y="3433592"/>
            <a:ext cx="339884" cy="563439"/>
          </a:xfrm>
          <a:prstGeom prst="straightConnector1">
            <a:avLst/>
          </a:prstGeom>
          <a:ln w="50800">
            <a:solidFill>
              <a:srgbClr val="FF9300"/>
            </a:solidFill>
            <a:miter lim="400000"/>
            <a:headEnd type="stealth"/>
            <a:tailEnd type="stealth"/>
          </a:ln>
        </p:spPr>
      </p:cxnSp>
      <p:cxnSp>
        <p:nvCxnSpPr>
          <p:cNvPr id="87" name="Connection Line">
            <a:extLst>
              <a:ext uri="{FF2B5EF4-FFF2-40B4-BE49-F238E27FC236}">
                <a16:creationId xmlns:a16="http://schemas.microsoft.com/office/drawing/2014/main" id="{4BDC11EA-1F9A-D140-8BAB-5EA777F18CFE}"/>
              </a:ext>
            </a:extLst>
          </p:cNvPr>
          <p:cNvCxnSpPr>
            <a:cxnSpLocks/>
            <a:stCxn id="75" idx="3"/>
            <a:endCxn id="80" idx="0"/>
          </p:cNvCxnSpPr>
          <p:nvPr/>
        </p:nvCxnSpPr>
        <p:spPr>
          <a:xfrm flipH="1">
            <a:off x="4694476" y="4430145"/>
            <a:ext cx="403864" cy="484858"/>
          </a:xfrm>
          <a:prstGeom prst="straightConnector1">
            <a:avLst/>
          </a:prstGeom>
          <a:ln w="50800">
            <a:solidFill>
              <a:srgbClr val="FF9300"/>
            </a:solidFill>
            <a:miter lim="400000"/>
            <a:headEnd type="stealth"/>
            <a:tailEnd type="stealth"/>
          </a:ln>
        </p:spPr>
      </p:cxnSp>
      <p:cxnSp>
        <p:nvCxnSpPr>
          <p:cNvPr id="91" name="Connection Line">
            <a:extLst>
              <a:ext uri="{FF2B5EF4-FFF2-40B4-BE49-F238E27FC236}">
                <a16:creationId xmlns:a16="http://schemas.microsoft.com/office/drawing/2014/main" id="{0BABB27A-B75D-8F4F-BB0C-40E1F27FE6DD}"/>
              </a:ext>
            </a:extLst>
          </p:cNvPr>
          <p:cNvCxnSpPr>
            <a:cxnSpLocks/>
            <a:stCxn id="77" idx="4"/>
            <a:endCxn id="80" idx="0"/>
          </p:cNvCxnSpPr>
          <p:nvPr/>
        </p:nvCxnSpPr>
        <p:spPr>
          <a:xfrm>
            <a:off x="4687333" y="3507903"/>
            <a:ext cx="7143" cy="1407100"/>
          </a:xfrm>
          <a:prstGeom prst="straightConnector1">
            <a:avLst/>
          </a:prstGeom>
          <a:ln w="50800">
            <a:solidFill>
              <a:srgbClr val="FF9300"/>
            </a:solidFill>
            <a:miter lim="400000"/>
            <a:headEnd type="stealth"/>
            <a:tailEnd type="stealth"/>
          </a:ln>
        </p:spPr>
      </p:cxnSp>
      <p:sp>
        <p:nvSpPr>
          <p:cNvPr id="84" name="Connection Line">
            <a:extLst>
              <a:ext uri="{FF2B5EF4-FFF2-40B4-BE49-F238E27FC236}">
                <a16:creationId xmlns:a16="http://schemas.microsoft.com/office/drawing/2014/main" id="{B3B94120-EAD4-5840-9FB7-75105B6D314A}"/>
              </a:ext>
            </a:extLst>
          </p:cNvPr>
          <p:cNvSpPr/>
          <p:nvPr/>
        </p:nvSpPr>
        <p:spPr>
          <a:xfrm>
            <a:off x="4952690" y="3254282"/>
            <a:ext cx="5553127" cy="2642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298" h="21600" extrusionOk="0">
                <a:moveTo>
                  <a:pt x="0" y="0"/>
                </a:moveTo>
                <a:cubicBezTo>
                  <a:pt x="17253" y="127"/>
                  <a:pt x="21600" y="7327"/>
                  <a:pt x="13040" y="21600"/>
                </a:cubicBezTo>
              </a:path>
            </a:pathLst>
          </a:custGeom>
          <a:ln w="25400">
            <a:solidFill>
              <a:srgbClr val="F39019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85" name="Connection Line">
            <a:extLst>
              <a:ext uri="{FF2B5EF4-FFF2-40B4-BE49-F238E27FC236}">
                <a16:creationId xmlns:a16="http://schemas.microsoft.com/office/drawing/2014/main" id="{63DBA24F-0FCC-E04C-AE8E-EA8AA23E0713}"/>
              </a:ext>
            </a:extLst>
          </p:cNvPr>
          <p:cNvSpPr/>
          <p:nvPr/>
        </p:nvSpPr>
        <p:spPr>
          <a:xfrm>
            <a:off x="4866963" y="3256649"/>
            <a:ext cx="5532209" cy="18957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755" h="21600" extrusionOk="0">
                <a:moveTo>
                  <a:pt x="14798" y="21600"/>
                </a:moveTo>
                <a:cubicBezTo>
                  <a:pt x="21600" y="8089"/>
                  <a:pt x="16667" y="889"/>
                  <a:pt x="0" y="0"/>
                </a:cubicBezTo>
              </a:path>
            </a:pathLst>
          </a:custGeom>
          <a:ln w="25400">
            <a:solidFill>
              <a:srgbClr val="F39019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86" name="Connection Line">
            <a:extLst>
              <a:ext uri="{FF2B5EF4-FFF2-40B4-BE49-F238E27FC236}">
                <a16:creationId xmlns:a16="http://schemas.microsoft.com/office/drawing/2014/main" id="{F67C63C6-5AD3-7740-9465-90E5C7EBF4DD}"/>
              </a:ext>
            </a:extLst>
          </p:cNvPr>
          <p:cNvSpPr/>
          <p:nvPr/>
        </p:nvSpPr>
        <p:spPr>
          <a:xfrm>
            <a:off x="4866883" y="3258242"/>
            <a:ext cx="5228602" cy="1341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726" h="21600" extrusionOk="0">
                <a:moveTo>
                  <a:pt x="14699" y="21600"/>
                </a:moveTo>
                <a:cubicBezTo>
                  <a:pt x="21600" y="9069"/>
                  <a:pt x="16700" y="1869"/>
                  <a:pt x="0" y="0"/>
                </a:cubicBezTo>
              </a:path>
            </a:pathLst>
          </a:custGeom>
          <a:ln w="25400">
            <a:solidFill>
              <a:srgbClr val="F39019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88" name="Connection Line">
            <a:extLst>
              <a:ext uri="{FF2B5EF4-FFF2-40B4-BE49-F238E27FC236}">
                <a16:creationId xmlns:a16="http://schemas.microsoft.com/office/drawing/2014/main" id="{8688394B-89DA-F84B-ABE9-97607A5D30A3}"/>
              </a:ext>
            </a:extLst>
          </p:cNvPr>
          <p:cNvSpPr/>
          <p:nvPr/>
        </p:nvSpPr>
        <p:spPr>
          <a:xfrm>
            <a:off x="3685802" y="5426182"/>
            <a:ext cx="970094" cy="542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68" extrusionOk="0">
                <a:moveTo>
                  <a:pt x="0" y="20049"/>
                </a:moveTo>
                <a:cubicBezTo>
                  <a:pt x="11994" y="21600"/>
                  <a:pt x="19194" y="14917"/>
                  <a:pt x="21600" y="0"/>
                </a:cubicBezTo>
              </a:path>
            </a:pathLst>
          </a:custGeom>
          <a:ln w="25400">
            <a:solidFill>
              <a:srgbClr val="F39019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89" name="Connection Line">
            <a:extLst>
              <a:ext uri="{FF2B5EF4-FFF2-40B4-BE49-F238E27FC236}">
                <a16:creationId xmlns:a16="http://schemas.microsoft.com/office/drawing/2014/main" id="{FEFD9767-87DC-CA42-A872-30A2E70F862C}"/>
              </a:ext>
            </a:extLst>
          </p:cNvPr>
          <p:cNvSpPr/>
          <p:nvPr/>
        </p:nvSpPr>
        <p:spPr>
          <a:xfrm>
            <a:off x="3603979" y="2520681"/>
            <a:ext cx="1029683" cy="561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930" extrusionOk="0">
                <a:moveTo>
                  <a:pt x="21600" y="19930"/>
                </a:moveTo>
                <a:cubicBezTo>
                  <a:pt x="18142" y="4852"/>
                  <a:pt x="10942" y="-1670"/>
                  <a:pt x="0" y="363"/>
                </a:cubicBezTo>
              </a:path>
            </a:pathLst>
          </a:custGeom>
          <a:ln w="25400">
            <a:solidFill>
              <a:srgbClr val="F39019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90" name="Connection Line">
            <a:extLst>
              <a:ext uri="{FF2B5EF4-FFF2-40B4-BE49-F238E27FC236}">
                <a16:creationId xmlns:a16="http://schemas.microsoft.com/office/drawing/2014/main" id="{C1D4CBDF-7E2F-8744-ADD1-8BACB9404EAB}"/>
              </a:ext>
            </a:extLst>
          </p:cNvPr>
          <p:cNvSpPr/>
          <p:nvPr/>
        </p:nvSpPr>
        <p:spPr>
          <a:xfrm>
            <a:off x="3208518" y="5310214"/>
            <a:ext cx="1263272" cy="132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32" extrusionOk="0">
                <a:moveTo>
                  <a:pt x="0" y="12740"/>
                </a:moveTo>
                <a:cubicBezTo>
                  <a:pt x="9394" y="21600"/>
                  <a:pt x="16594" y="17353"/>
                  <a:pt x="21600" y="0"/>
                </a:cubicBezTo>
              </a:path>
            </a:pathLst>
          </a:custGeom>
          <a:ln w="25400">
            <a:solidFill>
              <a:srgbClr val="F39019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92" name="Connection Line">
            <a:extLst>
              <a:ext uri="{FF2B5EF4-FFF2-40B4-BE49-F238E27FC236}">
                <a16:creationId xmlns:a16="http://schemas.microsoft.com/office/drawing/2014/main" id="{C3101DF0-BFEC-8643-B50F-7EA144613C96}"/>
              </a:ext>
            </a:extLst>
          </p:cNvPr>
          <p:cNvSpPr/>
          <p:nvPr/>
        </p:nvSpPr>
        <p:spPr>
          <a:xfrm>
            <a:off x="3430523" y="5056752"/>
            <a:ext cx="1092131" cy="2111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449" extrusionOk="0">
                <a:moveTo>
                  <a:pt x="0" y="0"/>
                </a:moveTo>
                <a:cubicBezTo>
                  <a:pt x="6915" y="17041"/>
                  <a:pt x="14115" y="21600"/>
                  <a:pt x="21600" y="13677"/>
                </a:cubicBezTo>
              </a:path>
            </a:pathLst>
          </a:custGeom>
          <a:ln w="25400">
            <a:solidFill>
              <a:srgbClr val="F39019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93" name="Connection Line">
            <a:extLst>
              <a:ext uri="{FF2B5EF4-FFF2-40B4-BE49-F238E27FC236}">
                <a16:creationId xmlns:a16="http://schemas.microsoft.com/office/drawing/2014/main" id="{48C80962-2CB1-BB42-A562-C13DB4C28A54}"/>
              </a:ext>
            </a:extLst>
          </p:cNvPr>
          <p:cNvSpPr/>
          <p:nvPr/>
        </p:nvSpPr>
        <p:spPr>
          <a:xfrm>
            <a:off x="4867024" y="2736164"/>
            <a:ext cx="4179434" cy="520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45" extrusionOk="0">
                <a:moveTo>
                  <a:pt x="0" y="21011"/>
                </a:moveTo>
                <a:cubicBezTo>
                  <a:pt x="13762" y="21600"/>
                  <a:pt x="20962" y="14596"/>
                  <a:pt x="21600" y="0"/>
                </a:cubicBezTo>
              </a:path>
            </a:pathLst>
          </a:custGeom>
          <a:ln w="25400">
            <a:solidFill>
              <a:srgbClr val="F39019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94" name="Connection Line">
            <a:extLst>
              <a:ext uri="{FF2B5EF4-FFF2-40B4-BE49-F238E27FC236}">
                <a16:creationId xmlns:a16="http://schemas.microsoft.com/office/drawing/2014/main" id="{C4E729D4-2630-4249-9B5F-5343C154B75D}"/>
              </a:ext>
            </a:extLst>
          </p:cNvPr>
          <p:cNvSpPr/>
          <p:nvPr/>
        </p:nvSpPr>
        <p:spPr>
          <a:xfrm>
            <a:off x="4895672" y="5237131"/>
            <a:ext cx="3911484" cy="740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119" y="8805"/>
                  <a:pt x="9319" y="16005"/>
                  <a:pt x="21600" y="21600"/>
                </a:cubicBezTo>
              </a:path>
            </a:pathLst>
          </a:custGeom>
          <a:ln w="25400">
            <a:solidFill>
              <a:srgbClr val="F39019"/>
            </a:solidFill>
            <a:miter lim="400000"/>
          </a:ln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420079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3" y="-87360"/>
            <a:ext cx="12310110" cy="8206742"/>
          </a:xfrm>
          <a:prstGeom prst="rect">
            <a:avLst/>
          </a:prstGeom>
          <a:ln w="12700">
            <a:miter lim="400000"/>
          </a:ln>
        </p:spPr>
      </p:pic>
      <p:sp>
        <p:nvSpPr>
          <p:cNvPr id="1038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9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1108" name="Connection Line"/>
          <p:cNvSpPr/>
          <p:nvPr/>
        </p:nvSpPr>
        <p:spPr>
          <a:xfrm>
            <a:off x="3183184" y="3843171"/>
            <a:ext cx="720053" cy="1031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09" name="Connection Line"/>
          <p:cNvSpPr/>
          <p:nvPr/>
        </p:nvSpPr>
        <p:spPr>
          <a:xfrm>
            <a:off x="3576708" y="2643942"/>
            <a:ext cx="368681" cy="220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0" name="Connection Line"/>
          <p:cNvSpPr/>
          <p:nvPr/>
        </p:nvSpPr>
        <p:spPr>
          <a:xfrm>
            <a:off x="8688437" y="2657982"/>
            <a:ext cx="177275" cy="129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1" name="Connection Line"/>
          <p:cNvSpPr/>
          <p:nvPr/>
        </p:nvSpPr>
        <p:spPr>
          <a:xfrm>
            <a:off x="8692891" y="4781668"/>
            <a:ext cx="208914" cy="204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2" name="Connection Line"/>
          <p:cNvSpPr/>
          <p:nvPr/>
        </p:nvSpPr>
        <p:spPr>
          <a:xfrm>
            <a:off x="8914454" y="5254988"/>
            <a:ext cx="223102" cy="29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3" name="Connection Line"/>
          <p:cNvSpPr/>
          <p:nvPr/>
        </p:nvSpPr>
        <p:spPr>
          <a:xfrm>
            <a:off x="8708126" y="5733217"/>
            <a:ext cx="142137" cy="130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4" name="Connection Line"/>
          <p:cNvSpPr/>
          <p:nvPr/>
        </p:nvSpPr>
        <p:spPr>
          <a:xfrm>
            <a:off x="3206675" y="5355199"/>
            <a:ext cx="382628" cy="14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5" name="Connection Line"/>
          <p:cNvSpPr/>
          <p:nvPr/>
        </p:nvSpPr>
        <p:spPr>
          <a:xfrm>
            <a:off x="3641366" y="5707260"/>
            <a:ext cx="133796" cy="112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6" name="Connection Line"/>
          <p:cNvSpPr/>
          <p:nvPr/>
        </p:nvSpPr>
        <p:spPr>
          <a:xfrm>
            <a:off x="3443469" y="5018042"/>
            <a:ext cx="207876" cy="83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cxnSp>
        <p:nvCxnSpPr>
          <p:cNvPr id="1050" name="Connection Line"/>
          <p:cNvCxnSpPr>
            <a:stCxn id="1058" idx="0"/>
            <a:endCxn id="1056" idx="0"/>
          </p:cNvCxnSpPr>
          <p:nvPr/>
        </p:nvCxnSpPr>
        <p:spPr>
          <a:xfrm flipH="1" flipV="1">
            <a:off x="6919402" y="4233761"/>
            <a:ext cx="1387317" cy="113107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51" name="Connection Line"/>
          <p:cNvCxnSpPr>
            <a:stCxn id="1055" idx="0"/>
            <a:endCxn id="1061" idx="0"/>
          </p:cNvCxnSpPr>
          <p:nvPr/>
        </p:nvCxnSpPr>
        <p:spPr>
          <a:xfrm flipV="1">
            <a:off x="4404229" y="2386438"/>
            <a:ext cx="1864717" cy="752998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52" name="Connection Line"/>
          <p:cNvCxnSpPr>
            <a:stCxn id="1060" idx="0"/>
            <a:endCxn id="1055" idx="0"/>
          </p:cNvCxnSpPr>
          <p:nvPr/>
        </p:nvCxnSpPr>
        <p:spPr>
          <a:xfrm flipH="1" flipV="1">
            <a:off x="4404229" y="3139435"/>
            <a:ext cx="685091" cy="109432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sp>
        <p:nvSpPr>
          <p:cNvPr id="1117" name="Connection Line"/>
          <p:cNvSpPr/>
          <p:nvPr/>
        </p:nvSpPr>
        <p:spPr>
          <a:xfrm>
            <a:off x="4168523" y="3110776"/>
            <a:ext cx="41187" cy="16910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055" name="Oval"/>
          <p:cNvSpPr/>
          <p:nvPr/>
        </p:nvSpPr>
        <p:spPr>
          <a:xfrm>
            <a:off x="3819221" y="2700227"/>
            <a:ext cx="1170016" cy="878417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cxnSp>
        <p:nvCxnSpPr>
          <p:cNvPr id="1064" name="Connection Line"/>
          <p:cNvCxnSpPr>
            <a:stCxn id="1057" idx="0"/>
            <a:endCxn id="1058" idx="0"/>
          </p:cNvCxnSpPr>
          <p:nvPr/>
        </p:nvCxnSpPr>
        <p:spPr>
          <a:xfrm>
            <a:off x="6268945" y="5331745"/>
            <a:ext cx="2037774" cy="3309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65" name="Connection Line"/>
          <p:cNvCxnSpPr>
            <a:stCxn id="1058" idx="0"/>
            <a:endCxn id="1059" idx="0"/>
          </p:cNvCxnSpPr>
          <p:nvPr/>
        </p:nvCxnSpPr>
        <p:spPr>
          <a:xfrm flipH="1" flipV="1">
            <a:off x="8207582" y="3139435"/>
            <a:ext cx="99137" cy="222540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66" name="Connection Line"/>
          <p:cNvCxnSpPr>
            <a:stCxn id="1054" idx="0"/>
            <a:endCxn id="1057" idx="0"/>
          </p:cNvCxnSpPr>
          <p:nvPr/>
        </p:nvCxnSpPr>
        <p:spPr>
          <a:xfrm>
            <a:off x="4222614" y="5331745"/>
            <a:ext cx="2046332" cy="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67" name="Connection Line"/>
          <p:cNvCxnSpPr>
            <a:stCxn id="1061" idx="0"/>
            <a:endCxn id="1059" idx="0"/>
          </p:cNvCxnSpPr>
          <p:nvPr/>
        </p:nvCxnSpPr>
        <p:spPr>
          <a:xfrm>
            <a:off x="6268945" y="2386438"/>
            <a:ext cx="1938638" cy="752998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68" name="Connection Line"/>
          <p:cNvCxnSpPr>
            <a:stCxn id="1055" idx="0"/>
            <a:endCxn id="1059" idx="0"/>
          </p:cNvCxnSpPr>
          <p:nvPr/>
        </p:nvCxnSpPr>
        <p:spPr>
          <a:xfrm>
            <a:off x="4404229" y="3139435"/>
            <a:ext cx="3803354" cy="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69" name="Connection Line"/>
          <p:cNvCxnSpPr>
            <a:stCxn id="1060" idx="0"/>
            <a:endCxn id="1056" idx="0"/>
          </p:cNvCxnSpPr>
          <p:nvPr/>
        </p:nvCxnSpPr>
        <p:spPr>
          <a:xfrm>
            <a:off x="5089319" y="4233760"/>
            <a:ext cx="1830084" cy="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70" name="Connection Line"/>
          <p:cNvCxnSpPr>
            <a:stCxn id="1054" idx="0"/>
            <a:endCxn id="1060" idx="0"/>
          </p:cNvCxnSpPr>
          <p:nvPr/>
        </p:nvCxnSpPr>
        <p:spPr>
          <a:xfrm flipV="1">
            <a:off x="4222614" y="4233760"/>
            <a:ext cx="866706" cy="109798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71" name="Connection Line"/>
          <p:cNvCxnSpPr>
            <a:stCxn id="1056" idx="0"/>
            <a:endCxn id="1059" idx="0"/>
          </p:cNvCxnSpPr>
          <p:nvPr/>
        </p:nvCxnSpPr>
        <p:spPr>
          <a:xfrm flipV="1">
            <a:off x="6919402" y="3139435"/>
            <a:ext cx="1288181" cy="1094327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sp>
        <p:nvSpPr>
          <p:cNvPr id="1072" name="C"/>
          <p:cNvSpPr txBox="1"/>
          <p:nvPr/>
        </p:nvSpPr>
        <p:spPr>
          <a:xfrm>
            <a:off x="4968309" y="4060921"/>
            <a:ext cx="242021" cy="345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085" name="B"/>
          <p:cNvSpPr txBox="1"/>
          <p:nvPr/>
        </p:nvSpPr>
        <p:spPr>
          <a:xfrm>
            <a:off x="4227292" y="2906254"/>
            <a:ext cx="212379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090" name="D"/>
          <p:cNvSpPr txBox="1"/>
          <p:nvPr/>
        </p:nvSpPr>
        <p:spPr>
          <a:xfrm>
            <a:off x="4190179" y="4925222"/>
            <a:ext cx="256531" cy="34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092" name="The Internet is composed of Autonomous Systems"/>
          <p:cNvSpPr txBox="1"/>
          <p:nvPr/>
        </p:nvSpPr>
        <p:spPr>
          <a:xfrm>
            <a:off x="889000" y="831191"/>
            <a:ext cx="8420696" cy="462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dirty="0"/>
              <a:t>SABRE protects the Bitcoin network from partition attacks</a:t>
            </a:r>
          </a:p>
        </p:txBody>
      </p:sp>
      <p:sp>
        <p:nvSpPr>
          <p:cNvPr id="1101" name="Oval"/>
          <p:cNvSpPr/>
          <p:nvPr/>
        </p:nvSpPr>
        <p:spPr>
          <a:xfrm>
            <a:off x="3819221" y="2700227"/>
            <a:ext cx="1170016" cy="878417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26" name="Connection Line"/>
          <p:cNvSpPr/>
          <p:nvPr/>
        </p:nvSpPr>
        <p:spPr>
          <a:xfrm>
            <a:off x="3501456" y="3356347"/>
            <a:ext cx="391979" cy="166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03" name="A"/>
          <p:cNvSpPr txBox="1"/>
          <p:nvPr/>
        </p:nvSpPr>
        <p:spPr>
          <a:xfrm>
            <a:off x="3062423" y="3670332"/>
            <a:ext cx="241524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104" name="Oval"/>
          <p:cNvSpPr/>
          <p:nvPr/>
        </p:nvSpPr>
        <p:spPr>
          <a:xfrm>
            <a:off x="2636179" y="3437809"/>
            <a:ext cx="1094012" cy="81072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05" name="A"/>
          <p:cNvSpPr txBox="1"/>
          <p:nvPr/>
        </p:nvSpPr>
        <p:spPr>
          <a:xfrm>
            <a:off x="3062423" y="3670332"/>
            <a:ext cx="241524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106" name="B"/>
          <p:cNvSpPr txBox="1"/>
          <p:nvPr/>
        </p:nvSpPr>
        <p:spPr>
          <a:xfrm>
            <a:off x="4227292" y="2906254"/>
            <a:ext cx="212379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058" name="Oval"/>
          <p:cNvSpPr/>
          <p:nvPr/>
        </p:nvSpPr>
        <p:spPr>
          <a:xfrm>
            <a:off x="7691977" y="4881014"/>
            <a:ext cx="1229484" cy="96764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59" name="Oval"/>
          <p:cNvSpPr/>
          <p:nvPr/>
        </p:nvSpPr>
        <p:spPr>
          <a:xfrm>
            <a:off x="7553983" y="2623173"/>
            <a:ext cx="1307199" cy="103252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60" name="Oval"/>
          <p:cNvSpPr/>
          <p:nvPr/>
        </p:nvSpPr>
        <p:spPr>
          <a:xfrm>
            <a:off x="4515046" y="3779681"/>
            <a:ext cx="1148547" cy="908160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61" name="Oval"/>
          <p:cNvSpPr/>
          <p:nvPr/>
        </p:nvSpPr>
        <p:spPr>
          <a:xfrm>
            <a:off x="5738460" y="1960830"/>
            <a:ext cx="1060972" cy="851216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63" name="E"/>
          <p:cNvSpPr txBox="1"/>
          <p:nvPr/>
        </p:nvSpPr>
        <p:spPr>
          <a:xfrm>
            <a:off x="6166973" y="2307248"/>
            <a:ext cx="203946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084" name="H"/>
          <p:cNvSpPr txBox="1"/>
          <p:nvPr/>
        </p:nvSpPr>
        <p:spPr>
          <a:xfrm>
            <a:off x="8180252" y="2966596"/>
            <a:ext cx="252935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086" name="I"/>
          <p:cNvSpPr txBox="1"/>
          <p:nvPr/>
        </p:nvSpPr>
        <p:spPr>
          <a:xfrm>
            <a:off x="8441087" y="4969833"/>
            <a:ext cx="139453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054" name="Oval"/>
          <p:cNvSpPr/>
          <p:nvPr/>
        </p:nvSpPr>
        <p:spPr>
          <a:xfrm>
            <a:off x="3590265" y="4803350"/>
            <a:ext cx="1264700" cy="1056790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07" name="D"/>
          <p:cNvSpPr txBox="1"/>
          <p:nvPr/>
        </p:nvSpPr>
        <p:spPr>
          <a:xfrm>
            <a:off x="4190179" y="4925222"/>
            <a:ext cx="256531" cy="34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056" name="G"/>
          <p:cNvSpPr/>
          <p:nvPr/>
        </p:nvSpPr>
        <p:spPr>
          <a:xfrm>
            <a:off x="6287053" y="3733760"/>
            <a:ext cx="1264699" cy="1000002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789" tIns="26789" rIns="26789" bIns="26789" anchor="ctr"/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79" name="B">
            <a:extLst>
              <a:ext uri="{FF2B5EF4-FFF2-40B4-BE49-F238E27FC236}">
                <a16:creationId xmlns:a16="http://schemas.microsoft.com/office/drawing/2014/main" id="{7250CE83-0FB6-8D4A-8E53-6B82146CC01B}"/>
              </a:ext>
            </a:extLst>
          </p:cNvPr>
          <p:cNvSpPr txBox="1"/>
          <p:nvPr/>
        </p:nvSpPr>
        <p:spPr>
          <a:xfrm>
            <a:off x="4989463" y="4006768"/>
            <a:ext cx="232035" cy="4092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lang="en-US" b="0" dirty="0">
                <a:solidFill>
                  <a:srgbClr val="000000"/>
                </a:solidFill>
              </a:rPr>
              <a:t>C</a:t>
            </a:r>
            <a:endParaRPr b="0" dirty="0">
              <a:solidFill>
                <a:srgbClr val="000000"/>
              </a:solidFill>
            </a:endParaRPr>
          </a:p>
        </p:txBody>
      </p:sp>
      <p:sp>
        <p:nvSpPr>
          <p:cNvPr id="1057" name="Oval"/>
          <p:cNvSpPr/>
          <p:nvPr/>
        </p:nvSpPr>
        <p:spPr>
          <a:xfrm>
            <a:off x="5654204" y="4882313"/>
            <a:ext cx="1229484" cy="898864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62" name="F"/>
          <p:cNvSpPr txBox="1"/>
          <p:nvPr/>
        </p:nvSpPr>
        <p:spPr>
          <a:xfrm>
            <a:off x="6167718" y="5153137"/>
            <a:ext cx="202456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 dirty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C6D6E35-6341-434C-A14F-99FD8E1BC431}"/>
              </a:ext>
            </a:extLst>
          </p:cNvPr>
          <p:cNvSpPr/>
          <p:nvPr/>
        </p:nvSpPr>
        <p:spPr>
          <a:xfrm>
            <a:off x="2031053" y="1369151"/>
            <a:ext cx="8475784" cy="4821059"/>
          </a:xfrm>
          <a:prstGeom prst="rect">
            <a:avLst/>
          </a:prstGeom>
          <a:solidFill>
            <a:schemeClr val="bg1">
              <a:alpha val="68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107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0863" y="2371535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978" y="2371494"/>
            <a:ext cx="360767" cy="360062"/>
          </a:xfrm>
          <a:prstGeom prst="rect">
            <a:avLst/>
          </a:prstGeom>
          <a:ln w="12700">
            <a:miter lim="400000"/>
          </a:ln>
        </p:spPr>
      </p:pic>
      <p:sp>
        <p:nvSpPr>
          <p:cNvPr id="1093" name="j"/>
          <p:cNvSpPr txBox="1"/>
          <p:nvPr/>
        </p:nvSpPr>
        <p:spPr>
          <a:xfrm>
            <a:off x="2987353" y="2383640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j</a:t>
            </a:r>
          </a:p>
        </p:txBody>
      </p:sp>
      <p:sp>
        <p:nvSpPr>
          <p:cNvPr id="1097" name="n"/>
          <p:cNvSpPr txBox="1"/>
          <p:nvPr/>
        </p:nvSpPr>
        <p:spPr>
          <a:xfrm>
            <a:off x="9233389" y="238364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dirty="0"/>
              <a:t>n</a:t>
            </a:r>
          </a:p>
        </p:txBody>
      </p:sp>
      <p:pic>
        <p:nvPicPr>
          <p:cNvPr id="104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774" y="4770695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278" y="5755131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179" y="5196058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465" y="5805349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833" y="5051384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090" y="4475595"/>
            <a:ext cx="360768" cy="360063"/>
          </a:xfrm>
          <a:prstGeom prst="rect">
            <a:avLst/>
          </a:prstGeom>
          <a:ln w="12700">
            <a:miter lim="400000"/>
          </a:ln>
        </p:spPr>
      </p:pic>
      <p:sp>
        <p:nvSpPr>
          <p:cNvPr id="1094" name="k"/>
          <p:cNvSpPr txBox="1"/>
          <p:nvPr/>
        </p:nvSpPr>
        <p:spPr>
          <a:xfrm>
            <a:off x="2807774" y="4706301"/>
            <a:ext cx="180579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k</a:t>
            </a:r>
          </a:p>
        </p:txBody>
      </p:sp>
      <p:sp>
        <p:nvSpPr>
          <p:cNvPr id="1095" name="l"/>
          <p:cNvSpPr txBox="1"/>
          <p:nvPr/>
        </p:nvSpPr>
        <p:spPr>
          <a:xfrm>
            <a:off x="2681773" y="5210953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l</a:t>
            </a:r>
          </a:p>
        </p:txBody>
      </p:sp>
      <p:sp>
        <p:nvSpPr>
          <p:cNvPr id="1096" name="m"/>
          <p:cNvSpPr txBox="1"/>
          <p:nvPr/>
        </p:nvSpPr>
        <p:spPr>
          <a:xfrm>
            <a:off x="2978233" y="5820245"/>
            <a:ext cx="256705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m</a:t>
            </a:r>
          </a:p>
        </p:txBody>
      </p:sp>
      <p:sp>
        <p:nvSpPr>
          <p:cNvPr id="1099" name="p"/>
          <p:cNvSpPr txBox="1"/>
          <p:nvPr/>
        </p:nvSpPr>
        <p:spPr>
          <a:xfrm>
            <a:off x="9571453" y="5063488"/>
            <a:ext cx="193416" cy="332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p</a:t>
            </a:r>
          </a:p>
        </p:txBody>
      </p:sp>
      <p:sp>
        <p:nvSpPr>
          <p:cNvPr id="1100" name="q"/>
          <p:cNvSpPr txBox="1"/>
          <p:nvPr/>
        </p:nvSpPr>
        <p:spPr>
          <a:xfrm>
            <a:off x="9233389" y="5820245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q</a:t>
            </a:r>
          </a:p>
        </p:txBody>
      </p:sp>
      <p:sp>
        <p:nvSpPr>
          <p:cNvPr id="1098" name="o"/>
          <p:cNvSpPr txBox="1"/>
          <p:nvPr/>
        </p:nvSpPr>
        <p:spPr>
          <a:xfrm>
            <a:off x="9299159" y="448770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dirty="0"/>
              <a:t>o</a:t>
            </a:r>
          </a:p>
        </p:txBody>
      </p:sp>
      <p:sp>
        <p:nvSpPr>
          <p:cNvPr id="75" name="Oval">
            <a:extLst>
              <a:ext uri="{FF2B5EF4-FFF2-40B4-BE49-F238E27FC236}">
                <a16:creationId xmlns:a16="http://schemas.microsoft.com/office/drawing/2014/main" id="{2E2AC89B-047E-F649-B5E0-49A11DAF9CB1}"/>
              </a:ext>
            </a:extLst>
          </p:cNvPr>
          <p:cNvSpPr/>
          <p:nvPr/>
        </p:nvSpPr>
        <p:spPr>
          <a:xfrm>
            <a:off x="5022492" y="3997031"/>
            <a:ext cx="517923" cy="507425"/>
          </a:xfrm>
          <a:prstGeom prst="ellipse">
            <a:avLst/>
          </a:prstGeom>
          <a:solidFill>
            <a:srgbClr val="FF9300"/>
          </a:solidFill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76" name="Image" descr="Image">
            <a:extLst>
              <a:ext uri="{FF2B5EF4-FFF2-40B4-BE49-F238E27FC236}">
                <a16:creationId xmlns:a16="http://schemas.microsoft.com/office/drawing/2014/main" id="{D721D118-966C-9E49-A692-73E453B73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141" y="4070712"/>
            <a:ext cx="360767" cy="360063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Oval">
            <a:extLst>
              <a:ext uri="{FF2B5EF4-FFF2-40B4-BE49-F238E27FC236}">
                <a16:creationId xmlns:a16="http://schemas.microsoft.com/office/drawing/2014/main" id="{E6EF22FD-857E-D443-9A28-386279B88E6B}"/>
              </a:ext>
            </a:extLst>
          </p:cNvPr>
          <p:cNvSpPr/>
          <p:nvPr/>
        </p:nvSpPr>
        <p:spPr>
          <a:xfrm>
            <a:off x="4428371" y="3000478"/>
            <a:ext cx="517923" cy="507425"/>
          </a:xfrm>
          <a:prstGeom prst="ellipse">
            <a:avLst/>
          </a:prstGeom>
          <a:solidFill>
            <a:srgbClr val="FF9300"/>
          </a:solidFill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78" name="Image" descr="Image">
            <a:extLst>
              <a:ext uri="{FF2B5EF4-FFF2-40B4-BE49-F238E27FC236}">
                <a16:creationId xmlns:a16="http://schemas.microsoft.com/office/drawing/2014/main" id="{0BF69D0D-F97E-6B4D-9656-CB8010E40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948" y="3074159"/>
            <a:ext cx="360767" cy="360063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Oval">
            <a:extLst>
              <a:ext uri="{FF2B5EF4-FFF2-40B4-BE49-F238E27FC236}">
                <a16:creationId xmlns:a16="http://schemas.microsoft.com/office/drawing/2014/main" id="{24D5FC74-ABEE-FA48-AA8A-2147FDB4D89D}"/>
              </a:ext>
            </a:extLst>
          </p:cNvPr>
          <p:cNvSpPr/>
          <p:nvPr/>
        </p:nvSpPr>
        <p:spPr>
          <a:xfrm>
            <a:off x="4435514" y="4915003"/>
            <a:ext cx="517923" cy="507425"/>
          </a:xfrm>
          <a:prstGeom prst="ellipse">
            <a:avLst/>
          </a:prstGeom>
          <a:solidFill>
            <a:srgbClr val="FF9300"/>
          </a:solidFill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81" name="Image" descr="Image">
            <a:extLst>
              <a:ext uri="{FF2B5EF4-FFF2-40B4-BE49-F238E27FC236}">
                <a16:creationId xmlns:a16="http://schemas.microsoft.com/office/drawing/2014/main" id="{16F57F00-A9C9-1C43-B8BB-A7BE638AF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092" y="4988684"/>
            <a:ext cx="360768" cy="360063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2" name="Connection Line">
            <a:extLst>
              <a:ext uri="{FF2B5EF4-FFF2-40B4-BE49-F238E27FC236}">
                <a16:creationId xmlns:a16="http://schemas.microsoft.com/office/drawing/2014/main" id="{14F31981-FA13-4646-BFA5-507704ADBB59}"/>
              </a:ext>
            </a:extLst>
          </p:cNvPr>
          <p:cNvCxnSpPr>
            <a:cxnSpLocks/>
            <a:stCxn id="77" idx="5"/>
          </p:cNvCxnSpPr>
          <p:nvPr/>
        </p:nvCxnSpPr>
        <p:spPr>
          <a:xfrm>
            <a:off x="4870446" y="3433592"/>
            <a:ext cx="339884" cy="563439"/>
          </a:xfrm>
          <a:prstGeom prst="straightConnector1">
            <a:avLst/>
          </a:prstGeom>
          <a:ln w="50800">
            <a:solidFill>
              <a:srgbClr val="FF9300"/>
            </a:solidFill>
            <a:miter lim="400000"/>
            <a:headEnd type="stealth"/>
            <a:tailEnd type="stealth"/>
          </a:ln>
        </p:spPr>
      </p:cxnSp>
      <p:cxnSp>
        <p:nvCxnSpPr>
          <p:cNvPr id="87" name="Connection Line">
            <a:extLst>
              <a:ext uri="{FF2B5EF4-FFF2-40B4-BE49-F238E27FC236}">
                <a16:creationId xmlns:a16="http://schemas.microsoft.com/office/drawing/2014/main" id="{4BDC11EA-1F9A-D140-8BAB-5EA777F18CFE}"/>
              </a:ext>
            </a:extLst>
          </p:cNvPr>
          <p:cNvCxnSpPr>
            <a:cxnSpLocks/>
            <a:stCxn id="75" idx="3"/>
            <a:endCxn id="80" idx="0"/>
          </p:cNvCxnSpPr>
          <p:nvPr/>
        </p:nvCxnSpPr>
        <p:spPr>
          <a:xfrm flipH="1">
            <a:off x="4694476" y="4430145"/>
            <a:ext cx="403864" cy="484858"/>
          </a:xfrm>
          <a:prstGeom prst="straightConnector1">
            <a:avLst/>
          </a:prstGeom>
          <a:ln w="50800">
            <a:solidFill>
              <a:srgbClr val="FF9300"/>
            </a:solidFill>
            <a:miter lim="400000"/>
            <a:headEnd type="stealth"/>
            <a:tailEnd type="stealth"/>
          </a:ln>
        </p:spPr>
      </p:cxnSp>
      <p:cxnSp>
        <p:nvCxnSpPr>
          <p:cNvPr id="91" name="Connection Line">
            <a:extLst>
              <a:ext uri="{FF2B5EF4-FFF2-40B4-BE49-F238E27FC236}">
                <a16:creationId xmlns:a16="http://schemas.microsoft.com/office/drawing/2014/main" id="{0BABB27A-B75D-8F4F-BB0C-40E1F27FE6DD}"/>
              </a:ext>
            </a:extLst>
          </p:cNvPr>
          <p:cNvCxnSpPr>
            <a:cxnSpLocks/>
            <a:stCxn id="77" idx="4"/>
            <a:endCxn id="80" idx="0"/>
          </p:cNvCxnSpPr>
          <p:nvPr/>
        </p:nvCxnSpPr>
        <p:spPr>
          <a:xfrm>
            <a:off x="4687333" y="3507903"/>
            <a:ext cx="7143" cy="1407100"/>
          </a:xfrm>
          <a:prstGeom prst="straightConnector1">
            <a:avLst/>
          </a:prstGeom>
          <a:ln w="50800">
            <a:solidFill>
              <a:srgbClr val="FF9300"/>
            </a:solidFill>
            <a:miter lim="400000"/>
            <a:headEnd type="stealth"/>
            <a:tailEnd type="stealth"/>
          </a:ln>
        </p:spPr>
      </p:cxnSp>
      <p:sp>
        <p:nvSpPr>
          <p:cNvPr id="84" name="Connection Line">
            <a:extLst>
              <a:ext uri="{FF2B5EF4-FFF2-40B4-BE49-F238E27FC236}">
                <a16:creationId xmlns:a16="http://schemas.microsoft.com/office/drawing/2014/main" id="{B3B94120-EAD4-5840-9FB7-75105B6D314A}"/>
              </a:ext>
            </a:extLst>
          </p:cNvPr>
          <p:cNvSpPr/>
          <p:nvPr/>
        </p:nvSpPr>
        <p:spPr>
          <a:xfrm>
            <a:off x="4952690" y="3254282"/>
            <a:ext cx="5553127" cy="2642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298" h="21600" extrusionOk="0">
                <a:moveTo>
                  <a:pt x="0" y="0"/>
                </a:moveTo>
                <a:cubicBezTo>
                  <a:pt x="17253" y="127"/>
                  <a:pt x="21600" y="7327"/>
                  <a:pt x="13040" y="21600"/>
                </a:cubicBezTo>
              </a:path>
            </a:pathLst>
          </a:custGeom>
          <a:ln w="25400">
            <a:solidFill>
              <a:srgbClr val="F39019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85" name="Connection Line">
            <a:extLst>
              <a:ext uri="{FF2B5EF4-FFF2-40B4-BE49-F238E27FC236}">
                <a16:creationId xmlns:a16="http://schemas.microsoft.com/office/drawing/2014/main" id="{63DBA24F-0FCC-E04C-AE8E-EA8AA23E0713}"/>
              </a:ext>
            </a:extLst>
          </p:cNvPr>
          <p:cNvSpPr/>
          <p:nvPr/>
        </p:nvSpPr>
        <p:spPr>
          <a:xfrm>
            <a:off x="4866963" y="3256649"/>
            <a:ext cx="5532209" cy="18957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755" h="21600" extrusionOk="0">
                <a:moveTo>
                  <a:pt x="14798" y="21600"/>
                </a:moveTo>
                <a:cubicBezTo>
                  <a:pt x="21600" y="8089"/>
                  <a:pt x="16667" y="889"/>
                  <a:pt x="0" y="0"/>
                </a:cubicBezTo>
              </a:path>
            </a:pathLst>
          </a:custGeom>
          <a:ln w="25400">
            <a:solidFill>
              <a:srgbClr val="F39019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86" name="Connection Line">
            <a:extLst>
              <a:ext uri="{FF2B5EF4-FFF2-40B4-BE49-F238E27FC236}">
                <a16:creationId xmlns:a16="http://schemas.microsoft.com/office/drawing/2014/main" id="{F67C63C6-5AD3-7740-9465-90E5C7EBF4DD}"/>
              </a:ext>
            </a:extLst>
          </p:cNvPr>
          <p:cNvSpPr/>
          <p:nvPr/>
        </p:nvSpPr>
        <p:spPr>
          <a:xfrm>
            <a:off x="4866883" y="3258242"/>
            <a:ext cx="5228602" cy="1341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726" h="21600" extrusionOk="0">
                <a:moveTo>
                  <a:pt x="14699" y="21600"/>
                </a:moveTo>
                <a:cubicBezTo>
                  <a:pt x="21600" y="9069"/>
                  <a:pt x="16700" y="1869"/>
                  <a:pt x="0" y="0"/>
                </a:cubicBezTo>
              </a:path>
            </a:pathLst>
          </a:custGeom>
          <a:ln w="25400">
            <a:solidFill>
              <a:srgbClr val="F39019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88" name="Connection Line">
            <a:extLst>
              <a:ext uri="{FF2B5EF4-FFF2-40B4-BE49-F238E27FC236}">
                <a16:creationId xmlns:a16="http://schemas.microsoft.com/office/drawing/2014/main" id="{8688394B-89DA-F84B-ABE9-97607A5D30A3}"/>
              </a:ext>
            </a:extLst>
          </p:cNvPr>
          <p:cNvSpPr/>
          <p:nvPr/>
        </p:nvSpPr>
        <p:spPr>
          <a:xfrm>
            <a:off x="3685802" y="5426182"/>
            <a:ext cx="970094" cy="542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68" extrusionOk="0">
                <a:moveTo>
                  <a:pt x="0" y="20049"/>
                </a:moveTo>
                <a:cubicBezTo>
                  <a:pt x="11994" y="21600"/>
                  <a:pt x="19194" y="14917"/>
                  <a:pt x="21600" y="0"/>
                </a:cubicBezTo>
              </a:path>
            </a:pathLst>
          </a:custGeom>
          <a:ln w="25400">
            <a:solidFill>
              <a:srgbClr val="F39019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89" name="Connection Line">
            <a:extLst>
              <a:ext uri="{FF2B5EF4-FFF2-40B4-BE49-F238E27FC236}">
                <a16:creationId xmlns:a16="http://schemas.microsoft.com/office/drawing/2014/main" id="{FEFD9767-87DC-CA42-A872-30A2E70F862C}"/>
              </a:ext>
            </a:extLst>
          </p:cNvPr>
          <p:cNvSpPr/>
          <p:nvPr/>
        </p:nvSpPr>
        <p:spPr>
          <a:xfrm>
            <a:off x="3603979" y="2520681"/>
            <a:ext cx="1029683" cy="561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930" extrusionOk="0">
                <a:moveTo>
                  <a:pt x="21600" y="19930"/>
                </a:moveTo>
                <a:cubicBezTo>
                  <a:pt x="18142" y="4852"/>
                  <a:pt x="10942" y="-1670"/>
                  <a:pt x="0" y="363"/>
                </a:cubicBezTo>
              </a:path>
            </a:pathLst>
          </a:custGeom>
          <a:ln w="25400">
            <a:solidFill>
              <a:srgbClr val="F39019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90" name="Connection Line">
            <a:extLst>
              <a:ext uri="{FF2B5EF4-FFF2-40B4-BE49-F238E27FC236}">
                <a16:creationId xmlns:a16="http://schemas.microsoft.com/office/drawing/2014/main" id="{C1D4CBDF-7E2F-8744-ADD1-8BACB9404EAB}"/>
              </a:ext>
            </a:extLst>
          </p:cNvPr>
          <p:cNvSpPr/>
          <p:nvPr/>
        </p:nvSpPr>
        <p:spPr>
          <a:xfrm>
            <a:off x="3208518" y="5310214"/>
            <a:ext cx="1263272" cy="132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32" extrusionOk="0">
                <a:moveTo>
                  <a:pt x="0" y="12740"/>
                </a:moveTo>
                <a:cubicBezTo>
                  <a:pt x="9394" y="21600"/>
                  <a:pt x="16594" y="17353"/>
                  <a:pt x="21600" y="0"/>
                </a:cubicBezTo>
              </a:path>
            </a:pathLst>
          </a:custGeom>
          <a:ln w="25400">
            <a:solidFill>
              <a:srgbClr val="F39019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92" name="Connection Line">
            <a:extLst>
              <a:ext uri="{FF2B5EF4-FFF2-40B4-BE49-F238E27FC236}">
                <a16:creationId xmlns:a16="http://schemas.microsoft.com/office/drawing/2014/main" id="{C3101DF0-BFEC-8643-B50F-7EA144613C96}"/>
              </a:ext>
            </a:extLst>
          </p:cNvPr>
          <p:cNvSpPr/>
          <p:nvPr/>
        </p:nvSpPr>
        <p:spPr>
          <a:xfrm>
            <a:off x="3430523" y="5056752"/>
            <a:ext cx="1092131" cy="2111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449" extrusionOk="0">
                <a:moveTo>
                  <a:pt x="0" y="0"/>
                </a:moveTo>
                <a:cubicBezTo>
                  <a:pt x="6915" y="17041"/>
                  <a:pt x="14115" y="21600"/>
                  <a:pt x="21600" y="13677"/>
                </a:cubicBezTo>
              </a:path>
            </a:pathLst>
          </a:custGeom>
          <a:ln w="25400">
            <a:solidFill>
              <a:srgbClr val="F39019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93" name="Connection Line">
            <a:extLst>
              <a:ext uri="{FF2B5EF4-FFF2-40B4-BE49-F238E27FC236}">
                <a16:creationId xmlns:a16="http://schemas.microsoft.com/office/drawing/2014/main" id="{48C80962-2CB1-BB42-A562-C13DB4C28A54}"/>
              </a:ext>
            </a:extLst>
          </p:cNvPr>
          <p:cNvSpPr/>
          <p:nvPr/>
        </p:nvSpPr>
        <p:spPr>
          <a:xfrm>
            <a:off x="4867024" y="2736164"/>
            <a:ext cx="4179434" cy="520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45" extrusionOk="0">
                <a:moveTo>
                  <a:pt x="0" y="21011"/>
                </a:moveTo>
                <a:cubicBezTo>
                  <a:pt x="13762" y="21600"/>
                  <a:pt x="20962" y="14596"/>
                  <a:pt x="21600" y="0"/>
                </a:cubicBezTo>
              </a:path>
            </a:pathLst>
          </a:custGeom>
          <a:ln w="25400">
            <a:solidFill>
              <a:srgbClr val="F39019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95" name="Connection Line">
            <a:extLst>
              <a:ext uri="{FF2B5EF4-FFF2-40B4-BE49-F238E27FC236}">
                <a16:creationId xmlns:a16="http://schemas.microsoft.com/office/drawing/2014/main" id="{D6969816-A209-D34F-AD11-D9484A23091A}"/>
              </a:ext>
            </a:extLst>
          </p:cNvPr>
          <p:cNvSpPr/>
          <p:nvPr/>
        </p:nvSpPr>
        <p:spPr>
          <a:xfrm>
            <a:off x="7396003" y="4866213"/>
            <a:ext cx="385783" cy="964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09" h="21600" extrusionOk="0">
                <a:moveTo>
                  <a:pt x="20616" y="0"/>
                </a:moveTo>
                <a:cubicBezTo>
                  <a:pt x="21600" y="10523"/>
                  <a:pt x="14728" y="17723"/>
                  <a:pt x="0" y="21600"/>
                </a:cubicBezTo>
              </a:path>
            </a:pathLst>
          </a:custGeom>
          <a:ln w="50800">
            <a:solidFill>
              <a:srgbClr val="FF26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96" name="Connection Line">
            <a:extLst>
              <a:ext uri="{FF2B5EF4-FFF2-40B4-BE49-F238E27FC236}">
                <a16:creationId xmlns:a16="http://schemas.microsoft.com/office/drawing/2014/main" id="{53919CFA-3316-4040-871E-CF84EFA81D61}"/>
              </a:ext>
            </a:extLst>
          </p:cNvPr>
          <p:cNvSpPr/>
          <p:nvPr/>
        </p:nvSpPr>
        <p:spPr>
          <a:xfrm>
            <a:off x="3213844" y="4480028"/>
            <a:ext cx="5942182" cy="881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58" extrusionOk="0">
                <a:moveTo>
                  <a:pt x="0" y="16258"/>
                </a:moveTo>
                <a:cubicBezTo>
                  <a:pt x="6451" y="-4127"/>
                  <a:pt x="13651" y="-5342"/>
                  <a:pt x="21600" y="12613"/>
                </a:cubicBezTo>
              </a:path>
            </a:pathLst>
          </a:custGeom>
          <a:ln w="38100">
            <a:solidFill>
              <a:srgbClr val="FF2600"/>
            </a:solidFill>
            <a:prstDash val="sysDot"/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97" name="Connection Line">
            <a:extLst>
              <a:ext uri="{FF2B5EF4-FFF2-40B4-BE49-F238E27FC236}">
                <a16:creationId xmlns:a16="http://schemas.microsoft.com/office/drawing/2014/main" id="{866A714A-1144-8E4B-AF67-F9F14F5EC819}"/>
              </a:ext>
            </a:extLst>
          </p:cNvPr>
          <p:cNvSpPr/>
          <p:nvPr/>
        </p:nvSpPr>
        <p:spPr>
          <a:xfrm>
            <a:off x="3527804" y="2662736"/>
            <a:ext cx="5239878" cy="1340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extrusionOk="0">
                <a:moveTo>
                  <a:pt x="0" y="540"/>
                </a:moveTo>
                <a:cubicBezTo>
                  <a:pt x="5120" y="21600"/>
                  <a:pt x="12320" y="21420"/>
                  <a:pt x="21600" y="0"/>
                </a:cubicBezTo>
              </a:path>
            </a:pathLst>
          </a:custGeom>
          <a:ln w="38100">
            <a:solidFill>
              <a:srgbClr val="FF2600"/>
            </a:solidFill>
            <a:prstDash val="sysDot"/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pic>
        <p:nvPicPr>
          <p:cNvPr id="98" name="cartoon-pirate-e1280320621307.jpg" descr="cartoon-pirate-e1280320621307.jpg">
            <a:extLst>
              <a:ext uri="{FF2B5EF4-FFF2-40B4-BE49-F238E27FC236}">
                <a16:creationId xmlns:a16="http://schemas.microsoft.com/office/drawing/2014/main" id="{D9FD82B2-62ED-5F4C-B88E-A9693A638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0582" y="3712715"/>
            <a:ext cx="828443" cy="1073869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Oval">
            <a:extLst>
              <a:ext uri="{FF2B5EF4-FFF2-40B4-BE49-F238E27FC236}">
                <a16:creationId xmlns:a16="http://schemas.microsoft.com/office/drawing/2014/main" id="{F48D66DC-B434-CE48-9EE5-B84A4099D0AC}"/>
              </a:ext>
            </a:extLst>
          </p:cNvPr>
          <p:cNvSpPr/>
          <p:nvPr/>
        </p:nvSpPr>
        <p:spPr>
          <a:xfrm>
            <a:off x="6290408" y="3740731"/>
            <a:ext cx="1264699" cy="1000002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1" name="Star">
            <a:extLst>
              <a:ext uri="{FF2B5EF4-FFF2-40B4-BE49-F238E27FC236}">
                <a16:creationId xmlns:a16="http://schemas.microsoft.com/office/drawing/2014/main" id="{71158545-404C-CE43-9738-93EFF5A12426}"/>
              </a:ext>
            </a:extLst>
          </p:cNvPr>
          <p:cNvSpPr/>
          <p:nvPr/>
        </p:nvSpPr>
        <p:spPr>
          <a:xfrm>
            <a:off x="7589294" y="4618523"/>
            <a:ext cx="374027" cy="321000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blipFill>
            <a:blip r:embed="rId6"/>
          </a:blipFill>
          <a:ln w="3175"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2" name="Connection Line">
            <a:extLst>
              <a:ext uri="{FF2B5EF4-FFF2-40B4-BE49-F238E27FC236}">
                <a16:creationId xmlns:a16="http://schemas.microsoft.com/office/drawing/2014/main" id="{C089545E-23CF-4443-95C6-7DDCF9B6EF25}"/>
              </a:ext>
            </a:extLst>
          </p:cNvPr>
          <p:cNvSpPr/>
          <p:nvPr/>
        </p:nvSpPr>
        <p:spPr>
          <a:xfrm>
            <a:off x="4895672" y="5237131"/>
            <a:ext cx="3911484" cy="740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119" y="8805"/>
                  <a:pt x="9319" y="16005"/>
                  <a:pt x="21600" y="21600"/>
                </a:cubicBezTo>
              </a:path>
            </a:pathLst>
          </a:custGeom>
          <a:ln w="25400">
            <a:solidFill>
              <a:srgbClr val="F39019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25" name="Connection Line"/>
          <p:cNvSpPr/>
          <p:nvPr/>
        </p:nvSpPr>
        <p:spPr>
          <a:xfrm>
            <a:off x="3434295" y="2721329"/>
            <a:ext cx="526028" cy="2384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9" h="19562" extrusionOk="0">
                <a:moveTo>
                  <a:pt x="1491" y="0"/>
                </a:moveTo>
                <a:cubicBezTo>
                  <a:pt x="21600" y="15270"/>
                  <a:pt x="21103" y="21600"/>
                  <a:pt x="0" y="18991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122" name="Connection Line"/>
          <p:cNvSpPr/>
          <p:nvPr/>
        </p:nvSpPr>
        <p:spPr>
          <a:xfrm>
            <a:off x="3205929" y="5384743"/>
            <a:ext cx="635964" cy="451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094" h="21600" extrusionOk="0">
                <a:moveTo>
                  <a:pt x="0" y="0"/>
                </a:moveTo>
                <a:cubicBezTo>
                  <a:pt x="17580" y="2058"/>
                  <a:pt x="21600" y="9258"/>
                  <a:pt x="12059" y="2160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123" name="Connection Line"/>
          <p:cNvSpPr/>
          <p:nvPr/>
        </p:nvSpPr>
        <p:spPr>
          <a:xfrm>
            <a:off x="3206631" y="5028609"/>
            <a:ext cx="426694" cy="333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36" h="21600" extrusionOk="0">
                <a:moveTo>
                  <a:pt x="0" y="21600"/>
                </a:moveTo>
                <a:cubicBezTo>
                  <a:pt x="18589" y="18445"/>
                  <a:pt x="21600" y="11245"/>
                  <a:pt x="9032" y="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118" name="Connection Line"/>
          <p:cNvSpPr/>
          <p:nvPr/>
        </p:nvSpPr>
        <p:spPr>
          <a:xfrm>
            <a:off x="8897239" y="5285303"/>
            <a:ext cx="247269" cy="530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44" h="21600" extrusionOk="0">
                <a:moveTo>
                  <a:pt x="18344" y="0"/>
                </a:moveTo>
                <a:cubicBezTo>
                  <a:pt x="2247" y="3941"/>
                  <a:pt x="-3256" y="11141"/>
                  <a:pt x="1835" y="2160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124" name="Connection Line"/>
          <p:cNvSpPr/>
          <p:nvPr/>
        </p:nvSpPr>
        <p:spPr>
          <a:xfrm>
            <a:off x="8819531" y="4811693"/>
            <a:ext cx="324958" cy="49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835" h="19147" extrusionOk="0">
                <a:moveTo>
                  <a:pt x="6295" y="0"/>
                </a:moveTo>
                <a:cubicBezTo>
                  <a:pt x="-4765" y="15514"/>
                  <a:pt x="-1252" y="21600"/>
                  <a:pt x="16835" y="18259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04" name="Rounded Rectangle">
            <a:extLst>
              <a:ext uri="{FF2B5EF4-FFF2-40B4-BE49-F238E27FC236}">
                <a16:creationId xmlns:a16="http://schemas.microsoft.com/office/drawing/2014/main" id="{F8B61B4C-C7DA-AC40-8295-510200EB324F}"/>
              </a:ext>
            </a:extLst>
          </p:cNvPr>
          <p:cNvSpPr/>
          <p:nvPr/>
        </p:nvSpPr>
        <p:spPr>
          <a:xfrm>
            <a:off x="7723330" y="1873629"/>
            <a:ext cx="2320121" cy="4413208"/>
          </a:xfrm>
          <a:prstGeom prst="roundRect">
            <a:avLst>
              <a:gd name="adj" fmla="val 50000"/>
            </a:avLst>
          </a:prstGeom>
          <a:blipFill>
            <a:blip r:embed="rId7">
              <a:alphaModFix amt="12028"/>
            </a:blip>
          </a:blip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754730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3" y="-87360"/>
            <a:ext cx="12310110" cy="8206742"/>
          </a:xfrm>
          <a:prstGeom prst="rect">
            <a:avLst/>
          </a:prstGeom>
          <a:ln w="12700">
            <a:miter lim="400000"/>
          </a:ln>
        </p:spPr>
      </p:pic>
      <p:sp>
        <p:nvSpPr>
          <p:cNvPr id="1038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9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1108" name="Connection Line"/>
          <p:cNvSpPr/>
          <p:nvPr/>
        </p:nvSpPr>
        <p:spPr>
          <a:xfrm>
            <a:off x="3183184" y="3843171"/>
            <a:ext cx="720053" cy="1031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09" name="Connection Line"/>
          <p:cNvSpPr/>
          <p:nvPr/>
        </p:nvSpPr>
        <p:spPr>
          <a:xfrm>
            <a:off x="3576708" y="2643942"/>
            <a:ext cx="368681" cy="220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0" name="Connection Line"/>
          <p:cNvSpPr/>
          <p:nvPr/>
        </p:nvSpPr>
        <p:spPr>
          <a:xfrm>
            <a:off x="8688437" y="2657982"/>
            <a:ext cx="177275" cy="129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1" name="Connection Line"/>
          <p:cNvSpPr/>
          <p:nvPr/>
        </p:nvSpPr>
        <p:spPr>
          <a:xfrm>
            <a:off x="8692891" y="4781668"/>
            <a:ext cx="208914" cy="204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2" name="Connection Line"/>
          <p:cNvSpPr/>
          <p:nvPr/>
        </p:nvSpPr>
        <p:spPr>
          <a:xfrm>
            <a:off x="8914454" y="5254988"/>
            <a:ext cx="223102" cy="29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3" name="Connection Line"/>
          <p:cNvSpPr/>
          <p:nvPr/>
        </p:nvSpPr>
        <p:spPr>
          <a:xfrm>
            <a:off x="8708126" y="5733217"/>
            <a:ext cx="142137" cy="130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4" name="Connection Line"/>
          <p:cNvSpPr/>
          <p:nvPr/>
        </p:nvSpPr>
        <p:spPr>
          <a:xfrm>
            <a:off x="3206675" y="5355199"/>
            <a:ext cx="382628" cy="14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5" name="Connection Line"/>
          <p:cNvSpPr/>
          <p:nvPr/>
        </p:nvSpPr>
        <p:spPr>
          <a:xfrm>
            <a:off x="3641366" y="5707260"/>
            <a:ext cx="133796" cy="112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16" name="Connection Line"/>
          <p:cNvSpPr/>
          <p:nvPr/>
        </p:nvSpPr>
        <p:spPr>
          <a:xfrm>
            <a:off x="3443469" y="5018042"/>
            <a:ext cx="207876" cy="83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cxnSp>
        <p:nvCxnSpPr>
          <p:cNvPr id="1050" name="Connection Line"/>
          <p:cNvCxnSpPr>
            <a:stCxn id="1058" idx="0"/>
            <a:endCxn id="1056" idx="0"/>
          </p:cNvCxnSpPr>
          <p:nvPr/>
        </p:nvCxnSpPr>
        <p:spPr>
          <a:xfrm flipH="1" flipV="1">
            <a:off x="6919402" y="4233761"/>
            <a:ext cx="1387317" cy="113107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51" name="Connection Line"/>
          <p:cNvCxnSpPr>
            <a:stCxn id="1055" idx="0"/>
            <a:endCxn id="1061" idx="0"/>
          </p:cNvCxnSpPr>
          <p:nvPr/>
        </p:nvCxnSpPr>
        <p:spPr>
          <a:xfrm flipV="1">
            <a:off x="4404229" y="2386438"/>
            <a:ext cx="1864717" cy="752998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52" name="Connection Line"/>
          <p:cNvCxnSpPr>
            <a:stCxn id="1060" idx="0"/>
            <a:endCxn id="1055" idx="0"/>
          </p:cNvCxnSpPr>
          <p:nvPr/>
        </p:nvCxnSpPr>
        <p:spPr>
          <a:xfrm flipH="1" flipV="1">
            <a:off x="4404229" y="3139435"/>
            <a:ext cx="685091" cy="109432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sp>
        <p:nvSpPr>
          <p:cNvPr id="1117" name="Connection Line"/>
          <p:cNvSpPr/>
          <p:nvPr/>
        </p:nvSpPr>
        <p:spPr>
          <a:xfrm>
            <a:off x="4168523" y="3110776"/>
            <a:ext cx="41187" cy="16910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055" name="Oval"/>
          <p:cNvSpPr/>
          <p:nvPr/>
        </p:nvSpPr>
        <p:spPr>
          <a:xfrm>
            <a:off x="3819221" y="2700227"/>
            <a:ext cx="1170016" cy="878417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cxnSp>
        <p:nvCxnSpPr>
          <p:cNvPr id="1064" name="Connection Line"/>
          <p:cNvCxnSpPr>
            <a:stCxn id="1057" idx="0"/>
            <a:endCxn id="1058" idx="0"/>
          </p:cNvCxnSpPr>
          <p:nvPr/>
        </p:nvCxnSpPr>
        <p:spPr>
          <a:xfrm>
            <a:off x="6268945" y="5331745"/>
            <a:ext cx="2037774" cy="3309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65" name="Connection Line"/>
          <p:cNvCxnSpPr>
            <a:stCxn id="1058" idx="0"/>
            <a:endCxn id="1059" idx="0"/>
          </p:cNvCxnSpPr>
          <p:nvPr/>
        </p:nvCxnSpPr>
        <p:spPr>
          <a:xfrm flipH="1" flipV="1">
            <a:off x="8207582" y="3139435"/>
            <a:ext cx="99137" cy="222540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66" name="Connection Line"/>
          <p:cNvCxnSpPr>
            <a:stCxn id="1054" idx="0"/>
            <a:endCxn id="1057" idx="0"/>
          </p:cNvCxnSpPr>
          <p:nvPr/>
        </p:nvCxnSpPr>
        <p:spPr>
          <a:xfrm>
            <a:off x="4222614" y="5331745"/>
            <a:ext cx="2046332" cy="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67" name="Connection Line"/>
          <p:cNvCxnSpPr>
            <a:stCxn id="1061" idx="0"/>
            <a:endCxn id="1059" idx="0"/>
          </p:cNvCxnSpPr>
          <p:nvPr/>
        </p:nvCxnSpPr>
        <p:spPr>
          <a:xfrm>
            <a:off x="6268945" y="2386438"/>
            <a:ext cx="1938638" cy="752998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68" name="Connection Line"/>
          <p:cNvCxnSpPr>
            <a:stCxn id="1055" idx="0"/>
            <a:endCxn id="1059" idx="0"/>
          </p:cNvCxnSpPr>
          <p:nvPr/>
        </p:nvCxnSpPr>
        <p:spPr>
          <a:xfrm>
            <a:off x="4404229" y="3139435"/>
            <a:ext cx="3803354" cy="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69" name="Connection Line"/>
          <p:cNvCxnSpPr>
            <a:stCxn id="1060" idx="0"/>
            <a:endCxn id="1056" idx="0"/>
          </p:cNvCxnSpPr>
          <p:nvPr/>
        </p:nvCxnSpPr>
        <p:spPr>
          <a:xfrm>
            <a:off x="5089319" y="4233760"/>
            <a:ext cx="1830084" cy="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70" name="Connection Line"/>
          <p:cNvCxnSpPr>
            <a:stCxn id="1054" idx="0"/>
            <a:endCxn id="1060" idx="0"/>
          </p:cNvCxnSpPr>
          <p:nvPr/>
        </p:nvCxnSpPr>
        <p:spPr>
          <a:xfrm flipV="1">
            <a:off x="4222614" y="4233760"/>
            <a:ext cx="866706" cy="1097986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cxnSp>
        <p:nvCxnSpPr>
          <p:cNvPr id="1071" name="Connection Line"/>
          <p:cNvCxnSpPr>
            <a:stCxn id="1056" idx="0"/>
            <a:endCxn id="1059" idx="0"/>
          </p:cNvCxnSpPr>
          <p:nvPr/>
        </p:nvCxnSpPr>
        <p:spPr>
          <a:xfrm flipV="1">
            <a:off x="6919402" y="3139435"/>
            <a:ext cx="1288181" cy="1094327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</p:cxnSp>
      <p:sp>
        <p:nvSpPr>
          <p:cNvPr id="1072" name="C"/>
          <p:cNvSpPr txBox="1"/>
          <p:nvPr/>
        </p:nvSpPr>
        <p:spPr>
          <a:xfrm>
            <a:off x="4968309" y="4060921"/>
            <a:ext cx="242021" cy="345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085" name="B"/>
          <p:cNvSpPr txBox="1"/>
          <p:nvPr/>
        </p:nvSpPr>
        <p:spPr>
          <a:xfrm>
            <a:off x="4227292" y="2906254"/>
            <a:ext cx="212379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090" name="D"/>
          <p:cNvSpPr txBox="1"/>
          <p:nvPr/>
        </p:nvSpPr>
        <p:spPr>
          <a:xfrm>
            <a:off x="4190179" y="4925222"/>
            <a:ext cx="256531" cy="34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092" name="The Internet is composed of Autonomous Systems"/>
          <p:cNvSpPr txBox="1"/>
          <p:nvPr/>
        </p:nvSpPr>
        <p:spPr>
          <a:xfrm>
            <a:off x="889000" y="831191"/>
            <a:ext cx="8420696" cy="462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dirty="0"/>
              <a:t>Block is propagated via the SABRE network</a:t>
            </a:r>
          </a:p>
        </p:txBody>
      </p:sp>
      <p:sp>
        <p:nvSpPr>
          <p:cNvPr id="1101" name="Oval"/>
          <p:cNvSpPr/>
          <p:nvPr/>
        </p:nvSpPr>
        <p:spPr>
          <a:xfrm>
            <a:off x="3819221" y="2700227"/>
            <a:ext cx="1170016" cy="878417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26" name="Connection Line"/>
          <p:cNvSpPr/>
          <p:nvPr/>
        </p:nvSpPr>
        <p:spPr>
          <a:xfrm>
            <a:off x="3501456" y="3356347"/>
            <a:ext cx="391979" cy="166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03" name="A"/>
          <p:cNvSpPr txBox="1"/>
          <p:nvPr/>
        </p:nvSpPr>
        <p:spPr>
          <a:xfrm>
            <a:off x="3062423" y="3670332"/>
            <a:ext cx="241524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104" name="Oval"/>
          <p:cNvSpPr/>
          <p:nvPr/>
        </p:nvSpPr>
        <p:spPr>
          <a:xfrm>
            <a:off x="2636179" y="3437809"/>
            <a:ext cx="1094012" cy="81072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05" name="A"/>
          <p:cNvSpPr txBox="1"/>
          <p:nvPr/>
        </p:nvSpPr>
        <p:spPr>
          <a:xfrm>
            <a:off x="3062423" y="3670332"/>
            <a:ext cx="241524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106" name="B"/>
          <p:cNvSpPr txBox="1"/>
          <p:nvPr/>
        </p:nvSpPr>
        <p:spPr>
          <a:xfrm>
            <a:off x="4227292" y="2906254"/>
            <a:ext cx="212379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058" name="Oval"/>
          <p:cNvSpPr/>
          <p:nvPr/>
        </p:nvSpPr>
        <p:spPr>
          <a:xfrm>
            <a:off x="7691977" y="4881014"/>
            <a:ext cx="1229484" cy="96764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59" name="Oval"/>
          <p:cNvSpPr/>
          <p:nvPr/>
        </p:nvSpPr>
        <p:spPr>
          <a:xfrm>
            <a:off x="7553983" y="2623173"/>
            <a:ext cx="1307199" cy="1032525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60" name="Oval"/>
          <p:cNvSpPr/>
          <p:nvPr/>
        </p:nvSpPr>
        <p:spPr>
          <a:xfrm>
            <a:off x="4515046" y="3779681"/>
            <a:ext cx="1148547" cy="908160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61" name="Oval"/>
          <p:cNvSpPr/>
          <p:nvPr/>
        </p:nvSpPr>
        <p:spPr>
          <a:xfrm>
            <a:off x="5738460" y="1960830"/>
            <a:ext cx="1060972" cy="851216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63" name="E"/>
          <p:cNvSpPr txBox="1"/>
          <p:nvPr/>
        </p:nvSpPr>
        <p:spPr>
          <a:xfrm>
            <a:off x="6166973" y="2307248"/>
            <a:ext cx="203946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084" name="H"/>
          <p:cNvSpPr txBox="1"/>
          <p:nvPr/>
        </p:nvSpPr>
        <p:spPr>
          <a:xfrm>
            <a:off x="8180252" y="2966596"/>
            <a:ext cx="252935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1086" name="I"/>
          <p:cNvSpPr txBox="1"/>
          <p:nvPr/>
        </p:nvSpPr>
        <p:spPr>
          <a:xfrm>
            <a:off x="8441087" y="4969833"/>
            <a:ext cx="139453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054" name="Oval"/>
          <p:cNvSpPr/>
          <p:nvPr/>
        </p:nvSpPr>
        <p:spPr>
          <a:xfrm>
            <a:off x="3590265" y="4803350"/>
            <a:ext cx="1264700" cy="1056790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07" name="D"/>
          <p:cNvSpPr txBox="1"/>
          <p:nvPr/>
        </p:nvSpPr>
        <p:spPr>
          <a:xfrm>
            <a:off x="4190179" y="4925222"/>
            <a:ext cx="256531" cy="34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056" name="G"/>
          <p:cNvSpPr/>
          <p:nvPr/>
        </p:nvSpPr>
        <p:spPr>
          <a:xfrm>
            <a:off x="6287053" y="3733760"/>
            <a:ext cx="1264699" cy="1000002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789" tIns="26789" rIns="26789" bIns="26789" anchor="ctr"/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79" name="B">
            <a:extLst>
              <a:ext uri="{FF2B5EF4-FFF2-40B4-BE49-F238E27FC236}">
                <a16:creationId xmlns:a16="http://schemas.microsoft.com/office/drawing/2014/main" id="{7250CE83-0FB6-8D4A-8E53-6B82146CC01B}"/>
              </a:ext>
            </a:extLst>
          </p:cNvPr>
          <p:cNvSpPr txBox="1"/>
          <p:nvPr/>
        </p:nvSpPr>
        <p:spPr>
          <a:xfrm>
            <a:off x="4989463" y="4006768"/>
            <a:ext cx="232035" cy="40926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lang="en-US" b="0" dirty="0">
                <a:solidFill>
                  <a:srgbClr val="000000"/>
                </a:solidFill>
              </a:rPr>
              <a:t>C</a:t>
            </a:r>
            <a:endParaRPr b="0" dirty="0">
              <a:solidFill>
                <a:srgbClr val="000000"/>
              </a:solidFill>
            </a:endParaRPr>
          </a:p>
        </p:txBody>
      </p:sp>
      <p:sp>
        <p:nvSpPr>
          <p:cNvPr id="1057" name="Oval"/>
          <p:cNvSpPr/>
          <p:nvPr/>
        </p:nvSpPr>
        <p:spPr>
          <a:xfrm>
            <a:off x="5654204" y="4882313"/>
            <a:ext cx="1229484" cy="898864"/>
          </a:xfrm>
          <a:prstGeom prst="ellipse">
            <a:avLst/>
          </a:prstGeom>
          <a:solidFill>
            <a:srgbClr val="FFFFFF"/>
          </a:solidFill>
          <a:ln w="3175">
            <a:solidFill>
              <a:schemeClr val="tx2">
                <a:lumMod val="60000"/>
                <a:lumOff val="40000"/>
              </a:scheme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62" name="F"/>
          <p:cNvSpPr txBox="1"/>
          <p:nvPr/>
        </p:nvSpPr>
        <p:spPr>
          <a:xfrm>
            <a:off x="6167718" y="5153137"/>
            <a:ext cx="202456" cy="3456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 sz="20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 b="1">
                <a:solidFill>
                  <a:srgbClr val="797979"/>
                </a:solidFill>
              </a:defRPr>
            </a:pPr>
            <a:r>
              <a:rPr b="0" dirty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C6D6E35-6341-434C-A14F-99FD8E1BC431}"/>
              </a:ext>
            </a:extLst>
          </p:cNvPr>
          <p:cNvSpPr/>
          <p:nvPr/>
        </p:nvSpPr>
        <p:spPr>
          <a:xfrm>
            <a:off x="2031053" y="1369151"/>
            <a:ext cx="8475784" cy="4821059"/>
          </a:xfrm>
          <a:prstGeom prst="rect">
            <a:avLst/>
          </a:prstGeom>
          <a:solidFill>
            <a:schemeClr val="bg1">
              <a:alpha val="68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107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0863" y="2371535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978" y="2371494"/>
            <a:ext cx="360767" cy="360062"/>
          </a:xfrm>
          <a:prstGeom prst="rect">
            <a:avLst/>
          </a:prstGeom>
          <a:ln w="12700">
            <a:miter lim="400000"/>
          </a:ln>
        </p:spPr>
      </p:pic>
      <p:sp>
        <p:nvSpPr>
          <p:cNvPr id="1093" name="j"/>
          <p:cNvSpPr txBox="1"/>
          <p:nvPr/>
        </p:nvSpPr>
        <p:spPr>
          <a:xfrm>
            <a:off x="2987353" y="2383640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j</a:t>
            </a:r>
          </a:p>
        </p:txBody>
      </p:sp>
      <p:sp>
        <p:nvSpPr>
          <p:cNvPr id="1097" name="n"/>
          <p:cNvSpPr txBox="1"/>
          <p:nvPr/>
        </p:nvSpPr>
        <p:spPr>
          <a:xfrm>
            <a:off x="9233389" y="238364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dirty="0"/>
              <a:t>n</a:t>
            </a:r>
          </a:p>
        </p:txBody>
      </p:sp>
      <p:pic>
        <p:nvPicPr>
          <p:cNvPr id="104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774" y="4770695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278" y="5755131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179" y="5196058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465" y="5805349"/>
            <a:ext cx="360768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833" y="5051384"/>
            <a:ext cx="360767" cy="36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0090" y="4475595"/>
            <a:ext cx="360768" cy="360063"/>
          </a:xfrm>
          <a:prstGeom prst="rect">
            <a:avLst/>
          </a:prstGeom>
          <a:ln w="12700">
            <a:miter lim="400000"/>
          </a:ln>
        </p:spPr>
      </p:pic>
      <p:sp>
        <p:nvSpPr>
          <p:cNvPr id="1094" name="k"/>
          <p:cNvSpPr txBox="1"/>
          <p:nvPr/>
        </p:nvSpPr>
        <p:spPr>
          <a:xfrm>
            <a:off x="2807774" y="4706301"/>
            <a:ext cx="180579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k</a:t>
            </a:r>
          </a:p>
        </p:txBody>
      </p:sp>
      <p:sp>
        <p:nvSpPr>
          <p:cNvPr id="1095" name="l"/>
          <p:cNvSpPr txBox="1"/>
          <p:nvPr/>
        </p:nvSpPr>
        <p:spPr>
          <a:xfrm>
            <a:off x="2681773" y="5210953"/>
            <a:ext cx="127001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l</a:t>
            </a:r>
          </a:p>
        </p:txBody>
      </p:sp>
      <p:sp>
        <p:nvSpPr>
          <p:cNvPr id="1096" name="m"/>
          <p:cNvSpPr txBox="1"/>
          <p:nvPr/>
        </p:nvSpPr>
        <p:spPr>
          <a:xfrm>
            <a:off x="2978233" y="5820245"/>
            <a:ext cx="256705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m</a:t>
            </a:r>
          </a:p>
        </p:txBody>
      </p:sp>
      <p:sp>
        <p:nvSpPr>
          <p:cNvPr id="1099" name="p"/>
          <p:cNvSpPr txBox="1"/>
          <p:nvPr/>
        </p:nvSpPr>
        <p:spPr>
          <a:xfrm>
            <a:off x="9571453" y="5063488"/>
            <a:ext cx="193416" cy="332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p</a:t>
            </a:r>
          </a:p>
        </p:txBody>
      </p:sp>
      <p:sp>
        <p:nvSpPr>
          <p:cNvPr id="1100" name="q"/>
          <p:cNvSpPr txBox="1"/>
          <p:nvPr/>
        </p:nvSpPr>
        <p:spPr>
          <a:xfrm>
            <a:off x="9233389" y="5820245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q</a:t>
            </a:r>
          </a:p>
        </p:txBody>
      </p:sp>
      <p:sp>
        <p:nvSpPr>
          <p:cNvPr id="1098" name="o"/>
          <p:cNvSpPr txBox="1"/>
          <p:nvPr/>
        </p:nvSpPr>
        <p:spPr>
          <a:xfrm>
            <a:off x="9299159" y="4487700"/>
            <a:ext cx="193416" cy="33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410765">
              <a:lnSpc>
                <a:spcPct val="130000"/>
              </a:lnSpc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rPr dirty="0"/>
              <a:t>o</a:t>
            </a:r>
          </a:p>
        </p:txBody>
      </p:sp>
      <p:sp>
        <p:nvSpPr>
          <p:cNvPr id="75" name="Oval">
            <a:extLst>
              <a:ext uri="{FF2B5EF4-FFF2-40B4-BE49-F238E27FC236}">
                <a16:creationId xmlns:a16="http://schemas.microsoft.com/office/drawing/2014/main" id="{2E2AC89B-047E-F649-B5E0-49A11DAF9CB1}"/>
              </a:ext>
            </a:extLst>
          </p:cNvPr>
          <p:cNvSpPr/>
          <p:nvPr/>
        </p:nvSpPr>
        <p:spPr>
          <a:xfrm>
            <a:off x="5022492" y="3997031"/>
            <a:ext cx="517923" cy="507425"/>
          </a:xfrm>
          <a:prstGeom prst="ellipse">
            <a:avLst/>
          </a:prstGeom>
          <a:solidFill>
            <a:srgbClr val="FF9300"/>
          </a:solidFill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76" name="Image" descr="Image">
            <a:extLst>
              <a:ext uri="{FF2B5EF4-FFF2-40B4-BE49-F238E27FC236}">
                <a16:creationId xmlns:a16="http://schemas.microsoft.com/office/drawing/2014/main" id="{D721D118-966C-9E49-A692-73E453B73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141" y="4070712"/>
            <a:ext cx="360767" cy="360063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Oval">
            <a:extLst>
              <a:ext uri="{FF2B5EF4-FFF2-40B4-BE49-F238E27FC236}">
                <a16:creationId xmlns:a16="http://schemas.microsoft.com/office/drawing/2014/main" id="{E6EF22FD-857E-D443-9A28-386279B88E6B}"/>
              </a:ext>
            </a:extLst>
          </p:cNvPr>
          <p:cNvSpPr/>
          <p:nvPr/>
        </p:nvSpPr>
        <p:spPr>
          <a:xfrm>
            <a:off x="4428371" y="3000478"/>
            <a:ext cx="517923" cy="507425"/>
          </a:xfrm>
          <a:prstGeom prst="ellipse">
            <a:avLst/>
          </a:prstGeom>
          <a:solidFill>
            <a:srgbClr val="FF9300"/>
          </a:solidFill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78" name="Image" descr="Image">
            <a:extLst>
              <a:ext uri="{FF2B5EF4-FFF2-40B4-BE49-F238E27FC236}">
                <a16:creationId xmlns:a16="http://schemas.microsoft.com/office/drawing/2014/main" id="{0BF69D0D-F97E-6B4D-9656-CB8010E40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948" y="3074159"/>
            <a:ext cx="360767" cy="360063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Oval">
            <a:extLst>
              <a:ext uri="{FF2B5EF4-FFF2-40B4-BE49-F238E27FC236}">
                <a16:creationId xmlns:a16="http://schemas.microsoft.com/office/drawing/2014/main" id="{24D5FC74-ABEE-FA48-AA8A-2147FDB4D89D}"/>
              </a:ext>
            </a:extLst>
          </p:cNvPr>
          <p:cNvSpPr/>
          <p:nvPr/>
        </p:nvSpPr>
        <p:spPr>
          <a:xfrm>
            <a:off x="4435514" y="4915003"/>
            <a:ext cx="517923" cy="507425"/>
          </a:xfrm>
          <a:prstGeom prst="ellipse">
            <a:avLst/>
          </a:prstGeom>
          <a:solidFill>
            <a:srgbClr val="FF9300"/>
          </a:solidFill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81" name="Image" descr="Image">
            <a:extLst>
              <a:ext uri="{FF2B5EF4-FFF2-40B4-BE49-F238E27FC236}">
                <a16:creationId xmlns:a16="http://schemas.microsoft.com/office/drawing/2014/main" id="{16F57F00-A9C9-1C43-B8BB-A7BE638AF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092" y="4988684"/>
            <a:ext cx="360768" cy="360063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82" name="Connection Line">
            <a:extLst>
              <a:ext uri="{FF2B5EF4-FFF2-40B4-BE49-F238E27FC236}">
                <a16:creationId xmlns:a16="http://schemas.microsoft.com/office/drawing/2014/main" id="{14F31981-FA13-4646-BFA5-507704ADBB59}"/>
              </a:ext>
            </a:extLst>
          </p:cNvPr>
          <p:cNvCxnSpPr>
            <a:cxnSpLocks/>
            <a:stCxn id="77" idx="5"/>
          </p:cNvCxnSpPr>
          <p:nvPr/>
        </p:nvCxnSpPr>
        <p:spPr>
          <a:xfrm>
            <a:off x="4870446" y="3433592"/>
            <a:ext cx="339884" cy="563439"/>
          </a:xfrm>
          <a:prstGeom prst="straightConnector1">
            <a:avLst/>
          </a:prstGeom>
          <a:ln w="50800">
            <a:solidFill>
              <a:srgbClr val="FF9300"/>
            </a:solidFill>
            <a:miter lim="400000"/>
            <a:headEnd type="stealth"/>
            <a:tailEnd type="stealth"/>
          </a:ln>
        </p:spPr>
      </p:cxnSp>
      <p:cxnSp>
        <p:nvCxnSpPr>
          <p:cNvPr id="87" name="Connection Line">
            <a:extLst>
              <a:ext uri="{FF2B5EF4-FFF2-40B4-BE49-F238E27FC236}">
                <a16:creationId xmlns:a16="http://schemas.microsoft.com/office/drawing/2014/main" id="{4BDC11EA-1F9A-D140-8BAB-5EA777F18CFE}"/>
              </a:ext>
            </a:extLst>
          </p:cNvPr>
          <p:cNvCxnSpPr>
            <a:cxnSpLocks/>
            <a:stCxn id="75" idx="3"/>
            <a:endCxn id="80" idx="0"/>
          </p:cNvCxnSpPr>
          <p:nvPr/>
        </p:nvCxnSpPr>
        <p:spPr>
          <a:xfrm flipH="1">
            <a:off x="4694476" y="4430145"/>
            <a:ext cx="403864" cy="484858"/>
          </a:xfrm>
          <a:prstGeom prst="straightConnector1">
            <a:avLst/>
          </a:prstGeom>
          <a:ln w="50800">
            <a:solidFill>
              <a:srgbClr val="FF9300"/>
            </a:solidFill>
            <a:miter lim="400000"/>
            <a:headEnd type="stealth"/>
            <a:tailEnd type="stealth"/>
          </a:ln>
        </p:spPr>
      </p:cxnSp>
      <p:cxnSp>
        <p:nvCxnSpPr>
          <p:cNvPr id="91" name="Connection Line">
            <a:extLst>
              <a:ext uri="{FF2B5EF4-FFF2-40B4-BE49-F238E27FC236}">
                <a16:creationId xmlns:a16="http://schemas.microsoft.com/office/drawing/2014/main" id="{0BABB27A-B75D-8F4F-BB0C-40E1F27FE6DD}"/>
              </a:ext>
            </a:extLst>
          </p:cNvPr>
          <p:cNvCxnSpPr>
            <a:cxnSpLocks/>
            <a:stCxn id="77" idx="4"/>
            <a:endCxn id="80" idx="0"/>
          </p:cNvCxnSpPr>
          <p:nvPr/>
        </p:nvCxnSpPr>
        <p:spPr>
          <a:xfrm>
            <a:off x="4687333" y="3507903"/>
            <a:ext cx="7143" cy="1407100"/>
          </a:xfrm>
          <a:prstGeom prst="straightConnector1">
            <a:avLst/>
          </a:prstGeom>
          <a:ln w="50800">
            <a:solidFill>
              <a:srgbClr val="FF9300"/>
            </a:solidFill>
            <a:miter lim="400000"/>
            <a:headEnd type="stealth"/>
            <a:tailEnd type="stealth"/>
          </a:ln>
        </p:spPr>
      </p:cxnSp>
      <p:sp>
        <p:nvSpPr>
          <p:cNvPr id="84" name="Connection Line">
            <a:extLst>
              <a:ext uri="{FF2B5EF4-FFF2-40B4-BE49-F238E27FC236}">
                <a16:creationId xmlns:a16="http://schemas.microsoft.com/office/drawing/2014/main" id="{B3B94120-EAD4-5840-9FB7-75105B6D314A}"/>
              </a:ext>
            </a:extLst>
          </p:cNvPr>
          <p:cNvSpPr/>
          <p:nvPr/>
        </p:nvSpPr>
        <p:spPr>
          <a:xfrm>
            <a:off x="4952690" y="3254282"/>
            <a:ext cx="5553127" cy="2642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298" h="21600" extrusionOk="0">
                <a:moveTo>
                  <a:pt x="0" y="0"/>
                </a:moveTo>
                <a:cubicBezTo>
                  <a:pt x="17253" y="127"/>
                  <a:pt x="21600" y="7327"/>
                  <a:pt x="13040" y="21600"/>
                </a:cubicBezTo>
              </a:path>
            </a:pathLst>
          </a:custGeom>
          <a:ln w="25400">
            <a:solidFill>
              <a:srgbClr val="F39019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85" name="Connection Line">
            <a:extLst>
              <a:ext uri="{FF2B5EF4-FFF2-40B4-BE49-F238E27FC236}">
                <a16:creationId xmlns:a16="http://schemas.microsoft.com/office/drawing/2014/main" id="{63DBA24F-0FCC-E04C-AE8E-EA8AA23E0713}"/>
              </a:ext>
            </a:extLst>
          </p:cNvPr>
          <p:cNvSpPr/>
          <p:nvPr/>
        </p:nvSpPr>
        <p:spPr>
          <a:xfrm>
            <a:off x="4866963" y="3256649"/>
            <a:ext cx="5532209" cy="18957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755" h="21600" extrusionOk="0">
                <a:moveTo>
                  <a:pt x="14798" y="21600"/>
                </a:moveTo>
                <a:cubicBezTo>
                  <a:pt x="21600" y="8089"/>
                  <a:pt x="16667" y="889"/>
                  <a:pt x="0" y="0"/>
                </a:cubicBezTo>
              </a:path>
            </a:pathLst>
          </a:custGeom>
          <a:ln w="25400">
            <a:solidFill>
              <a:srgbClr val="F39019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86" name="Connection Line">
            <a:extLst>
              <a:ext uri="{FF2B5EF4-FFF2-40B4-BE49-F238E27FC236}">
                <a16:creationId xmlns:a16="http://schemas.microsoft.com/office/drawing/2014/main" id="{F67C63C6-5AD3-7740-9465-90E5C7EBF4DD}"/>
              </a:ext>
            </a:extLst>
          </p:cNvPr>
          <p:cNvSpPr/>
          <p:nvPr/>
        </p:nvSpPr>
        <p:spPr>
          <a:xfrm>
            <a:off x="4866883" y="3258242"/>
            <a:ext cx="5228602" cy="1341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726" h="21600" extrusionOk="0">
                <a:moveTo>
                  <a:pt x="14699" y="21600"/>
                </a:moveTo>
                <a:cubicBezTo>
                  <a:pt x="21600" y="9069"/>
                  <a:pt x="16700" y="1869"/>
                  <a:pt x="0" y="0"/>
                </a:cubicBezTo>
              </a:path>
            </a:pathLst>
          </a:custGeom>
          <a:ln w="25400">
            <a:solidFill>
              <a:srgbClr val="F39019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88" name="Connection Line">
            <a:extLst>
              <a:ext uri="{FF2B5EF4-FFF2-40B4-BE49-F238E27FC236}">
                <a16:creationId xmlns:a16="http://schemas.microsoft.com/office/drawing/2014/main" id="{8688394B-89DA-F84B-ABE9-97607A5D30A3}"/>
              </a:ext>
            </a:extLst>
          </p:cNvPr>
          <p:cNvSpPr/>
          <p:nvPr/>
        </p:nvSpPr>
        <p:spPr>
          <a:xfrm>
            <a:off x="3685802" y="5426182"/>
            <a:ext cx="970094" cy="542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68" extrusionOk="0">
                <a:moveTo>
                  <a:pt x="0" y="20049"/>
                </a:moveTo>
                <a:cubicBezTo>
                  <a:pt x="11994" y="21600"/>
                  <a:pt x="19194" y="14917"/>
                  <a:pt x="21600" y="0"/>
                </a:cubicBezTo>
              </a:path>
            </a:pathLst>
          </a:custGeom>
          <a:ln w="25400">
            <a:solidFill>
              <a:srgbClr val="F39019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89" name="Connection Line">
            <a:extLst>
              <a:ext uri="{FF2B5EF4-FFF2-40B4-BE49-F238E27FC236}">
                <a16:creationId xmlns:a16="http://schemas.microsoft.com/office/drawing/2014/main" id="{FEFD9767-87DC-CA42-A872-30A2E70F862C}"/>
              </a:ext>
            </a:extLst>
          </p:cNvPr>
          <p:cNvSpPr/>
          <p:nvPr/>
        </p:nvSpPr>
        <p:spPr>
          <a:xfrm>
            <a:off x="3603979" y="2520681"/>
            <a:ext cx="1029683" cy="561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930" extrusionOk="0">
                <a:moveTo>
                  <a:pt x="21600" y="19930"/>
                </a:moveTo>
                <a:cubicBezTo>
                  <a:pt x="18142" y="4852"/>
                  <a:pt x="10942" y="-1670"/>
                  <a:pt x="0" y="363"/>
                </a:cubicBezTo>
              </a:path>
            </a:pathLst>
          </a:custGeom>
          <a:ln w="25400">
            <a:solidFill>
              <a:srgbClr val="F39019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90" name="Connection Line">
            <a:extLst>
              <a:ext uri="{FF2B5EF4-FFF2-40B4-BE49-F238E27FC236}">
                <a16:creationId xmlns:a16="http://schemas.microsoft.com/office/drawing/2014/main" id="{C1D4CBDF-7E2F-8744-ADD1-8BACB9404EAB}"/>
              </a:ext>
            </a:extLst>
          </p:cNvPr>
          <p:cNvSpPr/>
          <p:nvPr/>
        </p:nvSpPr>
        <p:spPr>
          <a:xfrm>
            <a:off x="3208518" y="5310214"/>
            <a:ext cx="1263272" cy="132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32" extrusionOk="0">
                <a:moveTo>
                  <a:pt x="0" y="12740"/>
                </a:moveTo>
                <a:cubicBezTo>
                  <a:pt x="9394" y="21600"/>
                  <a:pt x="16594" y="17353"/>
                  <a:pt x="21600" y="0"/>
                </a:cubicBezTo>
              </a:path>
            </a:pathLst>
          </a:custGeom>
          <a:ln w="25400">
            <a:solidFill>
              <a:srgbClr val="F39019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92" name="Connection Line">
            <a:extLst>
              <a:ext uri="{FF2B5EF4-FFF2-40B4-BE49-F238E27FC236}">
                <a16:creationId xmlns:a16="http://schemas.microsoft.com/office/drawing/2014/main" id="{C3101DF0-BFEC-8643-B50F-7EA144613C96}"/>
              </a:ext>
            </a:extLst>
          </p:cNvPr>
          <p:cNvSpPr/>
          <p:nvPr/>
        </p:nvSpPr>
        <p:spPr>
          <a:xfrm>
            <a:off x="3430523" y="5056752"/>
            <a:ext cx="1092131" cy="2111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449" extrusionOk="0">
                <a:moveTo>
                  <a:pt x="0" y="0"/>
                </a:moveTo>
                <a:cubicBezTo>
                  <a:pt x="6915" y="17041"/>
                  <a:pt x="14115" y="21600"/>
                  <a:pt x="21600" y="13677"/>
                </a:cubicBezTo>
              </a:path>
            </a:pathLst>
          </a:custGeom>
          <a:ln w="25400">
            <a:solidFill>
              <a:srgbClr val="F39019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93" name="Connection Line">
            <a:extLst>
              <a:ext uri="{FF2B5EF4-FFF2-40B4-BE49-F238E27FC236}">
                <a16:creationId xmlns:a16="http://schemas.microsoft.com/office/drawing/2014/main" id="{48C80962-2CB1-BB42-A562-C13DB4C28A54}"/>
              </a:ext>
            </a:extLst>
          </p:cNvPr>
          <p:cNvSpPr/>
          <p:nvPr/>
        </p:nvSpPr>
        <p:spPr>
          <a:xfrm>
            <a:off x="4867024" y="2736164"/>
            <a:ext cx="4179434" cy="520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45" extrusionOk="0">
                <a:moveTo>
                  <a:pt x="0" y="21011"/>
                </a:moveTo>
                <a:cubicBezTo>
                  <a:pt x="13762" y="21600"/>
                  <a:pt x="20962" y="14596"/>
                  <a:pt x="21600" y="0"/>
                </a:cubicBezTo>
              </a:path>
            </a:pathLst>
          </a:custGeom>
          <a:ln w="25400">
            <a:solidFill>
              <a:srgbClr val="F39019"/>
            </a:solidFill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98" name="cartoon-pirate-e1280320621307.jpg" descr="cartoon-pirate-e1280320621307.jpg">
            <a:extLst>
              <a:ext uri="{FF2B5EF4-FFF2-40B4-BE49-F238E27FC236}">
                <a16:creationId xmlns:a16="http://schemas.microsoft.com/office/drawing/2014/main" id="{D9FD82B2-62ED-5F4C-B88E-A9693A638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0582" y="3712715"/>
            <a:ext cx="828443" cy="1073869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Oval">
            <a:extLst>
              <a:ext uri="{FF2B5EF4-FFF2-40B4-BE49-F238E27FC236}">
                <a16:creationId xmlns:a16="http://schemas.microsoft.com/office/drawing/2014/main" id="{F48D66DC-B434-CE48-9EE5-B84A4099D0AC}"/>
              </a:ext>
            </a:extLst>
          </p:cNvPr>
          <p:cNvSpPr/>
          <p:nvPr/>
        </p:nvSpPr>
        <p:spPr>
          <a:xfrm>
            <a:off x="6290408" y="3740731"/>
            <a:ext cx="1264699" cy="1000002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2" name="Connection Line">
            <a:extLst>
              <a:ext uri="{FF2B5EF4-FFF2-40B4-BE49-F238E27FC236}">
                <a16:creationId xmlns:a16="http://schemas.microsoft.com/office/drawing/2014/main" id="{C089545E-23CF-4443-95C6-7DDCF9B6EF25}"/>
              </a:ext>
            </a:extLst>
          </p:cNvPr>
          <p:cNvSpPr/>
          <p:nvPr/>
        </p:nvSpPr>
        <p:spPr>
          <a:xfrm>
            <a:off x="4895672" y="5237131"/>
            <a:ext cx="3911484" cy="740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119" y="8805"/>
                  <a:pt x="9319" y="16005"/>
                  <a:pt x="21600" y="21600"/>
                </a:cubicBezTo>
              </a:path>
            </a:pathLst>
          </a:custGeom>
          <a:ln w="25400">
            <a:solidFill>
              <a:srgbClr val="F39019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1125" name="Connection Line"/>
          <p:cNvSpPr/>
          <p:nvPr/>
        </p:nvSpPr>
        <p:spPr>
          <a:xfrm>
            <a:off x="3434295" y="2721329"/>
            <a:ext cx="526028" cy="2384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9" h="19562" extrusionOk="0">
                <a:moveTo>
                  <a:pt x="1491" y="0"/>
                </a:moveTo>
                <a:cubicBezTo>
                  <a:pt x="21600" y="15270"/>
                  <a:pt x="21103" y="21600"/>
                  <a:pt x="0" y="18991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122" name="Connection Line"/>
          <p:cNvSpPr/>
          <p:nvPr/>
        </p:nvSpPr>
        <p:spPr>
          <a:xfrm>
            <a:off x="3205929" y="5384743"/>
            <a:ext cx="635964" cy="451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094" h="21600" extrusionOk="0">
                <a:moveTo>
                  <a:pt x="0" y="0"/>
                </a:moveTo>
                <a:cubicBezTo>
                  <a:pt x="17580" y="2058"/>
                  <a:pt x="21600" y="9258"/>
                  <a:pt x="12059" y="2160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123" name="Connection Line"/>
          <p:cNvSpPr/>
          <p:nvPr/>
        </p:nvSpPr>
        <p:spPr>
          <a:xfrm>
            <a:off x="3206631" y="5028609"/>
            <a:ext cx="426694" cy="333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36" h="21600" extrusionOk="0">
                <a:moveTo>
                  <a:pt x="0" y="21600"/>
                </a:moveTo>
                <a:cubicBezTo>
                  <a:pt x="18589" y="18445"/>
                  <a:pt x="21600" y="11245"/>
                  <a:pt x="9032" y="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118" name="Connection Line"/>
          <p:cNvSpPr/>
          <p:nvPr/>
        </p:nvSpPr>
        <p:spPr>
          <a:xfrm>
            <a:off x="8897239" y="5285303"/>
            <a:ext cx="247269" cy="530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44" h="21600" extrusionOk="0">
                <a:moveTo>
                  <a:pt x="18344" y="0"/>
                </a:moveTo>
                <a:cubicBezTo>
                  <a:pt x="2247" y="3941"/>
                  <a:pt x="-3256" y="11141"/>
                  <a:pt x="1835" y="21600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124" name="Connection Line"/>
          <p:cNvSpPr/>
          <p:nvPr/>
        </p:nvSpPr>
        <p:spPr>
          <a:xfrm>
            <a:off x="8819531" y="4811693"/>
            <a:ext cx="324958" cy="49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835" h="19147" extrusionOk="0">
                <a:moveTo>
                  <a:pt x="6295" y="0"/>
                </a:moveTo>
                <a:cubicBezTo>
                  <a:pt x="-4765" y="15514"/>
                  <a:pt x="-1252" y="21600"/>
                  <a:pt x="16835" y="18259"/>
                </a:cubicBezTo>
              </a:path>
            </a:pathLst>
          </a:custGeom>
          <a:ln w="38100">
            <a:solidFill>
              <a:srgbClr val="51A7F9"/>
            </a:solidFill>
            <a:miter lim="400000"/>
            <a:headEnd type="stealth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104" name="Rounded Rectangle">
            <a:extLst>
              <a:ext uri="{FF2B5EF4-FFF2-40B4-BE49-F238E27FC236}">
                <a16:creationId xmlns:a16="http://schemas.microsoft.com/office/drawing/2014/main" id="{F8B61B4C-C7DA-AC40-8295-510200EB324F}"/>
              </a:ext>
            </a:extLst>
          </p:cNvPr>
          <p:cNvSpPr/>
          <p:nvPr/>
        </p:nvSpPr>
        <p:spPr>
          <a:xfrm>
            <a:off x="7723330" y="1873629"/>
            <a:ext cx="2320121" cy="4413208"/>
          </a:xfrm>
          <a:prstGeom prst="roundRect">
            <a:avLst>
              <a:gd name="adj" fmla="val 50000"/>
            </a:avLst>
          </a:prstGeom>
          <a:blipFill>
            <a:blip r:embed="rId6">
              <a:alphaModFix amt="12028"/>
            </a:blip>
          </a:blipFill>
          <a:ln w="3175">
            <a:miter lim="400000"/>
          </a:ln>
          <a:effectLst>
            <a:outerShdw blurRad="25400" dist="12700" dir="5400000" rotWithShape="0">
              <a:srgbClr val="000000">
                <a:alpha val="50000"/>
              </a:srgbClr>
            </a:outerShdw>
          </a:effectLst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3" name="block">
            <a:extLst>
              <a:ext uri="{FF2B5EF4-FFF2-40B4-BE49-F238E27FC236}">
                <a16:creationId xmlns:a16="http://schemas.microsoft.com/office/drawing/2014/main" id="{EF2AF1F2-6245-4F41-BFA6-82100C5573F3}"/>
              </a:ext>
            </a:extLst>
          </p:cNvPr>
          <p:cNvSpPr/>
          <p:nvPr/>
        </p:nvSpPr>
        <p:spPr>
          <a:xfrm>
            <a:off x="9081492" y="2706082"/>
            <a:ext cx="698773" cy="359979"/>
          </a:xfrm>
          <a:prstGeom prst="rect">
            <a:avLst/>
          </a:prstGeom>
          <a:solidFill>
            <a:srgbClr val="70BF41"/>
          </a:solidFill>
          <a:ln w="3175">
            <a:miter lim="400000"/>
          </a:ln>
          <a:effectLst>
            <a:outerShdw blurRad="254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16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/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11918322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78509 0.075195 -0.308825 -0.033152 -0.387334 0.042043 C -0.426589 0.079640 -0.341669 0.074850 -0.342972 0.158333 C -0.343624 0.200075 -0.357758 0.274056 -0.384709 0.332130 C -0.411660 0.390205 -0.451428 0.432373 -0.471055 0.451172" pathEditMode="relative">
                                      <p:cBhvr>
                                        <p:cTn id="6" dur="3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4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2845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46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pic>
        <p:nvPicPr>
          <p:cNvPr id="2847" name="Idea_images.png" descr="Idea_imag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809" y="7626646"/>
            <a:ext cx="531726" cy="720211"/>
          </a:xfrm>
          <a:prstGeom prst="rect">
            <a:avLst/>
          </a:prstGeom>
          <a:ln w="12700">
            <a:miter lim="400000"/>
          </a:ln>
        </p:spPr>
      </p:pic>
      <p:sp>
        <p:nvSpPr>
          <p:cNvPr id="2848" name="The attacker might try to fight back…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The attacker might try to fight back </a:t>
            </a:r>
          </a:p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by attacking SABRE itself</a:t>
            </a:r>
          </a:p>
        </p:txBody>
      </p:sp>
      <p:pic>
        <p:nvPicPr>
          <p:cNvPr id="2850" name="cartoon-pirate-e1280320621307.jpg" descr="cartoon-pirate-e1280320621307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54" y="4590143"/>
            <a:ext cx="1200393" cy="15560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4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2855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56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pic>
        <p:nvPicPr>
          <p:cNvPr id="2857" name="Idea_images.png" descr="Idea_imag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809" y="7626646"/>
            <a:ext cx="531726" cy="720211"/>
          </a:xfrm>
          <a:prstGeom prst="rect">
            <a:avLst/>
          </a:prstGeom>
          <a:ln w="12700">
            <a:miter lim="400000"/>
          </a:ln>
        </p:spPr>
      </p:pic>
      <p:sp>
        <p:nvSpPr>
          <p:cNvPr id="2858" name="The attacker might try to fight back…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The attacker might try to fight back </a:t>
            </a:r>
          </a:p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by attacking SABRE itself</a:t>
            </a:r>
          </a:p>
        </p:txBody>
      </p:sp>
      <p:sp>
        <p:nvSpPr>
          <p:cNvPr id="2859" name="Attacker knows SABRE’s locations and code"/>
          <p:cNvSpPr txBox="1"/>
          <p:nvPr/>
        </p:nvSpPr>
        <p:spPr>
          <a:xfrm>
            <a:off x="3549416" y="2958400"/>
            <a:ext cx="5283433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defRPr>
                <a:solidFill>
                  <a:srgbClr val="A6AA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Attacker knows SABRE’s locations and code</a:t>
            </a:r>
          </a:p>
        </p:txBody>
      </p:sp>
      <p:sp>
        <p:nvSpPr>
          <p:cNvPr id="2860" name="BGP hijacks against SABRE nodes"/>
          <p:cNvSpPr txBox="1"/>
          <p:nvPr/>
        </p:nvSpPr>
        <p:spPr>
          <a:xfrm>
            <a:off x="4023811" y="3824111"/>
            <a:ext cx="4115207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5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BGP hijacks against SABRE nodes</a:t>
            </a:r>
          </a:p>
        </p:txBody>
      </p:sp>
      <p:sp>
        <p:nvSpPr>
          <p:cNvPr id="2861" name="malicious requests to take down SABRE nodes"/>
          <p:cNvSpPr txBox="1"/>
          <p:nvPr/>
        </p:nvSpPr>
        <p:spPr>
          <a:xfrm>
            <a:off x="4025184" y="4565786"/>
            <a:ext cx="5568178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5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malicious requests to take down SABRE nodes</a:t>
            </a:r>
          </a:p>
        </p:txBody>
      </p:sp>
      <p:pic>
        <p:nvPicPr>
          <p:cNvPr id="2862" name="cartoon-pirate-e1280320621307.jpg" descr="cartoon-pirate-e1280320621307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254" y="4590143"/>
            <a:ext cx="1200393" cy="15560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6727"/>
            <a:ext cx="12310110" cy="8206742"/>
          </a:xfrm>
          <a:prstGeom prst="rect">
            <a:avLst/>
          </a:prstGeom>
          <a:ln w="12700">
            <a:miter lim="400000"/>
          </a:ln>
        </p:spPr>
      </p:pic>
      <p:sp>
        <p:nvSpPr>
          <p:cNvPr id="671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2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673" name="Text"/>
          <p:cNvSpPr txBox="1"/>
          <p:nvPr/>
        </p:nvSpPr>
        <p:spPr>
          <a:xfrm>
            <a:off x="5647949" y="6455370"/>
            <a:ext cx="140395" cy="28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14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  <a:hlinkClick r:id="rId4"/>
              </a:defRPr>
            </a:lvl1pPr>
          </a:lstStyle>
          <a:p>
            <a:r>
              <a:rPr>
                <a:hlinkClick r:id="rId4"/>
              </a:rPr>
              <a:t> </a:t>
            </a:r>
          </a:p>
        </p:txBody>
      </p:sp>
      <p:sp>
        <p:nvSpPr>
          <p:cNvPr id="674" name="Partition attack is general, dangerous, effective, practical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Partition attack is general, dangerous, effective, practical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6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2867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68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pic>
        <p:nvPicPr>
          <p:cNvPr id="2869" name="Idea_images.png" descr="Idea_imag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809" y="7626646"/>
            <a:ext cx="531726" cy="720211"/>
          </a:xfrm>
          <a:prstGeom prst="rect">
            <a:avLst/>
          </a:prstGeom>
          <a:ln w="12700">
            <a:miter lim="400000"/>
          </a:ln>
        </p:spPr>
      </p:pic>
      <p:sp>
        <p:nvSpPr>
          <p:cNvPr id="2870" name="SABRE is an additional overlay network which allows communication, even if the Bitcoin network is partitioned"/>
          <p:cNvSpPr txBox="1"/>
          <p:nvPr/>
        </p:nvSpPr>
        <p:spPr>
          <a:xfrm>
            <a:off x="889000" y="647184"/>
            <a:ext cx="8652868" cy="830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SABRE is an additional overlay network which allows communication, even if the Bitcoin network is partitioned</a:t>
            </a:r>
          </a:p>
        </p:txBody>
      </p:sp>
      <p:pic>
        <p:nvPicPr>
          <p:cNvPr id="2871" name="5c60b365eb9d9.png" descr="5c60b365eb9d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0312561" y="4603595"/>
            <a:ext cx="947608" cy="1519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5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2876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77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pic>
        <p:nvPicPr>
          <p:cNvPr id="2878" name="Idea_images.png" descr="Idea_imag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809" y="7626646"/>
            <a:ext cx="531726" cy="720211"/>
          </a:xfrm>
          <a:prstGeom prst="rect">
            <a:avLst/>
          </a:prstGeom>
          <a:ln w="12700">
            <a:miter lim="400000"/>
          </a:ln>
        </p:spPr>
      </p:pic>
      <p:sp>
        <p:nvSpPr>
          <p:cNvPr id="2879" name="SABRE is an additional overlay network which allows communication, even if the Bitcoin network is partitioned"/>
          <p:cNvSpPr txBox="1"/>
          <p:nvPr/>
        </p:nvSpPr>
        <p:spPr>
          <a:xfrm>
            <a:off x="889000" y="647184"/>
            <a:ext cx="8652868" cy="830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SABRE is an additional overlay network which allows communication, even if the Bitcoin network is partitioned</a:t>
            </a:r>
          </a:p>
        </p:txBody>
      </p:sp>
      <p:sp>
        <p:nvSpPr>
          <p:cNvPr id="2880" name="secure relay-to-relay connections"/>
          <p:cNvSpPr txBox="1"/>
          <p:nvPr/>
        </p:nvSpPr>
        <p:spPr>
          <a:xfrm>
            <a:off x="2423532" y="3301026"/>
            <a:ext cx="4236316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5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secure relay-to-relay connections</a:t>
            </a:r>
          </a:p>
        </p:txBody>
      </p:sp>
      <p:sp>
        <p:nvSpPr>
          <p:cNvPr id="2881" name="SABRE needs to…"/>
          <p:cNvSpPr txBox="1"/>
          <p:nvPr/>
        </p:nvSpPr>
        <p:spPr>
          <a:xfrm>
            <a:off x="2423532" y="2697637"/>
            <a:ext cx="2451535" cy="401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A6AA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SABRE needs to…</a:t>
            </a:r>
          </a:p>
        </p:txBody>
      </p:sp>
      <p:pic>
        <p:nvPicPr>
          <p:cNvPr id="2882" name="5c60b365eb9d9.png" descr="5c60b365eb9d9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0312561" y="4603595"/>
            <a:ext cx="947608" cy="1519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6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2887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88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pic>
        <p:nvPicPr>
          <p:cNvPr id="2889" name="Idea_images.png" descr="Idea_imag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809" y="7626646"/>
            <a:ext cx="531726" cy="720211"/>
          </a:xfrm>
          <a:prstGeom prst="rect">
            <a:avLst/>
          </a:prstGeom>
          <a:ln w="12700">
            <a:miter lim="400000"/>
          </a:ln>
        </p:spPr>
      </p:pic>
      <p:sp>
        <p:nvSpPr>
          <p:cNvPr id="2890" name="SABRE is an additional overlay network which allows communication, even if the Bitcoin network is partitioned"/>
          <p:cNvSpPr txBox="1"/>
          <p:nvPr/>
        </p:nvSpPr>
        <p:spPr>
          <a:xfrm>
            <a:off x="889000" y="647184"/>
            <a:ext cx="8652868" cy="830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SABRE is an additional overlay network which allows communication, even if the Bitcoin network is partitioned</a:t>
            </a:r>
          </a:p>
        </p:txBody>
      </p:sp>
      <p:sp>
        <p:nvSpPr>
          <p:cNvPr id="2891" name="remain reachable by Bitcoin clients"/>
          <p:cNvSpPr txBox="1"/>
          <p:nvPr/>
        </p:nvSpPr>
        <p:spPr>
          <a:xfrm>
            <a:off x="2423532" y="4018434"/>
            <a:ext cx="4335882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5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remain reachable by Bitcoin clients</a:t>
            </a:r>
          </a:p>
        </p:txBody>
      </p:sp>
      <p:sp>
        <p:nvSpPr>
          <p:cNvPr id="2892" name="secure relay-to-relay connections"/>
          <p:cNvSpPr txBox="1"/>
          <p:nvPr/>
        </p:nvSpPr>
        <p:spPr>
          <a:xfrm>
            <a:off x="2423532" y="3301026"/>
            <a:ext cx="4236316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5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secure relay-to-relay connections</a:t>
            </a:r>
          </a:p>
        </p:txBody>
      </p:sp>
      <p:sp>
        <p:nvSpPr>
          <p:cNvPr id="2893" name="SABRE needs to…"/>
          <p:cNvSpPr txBox="1"/>
          <p:nvPr/>
        </p:nvSpPr>
        <p:spPr>
          <a:xfrm>
            <a:off x="2423532" y="2697637"/>
            <a:ext cx="2451535" cy="401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A6AA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SABRE needs to…</a:t>
            </a:r>
          </a:p>
        </p:txBody>
      </p:sp>
      <p:pic>
        <p:nvPicPr>
          <p:cNvPr id="2895" name="5c60b365eb9d9.png" descr="5c60b365eb9d9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0312561" y="4603595"/>
            <a:ext cx="947608" cy="1519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9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2900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01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pic>
        <p:nvPicPr>
          <p:cNvPr id="2902" name="Idea_images.png" descr="Idea_imag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809" y="7626646"/>
            <a:ext cx="531726" cy="720211"/>
          </a:xfrm>
          <a:prstGeom prst="rect">
            <a:avLst/>
          </a:prstGeom>
          <a:ln w="12700">
            <a:miter lim="400000"/>
          </a:ln>
        </p:spPr>
      </p:pic>
      <p:sp>
        <p:nvSpPr>
          <p:cNvPr id="2903" name="remain reachable by Bitcoin clients"/>
          <p:cNvSpPr txBox="1"/>
          <p:nvPr/>
        </p:nvSpPr>
        <p:spPr>
          <a:xfrm>
            <a:off x="2423532" y="4018434"/>
            <a:ext cx="4335882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5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remain reachable by Bitcoin clients</a:t>
            </a:r>
          </a:p>
        </p:txBody>
      </p:sp>
      <p:sp>
        <p:nvSpPr>
          <p:cNvPr id="2904" name="relay blocks seamlessly"/>
          <p:cNvSpPr txBox="1"/>
          <p:nvPr/>
        </p:nvSpPr>
        <p:spPr>
          <a:xfrm>
            <a:off x="2423532" y="4735841"/>
            <a:ext cx="7245104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5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blocks seamlessly</a:t>
            </a:r>
          </a:p>
        </p:txBody>
      </p:sp>
      <p:sp>
        <p:nvSpPr>
          <p:cNvPr id="2905" name="secure relay-to-relay connections"/>
          <p:cNvSpPr txBox="1"/>
          <p:nvPr/>
        </p:nvSpPr>
        <p:spPr>
          <a:xfrm>
            <a:off x="2423532" y="3301026"/>
            <a:ext cx="4236316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5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secure relay-to-relay connections</a:t>
            </a:r>
          </a:p>
        </p:txBody>
      </p:sp>
      <p:sp>
        <p:nvSpPr>
          <p:cNvPr id="2906" name="SABRE needs to…"/>
          <p:cNvSpPr txBox="1"/>
          <p:nvPr/>
        </p:nvSpPr>
        <p:spPr>
          <a:xfrm>
            <a:off x="2423532" y="2697637"/>
            <a:ext cx="2451535" cy="401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A6AA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SABRE needs to…</a:t>
            </a:r>
          </a:p>
        </p:txBody>
      </p:sp>
      <p:sp>
        <p:nvSpPr>
          <p:cNvPr id="2907" name="Rectangle"/>
          <p:cNvSpPr/>
          <p:nvPr/>
        </p:nvSpPr>
        <p:spPr>
          <a:xfrm>
            <a:off x="2015132" y="1784054"/>
            <a:ext cx="4950676" cy="619349"/>
          </a:xfrm>
          <a:prstGeom prst="rect">
            <a:avLst/>
          </a:prstGeom>
          <a:blipFill>
            <a:blip r:embed="rId6"/>
          </a:blipFill>
          <a:ln w="3175"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08" name="SABRE is an additional overlay network which allows communication, even if the Bitcoin network is partitioned"/>
          <p:cNvSpPr txBox="1"/>
          <p:nvPr/>
        </p:nvSpPr>
        <p:spPr>
          <a:xfrm>
            <a:off x="889000" y="647184"/>
            <a:ext cx="8652868" cy="830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SABRE is an additional overlay network which allows communication, even if the Bitcoin network is partitioned</a:t>
            </a:r>
          </a:p>
        </p:txBody>
      </p:sp>
      <p:pic>
        <p:nvPicPr>
          <p:cNvPr id="2909" name="5c60b365eb9d9.png" descr="5c60b365eb9d9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0312561" y="4603595"/>
            <a:ext cx="947608" cy="1519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3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2914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15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pic>
        <p:nvPicPr>
          <p:cNvPr id="2916" name="Idea_images.png" descr="Idea_imag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809" y="7626646"/>
            <a:ext cx="531726" cy="720211"/>
          </a:xfrm>
          <a:prstGeom prst="rect">
            <a:avLst/>
          </a:prstGeom>
          <a:ln w="12700">
            <a:miter lim="400000"/>
          </a:ln>
        </p:spPr>
      </p:pic>
      <p:sp>
        <p:nvSpPr>
          <p:cNvPr id="2917" name="Line"/>
          <p:cNvSpPr/>
          <p:nvPr/>
        </p:nvSpPr>
        <p:spPr>
          <a:xfrm flipH="1">
            <a:off x="7440249" y="3394658"/>
            <a:ext cx="137979" cy="951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8700"/>
                </a:lnTo>
                <a:lnTo>
                  <a:pt x="0" y="10997"/>
                </a:lnTo>
                <a:lnTo>
                  <a:pt x="20395" y="13165"/>
                </a:lnTo>
                <a:lnTo>
                  <a:pt x="20395" y="21600"/>
                </a:lnTo>
              </a:path>
            </a:pathLst>
          </a:custGeom>
          <a:ln w="12700">
            <a:solidFill>
              <a:srgbClr val="FF93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sp>
        <p:nvSpPr>
          <p:cNvPr id="2919" name="SABRE is an additional overlay network which allows communication, even if the Bitcoin network is partitioned"/>
          <p:cNvSpPr txBox="1"/>
          <p:nvPr/>
        </p:nvSpPr>
        <p:spPr>
          <a:xfrm>
            <a:off x="889000" y="647184"/>
            <a:ext cx="8652868" cy="830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SABRE is an additional overlay network which allows communication, even if the Bitcoin network is partitioned</a:t>
            </a:r>
          </a:p>
        </p:txBody>
      </p:sp>
      <p:sp>
        <p:nvSpPr>
          <p:cNvPr id="2920" name="remain reachable by Bitcoin clients"/>
          <p:cNvSpPr txBox="1"/>
          <p:nvPr/>
        </p:nvSpPr>
        <p:spPr>
          <a:xfrm>
            <a:off x="2423532" y="4018434"/>
            <a:ext cx="4335882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5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remain reachable by Bitcoin clients</a:t>
            </a:r>
          </a:p>
        </p:txBody>
      </p:sp>
      <p:sp>
        <p:nvSpPr>
          <p:cNvPr id="2921" name="relay blocks seamlessly"/>
          <p:cNvSpPr txBox="1"/>
          <p:nvPr/>
        </p:nvSpPr>
        <p:spPr>
          <a:xfrm>
            <a:off x="2423532" y="4735841"/>
            <a:ext cx="3066527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5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blocks seamlessly</a:t>
            </a:r>
          </a:p>
        </p:txBody>
      </p:sp>
      <p:sp>
        <p:nvSpPr>
          <p:cNvPr id="2922" name="secure relay-to-relay connections"/>
          <p:cNvSpPr txBox="1"/>
          <p:nvPr/>
        </p:nvSpPr>
        <p:spPr>
          <a:xfrm>
            <a:off x="2423532" y="3301026"/>
            <a:ext cx="4236316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5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secure relay-to-relay connections</a:t>
            </a:r>
          </a:p>
        </p:txBody>
      </p:sp>
      <p:sp>
        <p:nvSpPr>
          <p:cNvPr id="2923" name="SABRE needs to…"/>
          <p:cNvSpPr txBox="1"/>
          <p:nvPr/>
        </p:nvSpPr>
        <p:spPr>
          <a:xfrm>
            <a:off x="2423532" y="2697637"/>
            <a:ext cx="2451535" cy="401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A6AA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SABRE needs to…</a:t>
            </a:r>
          </a:p>
        </p:txBody>
      </p:sp>
      <p:pic>
        <p:nvPicPr>
          <p:cNvPr id="2924" name="5c60b365eb9d9.png" descr="5c60b365eb9d9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0312561" y="4603595"/>
            <a:ext cx="947608" cy="1519964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Network…">
            <a:extLst>
              <a:ext uri="{FF2B5EF4-FFF2-40B4-BE49-F238E27FC236}">
                <a16:creationId xmlns:a16="http://schemas.microsoft.com/office/drawing/2014/main" id="{49CEE17E-BBE6-324B-B175-608D97928A28}"/>
              </a:ext>
            </a:extLst>
          </p:cNvPr>
          <p:cNvSpPr txBox="1"/>
          <p:nvPr/>
        </p:nvSpPr>
        <p:spPr>
          <a:xfrm>
            <a:off x="7331534" y="3544570"/>
            <a:ext cx="1816705" cy="60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lvl="1" indent="342900" defTabSz="410765">
              <a:defRPr>
                <a:solidFill>
                  <a:srgbClr val="FF26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Network</a:t>
            </a:r>
          </a:p>
          <a:p>
            <a:pPr lvl="1" indent="342900" defTabSz="410765">
              <a:defRPr>
                <a:solidFill>
                  <a:srgbClr val="FF26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Design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8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2929" name="Прямоугольник 10"/>
          <p:cNvSpPr/>
          <p:nvPr/>
        </p:nvSpPr>
        <p:spPr>
          <a:xfrm>
            <a:off x="762000" y="557462"/>
            <a:ext cx="10671567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30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pic>
        <p:nvPicPr>
          <p:cNvPr id="2931" name="Idea_images.png" descr="Idea_imag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809" y="7626646"/>
            <a:ext cx="531726" cy="720211"/>
          </a:xfrm>
          <a:prstGeom prst="rect">
            <a:avLst/>
          </a:prstGeom>
          <a:ln w="12700">
            <a:miter lim="400000"/>
          </a:ln>
        </p:spPr>
      </p:pic>
      <p:sp>
        <p:nvSpPr>
          <p:cNvPr id="2932" name="Line"/>
          <p:cNvSpPr/>
          <p:nvPr/>
        </p:nvSpPr>
        <p:spPr>
          <a:xfrm flipH="1">
            <a:off x="7440249" y="3394658"/>
            <a:ext cx="137979" cy="951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8700"/>
                </a:lnTo>
                <a:lnTo>
                  <a:pt x="0" y="10997"/>
                </a:lnTo>
                <a:lnTo>
                  <a:pt x="20395" y="13165"/>
                </a:lnTo>
                <a:lnTo>
                  <a:pt x="20395" y="21600"/>
                </a:lnTo>
              </a:path>
            </a:pathLst>
          </a:custGeom>
          <a:ln w="12700">
            <a:solidFill>
              <a:srgbClr val="FF93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sp>
        <p:nvSpPr>
          <p:cNvPr id="2933" name="Network…"/>
          <p:cNvSpPr txBox="1"/>
          <p:nvPr/>
        </p:nvSpPr>
        <p:spPr>
          <a:xfrm>
            <a:off x="7331534" y="3544570"/>
            <a:ext cx="1816705" cy="60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lvl="1" indent="342900" defTabSz="410765">
              <a:defRPr>
                <a:solidFill>
                  <a:srgbClr val="FF26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Network</a:t>
            </a:r>
          </a:p>
          <a:p>
            <a:pPr lvl="1" indent="342900" defTabSz="410765">
              <a:defRPr>
                <a:solidFill>
                  <a:srgbClr val="FF26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Design</a:t>
            </a:r>
          </a:p>
        </p:txBody>
      </p:sp>
      <p:sp>
        <p:nvSpPr>
          <p:cNvPr id="2934" name="SABRE is an additional overlay network which allows communication, even if the Bitcoin network is partitioned"/>
          <p:cNvSpPr txBox="1"/>
          <p:nvPr/>
        </p:nvSpPr>
        <p:spPr>
          <a:xfrm>
            <a:off x="889000" y="647184"/>
            <a:ext cx="8652868" cy="830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SABRE is an additional overlay network which allows communication, even if the Bitcoin network is partitioned</a:t>
            </a:r>
          </a:p>
        </p:txBody>
      </p:sp>
      <p:sp>
        <p:nvSpPr>
          <p:cNvPr id="2935" name="remain reachable by Bitcoin clients"/>
          <p:cNvSpPr txBox="1"/>
          <p:nvPr/>
        </p:nvSpPr>
        <p:spPr>
          <a:xfrm>
            <a:off x="2423532" y="4018434"/>
            <a:ext cx="4335882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5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remain reachable by Bitcoin clients</a:t>
            </a:r>
          </a:p>
        </p:txBody>
      </p:sp>
      <p:sp>
        <p:nvSpPr>
          <p:cNvPr id="2936" name="relay blocks seamlessly"/>
          <p:cNvSpPr txBox="1"/>
          <p:nvPr/>
        </p:nvSpPr>
        <p:spPr>
          <a:xfrm>
            <a:off x="2423532" y="4735841"/>
            <a:ext cx="3066527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5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blocks seamlessly</a:t>
            </a:r>
          </a:p>
        </p:txBody>
      </p:sp>
      <p:sp>
        <p:nvSpPr>
          <p:cNvPr id="2937" name="secure relay-to-relay connections"/>
          <p:cNvSpPr txBox="1"/>
          <p:nvPr/>
        </p:nvSpPr>
        <p:spPr>
          <a:xfrm>
            <a:off x="2423532" y="3301026"/>
            <a:ext cx="4236316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5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secure relay-to-relay connections</a:t>
            </a:r>
          </a:p>
        </p:txBody>
      </p:sp>
      <p:sp>
        <p:nvSpPr>
          <p:cNvPr id="2938" name="SABRE needs to…"/>
          <p:cNvSpPr txBox="1"/>
          <p:nvPr/>
        </p:nvSpPr>
        <p:spPr>
          <a:xfrm>
            <a:off x="2423532" y="2697637"/>
            <a:ext cx="2451535" cy="401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A6AA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SABRE needs to…</a:t>
            </a:r>
          </a:p>
        </p:txBody>
      </p:sp>
      <p:sp>
        <p:nvSpPr>
          <p:cNvPr id="2939" name="Line"/>
          <p:cNvSpPr/>
          <p:nvPr/>
        </p:nvSpPr>
        <p:spPr>
          <a:xfrm flipH="1">
            <a:off x="7442799" y="4618427"/>
            <a:ext cx="135429" cy="572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8700"/>
                </a:lnTo>
                <a:lnTo>
                  <a:pt x="0" y="10997"/>
                </a:lnTo>
                <a:lnTo>
                  <a:pt x="20395" y="13165"/>
                </a:lnTo>
                <a:lnTo>
                  <a:pt x="20395" y="21600"/>
                </a:lnTo>
              </a:path>
            </a:pathLst>
          </a:custGeom>
          <a:ln w="12700">
            <a:solidFill>
              <a:srgbClr val="FF93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sp>
        <p:nvSpPr>
          <p:cNvPr id="2940" name="Node…"/>
          <p:cNvSpPr txBox="1"/>
          <p:nvPr/>
        </p:nvSpPr>
        <p:spPr>
          <a:xfrm>
            <a:off x="7331534" y="4648986"/>
            <a:ext cx="1584533" cy="60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lvl="1" indent="342900" defTabSz="410765">
              <a:defRPr>
                <a:solidFill>
                  <a:srgbClr val="FF26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Node</a:t>
            </a:r>
          </a:p>
          <a:p>
            <a:pPr lvl="1" indent="342900" defTabSz="410765">
              <a:defRPr>
                <a:solidFill>
                  <a:srgbClr val="FF26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Design</a:t>
            </a:r>
          </a:p>
        </p:txBody>
      </p:sp>
      <p:pic>
        <p:nvPicPr>
          <p:cNvPr id="2941" name="5c60b365eb9d9.png" descr="5c60b365eb9d9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0312561" y="4603595"/>
            <a:ext cx="947608" cy="1519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5" name="Screenshot 2019-06-12 at 05.54.36.png" descr="Screenshot 2019-06-12 at 05.54.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104" y="2360859"/>
            <a:ext cx="4444588" cy="3747397"/>
          </a:xfrm>
          <a:prstGeom prst="rect">
            <a:avLst/>
          </a:prstGeom>
          <a:ln w="12700">
            <a:miter lim="400000"/>
          </a:ln>
        </p:spPr>
      </p:pic>
      <p:sp>
        <p:nvSpPr>
          <p:cNvPr id="2946" name="Rectangle 19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#Hopperx1London</a:t>
            </a:r>
          </a:p>
        </p:txBody>
      </p:sp>
      <p:sp>
        <p:nvSpPr>
          <p:cNvPr id="2947" name="Rectangle"/>
          <p:cNvSpPr/>
          <p:nvPr/>
        </p:nvSpPr>
        <p:spPr>
          <a:xfrm>
            <a:off x="1220286" y="-1636611"/>
            <a:ext cx="5451174" cy="3747557"/>
          </a:xfrm>
          <a:prstGeom prst="rect">
            <a:avLst/>
          </a:prstGeom>
          <a:blipFill>
            <a:blip r:embed="rId3">
              <a:alphaModFix amt="50408"/>
            </a:blip>
          </a:blipFill>
          <a:ln w="3175"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48" name="SABRE location"/>
          <p:cNvSpPr txBox="1"/>
          <p:nvPr/>
        </p:nvSpPr>
        <p:spPr>
          <a:xfrm>
            <a:off x="8504354" y="2584261"/>
            <a:ext cx="2893220" cy="300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defRPr sz="16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SABRE location</a:t>
            </a:r>
          </a:p>
        </p:txBody>
      </p:sp>
      <p:sp>
        <p:nvSpPr>
          <p:cNvPr id="2949" name="inherently safe locations"/>
          <p:cNvSpPr txBox="1"/>
          <p:nvPr/>
        </p:nvSpPr>
        <p:spPr>
          <a:xfrm>
            <a:off x="8504354" y="2902970"/>
            <a:ext cx="3361806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defRPr sz="1400">
                <a:solidFill>
                  <a:srgbClr val="5E5E5E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inherently safe locations </a:t>
            </a:r>
          </a:p>
        </p:txBody>
      </p:sp>
      <p:sp>
        <p:nvSpPr>
          <p:cNvPr id="2950" name="SABRE design"/>
          <p:cNvSpPr txBox="1"/>
          <p:nvPr/>
        </p:nvSpPr>
        <p:spPr>
          <a:xfrm>
            <a:off x="8504354" y="3777178"/>
            <a:ext cx="2893220" cy="300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defRPr sz="16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SABRE design </a:t>
            </a:r>
          </a:p>
        </p:txBody>
      </p:sp>
      <p:sp>
        <p:nvSpPr>
          <p:cNvPr id="2951" name="software/hardware"/>
          <p:cNvSpPr txBox="1"/>
          <p:nvPr/>
        </p:nvSpPr>
        <p:spPr>
          <a:xfrm>
            <a:off x="8504354" y="4090837"/>
            <a:ext cx="3544751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defRPr sz="1400">
                <a:solidFill>
                  <a:schemeClr val="accent3">
                    <a:lumOff val="-12941"/>
                  </a:schemeClr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software/hardware</a:t>
            </a:r>
          </a:p>
        </p:txBody>
      </p:sp>
      <p:sp>
        <p:nvSpPr>
          <p:cNvPr id="2952" name="Deployability"/>
          <p:cNvSpPr txBox="1"/>
          <p:nvPr/>
        </p:nvSpPr>
        <p:spPr>
          <a:xfrm>
            <a:off x="8482241" y="5025840"/>
            <a:ext cx="2893220" cy="30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defRPr sz="16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Deployability</a:t>
            </a:r>
          </a:p>
        </p:txBody>
      </p:sp>
      <p:sp>
        <p:nvSpPr>
          <p:cNvPr id="2953" name="deployment opportunities"/>
          <p:cNvSpPr txBox="1"/>
          <p:nvPr/>
        </p:nvSpPr>
        <p:spPr>
          <a:xfrm>
            <a:off x="8490960" y="5338139"/>
            <a:ext cx="2920008" cy="28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defRPr sz="1400">
                <a:solidFill>
                  <a:srgbClr val="5E5E5E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deployment opportunities</a:t>
            </a:r>
          </a:p>
        </p:txBody>
      </p:sp>
      <p:sp>
        <p:nvSpPr>
          <p:cNvPr id="2954" name="Protecting Bitcoin against Routing Attacks"/>
          <p:cNvSpPr txBox="1"/>
          <p:nvPr/>
        </p:nvSpPr>
        <p:spPr>
          <a:xfrm>
            <a:off x="889000" y="1264344"/>
            <a:ext cx="8420696" cy="42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400">
                <a:solidFill>
                  <a:srgbClr val="A9A9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Protecting Bitcoin against Routing Attacks </a:t>
            </a:r>
          </a:p>
        </p:txBody>
      </p:sp>
      <p:sp>
        <p:nvSpPr>
          <p:cNvPr id="2955" name="SABRE"/>
          <p:cNvSpPr txBox="1"/>
          <p:nvPr/>
        </p:nvSpPr>
        <p:spPr>
          <a:xfrm>
            <a:off x="889000" y="705941"/>
            <a:ext cx="1370050" cy="579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3400">
                <a:solidFill>
                  <a:srgbClr val="5E5E5E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SABRE</a:t>
            </a:r>
          </a:p>
        </p:txBody>
      </p:sp>
      <p:sp>
        <p:nvSpPr>
          <p:cNvPr id="2956" name="Rectangle"/>
          <p:cNvSpPr/>
          <p:nvPr/>
        </p:nvSpPr>
        <p:spPr>
          <a:xfrm>
            <a:off x="1201782" y="2293366"/>
            <a:ext cx="4538237" cy="3636221"/>
          </a:xfrm>
          <a:prstGeom prst="rect">
            <a:avLst/>
          </a:prstGeom>
          <a:blipFill>
            <a:blip r:embed="rId3">
              <a:alphaModFix amt="50408"/>
            </a:blip>
          </a:blipFill>
          <a:ln w="3175"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57" name="Овал 41"/>
          <p:cNvSpPr/>
          <p:nvPr/>
        </p:nvSpPr>
        <p:spPr>
          <a:xfrm>
            <a:off x="7181727" y="2510266"/>
            <a:ext cx="802029" cy="802029"/>
          </a:xfrm>
          <a:prstGeom prst="ellipse">
            <a:avLst/>
          </a:prstGeom>
          <a:solidFill>
            <a:srgbClr val="FFDCB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58" name="Овал 48"/>
          <p:cNvSpPr/>
          <p:nvPr/>
        </p:nvSpPr>
        <p:spPr>
          <a:xfrm>
            <a:off x="7181727" y="3710462"/>
            <a:ext cx="802029" cy="802029"/>
          </a:xfrm>
          <a:prstGeom prst="ellipse">
            <a:avLst/>
          </a:prstGeom>
          <a:solidFill>
            <a:srgbClr val="FFDCB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59" name="Овал 50"/>
          <p:cNvSpPr/>
          <p:nvPr/>
        </p:nvSpPr>
        <p:spPr>
          <a:xfrm>
            <a:off x="7181727" y="4910659"/>
            <a:ext cx="802029" cy="802029"/>
          </a:xfrm>
          <a:prstGeom prst="ellipse">
            <a:avLst/>
          </a:prstGeom>
          <a:solidFill>
            <a:srgbClr val="FFDCB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5" grpId="1" animBg="1" advAuto="0"/>
      <p:bldP spid="2948" grpId="5" animBg="1" advAuto="0"/>
      <p:bldP spid="2949" grpId="6" animBg="1" advAuto="0"/>
      <p:bldP spid="2950" grpId="7" animBg="1" advAuto="0"/>
      <p:bldP spid="2951" grpId="8" animBg="1" advAuto="0"/>
      <p:bldP spid="2952" grpId="9" animBg="1" advAuto="0"/>
      <p:bldP spid="2953" grpId="10" animBg="1" advAuto="0"/>
      <p:bldP spid="2957" grpId="2" animBg="1" advAuto="0"/>
      <p:bldP spid="2958" grpId="3" animBg="1" advAuto="0"/>
      <p:bldP spid="2959" grpId="4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1" name="Screenshot 2019-06-12 at 05.54.36.png" descr="Screenshot 2019-06-12 at 05.54.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104" y="2360859"/>
            <a:ext cx="4444588" cy="3747397"/>
          </a:xfrm>
          <a:prstGeom prst="rect">
            <a:avLst/>
          </a:prstGeom>
          <a:ln w="12700">
            <a:miter lim="400000"/>
          </a:ln>
        </p:spPr>
      </p:pic>
      <p:sp>
        <p:nvSpPr>
          <p:cNvPr id="2962" name="Rectangle 19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#Hopperx1London</a:t>
            </a:r>
          </a:p>
        </p:txBody>
      </p:sp>
      <p:sp>
        <p:nvSpPr>
          <p:cNvPr id="2963" name="Rectangle"/>
          <p:cNvSpPr/>
          <p:nvPr/>
        </p:nvSpPr>
        <p:spPr>
          <a:xfrm>
            <a:off x="1220286" y="-1636611"/>
            <a:ext cx="5451174" cy="3747557"/>
          </a:xfrm>
          <a:prstGeom prst="rect">
            <a:avLst/>
          </a:prstGeom>
          <a:blipFill>
            <a:blip r:embed="rId3">
              <a:alphaModFix amt="50408"/>
            </a:blip>
          </a:blipFill>
          <a:ln w="3175"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64" name="SABRE location"/>
          <p:cNvSpPr txBox="1"/>
          <p:nvPr/>
        </p:nvSpPr>
        <p:spPr>
          <a:xfrm>
            <a:off x="8504354" y="2584261"/>
            <a:ext cx="2893220" cy="300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defRPr sz="16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SABRE location</a:t>
            </a:r>
          </a:p>
        </p:txBody>
      </p:sp>
      <p:sp>
        <p:nvSpPr>
          <p:cNvPr id="2965" name="inherently safe locations"/>
          <p:cNvSpPr txBox="1"/>
          <p:nvPr/>
        </p:nvSpPr>
        <p:spPr>
          <a:xfrm>
            <a:off x="8504354" y="2902970"/>
            <a:ext cx="3361806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defRPr sz="1400">
                <a:solidFill>
                  <a:srgbClr val="5E5E5E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inherently safe locations </a:t>
            </a:r>
          </a:p>
        </p:txBody>
      </p:sp>
      <p:sp>
        <p:nvSpPr>
          <p:cNvPr id="2966" name="SABRE design"/>
          <p:cNvSpPr txBox="1"/>
          <p:nvPr/>
        </p:nvSpPr>
        <p:spPr>
          <a:xfrm>
            <a:off x="8504354" y="3777178"/>
            <a:ext cx="2893220" cy="300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defRPr sz="16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SABRE design </a:t>
            </a:r>
          </a:p>
        </p:txBody>
      </p:sp>
      <p:sp>
        <p:nvSpPr>
          <p:cNvPr id="2967" name="software/hardware"/>
          <p:cNvSpPr txBox="1"/>
          <p:nvPr/>
        </p:nvSpPr>
        <p:spPr>
          <a:xfrm>
            <a:off x="8504354" y="4090837"/>
            <a:ext cx="3544751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defRPr sz="1400">
                <a:solidFill>
                  <a:schemeClr val="accent3">
                    <a:lumOff val="-12941"/>
                  </a:schemeClr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software/hardware</a:t>
            </a:r>
          </a:p>
        </p:txBody>
      </p:sp>
      <p:sp>
        <p:nvSpPr>
          <p:cNvPr id="2968" name="Deployability"/>
          <p:cNvSpPr txBox="1"/>
          <p:nvPr/>
        </p:nvSpPr>
        <p:spPr>
          <a:xfrm>
            <a:off x="8482241" y="5025840"/>
            <a:ext cx="2893220" cy="30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defRPr sz="16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Deployability</a:t>
            </a:r>
          </a:p>
        </p:txBody>
      </p:sp>
      <p:sp>
        <p:nvSpPr>
          <p:cNvPr id="2969" name="deployment opportunities"/>
          <p:cNvSpPr txBox="1"/>
          <p:nvPr/>
        </p:nvSpPr>
        <p:spPr>
          <a:xfrm>
            <a:off x="8490960" y="5338139"/>
            <a:ext cx="2920008" cy="28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defRPr sz="1400">
                <a:solidFill>
                  <a:srgbClr val="5E5E5E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deployment opportunities</a:t>
            </a:r>
          </a:p>
        </p:txBody>
      </p:sp>
      <p:sp>
        <p:nvSpPr>
          <p:cNvPr id="2970" name="Protecting Bitcoin against Routing Attacks"/>
          <p:cNvSpPr txBox="1"/>
          <p:nvPr/>
        </p:nvSpPr>
        <p:spPr>
          <a:xfrm>
            <a:off x="889000" y="1264344"/>
            <a:ext cx="8420696" cy="42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400">
                <a:solidFill>
                  <a:srgbClr val="A9A9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Protecting Bitcoin against Routing Attacks </a:t>
            </a:r>
          </a:p>
        </p:txBody>
      </p:sp>
      <p:sp>
        <p:nvSpPr>
          <p:cNvPr id="2971" name="SABRE"/>
          <p:cNvSpPr txBox="1"/>
          <p:nvPr/>
        </p:nvSpPr>
        <p:spPr>
          <a:xfrm>
            <a:off x="889000" y="705941"/>
            <a:ext cx="1370050" cy="579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3400">
                <a:solidFill>
                  <a:srgbClr val="5E5E5E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SABRE</a:t>
            </a:r>
          </a:p>
        </p:txBody>
      </p:sp>
      <p:sp>
        <p:nvSpPr>
          <p:cNvPr id="2972" name="Rectangle"/>
          <p:cNvSpPr/>
          <p:nvPr/>
        </p:nvSpPr>
        <p:spPr>
          <a:xfrm>
            <a:off x="1201782" y="2293366"/>
            <a:ext cx="4538237" cy="3636221"/>
          </a:xfrm>
          <a:prstGeom prst="rect">
            <a:avLst/>
          </a:prstGeom>
          <a:blipFill>
            <a:blip r:embed="rId3">
              <a:alphaModFix amt="50408"/>
            </a:blip>
          </a:blipFill>
          <a:ln w="3175"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73" name="Овал 41"/>
          <p:cNvSpPr/>
          <p:nvPr/>
        </p:nvSpPr>
        <p:spPr>
          <a:xfrm>
            <a:off x="7181727" y="2510266"/>
            <a:ext cx="802029" cy="802029"/>
          </a:xfrm>
          <a:prstGeom prst="ellipse">
            <a:avLst/>
          </a:prstGeom>
          <a:solidFill>
            <a:srgbClr val="FFDCB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4" name="Овал 48"/>
          <p:cNvSpPr/>
          <p:nvPr/>
        </p:nvSpPr>
        <p:spPr>
          <a:xfrm>
            <a:off x="7181727" y="3710462"/>
            <a:ext cx="802029" cy="802029"/>
          </a:xfrm>
          <a:prstGeom prst="ellipse">
            <a:avLst/>
          </a:prstGeom>
          <a:solidFill>
            <a:srgbClr val="FFDCB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5" name="Овал 50"/>
          <p:cNvSpPr/>
          <p:nvPr/>
        </p:nvSpPr>
        <p:spPr>
          <a:xfrm>
            <a:off x="7181727" y="4910659"/>
            <a:ext cx="802029" cy="802029"/>
          </a:xfrm>
          <a:prstGeom prst="ellipse">
            <a:avLst/>
          </a:prstGeom>
          <a:solidFill>
            <a:srgbClr val="FFDCB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6" name="Овал 41"/>
          <p:cNvSpPr/>
          <p:nvPr/>
        </p:nvSpPr>
        <p:spPr>
          <a:xfrm>
            <a:off x="7181727" y="2510266"/>
            <a:ext cx="802029" cy="802029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6" grpId="1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8" name="Picture 11" descr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2979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80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pic>
        <p:nvPicPr>
          <p:cNvPr id="2981" name="Idea_images.png" descr="Idea_imag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809" y="7626646"/>
            <a:ext cx="531726" cy="720211"/>
          </a:xfrm>
          <a:prstGeom prst="rect">
            <a:avLst/>
          </a:prstGeom>
          <a:ln w="12700">
            <a:miter lim="400000"/>
          </a:ln>
        </p:spPr>
      </p:pic>
      <p:sp>
        <p:nvSpPr>
          <p:cNvPr id="2982" name="SABRE is an additional overlay network which allows communication, even if the Bitcoin network is partitioned"/>
          <p:cNvSpPr txBox="1"/>
          <p:nvPr/>
        </p:nvSpPr>
        <p:spPr>
          <a:xfrm>
            <a:off x="889000" y="647184"/>
            <a:ext cx="8652868" cy="830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SABRE is an additional overlay network which allows communication, even if the Bitcoin network is partitioned</a:t>
            </a:r>
          </a:p>
        </p:txBody>
      </p:sp>
      <p:sp>
        <p:nvSpPr>
          <p:cNvPr id="2983" name="remain reachable by Bitcoin clients"/>
          <p:cNvSpPr txBox="1"/>
          <p:nvPr/>
        </p:nvSpPr>
        <p:spPr>
          <a:xfrm>
            <a:off x="2423532" y="4018434"/>
            <a:ext cx="4335882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4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remain reachable by Bitcoin clients</a:t>
            </a:r>
          </a:p>
        </p:txBody>
      </p:sp>
      <p:sp>
        <p:nvSpPr>
          <p:cNvPr id="2984" name="relay blocks"/>
          <p:cNvSpPr txBox="1"/>
          <p:nvPr/>
        </p:nvSpPr>
        <p:spPr>
          <a:xfrm>
            <a:off x="2423532" y="4735841"/>
            <a:ext cx="1798623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4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blocks</a:t>
            </a:r>
          </a:p>
        </p:txBody>
      </p:sp>
      <p:sp>
        <p:nvSpPr>
          <p:cNvPr id="2985" name="secure relay-to-relay connections"/>
          <p:cNvSpPr txBox="1"/>
          <p:nvPr/>
        </p:nvSpPr>
        <p:spPr>
          <a:xfrm>
            <a:off x="2423532" y="3301026"/>
            <a:ext cx="4236316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4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secure relay-to-relay connections</a:t>
            </a:r>
          </a:p>
        </p:txBody>
      </p:sp>
      <p:sp>
        <p:nvSpPr>
          <p:cNvPr id="2986" name="SABRE needs to…"/>
          <p:cNvSpPr txBox="1"/>
          <p:nvPr/>
        </p:nvSpPr>
        <p:spPr>
          <a:xfrm>
            <a:off x="2423532" y="2697637"/>
            <a:ext cx="2451535" cy="401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A6AA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SABRE needs to…</a:t>
            </a:r>
          </a:p>
        </p:txBody>
      </p:sp>
      <p:sp>
        <p:nvSpPr>
          <p:cNvPr id="2987" name="Line"/>
          <p:cNvSpPr/>
          <p:nvPr/>
        </p:nvSpPr>
        <p:spPr>
          <a:xfrm flipH="1">
            <a:off x="7442799" y="4618427"/>
            <a:ext cx="135429" cy="572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8700"/>
                </a:lnTo>
                <a:lnTo>
                  <a:pt x="0" y="10997"/>
                </a:lnTo>
                <a:lnTo>
                  <a:pt x="20395" y="13165"/>
                </a:lnTo>
                <a:lnTo>
                  <a:pt x="20395" y="21600"/>
                </a:lnTo>
              </a:path>
            </a:pathLst>
          </a:custGeom>
          <a:ln w="12700">
            <a:solidFill>
              <a:srgbClr val="FF93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sp>
        <p:nvSpPr>
          <p:cNvPr id="2988" name="Node…"/>
          <p:cNvSpPr txBox="1"/>
          <p:nvPr/>
        </p:nvSpPr>
        <p:spPr>
          <a:xfrm>
            <a:off x="7293762" y="4618427"/>
            <a:ext cx="1584533" cy="60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lvl="1" indent="342900" defTabSz="410765">
              <a:defRPr>
                <a:solidFill>
                  <a:srgbClr val="FF26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Node</a:t>
            </a:r>
          </a:p>
          <a:p>
            <a:pPr lvl="1" indent="342900" defTabSz="410765">
              <a:defRPr>
                <a:solidFill>
                  <a:srgbClr val="FF26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Design</a:t>
            </a:r>
          </a:p>
        </p:txBody>
      </p:sp>
      <p:sp>
        <p:nvSpPr>
          <p:cNvPr id="2989" name="Rectangle"/>
          <p:cNvSpPr/>
          <p:nvPr/>
        </p:nvSpPr>
        <p:spPr>
          <a:xfrm>
            <a:off x="1356659" y="4299935"/>
            <a:ext cx="7595076" cy="1938774"/>
          </a:xfrm>
          <a:prstGeom prst="rect">
            <a:avLst/>
          </a:prstGeom>
          <a:blipFill>
            <a:blip r:embed="rId5">
              <a:alphaModFix amt="88146"/>
            </a:blip>
          </a:blipFill>
          <a:ln w="3175"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2990" name="5c60b365eb9d9.png" descr="5c60b365eb9d9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9258403" y="4784050"/>
            <a:ext cx="947608" cy="1519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2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2993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94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pic>
        <p:nvPicPr>
          <p:cNvPr id="2995" name="Idea_images.png" descr="Idea_imag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809" y="7626646"/>
            <a:ext cx="531726" cy="720211"/>
          </a:xfrm>
          <a:prstGeom prst="rect">
            <a:avLst/>
          </a:prstGeom>
          <a:ln w="12700">
            <a:miter lim="400000"/>
          </a:ln>
        </p:spPr>
      </p:pic>
      <p:sp>
        <p:nvSpPr>
          <p:cNvPr id="2996" name="SABRE is an additional overlay network which allows communication, even if the Bitcoin network is partitioned"/>
          <p:cNvSpPr txBox="1"/>
          <p:nvPr/>
        </p:nvSpPr>
        <p:spPr>
          <a:xfrm>
            <a:off x="889000" y="647184"/>
            <a:ext cx="8652868" cy="830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SABRE is an additional overlay network which allows communication, even if the Bitcoin network is partitioned</a:t>
            </a:r>
          </a:p>
        </p:txBody>
      </p:sp>
      <p:sp>
        <p:nvSpPr>
          <p:cNvPr id="2997" name="remain reachable by Bitcoin clients"/>
          <p:cNvSpPr txBox="1"/>
          <p:nvPr/>
        </p:nvSpPr>
        <p:spPr>
          <a:xfrm>
            <a:off x="2423532" y="4018434"/>
            <a:ext cx="4335882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5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remain reachable by Bitcoin clients</a:t>
            </a:r>
          </a:p>
        </p:txBody>
      </p:sp>
      <p:sp>
        <p:nvSpPr>
          <p:cNvPr id="2998" name="relay blocks"/>
          <p:cNvSpPr txBox="1"/>
          <p:nvPr/>
        </p:nvSpPr>
        <p:spPr>
          <a:xfrm>
            <a:off x="2423532" y="4735841"/>
            <a:ext cx="1798623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5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blocks</a:t>
            </a:r>
          </a:p>
        </p:txBody>
      </p:sp>
      <p:sp>
        <p:nvSpPr>
          <p:cNvPr id="2999" name="secure relay-to-relay connections"/>
          <p:cNvSpPr txBox="1"/>
          <p:nvPr/>
        </p:nvSpPr>
        <p:spPr>
          <a:xfrm>
            <a:off x="2423532" y="3301026"/>
            <a:ext cx="4236316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5"/>
              </a:buBlip>
              <a:defRPr>
                <a:solidFill>
                  <a:srgbClr val="FF26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secure relay-to-relay connections</a:t>
            </a:r>
          </a:p>
        </p:txBody>
      </p:sp>
      <p:sp>
        <p:nvSpPr>
          <p:cNvPr id="3000" name="SABRE needs to…"/>
          <p:cNvSpPr txBox="1"/>
          <p:nvPr/>
        </p:nvSpPr>
        <p:spPr>
          <a:xfrm>
            <a:off x="2423532" y="2697637"/>
            <a:ext cx="2451535" cy="401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A6AA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SABRE needs to…</a:t>
            </a:r>
          </a:p>
        </p:txBody>
      </p:sp>
      <p:sp>
        <p:nvSpPr>
          <p:cNvPr id="3001" name="Line"/>
          <p:cNvSpPr/>
          <p:nvPr/>
        </p:nvSpPr>
        <p:spPr>
          <a:xfrm flipH="1">
            <a:off x="7442799" y="4618427"/>
            <a:ext cx="135429" cy="572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8700"/>
                </a:lnTo>
                <a:lnTo>
                  <a:pt x="0" y="10997"/>
                </a:lnTo>
                <a:lnTo>
                  <a:pt x="20395" y="13165"/>
                </a:lnTo>
                <a:lnTo>
                  <a:pt x="20395" y="21600"/>
                </a:lnTo>
              </a:path>
            </a:pathLst>
          </a:custGeom>
          <a:ln w="12700">
            <a:solidFill>
              <a:srgbClr val="FF93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sp>
        <p:nvSpPr>
          <p:cNvPr id="3002" name="Node…"/>
          <p:cNvSpPr txBox="1"/>
          <p:nvPr/>
        </p:nvSpPr>
        <p:spPr>
          <a:xfrm>
            <a:off x="7300539" y="4633488"/>
            <a:ext cx="1584533" cy="60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lvl="1" indent="342900" defTabSz="410765">
              <a:defRPr>
                <a:solidFill>
                  <a:srgbClr val="FF26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Node</a:t>
            </a:r>
          </a:p>
          <a:p>
            <a:pPr lvl="1" indent="342900" defTabSz="410765">
              <a:defRPr>
                <a:solidFill>
                  <a:srgbClr val="FF26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Design</a:t>
            </a:r>
          </a:p>
        </p:txBody>
      </p:sp>
      <p:sp>
        <p:nvSpPr>
          <p:cNvPr id="3003" name="Rectangle"/>
          <p:cNvSpPr/>
          <p:nvPr/>
        </p:nvSpPr>
        <p:spPr>
          <a:xfrm>
            <a:off x="2120064" y="4318830"/>
            <a:ext cx="6697591" cy="1519964"/>
          </a:xfrm>
          <a:prstGeom prst="rect">
            <a:avLst/>
          </a:prstGeom>
          <a:blipFill>
            <a:blip r:embed="rId6">
              <a:alphaModFix amt="88146"/>
            </a:blip>
          </a:blipFill>
          <a:ln w="3175"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3004" name="5c60b365eb9d9.png" descr="5c60b365eb9d9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9258403" y="4784050"/>
            <a:ext cx="947608" cy="1519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8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6727"/>
            <a:ext cx="12310110" cy="8206742"/>
          </a:xfrm>
          <a:prstGeom prst="rect">
            <a:avLst/>
          </a:prstGeom>
          <a:ln w="12700">
            <a:miter lim="400000"/>
          </a:ln>
        </p:spPr>
      </p:pic>
      <p:sp>
        <p:nvSpPr>
          <p:cNvPr id="679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0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681" name="Text"/>
          <p:cNvSpPr txBox="1"/>
          <p:nvPr/>
        </p:nvSpPr>
        <p:spPr>
          <a:xfrm>
            <a:off x="5647949" y="6455370"/>
            <a:ext cx="140395" cy="28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14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  <a:hlinkClick r:id="rId4"/>
              </a:defRPr>
            </a:lvl1pPr>
          </a:lstStyle>
          <a:p>
            <a:r>
              <a:rPr>
                <a:hlinkClick r:id="rId4"/>
              </a:rPr>
              <a:t> </a:t>
            </a:r>
          </a:p>
        </p:txBody>
      </p:sp>
      <p:sp>
        <p:nvSpPr>
          <p:cNvPr id="682" name="Partition attack is general, dangerous, effective, practical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Partition attack is </a:t>
            </a:r>
            <a:r>
              <a:rPr>
                <a:solidFill>
                  <a:srgbClr val="FF2600"/>
                </a:solidFill>
              </a:rPr>
              <a:t>general</a:t>
            </a:r>
            <a:r>
              <a:t>, dangerous, effective, practical</a:t>
            </a:r>
          </a:p>
        </p:txBody>
      </p:sp>
      <p:sp>
        <p:nvSpPr>
          <p:cNvPr id="683" name="Any Blockchain system is vulnerable"/>
          <p:cNvSpPr txBox="1"/>
          <p:nvPr/>
        </p:nvSpPr>
        <p:spPr>
          <a:xfrm>
            <a:off x="2416025" y="1855733"/>
            <a:ext cx="5991824" cy="300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260000"/>
              </a:lnSpc>
              <a:defRPr sz="1600">
                <a:solidFill>
                  <a:srgbClr val="FF26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Any Blockchain system is vulnerable 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8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009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10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3011" name="SABRE selects nodes that satisfy three properties"/>
          <p:cNvSpPr txBox="1"/>
          <p:nvPr/>
        </p:nvSpPr>
        <p:spPr>
          <a:xfrm>
            <a:off x="889000" y="861814"/>
            <a:ext cx="9013171" cy="401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SABRE selects nodes that satisfy three properties </a:t>
            </a:r>
          </a:p>
        </p:txBody>
      </p:sp>
      <p:sp>
        <p:nvSpPr>
          <p:cNvPr id="3012" name="each node is hosted in /24 IP prefixes"/>
          <p:cNvSpPr txBox="1"/>
          <p:nvPr/>
        </p:nvSpPr>
        <p:spPr>
          <a:xfrm>
            <a:off x="2446974" y="2356814"/>
            <a:ext cx="4300067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rgbClr val="A6AA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each node is hosted in /24 IP prefixes</a:t>
            </a:r>
          </a:p>
        </p:txBody>
      </p:sp>
      <p:sp>
        <p:nvSpPr>
          <p:cNvPr id="3013" name="nodes are connected via financially  &amp; distance-wise optimal paths"/>
          <p:cNvSpPr txBox="1"/>
          <p:nvPr/>
        </p:nvSpPr>
        <p:spPr>
          <a:xfrm>
            <a:off x="2446974" y="3364884"/>
            <a:ext cx="4972914" cy="684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rgbClr val="A6AA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nodes are connected via financially  &amp; distance-wise optimal paths</a:t>
            </a:r>
          </a:p>
        </p:txBody>
      </p:sp>
      <p:sp>
        <p:nvSpPr>
          <p:cNvPr id="3014" name="relay graph is k-connected"/>
          <p:cNvSpPr txBox="1"/>
          <p:nvPr/>
        </p:nvSpPr>
        <p:spPr>
          <a:xfrm>
            <a:off x="2446974" y="4719665"/>
            <a:ext cx="3145124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rgbClr val="A6AA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graph is k-connected 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8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019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20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3021" name="longer prefix hijacks…"/>
          <p:cNvSpPr txBox="1"/>
          <p:nvPr/>
        </p:nvSpPr>
        <p:spPr>
          <a:xfrm>
            <a:off x="7441624" y="2273245"/>
            <a:ext cx="3065642" cy="611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50000"/>
              </a:lnSpc>
              <a:defRPr sz="14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longer prefix hijacks</a:t>
            </a:r>
          </a:p>
          <a:p>
            <a:pPr defTabSz="410765">
              <a:lnSpc>
                <a:spcPct val="150000"/>
              </a:lnSpc>
              <a:defRPr sz="14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are not possible</a:t>
            </a:r>
          </a:p>
        </p:txBody>
      </p:sp>
      <p:sp>
        <p:nvSpPr>
          <p:cNvPr id="3022" name="Line"/>
          <p:cNvSpPr/>
          <p:nvPr/>
        </p:nvSpPr>
        <p:spPr>
          <a:xfrm>
            <a:off x="7073598" y="2066042"/>
            <a:ext cx="203920" cy="919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8700"/>
                </a:lnTo>
                <a:lnTo>
                  <a:pt x="0" y="10997"/>
                </a:lnTo>
                <a:lnTo>
                  <a:pt x="20395" y="13165"/>
                </a:lnTo>
                <a:lnTo>
                  <a:pt x="20395" y="21600"/>
                </a:lnTo>
              </a:path>
            </a:pathLst>
          </a:custGeom>
          <a:ln w="12700">
            <a:solidFill>
              <a:srgbClr val="FF93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sp>
        <p:nvSpPr>
          <p:cNvPr id="3023" name="each node is hosted in /24 IP prefixes"/>
          <p:cNvSpPr txBox="1"/>
          <p:nvPr/>
        </p:nvSpPr>
        <p:spPr>
          <a:xfrm>
            <a:off x="2446974" y="2356814"/>
            <a:ext cx="4300067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rgbClr val="FF26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each node is hosted in /24 IP prefixes</a:t>
            </a:r>
          </a:p>
        </p:txBody>
      </p:sp>
      <p:sp>
        <p:nvSpPr>
          <p:cNvPr id="3024" name="nodes are connected via financially  &amp; distance-wise optimal paths"/>
          <p:cNvSpPr txBox="1"/>
          <p:nvPr/>
        </p:nvSpPr>
        <p:spPr>
          <a:xfrm>
            <a:off x="2446974" y="3364884"/>
            <a:ext cx="4972914" cy="684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rgbClr val="A6AA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nodes are connected via financially  &amp; distance-wise optimal paths</a:t>
            </a:r>
          </a:p>
        </p:txBody>
      </p:sp>
      <p:sp>
        <p:nvSpPr>
          <p:cNvPr id="3025" name="relay graph is k-connected"/>
          <p:cNvSpPr txBox="1"/>
          <p:nvPr/>
        </p:nvSpPr>
        <p:spPr>
          <a:xfrm>
            <a:off x="2446974" y="4719665"/>
            <a:ext cx="3145124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rgbClr val="A6AA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graph is k-connected </a:t>
            </a:r>
          </a:p>
        </p:txBody>
      </p:sp>
      <p:sp>
        <p:nvSpPr>
          <p:cNvPr id="3026" name="SABRE selects nodes that satisfy three properties"/>
          <p:cNvSpPr txBox="1"/>
          <p:nvPr/>
        </p:nvSpPr>
        <p:spPr>
          <a:xfrm>
            <a:off x="889000" y="861814"/>
            <a:ext cx="9013171" cy="401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SABRE selects nodes that satisfy three properties 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0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031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32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pic>
        <p:nvPicPr>
          <p:cNvPr id="3033" name="CaptainJake_DisneyJunior_34.jpg" descr="CaptainJake_DisneyJunior_3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797" y="3338379"/>
            <a:ext cx="1174965" cy="1513385"/>
          </a:xfrm>
          <a:prstGeom prst="rect">
            <a:avLst/>
          </a:prstGeom>
          <a:ln w="12700">
            <a:miter lim="400000"/>
          </a:ln>
        </p:spPr>
      </p:pic>
      <p:sp>
        <p:nvSpPr>
          <p:cNvPr id="3034" name="Oval"/>
          <p:cNvSpPr/>
          <p:nvPr/>
        </p:nvSpPr>
        <p:spPr>
          <a:xfrm>
            <a:off x="3648550" y="3852856"/>
            <a:ext cx="1150892" cy="91412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3585F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1600">
                <a:solidFill>
                  <a:srgbClr val="F39019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sp>
        <p:nvSpPr>
          <p:cNvPr id="3044" name="Connection Line"/>
          <p:cNvSpPr/>
          <p:nvPr/>
        </p:nvSpPr>
        <p:spPr>
          <a:xfrm>
            <a:off x="4781181" y="4373057"/>
            <a:ext cx="2219744" cy="4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036" name="Oval"/>
          <p:cNvSpPr/>
          <p:nvPr/>
        </p:nvSpPr>
        <p:spPr>
          <a:xfrm>
            <a:off x="7005679" y="3825140"/>
            <a:ext cx="1150892" cy="914128"/>
          </a:xfrm>
          <a:prstGeom prst="ellips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1600">
                <a:solidFill>
                  <a:srgbClr val="F39019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pic>
        <p:nvPicPr>
          <p:cNvPr id="3037" name="5c60b365eb9d9.png" descr="5c60b365eb9d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7108" y="3532565"/>
            <a:ext cx="822444" cy="1319199"/>
          </a:xfrm>
          <a:prstGeom prst="rect">
            <a:avLst/>
          </a:prstGeom>
          <a:ln w="12700">
            <a:miter lim="400000"/>
          </a:ln>
        </p:spPr>
      </p:pic>
      <p:sp>
        <p:nvSpPr>
          <p:cNvPr id="3038" name="Relays A and relay B are hosted in ASes…"/>
          <p:cNvSpPr txBox="1"/>
          <p:nvPr/>
        </p:nvSpPr>
        <p:spPr>
          <a:xfrm>
            <a:off x="889000" y="647184"/>
            <a:ext cx="8991429" cy="830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Relays A and relay B are hosted in ASes </a:t>
            </a:r>
          </a:p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with customer-provider relationship</a:t>
            </a:r>
          </a:p>
        </p:txBody>
      </p:sp>
      <p:sp>
        <p:nvSpPr>
          <p:cNvPr id="3039" name="B"/>
          <p:cNvSpPr txBox="1"/>
          <p:nvPr/>
        </p:nvSpPr>
        <p:spPr>
          <a:xfrm>
            <a:off x="7087229" y="4148806"/>
            <a:ext cx="230238" cy="36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2000"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B</a:t>
            </a:r>
          </a:p>
        </p:txBody>
      </p:sp>
      <p:sp>
        <p:nvSpPr>
          <p:cNvPr id="3040" name="A"/>
          <p:cNvSpPr txBox="1"/>
          <p:nvPr/>
        </p:nvSpPr>
        <p:spPr>
          <a:xfrm>
            <a:off x="4444869" y="4100435"/>
            <a:ext cx="259384" cy="36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2000"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</a:t>
            </a:r>
          </a:p>
        </p:txBody>
      </p:sp>
      <p:sp>
        <p:nvSpPr>
          <p:cNvPr id="3041" name="relay A"/>
          <p:cNvSpPr txBox="1"/>
          <p:nvPr/>
        </p:nvSpPr>
        <p:spPr>
          <a:xfrm>
            <a:off x="3850975" y="4852358"/>
            <a:ext cx="846845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chemeClr val="accent3">
                    <a:lumOff val="10616"/>
                  </a:schemeClr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A</a:t>
            </a:r>
          </a:p>
        </p:txBody>
      </p:sp>
      <p:sp>
        <p:nvSpPr>
          <p:cNvPr id="3042" name="relay B"/>
          <p:cNvSpPr txBox="1"/>
          <p:nvPr/>
        </p:nvSpPr>
        <p:spPr>
          <a:xfrm>
            <a:off x="7166949" y="4856823"/>
            <a:ext cx="820614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chemeClr val="accent3">
                    <a:lumOff val="10616"/>
                  </a:schemeClr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B</a:t>
            </a:r>
          </a:p>
        </p:txBody>
      </p:sp>
      <p:sp>
        <p:nvSpPr>
          <p:cNvPr id="3043" name="$$$"/>
          <p:cNvSpPr txBox="1"/>
          <p:nvPr/>
        </p:nvSpPr>
        <p:spPr>
          <a:xfrm>
            <a:off x="5466241" y="4147122"/>
            <a:ext cx="632867" cy="4523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 sz="2400">
                <a:solidFill>
                  <a:srgbClr val="008F00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r>
              <a:t>$$$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8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049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51" name="CaptainJake_DisneyJunior_34.jpg" descr="CaptainJake_DisneyJunior_3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797" y="3338379"/>
            <a:ext cx="1174965" cy="1513385"/>
          </a:xfrm>
          <a:prstGeom prst="rect">
            <a:avLst/>
          </a:prstGeom>
          <a:ln w="12700">
            <a:miter lim="400000"/>
          </a:ln>
        </p:spPr>
      </p:pic>
      <p:sp>
        <p:nvSpPr>
          <p:cNvPr id="3052" name="Oval"/>
          <p:cNvSpPr/>
          <p:nvPr/>
        </p:nvSpPr>
        <p:spPr>
          <a:xfrm>
            <a:off x="3648550" y="3852856"/>
            <a:ext cx="1150892" cy="91412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3585F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1600">
                <a:solidFill>
                  <a:srgbClr val="F39019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sp>
        <p:nvSpPr>
          <p:cNvPr id="3067" name="Connection Line"/>
          <p:cNvSpPr/>
          <p:nvPr/>
        </p:nvSpPr>
        <p:spPr>
          <a:xfrm>
            <a:off x="4781181" y="4373057"/>
            <a:ext cx="2219744" cy="4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054" name="Oval"/>
          <p:cNvSpPr/>
          <p:nvPr/>
        </p:nvSpPr>
        <p:spPr>
          <a:xfrm>
            <a:off x="7005679" y="3825140"/>
            <a:ext cx="1150892" cy="914128"/>
          </a:xfrm>
          <a:prstGeom prst="ellips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1600">
                <a:solidFill>
                  <a:srgbClr val="F39019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pic>
        <p:nvPicPr>
          <p:cNvPr id="3055" name="5c60b365eb9d9.png" descr="5c60b365eb9d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7108" y="3532565"/>
            <a:ext cx="822444" cy="1319199"/>
          </a:xfrm>
          <a:prstGeom prst="rect">
            <a:avLst/>
          </a:prstGeom>
          <a:ln w="12700">
            <a:miter lim="400000"/>
          </a:ln>
        </p:spPr>
      </p:pic>
      <p:sp>
        <p:nvSpPr>
          <p:cNvPr id="3056" name="AS A receives a BGP advertisement from AS B…"/>
          <p:cNvSpPr txBox="1"/>
          <p:nvPr/>
        </p:nvSpPr>
        <p:spPr>
          <a:xfrm>
            <a:off x="889000" y="647184"/>
            <a:ext cx="8991429" cy="830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AS A receives a BGP advertisement from AS B </a:t>
            </a:r>
          </a:p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for the prefix of relay B</a:t>
            </a:r>
          </a:p>
        </p:txBody>
      </p:sp>
      <p:sp>
        <p:nvSpPr>
          <p:cNvPr id="3057" name="B"/>
          <p:cNvSpPr txBox="1"/>
          <p:nvPr/>
        </p:nvSpPr>
        <p:spPr>
          <a:xfrm>
            <a:off x="7087229" y="4148806"/>
            <a:ext cx="230238" cy="36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2000"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B</a:t>
            </a:r>
          </a:p>
        </p:txBody>
      </p:sp>
      <p:sp>
        <p:nvSpPr>
          <p:cNvPr id="3058" name="A"/>
          <p:cNvSpPr txBox="1"/>
          <p:nvPr/>
        </p:nvSpPr>
        <p:spPr>
          <a:xfrm>
            <a:off x="4444869" y="4100435"/>
            <a:ext cx="259384" cy="36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2000"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</a:t>
            </a:r>
          </a:p>
        </p:txBody>
      </p:sp>
      <p:sp>
        <p:nvSpPr>
          <p:cNvPr id="3061" name="Rectangle"/>
          <p:cNvSpPr/>
          <p:nvPr/>
        </p:nvSpPr>
        <p:spPr>
          <a:xfrm>
            <a:off x="5296351" y="5114487"/>
            <a:ext cx="1504463" cy="269295"/>
          </a:xfrm>
          <a:prstGeom prst="rect">
            <a:avLst/>
          </a:prstGeom>
          <a:solidFill>
            <a:srgbClr val="EBEBEB">
              <a:alpha val="55000"/>
            </a:srgb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EBEBEB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3062" name="Path: B"/>
          <p:cNvSpPr txBox="1"/>
          <p:nvPr/>
        </p:nvSpPr>
        <p:spPr>
          <a:xfrm>
            <a:off x="5296351" y="5105465"/>
            <a:ext cx="701056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Path: B</a:t>
            </a:r>
          </a:p>
        </p:txBody>
      </p:sp>
      <p:sp>
        <p:nvSpPr>
          <p:cNvPr id="3063" name="relay A"/>
          <p:cNvSpPr txBox="1"/>
          <p:nvPr/>
        </p:nvSpPr>
        <p:spPr>
          <a:xfrm>
            <a:off x="3850975" y="4852358"/>
            <a:ext cx="846845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chemeClr val="accent3">
                    <a:lumOff val="10616"/>
                  </a:schemeClr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A</a:t>
            </a:r>
          </a:p>
        </p:txBody>
      </p:sp>
      <p:sp>
        <p:nvSpPr>
          <p:cNvPr id="3064" name="relay B"/>
          <p:cNvSpPr txBox="1"/>
          <p:nvPr/>
        </p:nvSpPr>
        <p:spPr>
          <a:xfrm>
            <a:off x="7166949" y="4856823"/>
            <a:ext cx="820614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chemeClr val="accent3">
                    <a:lumOff val="10616"/>
                  </a:schemeClr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B</a:t>
            </a:r>
          </a:p>
        </p:txBody>
      </p:sp>
      <p:sp>
        <p:nvSpPr>
          <p:cNvPr id="3065" name="$$$"/>
          <p:cNvSpPr txBox="1"/>
          <p:nvPr/>
        </p:nvSpPr>
        <p:spPr>
          <a:xfrm>
            <a:off x="5466241" y="4147122"/>
            <a:ext cx="632867" cy="4523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 sz="2400">
                <a:solidFill>
                  <a:srgbClr val="008F00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r>
              <a:t>$$$</a:t>
            </a:r>
          </a:p>
        </p:txBody>
      </p:sp>
      <p:sp>
        <p:nvSpPr>
          <p:cNvPr id="3066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21" name="Connection Line">
            <a:extLst>
              <a:ext uri="{FF2B5EF4-FFF2-40B4-BE49-F238E27FC236}">
                <a16:creationId xmlns:a16="http://schemas.microsoft.com/office/drawing/2014/main" id="{2EEF21DF-0B39-4841-BB7D-5A18777EC068}"/>
              </a:ext>
            </a:extLst>
          </p:cNvPr>
          <p:cNvSpPr/>
          <p:nvPr/>
        </p:nvSpPr>
        <p:spPr>
          <a:xfrm>
            <a:off x="4659857" y="4376134"/>
            <a:ext cx="2341068" cy="563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43" extrusionOk="0">
                <a:moveTo>
                  <a:pt x="0" y="7030"/>
                </a:moveTo>
                <a:cubicBezTo>
                  <a:pt x="8544" y="21600"/>
                  <a:pt x="15744" y="19257"/>
                  <a:pt x="21600" y="0"/>
                </a:cubicBezTo>
              </a:path>
            </a:pathLst>
          </a:custGeom>
          <a:ln w="25400">
            <a:solidFill>
              <a:srgbClr val="70BF41"/>
            </a:solidFill>
            <a:custDash>
              <a:ds d="200000" sp="200000"/>
            </a:custDash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059" name="Rectangle"/>
          <p:cNvSpPr/>
          <p:nvPr/>
        </p:nvSpPr>
        <p:spPr>
          <a:xfrm>
            <a:off x="5296351" y="4852557"/>
            <a:ext cx="1504463" cy="268532"/>
          </a:xfrm>
          <a:prstGeom prst="rect">
            <a:avLst/>
          </a:prstGeom>
          <a:solidFill>
            <a:srgbClr val="70BF4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3060" name="82.0.0.0/23"/>
          <p:cNvSpPr txBox="1"/>
          <p:nvPr/>
        </p:nvSpPr>
        <p:spPr>
          <a:xfrm>
            <a:off x="5349929" y="4825294"/>
            <a:ext cx="1441955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82.0.0.0/23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1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1" y="-2936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072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73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pic>
        <p:nvPicPr>
          <p:cNvPr id="3075" name="CaptainJake_DisneyJunior_34.jpg" descr="CaptainJake_DisneyJunior_3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797" y="3338379"/>
            <a:ext cx="1174965" cy="1513385"/>
          </a:xfrm>
          <a:prstGeom prst="rect">
            <a:avLst/>
          </a:prstGeom>
          <a:ln w="12700">
            <a:miter lim="400000"/>
          </a:ln>
        </p:spPr>
      </p:pic>
      <p:sp>
        <p:nvSpPr>
          <p:cNvPr id="3076" name="Oval"/>
          <p:cNvSpPr/>
          <p:nvPr/>
        </p:nvSpPr>
        <p:spPr>
          <a:xfrm>
            <a:off x="3648550" y="3852856"/>
            <a:ext cx="1150892" cy="91412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3585F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1600">
                <a:solidFill>
                  <a:srgbClr val="F39019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sp>
        <p:nvSpPr>
          <p:cNvPr id="3091" name="Connection Line"/>
          <p:cNvSpPr/>
          <p:nvPr/>
        </p:nvSpPr>
        <p:spPr>
          <a:xfrm>
            <a:off x="4781181" y="4373057"/>
            <a:ext cx="2219744" cy="4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078" name="Oval"/>
          <p:cNvSpPr/>
          <p:nvPr/>
        </p:nvSpPr>
        <p:spPr>
          <a:xfrm>
            <a:off x="7005679" y="3825140"/>
            <a:ext cx="1150892" cy="914128"/>
          </a:xfrm>
          <a:prstGeom prst="ellips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1600">
                <a:solidFill>
                  <a:srgbClr val="F39019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pic>
        <p:nvPicPr>
          <p:cNvPr id="3079" name="5c60b365eb9d9.png" descr="5c60b365eb9d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7108" y="3532565"/>
            <a:ext cx="822444" cy="1319199"/>
          </a:xfrm>
          <a:prstGeom prst="rect">
            <a:avLst/>
          </a:prstGeom>
          <a:ln w="12700">
            <a:miter lim="400000"/>
          </a:ln>
        </p:spPr>
      </p:pic>
      <p:sp>
        <p:nvSpPr>
          <p:cNvPr id="3080" name="Relay A sends to relay B via a direct expensive link"/>
          <p:cNvSpPr txBox="1"/>
          <p:nvPr/>
        </p:nvSpPr>
        <p:spPr>
          <a:xfrm>
            <a:off x="889000" y="861814"/>
            <a:ext cx="8991429" cy="401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Relay A sends to relay B via a direct </a:t>
            </a:r>
            <a:r>
              <a:rPr>
                <a:solidFill>
                  <a:srgbClr val="FF2600"/>
                </a:solidFill>
              </a:rPr>
              <a:t>expensive</a:t>
            </a:r>
            <a:r>
              <a:t> link</a:t>
            </a:r>
          </a:p>
        </p:txBody>
      </p:sp>
      <p:sp>
        <p:nvSpPr>
          <p:cNvPr id="3081" name="B"/>
          <p:cNvSpPr txBox="1"/>
          <p:nvPr/>
        </p:nvSpPr>
        <p:spPr>
          <a:xfrm>
            <a:off x="7087229" y="4148806"/>
            <a:ext cx="230238" cy="36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2000"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B</a:t>
            </a:r>
          </a:p>
        </p:txBody>
      </p:sp>
      <p:sp>
        <p:nvSpPr>
          <p:cNvPr id="3082" name="A"/>
          <p:cNvSpPr txBox="1"/>
          <p:nvPr/>
        </p:nvSpPr>
        <p:spPr>
          <a:xfrm>
            <a:off x="4444869" y="4100435"/>
            <a:ext cx="259384" cy="36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2000"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</a:t>
            </a:r>
          </a:p>
        </p:txBody>
      </p:sp>
      <p:sp>
        <p:nvSpPr>
          <p:cNvPr id="3085" name="Rectangle"/>
          <p:cNvSpPr/>
          <p:nvPr/>
        </p:nvSpPr>
        <p:spPr>
          <a:xfrm>
            <a:off x="5296351" y="5114487"/>
            <a:ext cx="1504463" cy="269295"/>
          </a:xfrm>
          <a:prstGeom prst="rect">
            <a:avLst/>
          </a:prstGeom>
          <a:solidFill>
            <a:srgbClr val="EBEBEB">
              <a:alpha val="55000"/>
            </a:srgb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EBEBEB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3086" name="Path: B"/>
          <p:cNvSpPr txBox="1"/>
          <p:nvPr/>
        </p:nvSpPr>
        <p:spPr>
          <a:xfrm>
            <a:off x="5296351" y="5105465"/>
            <a:ext cx="701056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Path: B</a:t>
            </a:r>
          </a:p>
        </p:txBody>
      </p:sp>
      <p:sp>
        <p:nvSpPr>
          <p:cNvPr id="3088" name="relay A"/>
          <p:cNvSpPr txBox="1"/>
          <p:nvPr/>
        </p:nvSpPr>
        <p:spPr>
          <a:xfrm>
            <a:off x="3850975" y="4852358"/>
            <a:ext cx="846845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chemeClr val="accent3">
                    <a:lumOff val="10616"/>
                  </a:schemeClr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A</a:t>
            </a:r>
          </a:p>
        </p:txBody>
      </p:sp>
      <p:sp>
        <p:nvSpPr>
          <p:cNvPr id="3089" name="relay B"/>
          <p:cNvSpPr txBox="1"/>
          <p:nvPr/>
        </p:nvSpPr>
        <p:spPr>
          <a:xfrm>
            <a:off x="7166949" y="4856823"/>
            <a:ext cx="820614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chemeClr val="accent3">
                    <a:lumOff val="10616"/>
                  </a:schemeClr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B</a:t>
            </a:r>
          </a:p>
        </p:txBody>
      </p:sp>
      <p:sp>
        <p:nvSpPr>
          <p:cNvPr id="3090" name="$$$"/>
          <p:cNvSpPr txBox="1"/>
          <p:nvPr/>
        </p:nvSpPr>
        <p:spPr>
          <a:xfrm>
            <a:off x="5466241" y="4147122"/>
            <a:ext cx="632867" cy="4523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 sz="2400">
                <a:solidFill>
                  <a:srgbClr val="008F00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r>
              <a:t>$$$</a:t>
            </a:r>
          </a:p>
        </p:txBody>
      </p:sp>
      <p:sp>
        <p:nvSpPr>
          <p:cNvPr id="37" name="Connection Line">
            <a:extLst>
              <a:ext uri="{FF2B5EF4-FFF2-40B4-BE49-F238E27FC236}">
                <a16:creationId xmlns:a16="http://schemas.microsoft.com/office/drawing/2014/main" id="{AD9852D2-4385-824D-BCDE-3FDF8DCECC35}"/>
              </a:ext>
            </a:extLst>
          </p:cNvPr>
          <p:cNvSpPr/>
          <p:nvPr/>
        </p:nvSpPr>
        <p:spPr>
          <a:xfrm>
            <a:off x="4790007" y="3666179"/>
            <a:ext cx="2222631" cy="643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3" extrusionOk="0">
                <a:moveTo>
                  <a:pt x="0" y="16203"/>
                </a:moveTo>
                <a:cubicBezTo>
                  <a:pt x="5879" y="-5088"/>
                  <a:pt x="13079" y="-5397"/>
                  <a:pt x="21600" y="15276"/>
                </a:cubicBezTo>
              </a:path>
            </a:pathLst>
          </a:custGeom>
          <a:ln w="25400">
            <a:solidFill>
              <a:srgbClr val="F39019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8" name="Connection Line">
            <a:extLst>
              <a:ext uri="{FF2B5EF4-FFF2-40B4-BE49-F238E27FC236}">
                <a16:creationId xmlns:a16="http://schemas.microsoft.com/office/drawing/2014/main" id="{E3332539-9EE0-9146-AF46-85A7F9AF983C}"/>
              </a:ext>
            </a:extLst>
          </p:cNvPr>
          <p:cNvSpPr/>
          <p:nvPr/>
        </p:nvSpPr>
        <p:spPr>
          <a:xfrm>
            <a:off x="4659857" y="4376134"/>
            <a:ext cx="2341068" cy="563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43" extrusionOk="0">
                <a:moveTo>
                  <a:pt x="0" y="7030"/>
                </a:moveTo>
                <a:cubicBezTo>
                  <a:pt x="8544" y="21600"/>
                  <a:pt x="15744" y="19257"/>
                  <a:pt x="21600" y="0"/>
                </a:cubicBezTo>
              </a:path>
            </a:pathLst>
          </a:custGeom>
          <a:ln w="25400">
            <a:solidFill>
              <a:srgbClr val="70BF41"/>
            </a:solidFill>
            <a:custDash>
              <a:ds d="200000" sp="200000"/>
            </a:custDash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083" name="Rectangle"/>
          <p:cNvSpPr/>
          <p:nvPr/>
        </p:nvSpPr>
        <p:spPr>
          <a:xfrm>
            <a:off x="5296351" y="4852557"/>
            <a:ext cx="1504463" cy="268532"/>
          </a:xfrm>
          <a:prstGeom prst="rect">
            <a:avLst/>
          </a:prstGeom>
          <a:solidFill>
            <a:srgbClr val="70BF4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3084" name="82.0.0.0/23"/>
          <p:cNvSpPr txBox="1"/>
          <p:nvPr/>
        </p:nvSpPr>
        <p:spPr>
          <a:xfrm>
            <a:off x="5349929" y="4825294"/>
            <a:ext cx="1441955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82.0.0.0/23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5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096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97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3121" name="Connection Line"/>
          <p:cNvSpPr/>
          <p:nvPr/>
        </p:nvSpPr>
        <p:spPr>
          <a:xfrm>
            <a:off x="4659857" y="4376134"/>
            <a:ext cx="2090981" cy="563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43" extrusionOk="0">
                <a:moveTo>
                  <a:pt x="0" y="7030"/>
                </a:moveTo>
                <a:cubicBezTo>
                  <a:pt x="8544" y="21600"/>
                  <a:pt x="15744" y="19257"/>
                  <a:pt x="21600" y="0"/>
                </a:cubicBezTo>
              </a:path>
            </a:pathLst>
          </a:custGeom>
          <a:ln w="25400">
            <a:solidFill>
              <a:srgbClr val="70BF41"/>
            </a:solidFill>
            <a:custDash>
              <a:ds d="200000" sp="200000"/>
            </a:custDash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pic>
        <p:nvPicPr>
          <p:cNvPr id="3099" name="CaptainJake_DisneyJunior_34.jpg" descr="CaptainJake_DisneyJunior_3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797" y="3338379"/>
            <a:ext cx="1174965" cy="1513385"/>
          </a:xfrm>
          <a:prstGeom prst="rect">
            <a:avLst/>
          </a:prstGeom>
          <a:ln w="12700">
            <a:miter lim="400000"/>
          </a:ln>
        </p:spPr>
      </p:pic>
      <p:sp>
        <p:nvSpPr>
          <p:cNvPr id="3100" name="Oval"/>
          <p:cNvSpPr/>
          <p:nvPr/>
        </p:nvSpPr>
        <p:spPr>
          <a:xfrm>
            <a:off x="3648550" y="3852856"/>
            <a:ext cx="1150892" cy="91412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3585F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1600">
                <a:solidFill>
                  <a:srgbClr val="F39019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sp>
        <p:nvSpPr>
          <p:cNvPr id="3122" name="Connection Line"/>
          <p:cNvSpPr/>
          <p:nvPr/>
        </p:nvSpPr>
        <p:spPr>
          <a:xfrm>
            <a:off x="4781181" y="4373057"/>
            <a:ext cx="2219744" cy="4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cxnSp>
        <p:nvCxnSpPr>
          <p:cNvPr id="3102" name="Connection Line"/>
          <p:cNvCxnSpPr>
            <a:stCxn id="3100" idx="0"/>
            <a:endCxn id="3105" idx="0"/>
          </p:cNvCxnSpPr>
          <p:nvPr/>
        </p:nvCxnSpPr>
        <p:spPr>
          <a:xfrm flipV="1">
            <a:off x="4223996" y="2482027"/>
            <a:ext cx="1562033" cy="1827894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3103" name="Oval"/>
          <p:cNvSpPr/>
          <p:nvPr/>
        </p:nvSpPr>
        <p:spPr>
          <a:xfrm>
            <a:off x="7005679" y="3825140"/>
            <a:ext cx="1150892" cy="914128"/>
          </a:xfrm>
          <a:prstGeom prst="ellips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1600">
                <a:solidFill>
                  <a:srgbClr val="F39019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pic>
        <p:nvPicPr>
          <p:cNvPr id="3104" name="5c60b365eb9d9.png" descr="5c60b365eb9d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7108" y="3532565"/>
            <a:ext cx="822444" cy="1319199"/>
          </a:xfrm>
          <a:prstGeom prst="rect">
            <a:avLst/>
          </a:prstGeom>
          <a:ln w="12700">
            <a:miter lim="400000"/>
          </a:ln>
        </p:spPr>
      </p:pic>
      <p:sp>
        <p:nvSpPr>
          <p:cNvPr id="3105" name="Oval"/>
          <p:cNvSpPr/>
          <p:nvPr/>
        </p:nvSpPr>
        <p:spPr>
          <a:xfrm>
            <a:off x="5255542" y="2056420"/>
            <a:ext cx="1060973" cy="851215"/>
          </a:xfrm>
          <a:prstGeom prst="ellipse">
            <a:avLst/>
          </a:prstGeom>
          <a:solidFill>
            <a:srgbClr val="FFFFFF">
              <a:alpha val="27621"/>
            </a:srgbClr>
          </a:solidFill>
          <a:ln w="3175">
            <a:solidFill>
              <a:srgbClr val="000000">
                <a:alpha val="27621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106" name="AS A has a malicious or compromised neighbor AS…"/>
          <p:cNvSpPr txBox="1"/>
          <p:nvPr/>
        </p:nvSpPr>
        <p:spPr>
          <a:xfrm>
            <a:off x="889000" y="647184"/>
            <a:ext cx="8991429" cy="830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AS A has a malicious or compromised neighbor AS</a:t>
            </a:r>
          </a:p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with a least expensive link</a:t>
            </a:r>
          </a:p>
        </p:txBody>
      </p:sp>
      <p:pic>
        <p:nvPicPr>
          <p:cNvPr id="3107" name="cartoon-pirate-e1280320621307.jpg" descr="cartoon-pirate-e1280320621307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7368" y="1824836"/>
            <a:ext cx="828443" cy="1073869"/>
          </a:xfrm>
          <a:prstGeom prst="rect">
            <a:avLst/>
          </a:prstGeom>
          <a:ln w="12700">
            <a:miter lim="400000"/>
          </a:ln>
        </p:spPr>
      </p:pic>
      <p:sp>
        <p:nvSpPr>
          <p:cNvPr id="3108" name="Oval"/>
          <p:cNvSpPr/>
          <p:nvPr/>
        </p:nvSpPr>
        <p:spPr>
          <a:xfrm>
            <a:off x="5242148" y="2043025"/>
            <a:ext cx="1060972" cy="851215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109" name="C"/>
          <p:cNvSpPr txBox="1"/>
          <p:nvPr/>
        </p:nvSpPr>
        <p:spPr>
          <a:xfrm>
            <a:off x="6048582" y="2286864"/>
            <a:ext cx="259880" cy="36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2000"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C</a:t>
            </a:r>
          </a:p>
        </p:txBody>
      </p:sp>
      <p:sp>
        <p:nvSpPr>
          <p:cNvPr id="3110" name="Rectangle"/>
          <p:cNvSpPr/>
          <p:nvPr/>
        </p:nvSpPr>
        <p:spPr>
          <a:xfrm>
            <a:off x="5296351" y="4852557"/>
            <a:ext cx="1504463" cy="268532"/>
          </a:xfrm>
          <a:prstGeom prst="rect">
            <a:avLst/>
          </a:prstGeom>
          <a:solidFill>
            <a:srgbClr val="70BF4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3111" name="82.0.0.0/23"/>
          <p:cNvSpPr txBox="1"/>
          <p:nvPr/>
        </p:nvSpPr>
        <p:spPr>
          <a:xfrm>
            <a:off x="5349929" y="4825294"/>
            <a:ext cx="1441955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82.0.0.0/23</a:t>
            </a:r>
          </a:p>
        </p:txBody>
      </p:sp>
      <p:sp>
        <p:nvSpPr>
          <p:cNvPr id="3112" name="Rectangle"/>
          <p:cNvSpPr/>
          <p:nvPr/>
        </p:nvSpPr>
        <p:spPr>
          <a:xfrm>
            <a:off x="5296351" y="5114487"/>
            <a:ext cx="1504463" cy="269295"/>
          </a:xfrm>
          <a:prstGeom prst="rect">
            <a:avLst/>
          </a:prstGeom>
          <a:solidFill>
            <a:srgbClr val="EBEBEB">
              <a:alpha val="55000"/>
            </a:srgb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EBEBEB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3113" name="Path: B"/>
          <p:cNvSpPr txBox="1"/>
          <p:nvPr/>
        </p:nvSpPr>
        <p:spPr>
          <a:xfrm>
            <a:off x="5296351" y="5105465"/>
            <a:ext cx="701056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Path: B</a:t>
            </a:r>
          </a:p>
        </p:txBody>
      </p:sp>
      <p:sp>
        <p:nvSpPr>
          <p:cNvPr id="3114" name="Line"/>
          <p:cNvSpPr/>
          <p:nvPr/>
        </p:nvSpPr>
        <p:spPr>
          <a:xfrm flipH="1" flipV="1">
            <a:off x="6102313" y="2765663"/>
            <a:ext cx="1111200" cy="111120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115" name="$$"/>
          <p:cNvSpPr txBox="1"/>
          <p:nvPr/>
        </p:nvSpPr>
        <p:spPr>
          <a:xfrm rot="18384551">
            <a:off x="4799846" y="3112185"/>
            <a:ext cx="449958" cy="4523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 sz="2400">
                <a:solidFill>
                  <a:srgbClr val="008F00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r>
              <a:t>$$</a:t>
            </a:r>
          </a:p>
        </p:txBody>
      </p:sp>
      <p:sp>
        <p:nvSpPr>
          <p:cNvPr id="3116" name="B"/>
          <p:cNvSpPr txBox="1"/>
          <p:nvPr/>
        </p:nvSpPr>
        <p:spPr>
          <a:xfrm>
            <a:off x="7087229" y="4148806"/>
            <a:ext cx="230238" cy="36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2000"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B</a:t>
            </a:r>
          </a:p>
        </p:txBody>
      </p:sp>
      <p:sp>
        <p:nvSpPr>
          <p:cNvPr id="3117" name="A"/>
          <p:cNvSpPr txBox="1"/>
          <p:nvPr/>
        </p:nvSpPr>
        <p:spPr>
          <a:xfrm>
            <a:off x="4444869" y="4100435"/>
            <a:ext cx="259384" cy="36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2000"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</a:t>
            </a:r>
          </a:p>
        </p:txBody>
      </p:sp>
      <p:sp>
        <p:nvSpPr>
          <p:cNvPr id="3118" name="relay A"/>
          <p:cNvSpPr txBox="1"/>
          <p:nvPr/>
        </p:nvSpPr>
        <p:spPr>
          <a:xfrm>
            <a:off x="3850975" y="4852358"/>
            <a:ext cx="846845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chemeClr val="accent3">
                    <a:lumOff val="10616"/>
                  </a:schemeClr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A</a:t>
            </a:r>
          </a:p>
        </p:txBody>
      </p:sp>
      <p:sp>
        <p:nvSpPr>
          <p:cNvPr id="3119" name="relay B"/>
          <p:cNvSpPr txBox="1"/>
          <p:nvPr/>
        </p:nvSpPr>
        <p:spPr>
          <a:xfrm>
            <a:off x="7166949" y="4856823"/>
            <a:ext cx="820614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chemeClr val="accent3">
                    <a:lumOff val="10616"/>
                  </a:schemeClr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B</a:t>
            </a:r>
          </a:p>
        </p:txBody>
      </p:sp>
      <p:sp>
        <p:nvSpPr>
          <p:cNvPr id="3120" name="$$$"/>
          <p:cNvSpPr txBox="1"/>
          <p:nvPr/>
        </p:nvSpPr>
        <p:spPr>
          <a:xfrm>
            <a:off x="5466241" y="4147122"/>
            <a:ext cx="632867" cy="4523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 sz="2400">
                <a:solidFill>
                  <a:srgbClr val="008F00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r>
              <a:t>$$$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6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127" name="Прямоугольник 10"/>
          <p:cNvSpPr/>
          <p:nvPr/>
        </p:nvSpPr>
        <p:spPr>
          <a:xfrm>
            <a:off x="889000" y="557462"/>
            <a:ext cx="10671567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28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3129" name="$$"/>
          <p:cNvSpPr txBox="1"/>
          <p:nvPr/>
        </p:nvSpPr>
        <p:spPr>
          <a:xfrm rot="18384551">
            <a:off x="4799846" y="3112185"/>
            <a:ext cx="449958" cy="4523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 sz="2400">
                <a:solidFill>
                  <a:srgbClr val="008F00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r>
              <a:t>$$</a:t>
            </a:r>
          </a:p>
        </p:txBody>
      </p:sp>
      <p:sp>
        <p:nvSpPr>
          <p:cNvPr id="3156" name="Connection Line"/>
          <p:cNvSpPr/>
          <p:nvPr/>
        </p:nvSpPr>
        <p:spPr>
          <a:xfrm>
            <a:off x="4659143" y="4369530"/>
            <a:ext cx="2085586" cy="570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54" extrusionOk="0">
                <a:moveTo>
                  <a:pt x="0" y="7157"/>
                </a:moveTo>
                <a:cubicBezTo>
                  <a:pt x="8561" y="21600"/>
                  <a:pt x="15761" y="19214"/>
                  <a:pt x="21600" y="0"/>
                </a:cubicBezTo>
              </a:path>
            </a:pathLst>
          </a:custGeom>
          <a:ln w="25400">
            <a:solidFill>
              <a:srgbClr val="70BF41"/>
            </a:solidFill>
            <a:custDash>
              <a:ds d="200000" sp="200000"/>
            </a:custDash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pic>
        <p:nvPicPr>
          <p:cNvPr id="3131" name="CaptainJake_DisneyJunior_34.jpg" descr="CaptainJake_DisneyJunior_3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797" y="3338379"/>
            <a:ext cx="1174965" cy="1513385"/>
          </a:xfrm>
          <a:prstGeom prst="rect">
            <a:avLst/>
          </a:prstGeom>
          <a:ln w="12700">
            <a:miter lim="400000"/>
          </a:ln>
        </p:spPr>
      </p:pic>
      <p:sp>
        <p:nvSpPr>
          <p:cNvPr id="3132" name="Oval"/>
          <p:cNvSpPr/>
          <p:nvPr/>
        </p:nvSpPr>
        <p:spPr>
          <a:xfrm>
            <a:off x="3648550" y="3852856"/>
            <a:ext cx="1150892" cy="91412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3585F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1600">
                <a:solidFill>
                  <a:srgbClr val="F39019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sp>
        <p:nvSpPr>
          <p:cNvPr id="3157" name="Connection Line"/>
          <p:cNvSpPr/>
          <p:nvPr/>
        </p:nvSpPr>
        <p:spPr>
          <a:xfrm>
            <a:off x="4781181" y="4373057"/>
            <a:ext cx="2219744" cy="4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cxnSp>
        <p:nvCxnSpPr>
          <p:cNvPr id="3134" name="Connection Line"/>
          <p:cNvCxnSpPr>
            <a:stCxn id="3132" idx="0"/>
            <a:endCxn id="3137" idx="0"/>
          </p:cNvCxnSpPr>
          <p:nvPr/>
        </p:nvCxnSpPr>
        <p:spPr>
          <a:xfrm flipV="1">
            <a:off x="4223996" y="2482027"/>
            <a:ext cx="1562033" cy="1827894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3135" name="Oval"/>
          <p:cNvSpPr/>
          <p:nvPr/>
        </p:nvSpPr>
        <p:spPr>
          <a:xfrm>
            <a:off x="7005679" y="3825140"/>
            <a:ext cx="1150892" cy="914128"/>
          </a:xfrm>
          <a:prstGeom prst="ellips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1600">
                <a:solidFill>
                  <a:srgbClr val="F39019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pic>
        <p:nvPicPr>
          <p:cNvPr id="3136" name="5c60b365eb9d9.png" descr="5c60b365eb9d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7108" y="3532565"/>
            <a:ext cx="822444" cy="1319199"/>
          </a:xfrm>
          <a:prstGeom prst="rect">
            <a:avLst/>
          </a:prstGeom>
          <a:ln w="12700">
            <a:miter lim="400000"/>
          </a:ln>
        </p:spPr>
      </p:pic>
      <p:sp>
        <p:nvSpPr>
          <p:cNvPr id="3137" name="Oval"/>
          <p:cNvSpPr/>
          <p:nvPr/>
        </p:nvSpPr>
        <p:spPr>
          <a:xfrm>
            <a:off x="5255542" y="2056420"/>
            <a:ext cx="1060973" cy="851215"/>
          </a:xfrm>
          <a:prstGeom prst="ellipse">
            <a:avLst/>
          </a:prstGeom>
          <a:solidFill>
            <a:srgbClr val="FFFFFF">
              <a:alpha val="27621"/>
            </a:srgbClr>
          </a:solidFill>
          <a:ln w="3175">
            <a:solidFill>
              <a:srgbClr val="000000">
                <a:alpha val="27621"/>
              </a:srgbClr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138" name="Attacker advertises AS B’s prefix to AS A"/>
          <p:cNvSpPr txBox="1"/>
          <p:nvPr/>
        </p:nvSpPr>
        <p:spPr>
          <a:xfrm>
            <a:off x="2015132" y="861814"/>
            <a:ext cx="8991430" cy="401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Attacker advertises AS B’s prefix to AS A </a:t>
            </a:r>
          </a:p>
        </p:txBody>
      </p:sp>
      <p:pic>
        <p:nvPicPr>
          <p:cNvPr id="3139" name="cartoon-pirate-e1280320621307.jpg" descr="cartoon-pirate-e1280320621307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7368" y="1824836"/>
            <a:ext cx="828443" cy="1073869"/>
          </a:xfrm>
          <a:prstGeom prst="rect">
            <a:avLst/>
          </a:prstGeom>
          <a:ln w="12700">
            <a:miter lim="400000"/>
          </a:ln>
        </p:spPr>
      </p:pic>
      <p:sp>
        <p:nvSpPr>
          <p:cNvPr id="3140" name="Oval"/>
          <p:cNvSpPr/>
          <p:nvPr/>
        </p:nvSpPr>
        <p:spPr>
          <a:xfrm>
            <a:off x="5242148" y="2043025"/>
            <a:ext cx="1060972" cy="851215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141" name="82.0.0.0/23"/>
          <p:cNvSpPr txBox="1"/>
          <p:nvPr/>
        </p:nvSpPr>
        <p:spPr>
          <a:xfrm>
            <a:off x="3580377" y="2981193"/>
            <a:ext cx="1504463" cy="287338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82.0.0.0/23</a:t>
            </a:r>
          </a:p>
        </p:txBody>
      </p:sp>
      <p:sp>
        <p:nvSpPr>
          <p:cNvPr id="3142" name="Rectangle"/>
          <p:cNvSpPr/>
          <p:nvPr/>
        </p:nvSpPr>
        <p:spPr>
          <a:xfrm>
            <a:off x="3580377" y="3263272"/>
            <a:ext cx="1504463" cy="269294"/>
          </a:xfrm>
          <a:prstGeom prst="rect">
            <a:avLst/>
          </a:prstGeom>
          <a:solidFill>
            <a:srgbClr val="EBEBEB">
              <a:alpha val="55000"/>
            </a:srgb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EBEBEB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3143" name="C"/>
          <p:cNvSpPr txBox="1"/>
          <p:nvPr/>
        </p:nvSpPr>
        <p:spPr>
          <a:xfrm>
            <a:off x="6048582" y="2286864"/>
            <a:ext cx="259880" cy="36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2000"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C</a:t>
            </a:r>
          </a:p>
        </p:txBody>
      </p:sp>
      <p:sp>
        <p:nvSpPr>
          <p:cNvPr id="3144" name="Rectangle"/>
          <p:cNvSpPr/>
          <p:nvPr/>
        </p:nvSpPr>
        <p:spPr>
          <a:xfrm>
            <a:off x="5296351" y="4852557"/>
            <a:ext cx="1504463" cy="268532"/>
          </a:xfrm>
          <a:prstGeom prst="rect">
            <a:avLst/>
          </a:prstGeom>
          <a:solidFill>
            <a:srgbClr val="70BF4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3145" name="82.0.0.0/23"/>
          <p:cNvSpPr txBox="1"/>
          <p:nvPr/>
        </p:nvSpPr>
        <p:spPr>
          <a:xfrm>
            <a:off x="5349929" y="4825294"/>
            <a:ext cx="1441955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82.0.0.0/23</a:t>
            </a:r>
          </a:p>
        </p:txBody>
      </p:sp>
      <p:sp>
        <p:nvSpPr>
          <p:cNvPr id="3146" name="Rectangle"/>
          <p:cNvSpPr/>
          <p:nvPr/>
        </p:nvSpPr>
        <p:spPr>
          <a:xfrm>
            <a:off x="5296351" y="5114487"/>
            <a:ext cx="1504463" cy="269295"/>
          </a:xfrm>
          <a:prstGeom prst="rect">
            <a:avLst/>
          </a:prstGeom>
          <a:solidFill>
            <a:srgbClr val="EBEBEB">
              <a:alpha val="55000"/>
            </a:srgb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EBEBEB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3147" name="Path: B"/>
          <p:cNvSpPr txBox="1"/>
          <p:nvPr/>
        </p:nvSpPr>
        <p:spPr>
          <a:xfrm>
            <a:off x="5296351" y="5105465"/>
            <a:ext cx="701056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Path: B</a:t>
            </a:r>
          </a:p>
        </p:txBody>
      </p:sp>
      <p:sp>
        <p:nvSpPr>
          <p:cNvPr id="3148" name="Path: B C"/>
          <p:cNvSpPr txBox="1"/>
          <p:nvPr/>
        </p:nvSpPr>
        <p:spPr>
          <a:xfrm>
            <a:off x="3580377" y="3250486"/>
            <a:ext cx="886322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Path: B C</a:t>
            </a:r>
          </a:p>
        </p:txBody>
      </p:sp>
      <p:sp>
        <p:nvSpPr>
          <p:cNvPr id="3149" name="Line"/>
          <p:cNvSpPr/>
          <p:nvPr/>
        </p:nvSpPr>
        <p:spPr>
          <a:xfrm flipH="1" flipV="1">
            <a:off x="6102313" y="2765663"/>
            <a:ext cx="1111200" cy="111120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150" name="B"/>
          <p:cNvSpPr txBox="1"/>
          <p:nvPr/>
        </p:nvSpPr>
        <p:spPr>
          <a:xfrm>
            <a:off x="7087229" y="4148806"/>
            <a:ext cx="230238" cy="36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2000"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B</a:t>
            </a:r>
          </a:p>
        </p:txBody>
      </p:sp>
      <p:sp>
        <p:nvSpPr>
          <p:cNvPr id="3151" name="A"/>
          <p:cNvSpPr txBox="1"/>
          <p:nvPr/>
        </p:nvSpPr>
        <p:spPr>
          <a:xfrm>
            <a:off x="4444869" y="4100435"/>
            <a:ext cx="259384" cy="36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2000"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</a:t>
            </a:r>
          </a:p>
        </p:txBody>
      </p:sp>
      <p:sp>
        <p:nvSpPr>
          <p:cNvPr id="3152" name="relay A"/>
          <p:cNvSpPr txBox="1"/>
          <p:nvPr/>
        </p:nvSpPr>
        <p:spPr>
          <a:xfrm>
            <a:off x="3850975" y="4852358"/>
            <a:ext cx="846845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chemeClr val="accent3">
                    <a:lumOff val="10616"/>
                  </a:schemeClr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A</a:t>
            </a:r>
          </a:p>
        </p:txBody>
      </p:sp>
      <p:sp>
        <p:nvSpPr>
          <p:cNvPr id="3153" name="relay B"/>
          <p:cNvSpPr txBox="1"/>
          <p:nvPr/>
        </p:nvSpPr>
        <p:spPr>
          <a:xfrm>
            <a:off x="7166949" y="4856823"/>
            <a:ext cx="820614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chemeClr val="accent3">
                    <a:lumOff val="10616"/>
                  </a:schemeClr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B</a:t>
            </a:r>
          </a:p>
        </p:txBody>
      </p:sp>
      <p:sp>
        <p:nvSpPr>
          <p:cNvPr id="3154" name="$$$"/>
          <p:cNvSpPr txBox="1"/>
          <p:nvPr/>
        </p:nvSpPr>
        <p:spPr>
          <a:xfrm>
            <a:off x="5466241" y="4147122"/>
            <a:ext cx="632867" cy="4523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 sz="2400">
                <a:solidFill>
                  <a:srgbClr val="008F00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r>
              <a:t>$$$</a:t>
            </a:r>
          </a:p>
        </p:txBody>
      </p:sp>
      <p:sp>
        <p:nvSpPr>
          <p:cNvPr id="3158" name="Connection Line"/>
          <p:cNvSpPr/>
          <p:nvPr/>
        </p:nvSpPr>
        <p:spPr>
          <a:xfrm>
            <a:off x="4572539" y="2795536"/>
            <a:ext cx="923337" cy="11701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54" h="21600" extrusionOk="0">
                <a:moveTo>
                  <a:pt x="513" y="21600"/>
                </a:moveTo>
                <a:cubicBezTo>
                  <a:pt x="-1946" y="8813"/>
                  <a:pt x="4434" y="1613"/>
                  <a:pt x="19654" y="0"/>
                </a:cubicBezTo>
              </a:path>
            </a:pathLst>
          </a:custGeom>
          <a:ln w="25400">
            <a:solidFill>
              <a:srgbClr val="FF2600"/>
            </a:solidFill>
            <a:custDash>
              <a:ds d="200000" sp="200000"/>
            </a:custDash>
            <a:miter lim="400000"/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2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163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64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3165" name="$$"/>
          <p:cNvSpPr txBox="1"/>
          <p:nvPr/>
        </p:nvSpPr>
        <p:spPr>
          <a:xfrm rot="18384551">
            <a:off x="4799846" y="3112185"/>
            <a:ext cx="449958" cy="4523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 sz="2400">
                <a:solidFill>
                  <a:srgbClr val="008F00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r>
              <a:t>$$</a:t>
            </a:r>
          </a:p>
        </p:txBody>
      </p:sp>
      <p:sp>
        <p:nvSpPr>
          <p:cNvPr id="3193" name="Connection Line"/>
          <p:cNvSpPr/>
          <p:nvPr/>
        </p:nvSpPr>
        <p:spPr>
          <a:xfrm>
            <a:off x="4790007" y="2918423"/>
            <a:ext cx="2222631" cy="1390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3" extrusionOk="0">
                <a:moveTo>
                  <a:pt x="0" y="16203"/>
                </a:moveTo>
                <a:cubicBezTo>
                  <a:pt x="5879" y="-5088"/>
                  <a:pt x="13079" y="-5397"/>
                  <a:pt x="21600" y="15276"/>
                </a:cubicBezTo>
              </a:path>
            </a:pathLst>
          </a:custGeom>
          <a:ln w="25400">
            <a:solidFill>
              <a:srgbClr val="F39019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194" name="Connection Line"/>
          <p:cNvSpPr/>
          <p:nvPr/>
        </p:nvSpPr>
        <p:spPr>
          <a:xfrm>
            <a:off x="4572539" y="2795536"/>
            <a:ext cx="923337" cy="11701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54" h="21600" extrusionOk="0">
                <a:moveTo>
                  <a:pt x="513" y="21600"/>
                </a:moveTo>
                <a:cubicBezTo>
                  <a:pt x="-1946" y="8813"/>
                  <a:pt x="4434" y="1613"/>
                  <a:pt x="19654" y="0"/>
                </a:cubicBezTo>
              </a:path>
            </a:pathLst>
          </a:custGeom>
          <a:ln w="25400">
            <a:solidFill>
              <a:srgbClr val="FF2600"/>
            </a:solidFill>
            <a:custDash>
              <a:ds d="200000" sp="200000"/>
            </a:custDash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195" name="Connection Line"/>
          <p:cNvSpPr/>
          <p:nvPr/>
        </p:nvSpPr>
        <p:spPr>
          <a:xfrm>
            <a:off x="4659143" y="4369530"/>
            <a:ext cx="2085586" cy="570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54" extrusionOk="0">
                <a:moveTo>
                  <a:pt x="0" y="7157"/>
                </a:moveTo>
                <a:cubicBezTo>
                  <a:pt x="8561" y="21600"/>
                  <a:pt x="15761" y="19214"/>
                  <a:pt x="21600" y="0"/>
                </a:cubicBezTo>
              </a:path>
            </a:pathLst>
          </a:custGeom>
          <a:ln w="25400">
            <a:solidFill>
              <a:srgbClr val="70BF41"/>
            </a:solidFill>
            <a:custDash>
              <a:ds d="200000" sp="200000"/>
            </a:custDash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pic>
        <p:nvPicPr>
          <p:cNvPr id="3169" name="CaptainJake_DisneyJunior_34.jpg" descr="CaptainJake_DisneyJunior_3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797" y="3338379"/>
            <a:ext cx="1174965" cy="1513385"/>
          </a:xfrm>
          <a:prstGeom prst="rect">
            <a:avLst/>
          </a:prstGeom>
          <a:ln w="12700">
            <a:miter lim="400000"/>
          </a:ln>
        </p:spPr>
      </p:pic>
      <p:sp>
        <p:nvSpPr>
          <p:cNvPr id="3170" name="Oval"/>
          <p:cNvSpPr/>
          <p:nvPr/>
        </p:nvSpPr>
        <p:spPr>
          <a:xfrm>
            <a:off x="3648550" y="3852856"/>
            <a:ext cx="1150892" cy="91412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3585F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1600">
                <a:solidFill>
                  <a:srgbClr val="F39019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sp>
        <p:nvSpPr>
          <p:cNvPr id="3196" name="Connection Line"/>
          <p:cNvSpPr/>
          <p:nvPr/>
        </p:nvSpPr>
        <p:spPr>
          <a:xfrm>
            <a:off x="4781181" y="4373057"/>
            <a:ext cx="2219744" cy="4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cxnSp>
        <p:nvCxnSpPr>
          <p:cNvPr id="3172" name="Connection Line"/>
          <p:cNvCxnSpPr>
            <a:stCxn id="3170" idx="0"/>
            <a:endCxn id="3175" idx="0"/>
          </p:cNvCxnSpPr>
          <p:nvPr/>
        </p:nvCxnSpPr>
        <p:spPr>
          <a:xfrm flipV="1">
            <a:off x="4223996" y="2482027"/>
            <a:ext cx="1562033" cy="1827894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3173" name="Oval"/>
          <p:cNvSpPr/>
          <p:nvPr/>
        </p:nvSpPr>
        <p:spPr>
          <a:xfrm>
            <a:off x="7005679" y="3825140"/>
            <a:ext cx="1150892" cy="914128"/>
          </a:xfrm>
          <a:prstGeom prst="ellips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1600">
                <a:solidFill>
                  <a:srgbClr val="F39019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pic>
        <p:nvPicPr>
          <p:cNvPr id="3174" name="5c60b365eb9d9.png" descr="5c60b365eb9d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7108" y="3532565"/>
            <a:ext cx="822444" cy="1319199"/>
          </a:xfrm>
          <a:prstGeom prst="rect">
            <a:avLst/>
          </a:prstGeom>
          <a:ln w="12700">
            <a:miter lim="400000"/>
          </a:ln>
        </p:spPr>
      </p:pic>
      <p:sp>
        <p:nvSpPr>
          <p:cNvPr id="3175" name="Oval"/>
          <p:cNvSpPr/>
          <p:nvPr/>
        </p:nvSpPr>
        <p:spPr>
          <a:xfrm>
            <a:off x="5255542" y="2056420"/>
            <a:ext cx="1060973" cy="851215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176" name="AS A prefers the path via the attacker,…"/>
          <p:cNvSpPr txBox="1"/>
          <p:nvPr/>
        </p:nvSpPr>
        <p:spPr>
          <a:xfrm>
            <a:off x="889000" y="647184"/>
            <a:ext cx="8991429" cy="830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AS A prefers the path via the attacker, </a:t>
            </a:r>
          </a:p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because it is less expensive</a:t>
            </a:r>
          </a:p>
        </p:txBody>
      </p:sp>
      <p:pic>
        <p:nvPicPr>
          <p:cNvPr id="3177" name="cartoon-pirate-e1280320621307.jpg" descr="cartoon-pirate-e1280320621307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7368" y="1824836"/>
            <a:ext cx="828443" cy="1073869"/>
          </a:xfrm>
          <a:prstGeom prst="rect">
            <a:avLst/>
          </a:prstGeom>
          <a:ln w="12700">
            <a:miter lim="400000"/>
          </a:ln>
        </p:spPr>
      </p:pic>
      <p:sp>
        <p:nvSpPr>
          <p:cNvPr id="3178" name="Oval"/>
          <p:cNvSpPr/>
          <p:nvPr/>
        </p:nvSpPr>
        <p:spPr>
          <a:xfrm>
            <a:off x="5242148" y="2043025"/>
            <a:ext cx="1060972" cy="851215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179" name="C"/>
          <p:cNvSpPr txBox="1"/>
          <p:nvPr/>
        </p:nvSpPr>
        <p:spPr>
          <a:xfrm>
            <a:off x="6048582" y="2286864"/>
            <a:ext cx="259880" cy="36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2000"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C</a:t>
            </a:r>
          </a:p>
        </p:txBody>
      </p:sp>
      <p:sp>
        <p:nvSpPr>
          <p:cNvPr id="3180" name="Rectangle"/>
          <p:cNvSpPr/>
          <p:nvPr/>
        </p:nvSpPr>
        <p:spPr>
          <a:xfrm>
            <a:off x="5296351" y="4852557"/>
            <a:ext cx="1504463" cy="268532"/>
          </a:xfrm>
          <a:prstGeom prst="rect">
            <a:avLst/>
          </a:prstGeom>
          <a:solidFill>
            <a:srgbClr val="70BF4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3181" name="82.0.0.0/23"/>
          <p:cNvSpPr txBox="1"/>
          <p:nvPr/>
        </p:nvSpPr>
        <p:spPr>
          <a:xfrm>
            <a:off x="5349929" y="4825294"/>
            <a:ext cx="1441955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82.0.0.0/23</a:t>
            </a:r>
          </a:p>
        </p:txBody>
      </p:sp>
      <p:sp>
        <p:nvSpPr>
          <p:cNvPr id="3182" name="Rectangle"/>
          <p:cNvSpPr/>
          <p:nvPr/>
        </p:nvSpPr>
        <p:spPr>
          <a:xfrm>
            <a:off x="5296351" y="5114487"/>
            <a:ext cx="1504463" cy="269295"/>
          </a:xfrm>
          <a:prstGeom prst="rect">
            <a:avLst/>
          </a:prstGeom>
          <a:solidFill>
            <a:srgbClr val="EBEBEB">
              <a:alpha val="55000"/>
            </a:srgb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EBEBEB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3183" name="Path: B"/>
          <p:cNvSpPr txBox="1"/>
          <p:nvPr/>
        </p:nvSpPr>
        <p:spPr>
          <a:xfrm>
            <a:off x="5296351" y="5105465"/>
            <a:ext cx="701056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Path: B</a:t>
            </a:r>
          </a:p>
        </p:txBody>
      </p:sp>
      <p:sp>
        <p:nvSpPr>
          <p:cNvPr id="3184" name="Line"/>
          <p:cNvSpPr/>
          <p:nvPr/>
        </p:nvSpPr>
        <p:spPr>
          <a:xfrm flipH="1" flipV="1">
            <a:off x="6102313" y="2765663"/>
            <a:ext cx="1111200" cy="111120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185" name="B"/>
          <p:cNvSpPr txBox="1"/>
          <p:nvPr/>
        </p:nvSpPr>
        <p:spPr>
          <a:xfrm>
            <a:off x="7087229" y="4148806"/>
            <a:ext cx="230238" cy="36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2000"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B</a:t>
            </a:r>
          </a:p>
        </p:txBody>
      </p:sp>
      <p:sp>
        <p:nvSpPr>
          <p:cNvPr id="3186" name="A"/>
          <p:cNvSpPr txBox="1"/>
          <p:nvPr/>
        </p:nvSpPr>
        <p:spPr>
          <a:xfrm>
            <a:off x="4444869" y="4100435"/>
            <a:ext cx="259384" cy="36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2000"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</a:t>
            </a:r>
          </a:p>
        </p:txBody>
      </p:sp>
      <p:sp>
        <p:nvSpPr>
          <p:cNvPr id="3187" name="relay A"/>
          <p:cNvSpPr txBox="1"/>
          <p:nvPr/>
        </p:nvSpPr>
        <p:spPr>
          <a:xfrm>
            <a:off x="3850975" y="4852358"/>
            <a:ext cx="846845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chemeClr val="accent3">
                    <a:lumOff val="10616"/>
                  </a:schemeClr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A</a:t>
            </a:r>
          </a:p>
        </p:txBody>
      </p:sp>
      <p:sp>
        <p:nvSpPr>
          <p:cNvPr id="3188" name="relay B"/>
          <p:cNvSpPr txBox="1"/>
          <p:nvPr/>
        </p:nvSpPr>
        <p:spPr>
          <a:xfrm>
            <a:off x="7166949" y="4856823"/>
            <a:ext cx="820614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chemeClr val="accent3">
                    <a:lumOff val="10616"/>
                  </a:schemeClr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B</a:t>
            </a:r>
          </a:p>
        </p:txBody>
      </p:sp>
      <p:sp>
        <p:nvSpPr>
          <p:cNvPr id="3189" name="$$$"/>
          <p:cNvSpPr txBox="1"/>
          <p:nvPr/>
        </p:nvSpPr>
        <p:spPr>
          <a:xfrm>
            <a:off x="5466241" y="4147122"/>
            <a:ext cx="632867" cy="4523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 sz="2400">
                <a:solidFill>
                  <a:srgbClr val="008F00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r>
              <a:t>$$$</a:t>
            </a:r>
          </a:p>
        </p:txBody>
      </p:sp>
      <p:sp>
        <p:nvSpPr>
          <p:cNvPr id="3190" name="82.0.0.0/23"/>
          <p:cNvSpPr txBox="1"/>
          <p:nvPr/>
        </p:nvSpPr>
        <p:spPr>
          <a:xfrm>
            <a:off x="3580377" y="2981193"/>
            <a:ext cx="1504463" cy="287338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82.0.0.0/23</a:t>
            </a:r>
          </a:p>
        </p:txBody>
      </p:sp>
      <p:sp>
        <p:nvSpPr>
          <p:cNvPr id="3191" name="Rectangle"/>
          <p:cNvSpPr/>
          <p:nvPr/>
        </p:nvSpPr>
        <p:spPr>
          <a:xfrm>
            <a:off x="3580377" y="3263272"/>
            <a:ext cx="1504463" cy="269294"/>
          </a:xfrm>
          <a:prstGeom prst="rect">
            <a:avLst/>
          </a:prstGeom>
          <a:solidFill>
            <a:srgbClr val="EBEBEB">
              <a:alpha val="55000"/>
            </a:srgb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EBEBEB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3192" name="Path: B C"/>
          <p:cNvSpPr txBox="1"/>
          <p:nvPr/>
        </p:nvSpPr>
        <p:spPr>
          <a:xfrm>
            <a:off x="3580377" y="3250486"/>
            <a:ext cx="886322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Path: B C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0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201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02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3203" name="$$"/>
          <p:cNvSpPr txBox="1"/>
          <p:nvPr/>
        </p:nvSpPr>
        <p:spPr>
          <a:xfrm rot="18384551">
            <a:off x="4799846" y="3112185"/>
            <a:ext cx="449958" cy="4523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 sz="2400">
                <a:solidFill>
                  <a:srgbClr val="008F00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r>
              <a:t>$$</a:t>
            </a:r>
          </a:p>
        </p:txBody>
      </p:sp>
      <p:sp>
        <p:nvSpPr>
          <p:cNvPr id="3232" name="Connection Line"/>
          <p:cNvSpPr/>
          <p:nvPr/>
        </p:nvSpPr>
        <p:spPr>
          <a:xfrm>
            <a:off x="4790007" y="2918423"/>
            <a:ext cx="2222631" cy="1390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3" extrusionOk="0">
                <a:moveTo>
                  <a:pt x="0" y="16203"/>
                </a:moveTo>
                <a:cubicBezTo>
                  <a:pt x="5879" y="-5088"/>
                  <a:pt x="13079" y="-5397"/>
                  <a:pt x="21600" y="15276"/>
                </a:cubicBezTo>
              </a:path>
            </a:pathLst>
          </a:custGeom>
          <a:ln w="25400">
            <a:solidFill>
              <a:srgbClr val="F39019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233" name="Connection Line"/>
          <p:cNvSpPr/>
          <p:nvPr/>
        </p:nvSpPr>
        <p:spPr>
          <a:xfrm>
            <a:off x="4572539" y="2795536"/>
            <a:ext cx="923337" cy="11701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54" h="21600" extrusionOk="0">
                <a:moveTo>
                  <a:pt x="513" y="21600"/>
                </a:moveTo>
                <a:cubicBezTo>
                  <a:pt x="-1946" y="8813"/>
                  <a:pt x="4434" y="1613"/>
                  <a:pt x="19654" y="0"/>
                </a:cubicBezTo>
              </a:path>
            </a:pathLst>
          </a:custGeom>
          <a:ln w="25400">
            <a:solidFill>
              <a:srgbClr val="FF2600"/>
            </a:solidFill>
            <a:custDash>
              <a:ds d="200000" sp="200000"/>
            </a:custDash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234" name="Connection Line"/>
          <p:cNvSpPr/>
          <p:nvPr/>
        </p:nvSpPr>
        <p:spPr>
          <a:xfrm>
            <a:off x="4659143" y="4369530"/>
            <a:ext cx="2085586" cy="570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54" extrusionOk="0">
                <a:moveTo>
                  <a:pt x="0" y="7157"/>
                </a:moveTo>
                <a:cubicBezTo>
                  <a:pt x="8561" y="21600"/>
                  <a:pt x="15761" y="19214"/>
                  <a:pt x="21600" y="0"/>
                </a:cubicBezTo>
              </a:path>
            </a:pathLst>
          </a:custGeom>
          <a:ln w="25400">
            <a:solidFill>
              <a:srgbClr val="70BF41"/>
            </a:solidFill>
            <a:custDash>
              <a:ds d="200000" sp="200000"/>
            </a:custDash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pic>
        <p:nvPicPr>
          <p:cNvPr id="3207" name="CaptainJake_DisneyJunior_34.jpg" descr="CaptainJake_DisneyJunior_3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797" y="3338379"/>
            <a:ext cx="1174965" cy="1513385"/>
          </a:xfrm>
          <a:prstGeom prst="rect">
            <a:avLst/>
          </a:prstGeom>
          <a:ln w="12700">
            <a:miter lim="400000"/>
          </a:ln>
        </p:spPr>
      </p:pic>
      <p:sp>
        <p:nvSpPr>
          <p:cNvPr id="3208" name="Oval"/>
          <p:cNvSpPr/>
          <p:nvPr/>
        </p:nvSpPr>
        <p:spPr>
          <a:xfrm>
            <a:off x="3648550" y="3852856"/>
            <a:ext cx="1150892" cy="91412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3585F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1600">
                <a:solidFill>
                  <a:srgbClr val="F39019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sp>
        <p:nvSpPr>
          <p:cNvPr id="3235" name="Connection Line"/>
          <p:cNvSpPr/>
          <p:nvPr/>
        </p:nvSpPr>
        <p:spPr>
          <a:xfrm>
            <a:off x="4781181" y="4373057"/>
            <a:ext cx="2219744" cy="4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cxnSp>
        <p:nvCxnSpPr>
          <p:cNvPr id="3210" name="Connection Line"/>
          <p:cNvCxnSpPr>
            <a:stCxn id="3208" idx="0"/>
            <a:endCxn id="3213" idx="0"/>
          </p:cNvCxnSpPr>
          <p:nvPr/>
        </p:nvCxnSpPr>
        <p:spPr>
          <a:xfrm flipV="1">
            <a:off x="4223996" y="2482027"/>
            <a:ext cx="1562033" cy="1827894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3211" name="Oval"/>
          <p:cNvSpPr/>
          <p:nvPr/>
        </p:nvSpPr>
        <p:spPr>
          <a:xfrm>
            <a:off x="7005679" y="3825140"/>
            <a:ext cx="1150892" cy="914128"/>
          </a:xfrm>
          <a:prstGeom prst="ellips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1600">
                <a:solidFill>
                  <a:srgbClr val="F39019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pic>
        <p:nvPicPr>
          <p:cNvPr id="3212" name="5c60b365eb9d9.png" descr="5c60b365eb9d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7108" y="3532565"/>
            <a:ext cx="822444" cy="1319199"/>
          </a:xfrm>
          <a:prstGeom prst="rect">
            <a:avLst/>
          </a:prstGeom>
          <a:ln w="12700">
            <a:miter lim="400000"/>
          </a:ln>
        </p:spPr>
      </p:pic>
      <p:sp>
        <p:nvSpPr>
          <p:cNvPr id="3213" name="Oval"/>
          <p:cNvSpPr/>
          <p:nvPr/>
        </p:nvSpPr>
        <p:spPr>
          <a:xfrm>
            <a:off x="5255542" y="2056420"/>
            <a:ext cx="1060973" cy="851215"/>
          </a:xfrm>
          <a:prstGeom prst="ellipse">
            <a:avLst/>
          </a:prstGeom>
          <a:solidFill>
            <a:srgbClr val="FFFFFF"/>
          </a:solidFill>
          <a:ln w="3175">
            <a:solidFill>
              <a:srgbClr val="0000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214" name="The attacker can disconnect the relays"/>
          <p:cNvSpPr txBox="1"/>
          <p:nvPr/>
        </p:nvSpPr>
        <p:spPr>
          <a:xfrm>
            <a:off x="889000" y="861814"/>
            <a:ext cx="8991429" cy="401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The attacker can </a:t>
            </a:r>
            <a:r>
              <a:rPr>
                <a:solidFill>
                  <a:srgbClr val="FF2600"/>
                </a:solidFill>
              </a:rPr>
              <a:t>disconnect</a:t>
            </a:r>
            <a:r>
              <a:t> the relays</a:t>
            </a:r>
          </a:p>
        </p:txBody>
      </p:sp>
      <p:pic>
        <p:nvPicPr>
          <p:cNvPr id="3215" name="cartoon-pirate-e1280320621307.jpg" descr="cartoon-pirate-e1280320621307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7368" y="1824836"/>
            <a:ext cx="828443" cy="1073869"/>
          </a:xfrm>
          <a:prstGeom prst="rect">
            <a:avLst/>
          </a:prstGeom>
          <a:ln w="12700">
            <a:miter lim="400000"/>
          </a:ln>
        </p:spPr>
      </p:pic>
      <p:sp>
        <p:nvSpPr>
          <p:cNvPr id="3216" name="Oval"/>
          <p:cNvSpPr/>
          <p:nvPr/>
        </p:nvSpPr>
        <p:spPr>
          <a:xfrm>
            <a:off x="5242148" y="2043025"/>
            <a:ext cx="1060972" cy="851215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217" name="C"/>
          <p:cNvSpPr txBox="1"/>
          <p:nvPr/>
        </p:nvSpPr>
        <p:spPr>
          <a:xfrm>
            <a:off x="6048582" y="2286864"/>
            <a:ext cx="259880" cy="36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2000"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C</a:t>
            </a:r>
          </a:p>
        </p:txBody>
      </p:sp>
      <p:sp>
        <p:nvSpPr>
          <p:cNvPr id="3218" name="Rectangle"/>
          <p:cNvSpPr/>
          <p:nvPr/>
        </p:nvSpPr>
        <p:spPr>
          <a:xfrm>
            <a:off x="5296351" y="4852557"/>
            <a:ext cx="1504463" cy="268532"/>
          </a:xfrm>
          <a:prstGeom prst="rect">
            <a:avLst/>
          </a:prstGeom>
          <a:solidFill>
            <a:srgbClr val="70BF4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3219" name="82.0.0.0/23"/>
          <p:cNvSpPr txBox="1"/>
          <p:nvPr/>
        </p:nvSpPr>
        <p:spPr>
          <a:xfrm>
            <a:off x="5349929" y="4825294"/>
            <a:ext cx="1441955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82.0.0.0/23</a:t>
            </a:r>
          </a:p>
        </p:txBody>
      </p:sp>
      <p:sp>
        <p:nvSpPr>
          <p:cNvPr id="3220" name="Rectangle"/>
          <p:cNvSpPr/>
          <p:nvPr/>
        </p:nvSpPr>
        <p:spPr>
          <a:xfrm>
            <a:off x="5296351" y="5114487"/>
            <a:ext cx="1504463" cy="269295"/>
          </a:xfrm>
          <a:prstGeom prst="rect">
            <a:avLst/>
          </a:prstGeom>
          <a:solidFill>
            <a:srgbClr val="EBEBEB">
              <a:alpha val="55000"/>
            </a:srgb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EBEBEB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3221" name="Path: B"/>
          <p:cNvSpPr txBox="1"/>
          <p:nvPr/>
        </p:nvSpPr>
        <p:spPr>
          <a:xfrm>
            <a:off x="5296351" y="5105465"/>
            <a:ext cx="701056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Path: B</a:t>
            </a:r>
          </a:p>
        </p:txBody>
      </p:sp>
      <p:sp>
        <p:nvSpPr>
          <p:cNvPr id="3222" name="Line"/>
          <p:cNvSpPr/>
          <p:nvPr/>
        </p:nvSpPr>
        <p:spPr>
          <a:xfrm flipH="1" flipV="1">
            <a:off x="6102313" y="2765663"/>
            <a:ext cx="1111200" cy="111120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23" name="B"/>
          <p:cNvSpPr txBox="1"/>
          <p:nvPr/>
        </p:nvSpPr>
        <p:spPr>
          <a:xfrm>
            <a:off x="7087229" y="4148806"/>
            <a:ext cx="230238" cy="36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2000"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B</a:t>
            </a:r>
          </a:p>
        </p:txBody>
      </p:sp>
      <p:sp>
        <p:nvSpPr>
          <p:cNvPr id="3224" name="A"/>
          <p:cNvSpPr txBox="1"/>
          <p:nvPr/>
        </p:nvSpPr>
        <p:spPr>
          <a:xfrm>
            <a:off x="4444869" y="4100435"/>
            <a:ext cx="259384" cy="36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2000"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</a:t>
            </a:r>
          </a:p>
        </p:txBody>
      </p:sp>
      <p:sp>
        <p:nvSpPr>
          <p:cNvPr id="3225" name="relay A"/>
          <p:cNvSpPr txBox="1"/>
          <p:nvPr/>
        </p:nvSpPr>
        <p:spPr>
          <a:xfrm>
            <a:off x="3850975" y="4852358"/>
            <a:ext cx="846845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chemeClr val="accent3">
                    <a:lumOff val="10616"/>
                  </a:schemeClr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A</a:t>
            </a:r>
          </a:p>
        </p:txBody>
      </p:sp>
      <p:sp>
        <p:nvSpPr>
          <p:cNvPr id="3226" name="relay B"/>
          <p:cNvSpPr txBox="1"/>
          <p:nvPr/>
        </p:nvSpPr>
        <p:spPr>
          <a:xfrm>
            <a:off x="7166949" y="4856823"/>
            <a:ext cx="820614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chemeClr val="accent3">
                    <a:lumOff val="10616"/>
                  </a:schemeClr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B</a:t>
            </a:r>
          </a:p>
        </p:txBody>
      </p:sp>
      <p:sp>
        <p:nvSpPr>
          <p:cNvPr id="3227" name="$$$"/>
          <p:cNvSpPr txBox="1"/>
          <p:nvPr/>
        </p:nvSpPr>
        <p:spPr>
          <a:xfrm>
            <a:off x="5466241" y="4147122"/>
            <a:ext cx="632867" cy="4523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 sz="2400">
                <a:solidFill>
                  <a:srgbClr val="008F00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r>
              <a:t>$$$</a:t>
            </a:r>
          </a:p>
        </p:txBody>
      </p:sp>
      <p:sp>
        <p:nvSpPr>
          <p:cNvPr id="3228" name="82.0.0.0/23"/>
          <p:cNvSpPr txBox="1"/>
          <p:nvPr/>
        </p:nvSpPr>
        <p:spPr>
          <a:xfrm>
            <a:off x="3580377" y="2981193"/>
            <a:ext cx="1504463" cy="287338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82.0.0.0/23</a:t>
            </a:r>
          </a:p>
        </p:txBody>
      </p:sp>
      <p:sp>
        <p:nvSpPr>
          <p:cNvPr id="3229" name="Rectangle"/>
          <p:cNvSpPr/>
          <p:nvPr/>
        </p:nvSpPr>
        <p:spPr>
          <a:xfrm>
            <a:off x="3580377" y="3263272"/>
            <a:ext cx="1504463" cy="269294"/>
          </a:xfrm>
          <a:prstGeom prst="rect">
            <a:avLst/>
          </a:prstGeom>
          <a:solidFill>
            <a:srgbClr val="EBEBEB">
              <a:alpha val="55000"/>
            </a:srgb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EBEBEB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3230" name="Path: B C"/>
          <p:cNvSpPr txBox="1"/>
          <p:nvPr/>
        </p:nvSpPr>
        <p:spPr>
          <a:xfrm>
            <a:off x="3580377" y="3250486"/>
            <a:ext cx="886322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Path: B C</a:t>
            </a:r>
          </a:p>
        </p:txBody>
      </p:sp>
      <p:sp>
        <p:nvSpPr>
          <p:cNvPr id="3231" name="Star"/>
          <p:cNvSpPr/>
          <p:nvPr/>
        </p:nvSpPr>
        <p:spPr>
          <a:xfrm>
            <a:off x="5590419" y="2742841"/>
            <a:ext cx="364264" cy="338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8250" y="8250"/>
                </a:lnTo>
                <a:lnTo>
                  <a:pt x="0" y="8250"/>
                </a:lnTo>
                <a:lnTo>
                  <a:pt x="6674" y="13350"/>
                </a:lnTo>
                <a:lnTo>
                  <a:pt x="4125" y="21600"/>
                </a:lnTo>
                <a:lnTo>
                  <a:pt x="10800" y="16501"/>
                </a:lnTo>
                <a:lnTo>
                  <a:pt x="17475" y="21600"/>
                </a:lnTo>
                <a:lnTo>
                  <a:pt x="14926" y="13350"/>
                </a:lnTo>
                <a:lnTo>
                  <a:pt x="21600" y="8250"/>
                </a:lnTo>
                <a:lnTo>
                  <a:pt x="13350" y="8250"/>
                </a:lnTo>
                <a:close/>
              </a:path>
            </a:pathLst>
          </a:custGeom>
          <a:blipFill>
            <a:blip r:embed="rId7"/>
          </a:blipFill>
          <a:ln w="3175"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9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240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41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3242" name="no strictly more…"/>
          <p:cNvSpPr txBox="1"/>
          <p:nvPr/>
        </p:nvSpPr>
        <p:spPr>
          <a:xfrm>
            <a:off x="7419887" y="3425257"/>
            <a:ext cx="1895476" cy="611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410765">
              <a:lnSpc>
                <a:spcPct val="150000"/>
              </a:lnSpc>
              <a:defRPr sz="14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no strictly more </a:t>
            </a:r>
          </a:p>
          <a:p>
            <a:pPr defTabSz="410765">
              <a:lnSpc>
                <a:spcPct val="150000"/>
              </a:lnSpc>
              <a:defRPr sz="14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preferred path exists</a:t>
            </a:r>
          </a:p>
        </p:txBody>
      </p:sp>
      <p:sp>
        <p:nvSpPr>
          <p:cNvPr id="3243" name="each node is hosted in /24 IP prefixes"/>
          <p:cNvSpPr txBox="1"/>
          <p:nvPr/>
        </p:nvSpPr>
        <p:spPr>
          <a:xfrm>
            <a:off x="2446974" y="2356814"/>
            <a:ext cx="4300067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rgbClr val="A6AA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each node is hosted in /24 IP prefixes</a:t>
            </a:r>
          </a:p>
        </p:txBody>
      </p:sp>
      <p:sp>
        <p:nvSpPr>
          <p:cNvPr id="3244" name="nodes are connected via financially  &amp; distance-wise optimal paths"/>
          <p:cNvSpPr txBox="1"/>
          <p:nvPr/>
        </p:nvSpPr>
        <p:spPr>
          <a:xfrm>
            <a:off x="2446974" y="3364884"/>
            <a:ext cx="4972914" cy="684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rgbClr val="FF26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nodes are connected via financially  &amp; distance-wise optimal paths</a:t>
            </a:r>
          </a:p>
        </p:txBody>
      </p:sp>
      <p:sp>
        <p:nvSpPr>
          <p:cNvPr id="3245" name="relay graph is k-connected"/>
          <p:cNvSpPr txBox="1"/>
          <p:nvPr/>
        </p:nvSpPr>
        <p:spPr>
          <a:xfrm>
            <a:off x="2446974" y="4719665"/>
            <a:ext cx="3145124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rgbClr val="A6AA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graph is k-connected </a:t>
            </a:r>
          </a:p>
        </p:txBody>
      </p:sp>
      <p:sp>
        <p:nvSpPr>
          <p:cNvPr id="3246" name="SABRE selects nodes that satisfy three properties"/>
          <p:cNvSpPr txBox="1"/>
          <p:nvPr/>
        </p:nvSpPr>
        <p:spPr>
          <a:xfrm>
            <a:off x="889000" y="861814"/>
            <a:ext cx="9013171" cy="401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SABRE selects nodes that satisfy three properties </a:t>
            </a:r>
          </a:p>
        </p:txBody>
      </p:sp>
      <p:sp>
        <p:nvSpPr>
          <p:cNvPr id="3247" name="Line"/>
          <p:cNvSpPr/>
          <p:nvPr/>
        </p:nvSpPr>
        <p:spPr>
          <a:xfrm>
            <a:off x="7073598" y="3253690"/>
            <a:ext cx="203920" cy="9196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8700"/>
                </a:lnTo>
                <a:lnTo>
                  <a:pt x="0" y="10997"/>
                </a:lnTo>
                <a:lnTo>
                  <a:pt x="20395" y="13165"/>
                </a:lnTo>
                <a:lnTo>
                  <a:pt x="20395" y="21600"/>
                </a:lnTo>
              </a:path>
            </a:pathLst>
          </a:custGeom>
          <a:ln w="12700">
            <a:solidFill>
              <a:srgbClr val="FF93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7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6727"/>
            <a:ext cx="12310110" cy="8206742"/>
          </a:xfrm>
          <a:prstGeom prst="rect">
            <a:avLst/>
          </a:prstGeom>
          <a:ln w="12700">
            <a:miter lim="400000"/>
          </a:ln>
        </p:spPr>
      </p:pic>
      <p:sp>
        <p:nvSpPr>
          <p:cNvPr id="688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9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690" name="Text"/>
          <p:cNvSpPr txBox="1"/>
          <p:nvPr/>
        </p:nvSpPr>
        <p:spPr>
          <a:xfrm>
            <a:off x="5647949" y="6455370"/>
            <a:ext cx="140395" cy="28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14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  <a:hlinkClick r:id="rId4"/>
              </a:defRPr>
            </a:lvl1pPr>
          </a:lstStyle>
          <a:p>
            <a:r>
              <a:rPr>
                <a:hlinkClick r:id="rId4"/>
              </a:rPr>
              <a:t> </a:t>
            </a:r>
          </a:p>
        </p:txBody>
      </p:sp>
      <p:sp>
        <p:nvSpPr>
          <p:cNvPr id="691" name="Partition attack is general, dangerous, effective, practical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Partition attack is general, </a:t>
            </a:r>
            <a:r>
              <a:rPr>
                <a:solidFill>
                  <a:srgbClr val="FF2600"/>
                </a:solidFill>
              </a:rPr>
              <a:t>dangerous</a:t>
            </a:r>
            <a:r>
              <a:t>, effective, practical</a:t>
            </a:r>
          </a:p>
        </p:txBody>
      </p:sp>
      <p:sp>
        <p:nvSpPr>
          <p:cNvPr id="692" name="Any Blockchain system is vulnerable"/>
          <p:cNvSpPr txBox="1"/>
          <p:nvPr/>
        </p:nvSpPr>
        <p:spPr>
          <a:xfrm>
            <a:off x="2416025" y="1855733"/>
            <a:ext cx="5991824" cy="300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260000"/>
              </a:lnSpc>
              <a:defRPr sz="1600">
                <a:solidFill>
                  <a:srgbClr val="A6AAA9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Any Blockchain system is vulnerable </a:t>
            </a:r>
          </a:p>
        </p:txBody>
      </p:sp>
      <p:sp>
        <p:nvSpPr>
          <p:cNvPr id="693" name="Double-spending, Revenue Loss, DoS"/>
          <p:cNvSpPr txBox="1"/>
          <p:nvPr/>
        </p:nvSpPr>
        <p:spPr>
          <a:xfrm>
            <a:off x="2398165" y="3216792"/>
            <a:ext cx="3788669" cy="300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260000"/>
              </a:lnSpc>
              <a:defRPr sz="1600">
                <a:solidFill>
                  <a:srgbClr val="FF26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Double-spending, Revenue Loss, DoS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1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252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53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pic>
        <p:nvPicPr>
          <p:cNvPr id="3254" name="CaptainJake_DisneyJunior_34.jpg" descr="CaptainJake_DisneyJunior_3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797" y="3338379"/>
            <a:ext cx="1174965" cy="1513385"/>
          </a:xfrm>
          <a:prstGeom prst="rect">
            <a:avLst/>
          </a:prstGeom>
          <a:ln w="12700">
            <a:miter lim="400000"/>
          </a:ln>
        </p:spPr>
      </p:pic>
      <p:sp>
        <p:nvSpPr>
          <p:cNvPr id="3255" name="Oval"/>
          <p:cNvSpPr/>
          <p:nvPr/>
        </p:nvSpPr>
        <p:spPr>
          <a:xfrm>
            <a:off x="3648550" y="3852856"/>
            <a:ext cx="1150892" cy="91412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3585F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1600">
                <a:solidFill>
                  <a:srgbClr val="F39019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sp>
        <p:nvSpPr>
          <p:cNvPr id="3263" name="Connection Line"/>
          <p:cNvSpPr/>
          <p:nvPr/>
        </p:nvSpPr>
        <p:spPr>
          <a:xfrm>
            <a:off x="4781181" y="4373057"/>
            <a:ext cx="2219744" cy="4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3257" name="Oval"/>
          <p:cNvSpPr/>
          <p:nvPr/>
        </p:nvSpPr>
        <p:spPr>
          <a:xfrm>
            <a:off x="7005679" y="3825140"/>
            <a:ext cx="1150892" cy="914128"/>
          </a:xfrm>
          <a:prstGeom prst="ellips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1600">
                <a:solidFill>
                  <a:srgbClr val="F39019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pic>
        <p:nvPicPr>
          <p:cNvPr id="3258" name="5c60b365eb9d9.png" descr="5c60b365eb9d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7108" y="3532565"/>
            <a:ext cx="822444" cy="1319199"/>
          </a:xfrm>
          <a:prstGeom prst="rect">
            <a:avLst/>
          </a:prstGeom>
          <a:ln w="12700">
            <a:miter lim="400000"/>
          </a:ln>
        </p:spPr>
      </p:pic>
      <p:sp>
        <p:nvSpPr>
          <p:cNvPr id="3259" name="Relays A, B are hosted in ASes…"/>
          <p:cNvSpPr txBox="1"/>
          <p:nvPr/>
        </p:nvSpPr>
        <p:spPr>
          <a:xfrm>
            <a:off x="889000" y="647184"/>
            <a:ext cx="8991429" cy="830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Relays A, B are hosted in ASes </a:t>
            </a:r>
          </a:p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with a  more cost effective agreement</a:t>
            </a:r>
          </a:p>
        </p:txBody>
      </p:sp>
      <p:sp>
        <p:nvSpPr>
          <p:cNvPr id="3260" name="relay A"/>
          <p:cNvSpPr txBox="1"/>
          <p:nvPr/>
        </p:nvSpPr>
        <p:spPr>
          <a:xfrm>
            <a:off x="3850975" y="4852358"/>
            <a:ext cx="846845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chemeClr val="accent3">
                    <a:lumOff val="10616"/>
                  </a:schemeClr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A</a:t>
            </a:r>
          </a:p>
        </p:txBody>
      </p:sp>
      <p:sp>
        <p:nvSpPr>
          <p:cNvPr id="3261" name="relay B"/>
          <p:cNvSpPr txBox="1"/>
          <p:nvPr/>
        </p:nvSpPr>
        <p:spPr>
          <a:xfrm>
            <a:off x="7166949" y="4856823"/>
            <a:ext cx="820614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chemeClr val="accent3">
                    <a:lumOff val="10616"/>
                  </a:schemeClr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B</a:t>
            </a:r>
          </a:p>
        </p:txBody>
      </p:sp>
      <p:sp>
        <p:nvSpPr>
          <p:cNvPr id="3262" name="$"/>
          <p:cNvSpPr txBox="1"/>
          <p:nvPr/>
        </p:nvSpPr>
        <p:spPr>
          <a:xfrm>
            <a:off x="5649150" y="4147122"/>
            <a:ext cx="267049" cy="4523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 sz="2400">
                <a:solidFill>
                  <a:srgbClr val="008F00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r>
              <a:t>$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7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268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69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3297" name="Connection Line"/>
          <p:cNvSpPr/>
          <p:nvPr/>
        </p:nvSpPr>
        <p:spPr>
          <a:xfrm>
            <a:off x="4659143" y="4369530"/>
            <a:ext cx="2386654" cy="570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54" extrusionOk="0">
                <a:moveTo>
                  <a:pt x="0" y="7157"/>
                </a:moveTo>
                <a:cubicBezTo>
                  <a:pt x="8561" y="21600"/>
                  <a:pt x="15761" y="19214"/>
                  <a:pt x="21600" y="0"/>
                </a:cubicBezTo>
              </a:path>
            </a:pathLst>
          </a:custGeom>
          <a:ln w="25400">
            <a:solidFill>
              <a:srgbClr val="70BF41"/>
            </a:solidFill>
            <a:custDash>
              <a:ds d="200000" sp="200000"/>
            </a:custDash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pic>
        <p:nvPicPr>
          <p:cNvPr id="3271" name="CaptainJake_DisneyJunior_34.jpg" descr="CaptainJake_DisneyJunior_3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797" y="3338379"/>
            <a:ext cx="1174965" cy="1513385"/>
          </a:xfrm>
          <a:prstGeom prst="rect">
            <a:avLst/>
          </a:prstGeom>
          <a:ln w="12700">
            <a:miter lim="400000"/>
          </a:ln>
        </p:spPr>
      </p:pic>
      <p:sp>
        <p:nvSpPr>
          <p:cNvPr id="3272" name="Oval"/>
          <p:cNvSpPr/>
          <p:nvPr/>
        </p:nvSpPr>
        <p:spPr>
          <a:xfrm>
            <a:off x="3648550" y="3852856"/>
            <a:ext cx="1150892" cy="91412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3585F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1600">
                <a:solidFill>
                  <a:srgbClr val="F39019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sp>
        <p:nvSpPr>
          <p:cNvPr id="3298" name="Connection Line"/>
          <p:cNvSpPr/>
          <p:nvPr/>
        </p:nvSpPr>
        <p:spPr>
          <a:xfrm>
            <a:off x="4781181" y="4373057"/>
            <a:ext cx="2219744" cy="4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3274" name="Oval"/>
          <p:cNvSpPr/>
          <p:nvPr/>
        </p:nvSpPr>
        <p:spPr>
          <a:xfrm>
            <a:off x="7005679" y="3825140"/>
            <a:ext cx="1150892" cy="914128"/>
          </a:xfrm>
          <a:prstGeom prst="ellips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1600">
                <a:solidFill>
                  <a:srgbClr val="F39019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pic>
        <p:nvPicPr>
          <p:cNvPr id="3275" name="5c60b365eb9d9.png" descr="5c60b365eb9d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7108" y="3532565"/>
            <a:ext cx="822444" cy="1319199"/>
          </a:xfrm>
          <a:prstGeom prst="rect">
            <a:avLst/>
          </a:prstGeom>
          <a:ln w="12700">
            <a:miter lim="400000"/>
          </a:ln>
        </p:spPr>
      </p:pic>
      <p:sp>
        <p:nvSpPr>
          <p:cNvPr id="3276" name="Attacker’s advertisement is less preferred,…"/>
          <p:cNvSpPr txBox="1"/>
          <p:nvPr/>
        </p:nvSpPr>
        <p:spPr>
          <a:xfrm>
            <a:off x="889000" y="647184"/>
            <a:ext cx="8991429" cy="830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Attacker’s advertisement is less preferred,</a:t>
            </a:r>
          </a:p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thus attacker cannot discontent the relays </a:t>
            </a:r>
          </a:p>
        </p:txBody>
      </p:sp>
      <p:sp>
        <p:nvSpPr>
          <p:cNvPr id="3277" name="Rectangle"/>
          <p:cNvSpPr/>
          <p:nvPr/>
        </p:nvSpPr>
        <p:spPr>
          <a:xfrm>
            <a:off x="5296351" y="4852557"/>
            <a:ext cx="1504463" cy="268532"/>
          </a:xfrm>
          <a:prstGeom prst="rect">
            <a:avLst/>
          </a:prstGeom>
          <a:solidFill>
            <a:srgbClr val="70BF4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3278" name="82.0.0.0/23"/>
          <p:cNvSpPr txBox="1"/>
          <p:nvPr/>
        </p:nvSpPr>
        <p:spPr>
          <a:xfrm>
            <a:off x="5349929" y="4825294"/>
            <a:ext cx="1441955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82.0.0.0/23</a:t>
            </a:r>
          </a:p>
        </p:txBody>
      </p:sp>
      <p:sp>
        <p:nvSpPr>
          <p:cNvPr id="3279" name="Rectangle"/>
          <p:cNvSpPr/>
          <p:nvPr/>
        </p:nvSpPr>
        <p:spPr>
          <a:xfrm>
            <a:off x="5296351" y="5114487"/>
            <a:ext cx="1504463" cy="269295"/>
          </a:xfrm>
          <a:prstGeom prst="rect">
            <a:avLst/>
          </a:prstGeom>
          <a:solidFill>
            <a:srgbClr val="EBEBEB">
              <a:alpha val="55000"/>
            </a:srgb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EBEBEB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3280" name="Path: B"/>
          <p:cNvSpPr txBox="1"/>
          <p:nvPr/>
        </p:nvSpPr>
        <p:spPr>
          <a:xfrm>
            <a:off x="5296351" y="5105465"/>
            <a:ext cx="701056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Path: B</a:t>
            </a:r>
          </a:p>
        </p:txBody>
      </p:sp>
      <p:sp>
        <p:nvSpPr>
          <p:cNvPr id="3299" name="Connection Line"/>
          <p:cNvSpPr/>
          <p:nvPr/>
        </p:nvSpPr>
        <p:spPr>
          <a:xfrm>
            <a:off x="4781924" y="3705617"/>
            <a:ext cx="2299818" cy="4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0" extrusionOk="0">
                <a:moveTo>
                  <a:pt x="0" y="16230"/>
                </a:moveTo>
                <a:cubicBezTo>
                  <a:pt x="7059" y="-4476"/>
                  <a:pt x="14259" y="-5370"/>
                  <a:pt x="21600" y="13549"/>
                </a:cubicBezTo>
              </a:path>
            </a:pathLst>
          </a:custGeom>
          <a:ln w="25400">
            <a:solidFill>
              <a:srgbClr val="F39019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pic>
        <p:nvPicPr>
          <p:cNvPr id="3282" name="cartoon-pirate-e1280320621307.jpg" descr="cartoon-pirate-e1280320621307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7368" y="1824836"/>
            <a:ext cx="828443" cy="1073869"/>
          </a:xfrm>
          <a:prstGeom prst="rect">
            <a:avLst/>
          </a:prstGeom>
          <a:ln w="12700">
            <a:miter lim="400000"/>
          </a:ln>
        </p:spPr>
      </p:pic>
      <p:sp>
        <p:nvSpPr>
          <p:cNvPr id="3283" name="Oval"/>
          <p:cNvSpPr/>
          <p:nvPr/>
        </p:nvSpPr>
        <p:spPr>
          <a:xfrm>
            <a:off x="5242148" y="2043025"/>
            <a:ext cx="1060972" cy="851215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284" name="Line"/>
          <p:cNvSpPr/>
          <p:nvPr/>
        </p:nvSpPr>
        <p:spPr>
          <a:xfrm flipV="1">
            <a:off x="4541024" y="2847325"/>
            <a:ext cx="941871" cy="106244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85" name="82.0.0.0/23"/>
          <p:cNvSpPr txBox="1"/>
          <p:nvPr/>
        </p:nvSpPr>
        <p:spPr>
          <a:xfrm>
            <a:off x="3356099" y="2877627"/>
            <a:ext cx="1504463" cy="287338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82.0.0.0/23</a:t>
            </a:r>
          </a:p>
        </p:txBody>
      </p:sp>
      <p:sp>
        <p:nvSpPr>
          <p:cNvPr id="3286" name="Rectangle"/>
          <p:cNvSpPr/>
          <p:nvPr/>
        </p:nvSpPr>
        <p:spPr>
          <a:xfrm>
            <a:off x="3356099" y="3159706"/>
            <a:ext cx="1504463" cy="269294"/>
          </a:xfrm>
          <a:prstGeom prst="rect">
            <a:avLst/>
          </a:prstGeom>
          <a:solidFill>
            <a:srgbClr val="EBEBEB">
              <a:alpha val="55000"/>
            </a:srgb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EBEBEB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3287" name="Path: B C"/>
          <p:cNvSpPr txBox="1"/>
          <p:nvPr/>
        </p:nvSpPr>
        <p:spPr>
          <a:xfrm>
            <a:off x="3356099" y="3146921"/>
            <a:ext cx="886322" cy="28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Path: B C</a:t>
            </a:r>
          </a:p>
        </p:txBody>
      </p:sp>
      <p:sp>
        <p:nvSpPr>
          <p:cNvPr id="3288" name="C"/>
          <p:cNvSpPr txBox="1"/>
          <p:nvPr/>
        </p:nvSpPr>
        <p:spPr>
          <a:xfrm>
            <a:off x="6048582" y="2286864"/>
            <a:ext cx="259880" cy="36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2000"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C</a:t>
            </a:r>
          </a:p>
        </p:txBody>
      </p:sp>
      <p:sp>
        <p:nvSpPr>
          <p:cNvPr id="3289" name="Line"/>
          <p:cNvSpPr/>
          <p:nvPr/>
        </p:nvSpPr>
        <p:spPr>
          <a:xfrm flipH="1" flipV="1">
            <a:off x="6102313" y="2765663"/>
            <a:ext cx="1111200" cy="111120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90" name="B"/>
          <p:cNvSpPr txBox="1"/>
          <p:nvPr/>
        </p:nvSpPr>
        <p:spPr>
          <a:xfrm>
            <a:off x="7087229" y="4148806"/>
            <a:ext cx="230238" cy="36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2000"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B</a:t>
            </a:r>
          </a:p>
        </p:txBody>
      </p:sp>
      <p:sp>
        <p:nvSpPr>
          <p:cNvPr id="3291" name="A"/>
          <p:cNvSpPr txBox="1"/>
          <p:nvPr/>
        </p:nvSpPr>
        <p:spPr>
          <a:xfrm>
            <a:off x="4444869" y="4100435"/>
            <a:ext cx="259384" cy="36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2000"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</a:t>
            </a:r>
          </a:p>
        </p:txBody>
      </p:sp>
      <p:sp>
        <p:nvSpPr>
          <p:cNvPr id="3292" name="relay A"/>
          <p:cNvSpPr txBox="1"/>
          <p:nvPr/>
        </p:nvSpPr>
        <p:spPr>
          <a:xfrm>
            <a:off x="3850975" y="4852358"/>
            <a:ext cx="846845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chemeClr val="accent3">
                    <a:lumOff val="10616"/>
                  </a:schemeClr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A</a:t>
            </a:r>
          </a:p>
        </p:txBody>
      </p:sp>
      <p:sp>
        <p:nvSpPr>
          <p:cNvPr id="3293" name="relay B"/>
          <p:cNvSpPr txBox="1"/>
          <p:nvPr/>
        </p:nvSpPr>
        <p:spPr>
          <a:xfrm>
            <a:off x="7166949" y="4856823"/>
            <a:ext cx="820614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chemeClr val="accent3">
                    <a:lumOff val="10616"/>
                  </a:schemeClr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B</a:t>
            </a:r>
          </a:p>
        </p:txBody>
      </p:sp>
      <p:sp>
        <p:nvSpPr>
          <p:cNvPr id="3294" name="$"/>
          <p:cNvSpPr txBox="1"/>
          <p:nvPr/>
        </p:nvSpPr>
        <p:spPr>
          <a:xfrm>
            <a:off x="5649150" y="4147122"/>
            <a:ext cx="267049" cy="4523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 sz="2400">
                <a:solidFill>
                  <a:srgbClr val="008F00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r>
              <a:t>$</a:t>
            </a:r>
          </a:p>
        </p:txBody>
      </p:sp>
      <p:sp>
        <p:nvSpPr>
          <p:cNvPr id="3295" name="$"/>
          <p:cNvSpPr txBox="1"/>
          <p:nvPr/>
        </p:nvSpPr>
        <p:spPr>
          <a:xfrm>
            <a:off x="5649150" y="4147122"/>
            <a:ext cx="267049" cy="4523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 sz="2400">
                <a:solidFill>
                  <a:srgbClr val="008F00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r>
              <a:t>$</a:t>
            </a:r>
          </a:p>
        </p:txBody>
      </p:sp>
      <p:sp>
        <p:nvSpPr>
          <p:cNvPr id="3296" name="$$"/>
          <p:cNvSpPr txBox="1"/>
          <p:nvPr/>
        </p:nvSpPr>
        <p:spPr>
          <a:xfrm rot="19020000">
            <a:off x="4953642" y="2988709"/>
            <a:ext cx="449958" cy="4523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 sz="2400">
                <a:solidFill>
                  <a:srgbClr val="008F00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r>
              <a:t>$$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3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304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05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pic>
        <p:nvPicPr>
          <p:cNvPr id="3306" name="CaptainJake_DisneyJunior_34.jpg" descr="CaptainJake_DisneyJunior_3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797" y="3338379"/>
            <a:ext cx="1174965" cy="1513385"/>
          </a:xfrm>
          <a:prstGeom prst="rect">
            <a:avLst/>
          </a:prstGeom>
          <a:ln w="12700">
            <a:miter lim="400000"/>
          </a:ln>
        </p:spPr>
      </p:pic>
      <p:sp>
        <p:nvSpPr>
          <p:cNvPr id="3307" name="Oval"/>
          <p:cNvSpPr/>
          <p:nvPr/>
        </p:nvSpPr>
        <p:spPr>
          <a:xfrm>
            <a:off x="3648550" y="3852856"/>
            <a:ext cx="1150892" cy="91412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3585F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1600">
                <a:solidFill>
                  <a:srgbClr val="F39019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sp>
        <p:nvSpPr>
          <p:cNvPr id="3326" name="Connection Line"/>
          <p:cNvSpPr/>
          <p:nvPr/>
        </p:nvSpPr>
        <p:spPr>
          <a:xfrm>
            <a:off x="4781181" y="4373057"/>
            <a:ext cx="2219744" cy="4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3309" name="Oval"/>
          <p:cNvSpPr/>
          <p:nvPr/>
        </p:nvSpPr>
        <p:spPr>
          <a:xfrm>
            <a:off x="7005679" y="3825140"/>
            <a:ext cx="1150892" cy="914128"/>
          </a:xfrm>
          <a:prstGeom prst="ellips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1600">
                <a:solidFill>
                  <a:srgbClr val="F39019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pic>
        <p:nvPicPr>
          <p:cNvPr id="3310" name="5c60b365eb9d9.png" descr="5c60b365eb9d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7108" y="3532565"/>
            <a:ext cx="822444" cy="1319199"/>
          </a:xfrm>
          <a:prstGeom prst="rect">
            <a:avLst/>
          </a:prstGeom>
          <a:ln w="12700">
            <a:miter lim="400000"/>
          </a:ln>
        </p:spPr>
      </p:pic>
      <p:sp>
        <p:nvSpPr>
          <p:cNvPr id="3311" name="Agreements can be revoked, link can be cut …"/>
          <p:cNvSpPr txBox="1"/>
          <p:nvPr/>
        </p:nvSpPr>
        <p:spPr>
          <a:xfrm>
            <a:off x="889000" y="861814"/>
            <a:ext cx="8991429" cy="401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Agreements can be revoked, link can be cut …</a:t>
            </a:r>
          </a:p>
        </p:txBody>
      </p:sp>
      <p:pic>
        <p:nvPicPr>
          <p:cNvPr id="3312" name="cartoon-pirate-e1280320621307.jpg" descr="cartoon-pirate-e1280320621307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7368" y="1824836"/>
            <a:ext cx="828443" cy="1073869"/>
          </a:xfrm>
          <a:prstGeom prst="rect">
            <a:avLst/>
          </a:prstGeom>
          <a:ln w="12700">
            <a:miter lim="400000"/>
          </a:ln>
        </p:spPr>
      </p:pic>
      <p:sp>
        <p:nvSpPr>
          <p:cNvPr id="3313" name="Oval"/>
          <p:cNvSpPr/>
          <p:nvPr/>
        </p:nvSpPr>
        <p:spPr>
          <a:xfrm>
            <a:off x="5242148" y="2043025"/>
            <a:ext cx="1060972" cy="851215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314" name="Line"/>
          <p:cNvSpPr/>
          <p:nvPr/>
        </p:nvSpPr>
        <p:spPr>
          <a:xfrm flipV="1">
            <a:off x="4541024" y="2847325"/>
            <a:ext cx="941871" cy="106244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15" name="C"/>
          <p:cNvSpPr txBox="1"/>
          <p:nvPr/>
        </p:nvSpPr>
        <p:spPr>
          <a:xfrm>
            <a:off x="6048582" y="2286864"/>
            <a:ext cx="259880" cy="36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2000"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C</a:t>
            </a:r>
          </a:p>
        </p:txBody>
      </p:sp>
      <p:sp>
        <p:nvSpPr>
          <p:cNvPr id="3316" name="Line"/>
          <p:cNvSpPr/>
          <p:nvPr/>
        </p:nvSpPr>
        <p:spPr>
          <a:xfrm flipH="1" flipV="1">
            <a:off x="6102313" y="2765663"/>
            <a:ext cx="1111200" cy="111120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17" name="82.0.0.0/23"/>
          <p:cNvSpPr txBox="1"/>
          <p:nvPr/>
        </p:nvSpPr>
        <p:spPr>
          <a:xfrm>
            <a:off x="3356099" y="2877627"/>
            <a:ext cx="1504463" cy="287338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82.0.0.0/23</a:t>
            </a:r>
          </a:p>
        </p:txBody>
      </p:sp>
      <p:sp>
        <p:nvSpPr>
          <p:cNvPr id="3318" name="Rectangle"/>
          <p:cNvSpPr/>
          <p:nvPr/>
        </p:nvSpPr>
        <p:spPr>
          <a:xfrm>
            <a:off x="3356099" y="3159706"/>
            <a:ext cx="1504463" cy="269294"/>
          </a:xfrm>
          <a:prstGeom prst="rect">
            <a:avLst/>
          </a:prstGeom>
          <a:solidFill>
            <a:srgbClr val="EBEBEB">
              <a:alpha val="55000"/>
            </a:srgb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2800">
                <a:solidFill>
                  <a:srgbClr val="EBEBEB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</a:t>
            </a:r>
          </a:p>
        </p:txBody>
      </p:sp>
      <p:sp>
        <p:nvSpPr>
          <p:cNvPr id="3319" name="Path: B C"/>
          <p:cNvSpPr txBox="1"/>
          <p:nvPr/>
        </p:nvSpPr>
        <p:spPr>
          <a:xfrm>
            <a:off x="3356099" y="3146921"/>
            <a:ext cx="886322" cy="28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1400" b="1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Path: B C</a:t>
            </a:r>
          </a:p>
        </p:txBody>
      </p:sp>
      <p:sp>
        <p:nvSpPr>
          <p:cNvPr id="3320" name="B"/>
          <p:cNvSpPr txBox="1"/>
          <p:nvPr/>
        </p:nvSpPr>
        <p:spPr>
          <a:xfrm>
            <a:off x="7087229" y="4148806"/>
            <a:ext cx="230238" cy="36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2000"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B</a:t>
            </a:r>
          </a:p>
        </p:txBody>
      </p:sp>
      <p:sp>
        <p:nvSpPr>
          <p:cNvPr id="3321" name="A"/>
          <p:cNvSpPr txBox="1"/>
          <p:nvPr/>
        </p:nvSpPr>
        <p:spPr>
          <a:xfrm>
            <a:off x="4444869" y="4100435"/>
            <a:ext cx="259384" cy="36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2000"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</a:t>
            </a:r>
          </a:p>
        </p:txBody>
      </p:sp>
      <p:sp>
        <p:nvSpPr>
          <p:cNvPr id="3322" name="relay A"/>
          <p:cNvSpPr txBox="1"/>
          <p:nvPr/>
        </p:nvSpPr>
        <p:spPr>
          <a:xfrm>
            <a:off x="3850975" y="4852358"/>
            <a:ext cx="846845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chemeClr val="accent3">
                    <a:lumOff val="10616"/>
                  </a:schemeClr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A</a:t>
            </a:r>
          </a:p>
        </p:txBody>
      </p:sp>
      <p:sp>
        <p:nvSpPr>
          <p:cNvPr id="3323" name="relay B"/>
          <p:cNvSpPr txBox="1"/>
          <p:nvPr/>
        </p:nvSpPr>
        <p:spPr>
          <a:xfrm>
            <a:off x="7166949" y="4856823"/>
            <a:ext cx="820614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chemeClr val="accent3">
                    <a:lumOff val="10616"/>
                  </a:schemeClr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B</a:t>
            </a:r>
          </a:p>
        </p:txBody>
      </p:sp>
      <p:sp>
        <p:nvSpPr>
          <p:cNvPr id="3324" name="$$"/>
          <p:cNvSpPr txBox="1"/>
          <p:nvPr/>
        </p:nvSpPr>
        <p:spPr>
          <a:xfrm rot="19020000">
            <a:off x="4953642" y="2988709"/>
            <a:ext cx="449958" cy="4523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 sz="2400">
                <a:solidFill>
                  <a:srgbClr val="008F00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r>
              <a:t>$$</a:t>
            </a:r>
          </a:p>
        </p:txBody>
      </p:sp>
      <p:sp>
        <p:nvSpPr>
          <p:cNvPr id="3325" name="Lightning"/>
          <p:cNvSpPr/>
          <p:nvPr/>
        </p:nvSpPr>
        <p:spPr>
          <a:xfrm>
            <a:off x="5629567" y="3816210"/>
            <a:ext cx="636466" cy="1142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08" y="0"/>
                </a:moveTo>
                <a:lnTo>
                  <a:pt x="0" y="12520"/>
                </a:lnTo>
                <a:lnTo>
                  <a:pt x="12017" y="12520"/>
                </a:lnTo>
                <a:lnTo>
                  <a:pt x="9664" y="21600"/>
                </a:lnTo>
                <a:lnTo>
                  <a:pt x="21600" y="8375"/>
                </a:lnTo>
                <a:lnTo>
                  <a:pt x="11515" y="8375"/>
                </a:lnTo>
                <a:lnTo>
                  <a:pt x="16221" y="0"/>
                </a:lnTo>
                <a:lnTo>
                  <a:pt x="6808" y="0"/>
                </a:lnTo>
                <a:close/>
              </a:path>
            </a:pathLst>
          </a:custGeom>
          <a:solidFill>
            <a:srgbClr val="FF2600"/>
          </a:solidFill>
          <a:ln w="3175"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0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331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32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pic>
        <p:nvPicPr>
          <p:cNvPr id="3333" name="CaptainJake_DisneyJunior_34.jpg" descr="CaptainJake_DisneyJunior_3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797" y="3338379"/>
            <a:ext cx="1174965" cy="1513385"/>
          </a:xfrm>
          <a:prstGeom prst="rect">
            <a:avLst/>
          </a:prstGeom>
          <a:ln w="12700">
            <a:miter lim="400000"/>
          </a:ln>
        </p:spPr>
      </p:pic>
      <p:sp>
        <p:nvSpPr>
          <p:cNvPr id="3334" name="Oval"/>
          <p:cNvSpPr/>
          <p:nvPr/>
        </p:nvSpPr>
        <p:spPr>
          <a:xfrm>
            <a:off x="3648550" y="3852856"/>
            <a:ext cx="1150892" cy="91412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3585F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1600">
                <a:solidFill>
                  <a:srgbClr val="F39019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sp>
        <p:nvSpPr>
          <p:cNvPr id="3335" name="Oval"/>
          <p:cNvSpPr/>
          <p:nvPr/>
        </p:nvSpPr>
        <p:spPr>
          <a:xfrm>
            <a:off x="7005679" y="3825140"/>
            <a:ext cx="1150892" cy="914128"/>
          </a:xfrm>
          <a:prstGeom prst="ellips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1600">
                <a:solidFill>
                  <a:srgbClr val="F39019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pic>
        <p:nvPicPr>
          <p:cNvPr id="3336" name="5c60b365eb9d9.png" descr="5c60b365eb9d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7108" y="3532565"/>
            <a:ext cx="822444" cy="1319199"/>
          </a:xfrm>
          <a:prstGeom prst="rect">
            <a:avLst/>
          </a:prstGeom>
          <a:ln w="12700">
            <a:miter lim="400000"/>
          </a:ln>
        </p:spPr>
      </p:pic>
      <p:sp>
        <p:nvSpPr>
          <p:cNvPr id="3337" name="Relay A will inevitably send traffic via ASC"/>
          <p:cNvSpPr txBox="1"/>
          <p:nvPr/>
        </p:nvSpPr>
        <p:spPr>
          <a:xfrm>
            <a:off x="889000" y="1281509"/>
            <a:ext cx="8991429" cy="401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A will inevitably send traffic via ASC </a:t>
            </a:r>
          </a:p>
        </p:txBody>
      </p:sp>
      <p:pic>
        <p:nvPicPr>
          <p:cNvPr id="3338" name="cartoon-pirate-e1280320621307.jpg" descr="cartoon-pirate-e1280320621307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7368" y="1824836"/>
            <a:ext cx="828443" cy="1073869"/>
          </a:xfrm>
          <a:prstGeom prst="rect">
            <a:avLst/>
          </a:prstGeom>
          <a:ln w="12700">
            <a:miter lim="400000"/>
          </a:ln>
        </p:spPr>
      </p:pic>
      <p:sp>
        <p:nvSpPr>
          <p:cNvPr id="3339" name="Oval"/>
          <p:cNvSpPr/>
          <p:nvPr/>
        </p:nvSpPr>
        <p:spPr>
          <a:xfrm>
            <a:off x="5242148" y="2043025"/>
            <a:ext cx="1060972" cy="851215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340" name="Line"/>
          <p:cNvSpPr/>
          <p:nvPr/>
        </p:nvSpPr>
        <p:spPr>
          <a:xfrm flipV="1">
            <a:off x="4541024" y="2847325"/>
            <a:ext cx="941871" cy="1062441"/>
          </a:xfrm>
          <a:prstGeom prst="line">
            <a:avLst/>
          </a:prstGeom>
          <a:ln w="12700">
            <a:solidFill>
              <a:srgbClr val="000000">
                <a:alpha val="29621"/>
              </a:srgbClr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41" name="C"/>
          <p:cNvSpPr txBox="1"/>
          <p:nvPr/>
        </p:nvSpPr>
        <p:spPr>
          <a:xfrm>
            <a:off x="6048582" y="2286864"/>
            <a:ext cx="259880" cy="36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2000"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C</a:t>
            </a:r>
          </a:p>
        </p:txBody>
      </p:sp>
      <p:sp>
        <p:nvSpPr>
          <p:cNvPr id="3342" name="Line"/>
          <p:cNvSpPr/>
          <p:nvPr/>
        </p:nvSpPr>
        <p:spPr>
          <a:xfrm flipH="1" flipV="1">
            <a:off x="6102313" y="2765663"/>
            <a:ext cx="1111200" cy="1111200"/>
          </a:xfrm>
          <a:prstGeom prst="line">
            <a:avLst/>
          </a:prstGeom>
          <a:ln w="12700">
            <a:solidFill>
              <a:srgbClr val="000000">
                <a:alpha val="29927"/>
              </a:srgbClr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51" name="Connection Line"/>
          <p:cNvSpPr/>
          <p:nvPr/>
        </p:nvSpPr>
        <p:spPr>
          <a:xfrm>
            <a:off x="4722625" y="2862235"/>
            <a:ext cx="2310894" cy="1373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9" extrusionOk="0">
                <a:moveTo>
                  <a:pt x="0" y="14747"/>
                </a:moveTo>
                <a:cubicBezTo>
                  <a:pt x="8084" y="-5391"/>
                  <a:pt x="15284" y="-4904"/>
                  <a:pt x="21600" y="16209"/>
                </a:cubicBezTo>
              </a:path>
            </a:pathLst>
          </a:custGeom>
          <a:ln w="25400">
            <a:solidFill>
              <a:srgbClr val="FF2600"/>
            </a:solidFill>
            <a:custDash>
              <a:ds d="200000" sp="200000"/>
            </a:custDash>
            <a:miter lim="400000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3344" name="Peering agreement can be revoked, link can be cut …"/>
          <p:cNvSpPr txBox="1"/>
          <p:nvPr/>
        </p:nvSpPr>
        <p:spPr>
          <a:xfrm>
            <a:off x="889000" y="861814"/>
            <a:ext cx="8991429" cy="401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Peering agreement can be revoked, link can be cut …</a:t>
            </a:r>
          </a:p>
        </p:txBody>
      </p:sp>
      <p:sp>
        <p:nvSpPr>
          <p:cNvPr id="3345" name="B"/>
          <p:cNvSpPr txBox="1"/>
          <p:nvPr/>
        </p:nvSpPr>
        <p:spPr>
          <a:xfrm>
            <a:off x="7087229" y="4148806"/>
            <a:ext cx="230238" cy="36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2000"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B</a:t>
            </a:r>
          </a:p>
        </p:txBody>
      </p:sp>
      <p:sp>
        <p:nvSpPr>
          <p:cNvPr id="3346" name="A"/>
          <p:cNvSpPr txBox="1"/>
          <p:nvPr/>
        </p:nvSpPr>
        <p:spPr>
          <a:xfrm>
            <a:off x="4444869" y="4100435"/>
            <a:ext cx="259384" cy="36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2000"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</a:t>
            </a:r>
          </a:p>
        </p:txBody>
      </p:sp>
      <p:sp>
        <p:nvSpPr>
          <p:cNvPr id="3347" name="relay A"/>
          <p:cNvSpPr txBox="1"/>
          <p:nvPr/>
        </p:nvSpPr>
        <p:spPr>
          <a:xfrm>
            <a:off x="3850975" y="4852358"/>
            <a:ext cx="846845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chemeClr val="accent3">
                    <a:lumOff val="10616"/>
                  </a:schemeClr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A</a:t>
            </a:r>
          </a:p>
        </p:txBody>
      </p:sp>
      <p:sp>
        <p:nvSpPr>
          <p:cNvPr id="3348" name="relay B"/>
          <p:cNvSpPr txBox="1"/>
          <p:nvPr/>
        </p:nvSpPr>
        <p:spPr>
          <a:xfrm>
            <a:off x="7166949" y="4856823"/>
            <a:ext cx="820614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chemeClr val="accent3">
                    <a:lumOff val="10616"/>
                  </a:schemeClr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B</a:t>
            </a:r>
          </a:p>
        </p:txBody>
      </p:sp>
      <p:sp>
        <p:nvSpPr>
          <p:cNvPr id="3352" name="Connection Line"/>
          <p:cNvSpPr/>
          <p:nvPr/>
        </p:nvSpPr>
        <p:spPr>
          <a:xfrm>
            <a:off x="4781181" y="4373057"/>
            <a:ext cx="2219744" cy="4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3350" name="Lightning"/>
          <p:cNvSpPr/>
          <p:nvPr/>
        </p:nvSpPr>
        <p:spPr>
          <a:xfrm>
            <a:off x="5629567" y="3816210"/>
            <a:ext cx="636466" cy="1142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08" y="0"/>
                </a:moveTo>
                <a:lnTo>
                  <a:pt x="0" y="12520"/>
                </a:lnTo>
                <a:lnTo>
                  <a:pt x="12017" y="12520"/>
                </a:lnTo>
                <a:lnTo>
                  <a:pt x="9664" y="21600"/>
                </a:lnTo>
                <a:lnTo>
                  <a:pt x="21600" y="8375"/>
                </a:lnTo>
                <a:lnTo>
                  <a:pt x="11515" y="8375"/>
                </a:lnTo>
                <a:lnTo>
                  <a:pt x="16221" y="0"/>
                </a:lnTo>
                <a:lnTo>
                  <a:pt x="6808" y="0"/>
                </a:lnTo>
                <a:close/>
              </a:path>
            </a:pathLst>
          </a:custGeom>
          <a:solidFill>
            <a:srgbClr val="FF2600"/>
          </a:solidFill>
          <a:ln w="3175"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6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357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58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3359" name="each node is hosted in /24 IP prefixes"/>
          <p:cNvSpPr txBox="1"/>
          <p:nvPr/>
        </p:nvSpPr>
        <p:spPr>
          <a:xfrm>
            <a:off x="2446974" y="2393238"/>
            <a:ext cx="4300067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rgbClr val="A6AA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each node is hosted in /24 IP prefixes</a:t>
            </a:r>
          </a:p>
        </p:txBody>
      </p:sp>
      <p:sp>
        <p:nvSpPr>
          <p:cNvPr id="3360" name="nodes are connected via financially  &amp; distance-wise optimal paths"/>
          <p:cNvSpPr txBox="1"/>
          <p:nvPr/>
        </p:nvSpPr>
        <p:spPr>
          <a:xfrm>
            <a:off x="2446974" y="3364884"/>
            <a:ext cx="4972914" cy="684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rgbClr val="A6AA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nodes are connected via financially  &amp; distance-wise optimal paths</a:t>
            </a:r>
          </a:p>
        </p:txBody>
      </p:sp>
      <p:sp>
        <p:nvSpPr>
          <p:cNvPr id="3361" name="relay graph is k-connected"/>
          <p:cNvSpPr txBox="1"/>
          <p:nvPr/>
        </p:nvSpPr>
        <p:spPr>
          <a:xfrm>
            <a:off x="2446974" y="4719665"/>
            <a:ext cx="3145124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rgbClr val="FF26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graph is k-connected </a:t>
            </a:r>
          </a:p>
        </p:txBody>
      </p:sp>
      <p:sp>
        <p:nvSpPr>
          <p:cNvPr id="3362" name="relay connectivity is not…"/>
          <p:cNvSpPr txBox="1"/>
          <p:nvPr/>
        </p:nvSpPr>
        <p:spPr>
          <a:xfrm>
            <a:off x="7419887" y="4577186"/>
            <a:ext cx="2375831" cy="611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410765">
              <a:lnSpc>
                <a:spcPct val="150000"/>
              </a:lnSpc>
              <a:defRPr sz="14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relay connectivity is not</a:t>
            </a:r>
          </a:p>
          <a:p>
            <a:pPr defTabSz="410765">
              <a:lnSpc>
                <a:spcPct val="150000"/>
              </a:lnSpc>
              <a:defRPr sz="14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disrupted by any k-1 cuts </a:t>
            </a:r>
          </a:p>
        </p:txBody>
      </p:sp>
      <p:sp>
        <p:nvSpPr>
          <p:cNvPr id="3363" name="SABRE selects nodes that satisfy three properties"/>
          <p:cNvSpPr txBox="1"/>
          <p:nvPr/>
        </p:nvSpPr>
        <p:spPr>
          <a:xfrm>
            <a:off x="889000" y="861814"/>
            <a:ext cx="9013171" cy="401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SABRE selects nodes that satisfy three properties </a:t>
            </a:r>
          </a:p>
        </p:txBody>
      </p:sp>
      <p:sp>
        <p:nvSpPr>
          <p:cNvPr id="3364" name="Line"/>
          <p:cNvSpPr/>
          <p:nvPr/>
        </p:nvSpPr>
        <p:spPr>
          <a:xfrm>
            <a:off x="7073598" y="4441338"/>
            <a:ext cx="203920" cy="9196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8700"/>
                </a:lnTo>
                <a:lnTo>
                  <a:pt x="0" y="10997"/>
                </a:lnTo>
                <a:lnTo>
                  <a:pt x="20395" y="13165"/>
                </a:lnTo>
                <a:lnTo>
                  <a:pt x="20395" y="21600"/>
                </a:lnTo>
              </a:path>
            </a:pathLst>
          </a:custGeom>
          <a:ln w="12700">
            <a:solidFill>
              <a:srgbClr val="FF93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8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369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70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pic>
        <p:nvPicPr>
          <p:cNvPr id="3371" name="CaptainJake_DisneyJunior_34.jpg" descr="CaptainJake_DisneyJunior_3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797" y="3338379"/>
            <a:ext cx="1174965" cy="1513385"/>
          </a:xfrm>
          <a:prstGeom prst="rect">
            <a:avLst/>
          </a:prstGeom>
          <a:ln w="12700">
            <a:miter lim="400000"/>
          </a:ln>
        </p:spPr>
      </p:pic>
      <p:sp>
        <p:nvSpPr>
          <p:cNvPr id="3372" name="Oval"/>
          <p:cNvSpPr/>
          <p:nvPr/>
        </p:nvSpPr>
        <p:spPr>
          <a:xfrm>
            <a:off x="3648550" y="3852856"/>
            <a:ext cx="1150892" cy="91412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3585F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1600">
                <a:solidFill>
                  <a:srgbClr val="F39019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sp>
        <p:nvSpPr>
          <p:cNvPr id="3395" name="Connection Line"/>
          <p:cNvSpPr/>
          <p:nvPr/>
        </p:nvSpPr>
        <p:spPr>
          <a:xfrm>
            <a:off x="4781181" y="4373057"/>
            <a:ext cx="2219744" cy="4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3374" name="Oval"/>
          <p:cNvSpPr/>
          <p:nvPr/>
        </p:nvSpPr>
        <p:spPr>
          <a:xfrm>
            <a:off x="7005679" y="3825140"/>
            <a:ext cx="1150892" cy="914128"/>
          </a:xfrm>
          <a:prstGeom prst="ellips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1600">
                <a:solidFill>
                  <a:srgbClr val="F39019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pic>
        <p:nvPicPr>
          <p:cNvPr id="3375" name="5c60b365eb9d9.png" descr="5c60b365eb9d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7108" y="3532565"/>
            <a:ext cx="822444" cy="1319199"/>
          </a:xfrm>
          <a:prstGeom prst="rect">
            <a:avLst/>
          </a:prstGeom>
          <a:ln w="12700">
            <a:miter lim="400000"/>
          </a:ln>
        </p:spPr>
      </p:pic>
      <p:sp>
        <p:nvSpPr>
          <p:cNvPr id="3376" name="2-k connected graph retains connectivity…"/>
          <p:cNvSpPr txBox="1"/>
          <p:nvPr/>
        </p:nvSpPr>
        <p:spPr>
          <a:xfrm>
            <a:off x="889000" y="647184"/>
            <a:ext cx="8991429" cy="830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2-k connected graph retains connectivity</a:t>
            </a:r>
          </a:p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even if one peering link is cut</a:t>
            </a:r>
          </a:p>
        </p:txBody>
      </p:sp>
      <p:pic>
        <p:nvPicPr>
          <p:cNvPr id="3377" name="cartoon-pirate-e1280320621307.jpg" descr="cartoon-pirate-e1280320621307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7368" y="1824836"/>
            <a:ext cx="828443" cy="1073869"/>
          </a:xfrm>
          <a:prstGeom prst="rect">
            <a:avLst/>
          </a:prstGeom>
          <a:ln w="12700">
            <a:miter lim="400000"/>
          </a:ln>
        </p:spPr>
      </p:pic>
      <p:sp>
        <p:nvSpPr>
          <p:cNvPr id="3378" name="Oval"/>
          <p:cNvSpPr/>
          <p:nvPr/>
        </p:nvSpPr>
        <p:spPr>
          <a:xfrm>
            <a:off x="5242148" y="2043025"/>
            <a:ext cx="1060972" cy="851215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379" name="Line"/>
          <p:cNvSpPr/>
          <p:nvPr/>
        </p:nvSpPr>
        <p:spPr>
          <a:xfrm flipV="1">
            <a:off x="4541024" y="2847325"/>
            <a:ext cx="941871" cy="1062441"/>
          </a:xfrm>
          <a:prstGeom prst="line">
            <a:avLst/>
          </a:prstGeom>
          <a:ln w="12700">
            <a:solidFill>
              <a:srgbClr val="000000">
                <a:alpha val="29621"/>
              </a:srgbClr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80" name="C"/>
          <p:cNvSpPr txBox="1"/>
          <p:nvPr/>
        </p:nvSpPr>
        <p:spPr>
          <a:xfrm>
            <a:off x="6048582" y="2286864"/>
            <a:ext cx="259880" cy="36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2000"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C</a:t>
            </a:r>
          </a:p>
        </p:txBody>
      </p:sp>
      <p:sp>
        <p:nvSpPr>
          <p:cNvPr id="3381" name="Line"/>
          <p:cNvSpPr/>
          <p:nvPr/>
        </p:nvSpPr>
        <p:spPr>
          <a:xfrm flipH="1" flipV="1">
            <a:off x="6102313" y="2765663"/>
            <a:ext cx="1111200" cy="1111200"/>
          </a:xfrm>
          <a:prstGeom prst="line">
            <a:avLst/>
          </a:prstGeom>
          <a:ln w="12700">
            <a:solidFill>
              <a:srgbClr val="000000">
                <a:alpha val="29927"/>
              </a:srgbClr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82" name="Line"/>
          <p:cNvSpPr/>
          <p:nvPr/>
        </p:nvSpPr>
        <p:spPr>
          <a:xfrm flipV="1">
            <a:off x="5955827" y="4569577"/>
            <a:ext cx="1186949" cy="1186949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83" name="Line"/>
          <p:cNvSpPr/>
          <p:nvPr/>
        </p:nvSpPr>
        <p:spPr>
          <a:xfrm flipH="1" flipV="1">
            <a:off x="4518756" y="4693231"/>
            <a:ext cx="804528" cy="1177947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84" name="B"/>
          <p:cNvSpPr txBox="1"/>
          <p:nvPr/>
        </p:nvSpPr>
        <p:spPr>
          <a:xfrm>
            <a:off x="7087229" y="4148806"/>
            <a:ext cx="230238" cy="36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2000"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B</a:t>
            </a:r>
          </a:p>
        </p:txBody>
      </p:sp>
      <p:sp>
        <p:nvSpPr>
          <p:cNvPr id="3385" name="A"/>
          <p:cNvSpPr txBox="1"/>
          <p:nvPr/>
        </p:nvSpPr>
        <p:spPr>
          <a:xfrm>
            <a:off x="4444869" y="4100435"/>
            <a:ext cx="259384" cy="36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2000"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</a:t>
            </a:r>
          </a:p>
        </p:txBody>
      </p:sp>
      <p:sp>
        <p:nvSpPr>
          <p:cNvPr id="3386" name="relay A"/>
          <p:cNvSpPr txBox="1"/>
          <p:nvPr/>
        </p:nvSpPr>
        <p:spPr>
          <a:xfrm>
            <a:off x="3850975" y="4852358"/>
            <a:ext cx="846845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chemeClr val="accent3">
                    <a:lumOff val="10616"/>
                  </a:schemeClr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A</a:t>
            </a:r>
          </a:p>
        </p:txBody>
      </p:sp>
      <p:sp>
        <p:nvSpPr>
          <p:cNvPr id="3387" name="relay B"/>
          <p:cNvSpPr txBox="1"/>
          <p:nvPr/>
        </p:nvSpPr>
        <p:spPr>
          <a:xfrm>
            <a:off x="7166949" y="4856823"/>
            <a:ext cx="820614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chemeClr val="accent3">
                    <a:lumOff val="10616"/>
                  </a:schemeClr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B</a:t>
            </a:r>
          </a:p>
        </p:txBody>
      </p:sp>
      <p:sp>
        <p:nvSpPr>
          <p:cNvPr id="3388" name="$$"/>
          <p:cNvSpPr txBox="1"/>
          <p:nvPr/>
        </p:nvSpPr>
        <p:spPr>
          <a:xfrm rot="19020000">
            <a:off x="4953642" y="2988709"/>
            <a:ext cx="449958" cy="4523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 sz="2400">
                <a:solidFill>
                  <a:srgbClr val="008F00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r>
              <a:t>$$</a:t>
            </a:r>
          </a:p>
        </p:txBody>
      </p:sp>
      <p:sp>
        <p:nvSpPr>
          <p:cNvPr id="3389" name="$"/>
          <p:cNvSpPr txBox="1"/>
          <p:nvPr/>
        </p:nvSpPr>
        <p:spPr>
          <a:xfrm>
            <a:off x="5649150" y="4147122"/>
            <a:ext cx="267049" cy="4523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 sz="2400">
                <a:solidFill>
                  <a:srgbClr val="008F00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r>
              <a:t>$</a:t>
            </a:r>
          </a:p>
        </p:txBody>
      </p:sp>
      <p:sp>
        <p:nvSpPr>
          <p:cNvPr id="3390" name="$"/>
          <p:cNvSpPr txBox="1"/>
          <p:nvPr/>
        </p:nvSpPr>
        <p:spPr>
          <a:xfrm>
            <a:off x="6415778" y="4969362"/>
            <a:ext cx="267048" cy="4523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 sz="2400">
                <a:solidFill>
                  <a:srgbClr val="008F00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r>
              <a:t>$</a:t>
            </a:r>
          </a:p>
        </p:txBody>
      </p:sp>
      <p:sp>
        <p:nvSpPr>
          <p:cNvPr id="3391" name="$"/>
          <p:cNvSpPr txBox="1"/>
          <p:nvPr/>
        </p:nvSpPr>
        <p:spPr>
          <a:xfrm>
            <a:off x="4787496" y="4969362"/>
            <a:ext cx="267048" cy="4523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 sz="2400">
                <a:solidFill>
                  <a:srgbClr val="008F00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r>
              <a:t>$</a:t>
            </a:r>
          </a:p>
        </p:txBody>
      </p:sp>
      <p:sp>
        <p:nvSpPr>
          <p:cNvPr id="3392" name="relay C"/>
          <p:cNvSpPr txBox="1"/>
          <p:nvPr/>
        </p:nvSpPr>
        <p:spPr>
          <a:xfrm>
            <a:off x="6397487" y="5852284"/>
            <a:ext cx="847292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chemeClr val="accent3">
                    <a:lumOff val="10616"/>
                  </a:schemeClr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C</a:t>
            </a:r>
          </a:p>
        </p:txBody>
      </p:sp>
      <p:sp>
        <p:nvSpPr>
          <p:cNvPr id="3393" name="Oval"/>
          <p:cNvSpPr/>
          <p:nvPr/>
        </p:nvSpPr>
        <p:spPr>
          <a:xfrm>
            <a:off x="5150570" y="5288554"/>
            <a:ext cx="1150892" cy="91412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3585F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1600">
                <a:solidFill>
                  <a:srgbClr val="F39019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pic>
        <p:nvPicPr>
          <p:cNvPr id="3394" name="jakesword2.png" descr="jakesword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1725" y="4837011"/>
            <a:ext cx="768581" cy="1141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9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400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01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pic>
        <p:nvPicPr>
          <p:cNvPr id="3402" name="CaptainJake_DisneyJunior_34.jpg" descr="CaptainJake_DisneyJunior_3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797" y="3338379"/>
            <a:ext cx="1174965" cy="1513385"/>
          </a:xfrm>
          <a:prstGeom prst="rect">
            <a:avLst/>
          </a:prstGeom>
          <a:ln w="12700">
            <a:miter lim="400000"/>
          </a:ln>
        </p:spPr>
      </p:pic>
      <p:sp>
        <p:nvSpPr>
          <p:cNvPr id="3403" name="Oval"/>
          <p:cNvSpPr/>
          <p:nvPr/>
        </p:nvSpPr>
        <p:spPr>
          <a:xfrm>
            <a:off x="3648550" y="3852856"/>
            <a:ext cx="1150892" cy="91412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3585F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1600">
                <a:solidFill>
                  <a:srgbClr val="F39019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sp>
        <p:nvSpPr>
          <p:cNvPr id="3404" name="Oval"/>
          <p:cNvSpPr/>
          <p:nvPr/>
        </p:nvSpPr>
        <p:spPr>
          <a:xfrm>
            <a:off x="7005679" y="3825140"/>
            <a:ext cx="1150892" cy="914128"/>
          </a:xfrm>
          <a:prstGeom prst="ellips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1600">
                <a:solidFill>
                  <a:srgbClr val="F39019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pic>
        <p:nvPicPr>
          <p:cNvPr id="3405" name="5c60b365eb9d9.png" descr="5c60b365eb9d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7108" y="3532565"/>
            <a:ext cx="822444" cy="1319199"/>
          </a:xfrm>
          <a:prstGeom prst="rect">
            <a:avLst/>
          </a:prstGeom>
          <a:ln w="12700">
            <a:miter lim="400000"/>
          </a:ln>
        </p:spPr>
      </p:pic>
      <p:sp>
        <p:nvSpPr>
          <p:cNvPr id="3406" name="If the link between relays A and B is cut"/>
          <p:cNvSpPr txBox="1"/>
          <p:nvPr/>
        </p:nvSpPr>
        <p:spPr>
          <a:xfrm>
            <a:off x="889000" y="861814"/>
            <a:ext cx="8991429" cy="401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If the link between relays A and B is cut</a:t>
            </a:r>
          </a:p>
        </p:txBody>
      </p:sp>
      <p:pic>
        <p:nvPicPr>
          <p:cNvPr id="3407" name="cartoon-pirate-e1280320621307.jpg" descr="cartoon-pirate-e1280320621307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7368" y="1824836"/>
            <a:ext cx="828443" cy="1073869"/>
          </a:xfrm>
          <a:prstGeom prst="rect">
            <a:avLst/>
          </a:prstGeom>
          <a:ln w="12700">
            <a:miter lim="400000"/>
          </a:ln>
        </p:spPr>
      </p:pic>
      <p:sp>
        <p:nvSpPr>
          <p:cNvPr id="3408" name="Oval"/>
          <p:cNvSpPr/>
          <p:nvPr/>
        </p:nvSpPr>
        <p:spPr>
          <a:xfrm>
            <a:off x="5242148" y="2043025"/>
            <a:ext cx="1060972" cy="851215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409" name="Line"/>
          <p:cNvSpPr/>
          <p:nvPr/>
        </p:nvSpPr>
        <p:spPr>
          <a:xfrm flipV="1">
            <a:off x="4541024" y="2847325"/>
            <a:ext cx="941871" cy="1062441"/>
          </a:xfrm>
          <a:prstGeom prst="line">
            <a:avLst/>
          </a:prstGeom>
          <a:ln w="12700">
            <a:solidFill>
              <a:srgbClr val="000000">
                <a:alpha val="29621"/>
              </a:srgbClr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10" name="C"/>
          <p:cNvSpPr txBox="1"/>
          <p:nvPr/>
        </p:nvSpPr>
        <p:spPr>
          <a:xfrm>
            <a:off x="6048582" y="2286864"/>
            <a:ext cx="259880" cy="36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2000"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C</a:t>
            </a:r>
          </a:p>
        </p:txBody>
      </p:sp>
      <p:sp>
        <p:nvSpPr>
          <p:cNvPr id="3411" name="Line"/>
          <p:cNvSpPr/>
          <p:nvPr/>
        </p:nvSpPr>
        <p:spPr>
          <a:xfrm flipH="1" flipV="1">
            <a:off x="6102313" y="2765663"/>
            <a:ext cx="1111200" cy="1111200"/>
          </a:xfrm>
          <a:prstGeom prst="line">
            <a:avLst/>
          </a:prstGeom>
          <a:ln w="12700">
            <a:solidFill>
              <a:srgbClr val="000000">
                <a:alpha val="29927"/>
              </a:srgbClr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12" name="Line"/>
          <p:cNvSpPr/>
          <p:nvPr/>
        </p:nvSpPr>
        <p:spPr>
          <a:xfrm flipV="1">
            <a:off x="5955827" y="4569577"/>
            <a:ext cx="1186949" cy="1186949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13" name="Line"/>
          <p:cNvSpPr/>
          <p:nvPr/>
        </p:nvSpPr>
        <p:spPr>
          <a:xfrm flipH="1" flipV="1">
            <a:off x="4518756" y="4693231"/>
            <a:ext cx="804528" cy="1177947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14" name="B"/>
          <p:cNvSpPr txBox="1"/>
          <p:nvPr/>
        </p:nvSpPr>
        <p:spPr>
          <a:xfrm>
            <a:off x="7087229" y="4148806"/>
            <a:ext cx="230238" cy="36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2000"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B</a:t>
            </a:r>
          </a:p>
        </p:txBody>
      </p:sp>
      <p:sp>
        <p:nvSpPr>
          <p:cNvPr id="3415" name="A"/>
          <p:cNvSpPr txBox="1"/>
          <p:nvPr/>
        </p:nvSpPr>
        <p:spPr>
          <a:xfrm>
            <a:off x="4444869" y="4100435"/>
            <a:ext cx="259384" cy="36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2000"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</a:t>
            </a:r>
          </a:p>
        </p:txBody>
      </p:sp>
      <p:sp>
        <p:nvSpPr>
          <p:cNvPr id="3416" name="relay A"/>
          <p:cNvSpPr txBox="1"/>
          <p:nvPr/>
        </p:nvSpPr>
        <p:spPr>
          <a:xfrm>
            <a:off x="3850975" y="4852358"/>
            <a:ext cx="846845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chemeClr val="accent3">
                    <a:lumOff val="10616"/>
                  </a:schemeClr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A</a:t>
            </a:r>
          </a:p>
        </p:txBody>
      </p:sp>
      <p:sp>
        <p:nvSpPr>
          <p:cNvPr id="3417" name="relay B"/>
          <p:cNvSpPr txBox="1"/>
          <p:nvPr/>
        </p:nvSpPr>
        <p:spPr>
          <a:xfrm>
            <a:off x="7166949" y="4856823"/>
            <a:ext cx="820614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chemeClr val="accent3">
                    <a:lumOff val="10616"/>
                  </a:schemeClr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B</a:t>
            </a:r>
          </a:p>
        </p:txBody>
      </p:sp>
      <p:sp>
        <p:nvSpPr>
          <p:cNvPr id="3418" name="relay B"/>
          <p:cNvSpPr txBox="1"/>
          <p:nvPr/>
        </p:nvSpPr>
        <p:spPr>
          <a:xfrm>
            <a:off x="7166949" y="4856823"/>
            <a:ext cx="820614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chemeClr val="accent3">
                    <a:lumOff val="10616"/>
                  </a:schemeClr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B</a:t>
            </a:r>
          </a:p>
        </p:txBody>
      </p:sp>
      <p:sp>
        <p:nvSpPr>
          <p:cNvPr id="3419" name="$$"/>
          <p:cNvSpPr txBox="1"/>
          <p:nvPr/>
        </p:nvSpPr>
        <p:spPr>
          <a:xfrm rot="19020000">
            <a:off x="4953642" y="2988709"/>
            <a:ext cx="449958" cy="4523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 sz="2400">
                <a:solidFill>
                  <a:srgbClr val="008F00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r>
              <a:t>$$</a:t>
            </a:r>
          </a:p>
        </p:txBody>
      </p:sp>
      <p:sp>
        <p:nvSpPr>
          <p:cNvPr id="3420" name="$"/>
          <p:cNvSpPr txBox="1"/>
          <p:nvPr/>
        </p:nvSpPr>
        <p:spPr>
          <a:xfrm>
            <a:off x="4787496" y="4969362"/>
            <a:ext cx="267048" cy="4523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 sz="2400">
                <a:solidFill>
                  <a:srgbClr val="008F00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r>
              <a:t>$</a:t>
            </a:r>
          </a:p>
        </p:txBody>
      </p:sp>
      <p:sp>
        <p:nvSpPr>
          <p:cNvPr id="3421" name="$"/>
          <p:cNvSpPr txBox="1"/>
          <p:nvPr/>
        </p:nvSpPr>
        <p:spPr>
          <a:xfrm>
            <a:off x="6415778" y="4969362"/>
            <a:ext cx="267048" cy="4523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 sz="2400">
                <a:solidFill>
                  <a:srgbClr val="008F00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r>
              <a:t>$</a:t>
            </a:r>
          </a:p>
        </p:txBody>
      </p:sp>
      <p:sp>
        <p:nvSpPr>
          <p:cNvPr id="3427" name="Connection Line"/>
          <p:cNvSpPr/>
          <p:nvPr/>
        </p:nvSpPr>
        <p:spPr>
          <a:xfrm>
            <a:off x="4781181" y="4373057"/>
            <a:ext cx="2219744" cy="4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3423" name="Lightning"/>
          <p:cNvSpPr/>
          <p:nvPr/>
        </p:nvSpPr>
        <p:spPr>
          <a:xfrm>
            <a:off x="5629567" y="3816210"/>
            <a:ext cx="636466" cy="1142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08" y="0"/>
                </a:moveTo>
                <a:lnTo>
                  <a:pt x="0" y="12520"/>
                </a:lnTo>
                <a:lnTo>
                  <a:pt x="12017" y="12520"/>
                </a:lnTo>
                <a:lnTo>
                  <a:pt x="9664" y="21600"/>
                </a:lnTo>
                <a:lnTo>
                  <a:pt x="21600" y="8375"/>
                </a:lnTo>
                <a:lnTo>
                  <a:pt x="11515" y="8375"/>
                </a:lnTo>
                <a:lnTo>
                  <a:pt x="16221" y="0"/>
                </a:lnTo>
                <a:lnTo>
                  <a:pt x="6808" y="0"/>
                </a:lnTo>
                <a:close/>
              </a:path>
            </a:pathLst>
          </a:custGeom>
          <a:solidFill>
            <a:srgbClr val="FF2600"/>
          </a:solidFill>
          <a:ln w="3175"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24" name="relay C"/>
          <p:cNvSpPr txBox="1"/>
          <p:nvPr/>
        </p:nvSpPr>
        <p:spPr>
          <a:xfrm>
            <a:off x="6397487" y="5852284"/>
            <a:ext cx="847292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chemeClr val="accent3">
                    <a:lumOff val="10616"/>
                  </a:schemeClr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C</a:t>
            </a:r>
          </a:p>
        </p:txBody>
      </p:sp>
      <p:sp>
        <p:nvSpPr>
          <p:cNvPr id="3425" name="Oval"/>
          <p:cNvSpPr/>
          <p:nvPr/>
        </p:nvSpPr>
        <p:spPr>
          <a:xfrm>
            <a:off x="5150570" y="5288554"/>
            <a:ext cx="1150892" cy="91412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3585F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1600">
                <a:solidFill>
                  <a:srgbClr val="F39019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pic>
        <p:nvPicPr>
          <p:cNvPr id="3426" name="jakesword2.png" descr="jakesword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1725" y="4837011"/>
            <a:ext cx="768581" cy="1141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1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432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33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pic>
        <p:nvPicPr>
          <p:cNvPr id="3434" name="CaptainJake_DisneyJunior_34.jpg" descr="CaptainJake_DisneyJunior_3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797" y="3338379"/>
            <a:ext cx="1174965" cy="1513385"/>
          </a:xfrm>
          <a:prstGeom prst="rect">
            <a:avLst/>
          </a:prstGeom>
          <a:ln w="12700">
            <a:miter lim="400000"/>
          </a:ln>
        </p:spPr>
      </p:pic>
      <p:sp>
        <p:nvSpPr>
          <p:cNvPr id="3435" name="Oval"/>
          <p:cNvSpPr/>
          <p:nvPr/>
        </p:nvSpPr>
        <p:spPr>
          <a:xfrm>
            <a:off x="3648550" y="3852856"/>
            <a:ext cx="1150892" cy="91412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3585F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1600">
                <a:solidFill>
                  <a:srgbClr val="F39019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sp>
        <p:nvSpPr>
          <p:cNvPr id="3436" name="Oval"/>
          <p:cNvSpPr/>
          <p:nvPr/>
        </p:nvSpPr>
        <p:spPr>
          <a:xfrm>
            <a:off x="7005679" y="3825140"/>
            <a:ext cx="1150892" cy="914128"/>
          </a:xfrm>
          <a:prstGeom prst="ellipse">
            <a:avLst/>
          </a:prstGeom>
          <a:ln w="12700">
            <a:solidFill>
              <a:srgbClr val="53585F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1600">
                <a:solidFill>
                  <a:srgbClr val="F39019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pic>
        <p:nvPicPr>
          <p:cNvPr id="3437" name="5c60b365eb9d9.png" descr="5c60b365eb9d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7108" y="3532565"/>
            <a:ext cx="822444" cy="1319199"/>
          </a:xfrm>
          <a:prstGeom prst="rect">
            <a:avLst/>
          </a:prstGeom>
          <a:ln w="12700">
            <a:miter lim="400000"/>
          </a:ln>
        </p:spPr>
      </p:pic>
      <p:sp>
        <p:nvSpPr>
          <p:cNvPr id="3438" name="Relays A, B can still exchange blocks via the relay C"/>
          <p:cNvSpPr txBox="1"/>
          <p:nvPr/>
        </p:nvSpPr>
        <p:spPr>
          <a:xfrm>
            <a:off x="889000" y="1215788"/>
            <a:ext cx="8991429" cy="40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Relays A, B can still exchange blocks via the relay C</a:t>
            </a:r>
          </a:p>
        </p:txBody>
      </p:sp>
      <p:pic>
        <p:nvPicPr>
          <p:cNvPr id="3439" name="cartoon-pirate-e1280320621307.jpg" descr="cartoon-pirate-e1280320621307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7368" y="1824836"/>
            <a:ext cx="828443" cy="1073869"/>
          </a:xfrm>
          <a:prstGeom prst="rect">
            <a:avLst/>
          </a:prstGeom>
          <a:ln w="12700">
            <a:miter lim="400000"/>
          </a:ln>
        </p:spPr>
      </p:pic>
      <p:sp>
        <p:nvSpPr>
          <p:cNvPr id="3440" name="Oval"/>
          <p:cNvSpPr/>
          <p:nvPr/>
        </p:nvSpPr>
        <p:spPr>
          <a:xfrm>
            <a:off x="5242148" y="2043025"/>
            <a:ext cx="1060972" cy="851215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2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441" name="Line"/>
          <p:cNvSpPr/>
          <p:nvPr/>
        </p:nvSpPr>
        <p:spPr>
          <a:xfrm flipV="1">
            <a:off x="4541024" y="2847325"/>
            <a:ext cx="941871" cy="1062441"/>
          </a:xfrm>
          <a:prstGeom prst="line">
            <a:avLst/>
          </a:prstGeom>
          <a:ln w="12700">
            <a:solidFill>
              <a:srgbClr val="000000">
                <a:alpha val="29621"/>
              </a:srgbClr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42" name="C"/>
          <p:cNvSpPr txBox="1"/>
          <p:nvPr/>
        </p:nvSpPr>
        <p:spPr>
          <a:xfrm>
            <a:off x="6048582" y="2286864"/>
            <a:ext cx="259880" cy="36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2000"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C</a:t>
            </a:r>
          </a:p>
        </p:txBody>
      </p:sp>
      <p:sp>
        <p:nvSpPr>
          <p:cNvPr id="3443" name="Line"/>
          <p:cNvSpPr/>
          <p:nvPr/>
        </p:nvSpPr>
        <p:spPr>
          <a:xfrm flipH="1" flipV="1">
            <a:off x="6102313" y="2765663"/>
            <a:ext cx="1111200" cy="1111200"/>
          </a:xfrm>
          <a:prstGeom prst="line">
            <a:avLst/>
          </a:prstGeom>
          <a:ln w="12700">
            <a:solidFill>
              <a:srgbClr val="000000">
                <a:alpha val="29927"/>
              </a:srgbClr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44" name="Line"/>
          <p:cNvSpPr/>
          <p:nvPr/>
        </p:nvSpPr>
        <p:spPr>
          <a:xfrm flipV="1">
            <a:off x="5955827" y="4569577"/>
            <a:ext cx="1186949" cy="1186949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45" name="Line"/>
          <p:cNvSpPr/>
          <p:nvPr/>
        </p:nvSpPr>
        <p:spPr>
          <a:xfrm flipH="1" flipV="1">
            <a:off x="4518756" y="4693231"/>
            <a:ext cx="804528" cy="1177947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46" name="B"/>
          <p:cNvSpPr txBox="1"/>
          <p:nvPr/>
        </p:nvSpPr>
        <p:spPr>
          <a:xfrm>
            <a:off x="7087229" y="4148806"/>
            <a:ext cx="230238" cy="36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2000"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B</a:t>
            </a:r>
          </a:p>
        </p:txBody>
      </p:sp>
      <p:sp>
        <p:nvSpPr>
          <p:cNvPr id="3447" name="A"/>
          <p:cNvSpPr txBox="1"/>
          <p:nvPr/>
        </p:nvSpPr>
        <p:spPr>
          <a:xfrm>
            <a:off x="4444869" y="4100435"/>
            <a:ext cx="259384" cy="363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321468">
              <a:lnSpc>
                <a:spcPct val="120000"/>
              </a:lnSpc>
              <a:tabLst>
                <a:tab pos="241300" algn="l"/>
                <a:tab pos="495300" algn="l"/>
                <a:tab pos="749300" algn="l"/>
                <a:tab pos="990600" algn="l"/>
                <a:tab pos="1244600" algn="l"/>
                <a:tab pos="1498600" algn="l"/>
                <a:tab pos="1739900" algn="l"/>
                <a:tab pos="1993900" algn="l"/>
                <a:tab pos="2247900" algn="l"/>
                <a:tab pos="2489200" algn="l"/>
                <a:tab pos="2743200" algn="l"/>
                <a:tab pos="2997200" algn="l"/>
              </a:tabLst>
              <a:defRPr sz="2000"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</a:t>
            </a:r>
          </a:p>
        </p:txBody>
      </p:sp>
      <p:sp>
        <p:nvSpPr>
          <p:cNvPr id="3448" name="relay A"/>
          <p:cNvSpPr txBox="1"/>
          <p:nvPr/>
        </p:nvSpPr>
        <p:spPr>
          <a:xfrm>
            <a:off x="3850975" y="4852358"/>
            <a:ext cx="846845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chemeClr val="accent3">
                    <a:lumOff val="10616"/>
                  </a:schemeClr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A</a:t>
            </a:r>
          </a:p>
        </p:txBody>
      </p:sp>
      <p:sp>
        <p:nvSpPr>
          <p:cNvPr id="3449" name="relay B"/>
          <p:cNvSpPr txBox="1"/>
          <p:nvPr/>
        </p:nvSpPr>
        <p:spPr>
          <a:xfrm>
            <a:off x="7166949" y="4856823"/>
            <a:ext cx="820614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chemeClr val="accent3">
                    <a:lumOff val="10616"/>
                  </a:schemeClr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B</a:t>
            </a:r>
          </a:p>
        </p:txBody>
      </p:sp>
      <p:sp>
        <p:nvSpPr>
          <p:cNvPr id="3450" name="relay B"/>
          <p:cNvSpPr txBox="1"/>
          <p:nvPr/>
        </p:nvSpPr>
        <p:spPr>
          <a:xfrm>
            <a:off x="7166949" y="4856823"/>
            <a:ext cx="820614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chemeClr val="accent3">
                    <a:lumOff val="10616"/>
                  </a:schemeClr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B</a:t>
            </a:r>
          </a:p>
        </p:txBody>
      </p:sp>
      <p:sp>
        <p:nvSpPr>
          <p:cNvPr id="3451" name="$$"/>
          <p:cNvSpPr txBox="1"/>
          <p:nvPr/>
        </p:nvSpPr>
        <p:spPr>
          <a:xfrm rot="19020000">
            <a:off x="4953642" y="2988709"/>
            <a:ext cx="449958" cy="4523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 sz="2400">
                <a:solidFill>
                  <a:srgbClr val="008F00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r>
              <a:t>$$</a:t>
            </a:r>
          </a:p>
        </p:txBody>
      </p:sp>
      <p:sp>
        <p:nvSpPr>
          <p:cNvPr id="3452" name="$"/>
          <p:cNvSpPr txBox="1"/>
          <p:nvPr/>
        </p:nvSpPr>
        <p:spPr>
          <a:xfrm>
            <a:off x="4787496" y="4969362"/>
            <a:ext cx="267048" cy="4523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 sz="2400">
                <a:solidFill>
                  <a:srgbClr val="008F00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r>
              <a:t>$</a:t>
            </a:r>
          </a:p>
        </p:txBody>
      </p:sp>
      <p:sp>
        <p:nvSpPr>
          <p:cNvPr id="3453" name="$"/>
          <p:cNvSpPr txBox="1"/>
          <p:nvPr/>
        </p:nvSpPr>
        <p:spPr>
          <a:xfrm>
            <a:off x="6415778" y="4969362"/>
            <a:ext cx="267048" cy="4523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 sz="2400">
                <a:solidFill>
                  <a:srgbClr val="008F00"/>
                </a:solidFill>
                <a:latin typeface="Apple Braille Outline 6 Dot"/>
                <a:ea typeface="Apple Braille Outline 6 Dot"/>
                <a:cs typeface="Apple Braille Outline 6 Dot"/>
                <a:sym typeface="Apple Braille Outline 6 Dot"/>
              </a:defRPr>
            </a:lvl1pPr>
          </a:lstStyle>
          <a:p>
            <a:r>
              <a:t>$</a:t>
            </a:r>
          </a:p>
        </p:txBody>
      </p:sp>
      <p:sp>
        <p:nvSpPr>
          <p:cNvPr id="3454" name="If the link between relays A and B is cut"/>
          <p:cNvSpPr txBox="1"/>
          <p:nvPr/>
        </p:nvSpPr>
        <p:spPr>
          <a:xfrm>
            <a:off x="2015132" y="861814"/>
            <a:ext cx="8991430" cy="401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If the link between relays A and B is cut</a:t>
            </a:r>
          </a:p>
        </p:txBody>
      </p:sp>
      <p:sp>
        <p:nvSpPr>
          <p:cNvPr id="3462" name="Connection Line"/>
          <p:cNvSpPr/>
          <p:nvPr/>
        </p:nvSpPr>
        <p:spPr>
          <a:xfrm>
            <a:off x="4781181" y="4373057"/>
            <a:ext cx="2219744" cy="4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3456" name="Lightning"/>
          <p:cNvSpPr/>
          <p:nvPr/>
        </p:nvSpPr>
        <p:spPr>
          <a:xfrm>
            <a:off x="5629567" y="3816210"/>
            <a:ext cx="636466" cy="1142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08" y="0"/>
                </a:moveTo>
                <a:lnTo>
                  <a:pt x="0" y="12520"/>
                </a:lnTo>
                <a:lnTo>
                  <a:pt x="12017" y="12520"/>
                </a:lnTo>
                <a:lnTo>
                  <a:pt x="9664" y="21600"/>
                </a:lnTo>
                <a:lnTo>
                  <a:pt x="21600" y="8375"/>
                </a:lnTo>
                <a:lnTo>
                  <a:pt x="11515" y="8375"/>
                </a:lnTo>
                <a:lnTo>
                  <a:pt x="16221" y="0"/>
                </a:lnTo>
                <a:lnTo>
                  <a:pt x="6808" y="0"/>
                </a:lnTo>
                <a:close/>
              </a:path>
            </a:pathLst>
          </a:custGeom>
          <a:solidFill>
            <a:srgbClr val="FF2600"/>
          </a:solidFill>
          <a:ln w="3175"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63" name="Connection Line"/>
          <p:cNvSpPr/>
          <p:nvPr/>
        </p:nvSpPr>
        <p:spPr>
          <a:xfrm>
            <a:off x="4722625" y="2862235"/>
            <a:ext cx="2310894" cy="1373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9" extrusionOk="0">
                <a:moveTo>
                  <a:pt x="0" y="14747"/>
                </a:moveTo>
                <a:cubicBezTo>
                  <a:pt x="8084" y="-5391"/>
                  <a:pt x="15284" y="-4904"/>
                  <a:pt x="21600" y="16209"/>
                </a:cubicBezTo>
              </a:path>
            </a:pathLst>
          </a:custGeom>
          <a:ln w="25400">
            <a:solidFill>
              <a:srgbClr val="FF2600"/>
            </a:solidFill>
            <a:custDash>
              <a:ds d="200000" sp="200000"/>
            </a:custDash>
            <a:miter lim="400000"/>
            <a:tailEnd type="stealth"/>
          </a:ln>
        </p:spPr>
        <p:txBody>
          <a:bodyPr/>
          <a:lstStyle/>
          <a:p>
            <a:endParaRPr/>
          </a:p>
        </p:txBody>
      </p:sp>
      <p:sp>
        <p:nvSpPr>
          <p:cNvPr id="3458" name="block"/>
          <p:cNvSpPr/>
          <p:nvPr/>
        </p:nvSpPr>
        <p:spPr>
          <a:xfrm>
            <a:off x="3078321" y="4415935"/>
            <a:ext cx="698772" cy="359979"/>
          </a:xfrm>
          <a:prstGeom prst="rect">
            <a:avLst/>
          </a:prstGeom>
          <a:solidFill>
            <a:srgbClr val="70BF41"/>
          </a:solidFill>
          <a:ln w="3175">
            <a:miter lim="400000"/>
          </a:ln>
          <a:effectLst>
            <a:outerShdw blurRad="254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/>
          <a:lstStyle>
            <a:lvl1pPr algn="ctr" defTabSz="410765">
              <a:defRPr sz="16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block</a:t>
            </a:r>
          </a:p>
        </p:txBody>
      </p:sp>
      <p:sp>
        <p:nvSpPr>
          <p:cNvPr id="3459" name="relay C"/>
          <p:cNvSpPr txBox="1"/>
          <p:nvPr/>
        </p:nvSpPr>
        <p:spPr>
          <a:xfrm>
            <a:off x="6397487" y="5852284"/>
            <a:ext cx="847292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chemeClr val="accent3">
                    <a:lumOff val="10616"/>
                  </a:schemeClr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C</a:t>
            </a:r>
          </a:p>
        </p:txBody>
      </p:sp>
      <p:sp>
        <p:nvSpPr>
          <p:cNvPr id="3460" name="Oval"/>
          <p:cNvSpPr/>
          <p:nvPr/>
        </p:nvSpPr>
        <p:spPr>
          <a:xfrm>
            <a:off x="5150570" y="5288554"/>
            <a:ext cx="1150892" cy="91412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53585F"/>
            </a:solidFill>
            <a:miter lim="400000"/>
          </a:ln>
        </p:spPr>
        <p:txBody>
          <a:bodyPr lIns="26789" tIns="26789" rIns="26789" bIns="26789" anchor="ctr"/>
          <a:lstStyle/>
          <a:p>
            <a:pPr algn="ctr" defTabSz="410765">
              <a:defRPr sz="1600">
                <a:solidFill>
                  <a:srgbClr val="F39019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pic>
        <p:nvPicPr>
          <p:cNvPr id="3461" name="jakesword2.png" descr="jakesword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1725" y="4837011"/>
            <a:ext cx="768581" cy="1141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0.071306 -0.002845 0.117140 0.326928 0.188446 0.324083 C 0.259752 0.321238 0.356530 -0.014223 0.427836 -0.017068" pathEditMode="relative">
                                      <p:cBhvr>
                                        <p:cTn id="6" dur="2750" fill="hold"/>
                                        <p:tgtEl>
                                          <p:spTgt spid="34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7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468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69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pic>
        <p:nvPicPr>
          <p:cNvPr id="3470" name="Idea_images.png" descr="Idea_imag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809" y="7626646"/>
            <a:ext cx="531726" cy="720211"/>
          </a:xfrm>
          <a:prstGeom prst="rect">
            <a:avLst/>
          </a:prstGeom>
          <a:ln w="12700">
            <a:miter lim="400000"/>
          </a:ln>
        </p:spPr>
      </p:pic>
      <p:sp>
        <p:nvSpPr>
          <p:cNvPr id="3471" name="SABRE is an additional overlay network which allows communication, even if the Bitcoin network is partitioned"/>
          <p:cNvSpPr txBox="1"/>
          <p:nvPr/>
        </p:nvSpPr>
        <p:spPr>
          <a:xfrm>
            <a:off x="889000" y="647184"/>
            <a:ext cx="8652868" cy="830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SABRE is an additional overlay network which allows communication, even if the Bitcoin network is partitioned</a:t>
            </a:r>
          </a:p>
        </p:txBody>
      </p:sp>
      <p:sp>
        <p:nvSpPr>
          <p:cNvPr id="3472" name="remain reachable by Bitcoin clients"/>
          <p:cNvSpPr txBox="1"/>
          <p:nvPr/>
        </p:nvSpPr>
        <p:spPr>
          <a:xfrm>
            <a:off x="2423532" y="4018434"/>
            <a:ext cx="4335882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5"/>
              </a:buBlip>
              <a:defRPr>
                <a:solidFill>
                  <a:srgbClr val="FF26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remain reachable by Bitcoin clients</a:t>
            </a:r>
          </a:p>
        </p:txBody>
      </p:sp>
      <p:sp>
        <p:nvSpPr>
          <p:cNvPr id="3473" name="relay blocks"/>
          <p:cNvSpPr txBox="1"/>
          <p:nvPr/>
        </p:nvSpPr>
        <p:spPr>
          <a:xfrm>
            <a:off x="2423532" y="4735841"/>
            <a:ext cx="1798623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5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blocks</a:t>
            </a:r>
          </a:p>
        </p:txBody>
      </p:sp>
      <p:sp>
        <p:nvSpPr>
          <p:cNvPr id="3474" name="secure relay-to-relay connections"/>
          <p:cNvSpPr txBox="1"/>
          <p:nvPr/>
        </p:nvSpPr>
        <p:spPr>
          <a:xfrm>
            <a:off x="2423532" y="3301026"/>
            <a:ext cx="4236316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6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secure relay-to-relay connections</a:t>
            </a:r>
          </a:p>
        </p:txBody>
      </p:sp>
      <p:sp>
        <p:nvSpPr>
          <p:cNvPr id="3475" name="SABRE needs to…"/>
          <p:cNvSpPr txBox="1"/>
          <p:nvPr/>
        </p:nvSpPr>
        <p:spPr>
          <a:xfrm>
            <a:off x="2423532" y="2697637"/>
            <a:ext cx="2451535" cy="401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A6AA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SABRE needs to…</a:t>
            </a:r>
          </a:p>
        </p:txBody>
      </p:sp>
      <p:sp>
        <p:nvSpPr>
          <p:cNvPr id="3476" name="Line"/>
          <p:cNvSpPr/>
          <p:nvPr/>
        </p:nvSpPr>
        <p:spPr>
          <a:xfrm flipH="1">
            <a:off x="7442799" y="4618427"/>
            <a:ext cx="135429" cy="572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8700"/>
                </a:lnTo>
                <a:lnTo>
                  <a:pt x="0" y="10997"/>
                </a:lnTo>
                <a:lnTo>
                  <a:pt x="20395" y="13165"/>
                </a:lnTo>
                <a:lnTo>
                  <a:pt x="20395" y="21600"/>
                </a:lnTo>
              </a:path>
            </a:pathLst>
          </a:custGeom>
          <a:ln w="12700">
            <a:solidFill>
              <a:srgbClr val="FF93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sp>
        <p:nvSpPr>
          <p:cNvPr id="3477" name="Node…"/>
          <p:cNvSpPr txBox="1"/>
          <p:nvPr/>
        </p:nvSpPr>
        <p:spPr>
          <a:xfrm>
            <a:off x="7350829" y="4618427"/>
            <a:ext cx="1584533" cy="60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lvl="1" indent="342900" defTabSz="410765">
              <a:defRPr>
                <a:solidFill>
                  <a:srgbClr val="FF26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Node</a:t>
            </a:r>
          </a:p>
          <a:p>
            <a:pPr lvl="1" indent="342900" defTabSz="410765">
              <a:defRPr>
                <a:solidFill>
                  <a:srgbClr val="FF26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Design</a:t>
            </a:r>
          </a:p>
        </p:txBody>
      </p:sp>
      <p:sp>
        <p:nvSpPr>
          <p:cNvPr id="3478" name="Rectangle"/>
          <p:cNvSpPr/>
          <p:nvPr/>
        </p:nvSpPr>
        <p:spPr>
          <a:xfrm>
            <a:off x="2091766" y="4318830"/>
            <a:ext cx="6687919" cy="1866119"/>
          </a:xfrm>
          <a:prstGeom prst="rect">
            <a:avLst/>
          </a:prstGeom>
          <a:blipFill>
            <a:blip r:embed="rId7">
              <a:alphaModFix amt="88146"/>
            </a:blip>
          </a:blipFill>
          <a:ln w="3175"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3479" name="5c60b365eb9d9.png" descr="5c60b365eb9d9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0312561" y="4607459"/>
            <a:ext cx="947608" cy="1519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Rectangle 4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3484" name="TextBox 39"/>
          <p:cNvSpPr txBox="1"/>
          <p:nvPr/>
        </p:nvSpPr>
        <p:spPr>
          <a:xfrm>
            <a:off x="2816873" y="2958311"/>
            <a:ext cx="6841448" cy="125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 defTabSz="410765">
              <a:lnSpc>
                <a:spcPct val="150000"/>
              </a:lnSpc>
              <a:defRPr sz="2000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SABRE positions nodes s.t. most clients </a:t>
            </a:r>
          </a:p>
          <a:p>
            <a:pPr algn="ctr" defTabSz="410765">
              <a:lnSpc>
                <a:spcPct val="150000"/>
              </a:lnSpc>
              <a:defRPr sz="2000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are protected from each potential attacker </a:t>
            </a:r>
          </a:p>
          <a:p>
            <a:pPr algn="ctr" defTabSz="410765">
              <a:lnSpc>
                <a:spcPct val="150000"/>
              </a:lnSpc>
              <a:defRPr sz="2000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by at least one relay node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6727"/>
            <a:ext cx="12310110" cy="8206742"/>
          </a:xfrm>
          <a:prstGeom prst="rect">
            <a:avLst/>
          </a:prstGeom>
          <a:ln w="12700">
            <a:miter lim="400000"/>
          </a:ln>
        </p:spPr>
      </p:pic>
      <p:sp>
        <p:nvSpPr>
          <p:cNvPr id="698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9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700" name="Text"/>
          <p:cNvSpPr txBox="1"/>
          <p:nvPr/>
        </p:nvSpPr>
        <p:spPr>
          <a:xfrm>
            <a:off x="5647949" y="6455370"/>
            <a:ext cx="140395" cy="28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14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  <a:hlinkClick r:id="rId4"/>
              </a:defRPr>
            </a:lvl1pPr>
          </a:lstStyle>
          <a:p>
            <a:r>
              <a:rPr>
                <a:hlinkClick r:id="rId4"/>
              </a:rPr>
              <a:t> </a:t>
            </a:r>
          </a:p>
        </p:txBody>
      </p:sp>
      <p:sp>
        <p:nvSpPr>
          <p:cNvPr id="701" name="Partition attack is general, dangerous, effective, practical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Partition attack is general, dangerous, </a:t>
            </a:r>
            <a:r>
              <a:rPr>
                <a:solidFill>
                  <a:srgbClr val="FF2600"/>
                </a:solidFill>
              </a:rPr>
              <a:t>effective</a:t>
            </a:r>
            <a:r>
              <a:t>, practical</a:t>
            </a:r>
          </a:p>
        </p:txBody>
      </p:sp>
      <p:sp>
        <p:nvSpPr>
          <p:cNvPr id="702" name="50-50 partition is feasible"/>
          <p:cNvSpPr txBox="1"/>
          <p:nvPr/>
        </p:nvSpPr>
        <p:spPr>
          <a:xfrm>
            <a:off x="2398165" y="4577850"/>
            <a:ext cx="2676824" cy="30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260000"/>
              </a:lnSpc>
              <a:defRPr sz="1600">
                <a:solidFill>
                  <a:srgbClr val="FF26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50-50 partition is feasible</a:t>
            </a:r>
          </a:p>
        </p:txBody>
      </p:sp>
      <p:sp>
        <p:nvSpPr>
          <p:cNvPr id="703" name="Any Blockchain system is vulnerable"/>
          <p:cNvSpPr txBox="1"/>
          <p:nvPr/>
        </p:nvSpPr>
        <p:spPr>
          <a:xfrm>
            <a:off x="2416025" y="1855733"/>
            <a:ext cx="5991824" cy="300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260000"/>
              </a:lnSpc>
              <a:defRPr sz="1600">
                <a:solidFill>
                  <a:srgbClr val="A6AAA9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Any Blockchain system is vulnerable </a:t>
            </a:r>
          </a:p>
        </p:txBody>
      </p:sp>
      <p:sp>
        <p:nvSpPr>
          <p:cNvPr id="704" name="Double-spending, Revenue Loss, DoS"/>
          <p:cNvSpPr txBox="1"/>
          <p:nvPr/>
        </p:nvSpPr>
        <p:spPr>
          <a:xfrm>
            <a:off x="2398165" y="3216792"/>
            <a:ext cx="3788669" cy="300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260000"/>
              </a:lnSpc>
              <a:defRPr sz="1600">
                <a:solidFill>
                  <a:srgbClr val="A6AA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Double-spending, Revenue Loss, DoS</a:t>
            </a: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8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489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90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pic>
        <p:nvPicPr>
          <p:cNvPr id="3491" name="Idea_images.png" descr="Idea_imag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809" y="7626646"/>
            <a:ext cx="531726" cy="720211"/>
          </a:xfrm>
          <a:prstGeom prst="rect">
            <a:avLst/>
          </a:prstGeom>
          <a:ln w="12700">
            <a:miter lim="400000"/>
          </a:ln>
        </p:spPr>
      </p:pic>
      <p:sp>
        <p:nvSpPr>
          <p:cNvPr id="3492" name="SABRE is an additional overlay network which allows communication, even if the Bitcoin network is partitioned"/>
          <p:cNvSpPr txBox="1"/>
          <p:nvPr/>
        </p:nvSpPr>
        <p:spPr>
          <a:xfrm>
            <a:off x="889000" y="647184"/>
            <a:ext cx="8652868" cy="830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SABRE is an additional overlay network which allows communication, even if the Bitcoin network is partitioned</a:t>
            </a:r>
          </a:p>
        </p:txBody>
      </p:sp>
      <p:sp>
        <p:nvSpPr>
          <p:cNvPr id="3493" name="remain reachable by Bitcoin clients"/>
          <p:cNvSpPr txBox="1"/>
          <p:nvPr/>
        </p:nvSpPr>
        <p:spPr>
          <a:xfrm>
            <a:off x="2423532" y="4018434"/>
            <a:ext cx="4335882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5"/>
              </a:buBlip>
              <a:defRPr>
                <a:solidFill>
                  <a:srgbClr val="FF26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remain reachable by Bitcoin clients</a:t>
            </a:r>
          </a:p>
        </p:txBody>
      </p:sp>
      <p:sp>
        <p:nvSpPr>
          <p:cNvPr id="3494" name="relay blocks"/>
          <p:cNvSpPr txBox="1"/>
          <p:nvPr/>
        </p:nvSpPr>
        <p:spPr>
          <a:xfrm>
            <a:off x="2423532" y="4735841"/>
            <a:ext cx="1798623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6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blocks</a:t>
            </a:r>
          </a:p>
        </p:txBody>
      </p:sp>
      <p:sp>
        <p:nvSpPr>
          <p:cNvPr id="3495" name="secure relay-to-relay connections"/>
          <p:cNvSpPr txBox="1"/>
          <p:nvPr/>
        </p:nvSpPr>
        <p:spPr>
          <a:xfrm>
            <a:off x="2423532" y="3301026"/>
            <a:ext cx="4236316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5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secure relay-to-relay connections</a:t>
            </a:r>
          </a:p>
        </p:txBody>
      </p:sp>
      <p:sp>
        <p:nvSpPr>
          <p:cNvPr id="3496" name="SABRE needs to…"/>
          <p:cNvSpPr txBox="1"/>
          <p:nvPr/>
        </p:nvSpPr>
        <p:spPr>
          <a:xfrm>
            <a:off x="2423532" y="2697637"/>
            <a:ext cx="2451535" cy="401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A6AA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SABRE needs to…</a:t>
            </a:r>
          </a:p>
        </p:txBody>
      </p:sp>
      <p:sp>
        <p:nvSpPr>
          <p:cNvPr id="3497" name="Line"/>
          <p:cNvSpPr/>
          <p:nvPr/>
        </p:nvSpPr>
        <p:spPr>
          <a:xfrm flipH="1">
            <a:off x="7442799" y="4618427"/>
            <a:ext cx="135429" cy="572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8700"/>
                </a:lnTo>
                <a:lnTo>
                  <a:pt x="0" y="10997"/>
                </a:lnTo>
                <a:lnTo>
                  <a:pt x="20395" y="13165"/>
                </a:lnTo>
                <a:lnTo>
                  <a:pt x="20395" y="21600"/>
                </a:lnTo>
              </a:path>
            </a:pathLst>
          </a:custGeom>
          <a:ln w="12700">
            <a:solidFill>
              <a:srgbClr val="FF93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sp>
        <p:nvSpPr>
          <p:cNvPr id="3498" name="Node…"/>
          <p:cNvSpPr txBox="1"/>
          <p:nvPr/>
        </p:nvSpPr>
        <p:spPr>
          <a:xfrm>
            <a:off x="7293762" y="4614951"/>
            <a:ext cx="1584533" cy="60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lvl="1" indent="342900" defTabSz="410765">
              <a:defRPr>
                <a:solidFill>
                  <a:srgbClr val="FF26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Node</a:t>
            </a:r>
          </a:p>
          <a:p>
            <a:pPr lvl="1" indent="342900" defTabSz="410765">
              <a:defRPr>
                <a:solidFill>
                  <a:srgbClr val="FF2600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Design</a:t>
            </a:r>
          </a:p>
        </p:txBody>
      </p:sp>
      <p:sp>
        <p:nvSpPr>
          <p:cNvPr id="3499" name="Rectangle"/>
          <p:cNvSpPr/>
          <p:nvPr/>
        </p:nvSpPr>
        <p:spPr>
          <a:xfrm>
            <a:off x="2012792" y="4313398"/>
            <a:ext cx="6687919" cy="1866119"/>
          </a:xfrm>
          <a:prstGeom prst="rect">
            <a:avLst/>
          </a:prstGeom>
          <a:blipFill>
            <a:blip r:embed="rId7">
              <a:alphaModFix amt="88146"/>
            </a:blip>
          </a:blipFill>
          <a:ln w="3175"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3500" name="5c60b365eb9d9.png" descr="5c60b365eb9d9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9258403" y="4784050"/>
            <a:ext cx="947608" cy="1519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4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505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06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3507" name="Rectangle"/>
          <p:cNvSpPr/>
          <p:nvPr/>
        </p:nvSpPr>
        <p:spPr>
          <a:xfrm>
            <a:off x="7066685" y="3432348"/>
            <a:ext cx="2300512" cy="1141955"/>
          </a:xfrm>
          <a:prstGeom prst="rect">
            <a:avLst/>
          </a:prstGeom>
          <a:solidFill>
            <a:srgbClr val="FFDABB">
              <a:alpha val="88138"/>
            </a:srgbClr>
          </a:solidFill>
          <a:ln w="3175">
            <a:solidFill>
              <a:schemeClr val="accent3">
                <a:lumOff val="10616"/>
                <a:alpha val="88138"/>
              </a:schemeClr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800">
                <a:solidFill>
                  <a:srgbClr val="FFDCB8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508" name="Node-level…"/>
          <p:cNvSpPr txBox="1"/>
          <p:nvPr/>
        </p:nvSpPr>
        <p:spPr>
          <a:xfrm>
            <a:off x="7601387" y="3693286"/>
            <a:ext cx="1231108" cy="620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algn="ctr" defTabSz="410765">
              <a:lnSpc>
                <a:spcPct val="140000"/>
              </a:lnSpc>
              <a:defRPr sz="16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Node-level</a:t>
            </a:r>
          </a:p>
          <a:p>
            <a:pPr algn="ctr" defTabSz="410765">
              <a:lnSpc>
                <a:spcPct val="140000"/>
              </a:lnSpc>
              <a:defRPr sz="16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attacks</a:t>
            </a:r>
          </a:p>
        </p:txBody>
      </p:sp>
      <p:sp>
        <p:nvSpPr>
          <p:cNvPr id="3509" name="Rectangle"/>
          <p:cNvSpPr/>
          <p:nvPr/>
        </p:nvSpPr>
        <p:spPr>
          <a:xfrm>
            <a:off x="6652807" y="2600328"/>
            <a:ext cx="3128269" cy="3134608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10" name="We evaluate SABRE’s network design by its effectiveness against two attack types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tabLst>
                <a:tab pos="5321300" algn="ctr"/>
              </a:tabLst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We evaluate SABRE’s network design by its effectiveness against two attack types</a:t>
            </a: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4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515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16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3517" name="Rectangle"/>
          <p:cNvSpPr/>
          <p:nvPr/>
        </p:nvSpPr>
        <p:spPr>
          <a:xfrm>
            <a:off x="2453014" y="3432348"/>
            <a:ext cx="2300511" cy="1141955"/>
          </a:xfrm>
          <a:prstGeom prst="rect">
            <a:avLst/>
          </a:prstGeom>
          <a:solidFill>
            <a:srgbClr val="FFDABB">
              <a:alpha val="88138"/>
            </a:srgbClr>
          </a:solidFill>
          <a:ln w="3175">
            <a:solidFill>
              <a:schemeClr val="accent3">
                <a:lumOff val="10616"/>
                <a:alpha val="88138"/>
              </a:schemeClr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800">
                <a:solidFill>
                  <a:srgbClr val="FFDCB8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518" name="Network-wide…"/>
          <p:cNvSpPr txBox="1"/>
          <p:nvPr/>
        </p:nvSpPr>
        <p:spPr>
          <a:xfrm>
            <a:off x="2798605" y="3693286"/>
            <a:ext cx="1609329" cy="620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algn="ctr" defTabSz="410765">
              <a:lnSpc>
                <a:spcPct val="140000"/>
              </a:lnSpc>
              <a:defRPr sz="16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Network-wide </a:t>
            </a:r>
          </a:p>
          <a:p>
            <a:pPr algn="ctr" defTabSz="410765">
              <a:lnSpc>
                <a:spcPct val="140000"/>
              </a:lnSpc>
              <a:defRPr sz="16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attacks</a:t>
            </a:r>
          </a:p>
        </p:txBody>
      </p:sp>
      <p:sp>
        <p:nvSpPr>
          <p:cNvPr id="3519" name="Rectangle"/>
          <p:cNvSpPr/>
          <p:nvPr/>
        </p:nvSpPr>
        <p:spPr>
          <a:xfrm>
            <a:off x="7066685" y="3432348"/>
            <a:ext cx="2300512" cy="1141955"/>
          </a:xfrm>
          <a:prstGeom prst="rect">
            <a:avLst/>
          </a:prstGeom>
          <a:solidFill>
            <a:srgbClr val="FFDABB">
              <a:alpha val="88138"/>
            </a:srgbClr>
          </a:solidFill>
          <a:ln w="3175">
            <a:solidFill>
              <a:schemeClr val="accent3">
                <a:lumOff val="10616"/>
                <a:alpha val="88138"/>
              </a:schemeClr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800">
                <a:solidFill>
                  <a:srgbClr val="FFDCB8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520" name="Node-level…"/>
          <p:cNvSpPr txBox="1"/>
          <p:nvPr/>
        </p:nvSpPr>
        <p:spPr>
          <a:xfrm>
            <a:off x="7601387" y="3693286"/>
            <a:ext cx="1231108" cy="620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algn="ctr" defTabSz="410765">
              <a:lnSpc>
                <a:spcPct val="140000"/>
              </a:lnSpc>
              <a:defRPr sz="16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Node-level</a:t>
            </a:r>
          </a:p>
          <a:p>
            <a:pPr algn="ctr" defTabSz="410765">
              <a:lnSpc>
                <a:spcPct val="140000"/>
              </a:lnSpc>
              <a:defRPr sz="16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attacks</a:t>
            </a:r>
          </a:p>
        </p:txBody>
      </p:sp>
      <p:sp>
        <p:nvSpPr>
          <p:cNvPr id="3521" name="Rectangle"/>
          <p:cNvSpPr/>
          <p:nvPr/>
        </p:nvSpPr>
        <p:spPr>
          <a:xfrm>
            <a:off x="6652807" y="2600328"/>
            <a:ext cx="3128269" cy="3134608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22" name="We evaluate SABRE’s network design by its effectiveness against two attack types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tabLst>
                <a:tab pos="5321300" algn="ctr"/>
              </a:tabLst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We evaluate SABRE’s network design by its effectiveness against two attack types</a:t>
            </a:r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6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527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28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3529" name="Rectangle"/>
          <p:cNvSpPr/>
          <p:nvPr/>
        </p:nvSpPr>
        <p:spPr>
          <a:xfrm>
            <a:off x="2453014" y="3432348"/>
            <a:ext cx="2300511" cy="1141955"/>
          </a:xfrm>
          <a:prstGeom prst="rect">
            <a:avLst/>
          </a:prstGeom>
          <a:solidFill>
            <a:srgbClr val="FFDABB">
              <a:alpha val="88138"/>
            </a:srgbClr>
          </a:solidFill>
          <a:ln w="3175">
            <a:solidFill>
              <a:schemeClr val="accent3">
                <a:lumOff val="10616"/>
                <a:alpha val="88138"/>
              </a:schemeClr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800">
                <a:solidFill>
                  <a:srgbClr val="FFDCB8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530" name="Network-wide…"/>
          <p:cNvSpPr txBox="1"/>
          <p:nvPr/>
        </p:nvSpPr>
        <p:spPr>
          <a:xfrm>
            <a:off x="2798605" y="3693286"/>
            <a:ext cx="1609329" cy="620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algn="ctr" defTabSz="410765">
              <a:lnSpc>
                <a:spcPct val="140000"/>
              </a:lnSpc>
              <a:defRPr sz="16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Network-wide </a:t>
            </a:r>
          </a:p>
          <a:p>
            <a:pPr algn="ctr" defTabSz="410765">
              <a:lnSpc>
                <a:spcPct val="140000"/>
              </a:lnSpc>
              <a:defRPr sz="16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attacks</a:t>
            </a:r>
          </a:p>
        </p:txBody>
      </p:sp>
      <p:sp>
        <p:nvSpPr>
          <p:cNvPr id="3531" name="Effective attack…"/>
          <p:cNvSpPr txBox="1"/>
          <p:nvPr/>
        </p:nvSpPr>
        <p:spPr>
          <a:xfrm>
            <a:off x="2395132" y="4608188"/>
            <a:ext cx="3190181" cy="626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algn="ctr" defTabSz="410765">
              <a:lnSpc>
                <a:spcPct val="130000"/>
              </a:lnSpc>
              <a:defRPr sz="1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>
                <a:solidFill>
                  <a:srgbClr val="FF2600"/>
                </a:solidFill>
              </a:rPr>
              <a:t>Effective </a:t>
            </a:r>
            <a:r>
              <a:t>attack</a:t>
            </a:r>
          </a:p>
          <a:p>
            <a:pPr algn="ctr" defTabSz="410765">
              <a:lnSpc>
                <a:spcPct val="130000"/>
              </a:lnSpc>
              <a:defRPr sz="1600">
                <a:latin typeface="Lucida Sans"/>
                <a:ea typeface="Lucida Sans"/>
                <a:cs typeface="Lucida Sans"/>
                <a:sym typeface="Lucida Sans"/>
              </a:defRPr>
            </a:pPr>
            <a:r>
              <a:rPr i="1">
                <a:solidFill>
                  <a:srgbClr val="FF2600"/>
                </a:solidFill>
                <a:latin typeface="+mn-lt"/>
                <a:ea typeface="+mn-ea"/>
                <a:cs typeface="+mn-cs"/>
                <a:sym typeface="Helvetica"/>
              </a:rPr>
              <a:t>All</a:t>
            </a:r>
            <a:r>
              <a:t> ASes follow fake advertisement</a:t>
            </a:r>
          </a:p>
        </p:txBody>
      </p:sp>
      <p:sp>
        <p:nvSpPr>
          <p:cNvPr id="3532" name="Rectangle"/>
          <p:cNvSpPr/>
          <p:nvPr/>
        </p:nvSpPr>
        <p:spPr>
          <a:xfrm>
            <a:off x="7066685" y="3432348"/>
            <a:ext cx="2300512" cy="1141955"/>
          </a:xfrm>
          <a:prstGeom prst="rect">
            <a:avLst/>
          </a:prstGeom>
          <a:solidFill>
            <a:srgbClr val="FFDABB">
              <a:alpha val="88138"/>
            </a:srgbClr>
          </a:solidFill>
          <a:ln w="3175">
            <a:solidFill>
              <a:schemeClr val="accent3">
                <a:lumOff val="10616"/>
                <a:alpha val="88138"/>
              </a:schemeClr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800">
                <a:solidFill>
                  <a:srgbClr val="FFDCB8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533" name="Node-level…"/>
          <p:cNvSpPr txBox="1"/>
          <p:nvPr/>
        </p:nvSpPr>
        <p:spPr>
          <a:xfrm>
            <a:off x="7601387" y="3693286"/>
            <a:ext cx="1231108" cy="620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algn="ctr" defTabSz="410765">
              <a:lnSpc>
                <a:spcPct val="140000"/>
              </a:lnSpc>
              <a:defRPr sz="16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Node-level</a:t>
            </a:r>
          </a:p>
          <a:p>
            <a:pPr algn="ctr" defTabSz="410765">
              <a:lnSpc>
                <a:spcPct val="140000"/>
              </a:lnSpc>
              <a:defRPr sz="16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attacks</a:t>
            </a:r>
          </a:p>
        </p:txBody>
      </p:sp>
      <p:sp>
        <p:nvSpPr>
          <p:cNvPr id="3534" name="Rectangle"/>
          <p:cNvSpPr/>
          <p:nvPr/>
        </p:nvSpPr>
        <p:spPr>
          <a:xfrm>
            <a:off x="2015132" y="4587878"/>
            <a:ext cx="8652868" cy="967686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35" name="We evaluate SABRE’s network design by its effectiveness against two attack types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tabLst>
                <a:tab pos="5321300" algn="ctr"/>
              </a:tabLst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We evaluate SABRE’s network design by its effectiveness against two attack types</a:t>
            </a: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9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540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41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3542" name="We evaluate SABRE’s network design by its effectiveness against two attack types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We evaluate SABRE’s network design by its effectiveness against two attack types</a:t>
            </a:r>
          </a:p>
        </p:txBody>
      </p:sp>
      <p:sp>
        <p:nvSpPr>
          <p:cNvPr id="3543" name="Rectangle"/>
          <p:cNvSpPr/>
          <p:nvPr/>
        </p:nvSpPr>
        <p:spPr>
          <a:xfrm>
            <a:off x="2453014" y="3432348"/>
            <a:ext cx="2300511" cy="1141955"/>
          </a:xfrm>
          <a:prstGeom prst="rect">
            <a:avLst/>
          </a:prstGeom>
          <a:solidFill>
            <a:srgbClr val="FFDABB">
              <a:alpha val="88138"/>
            </a:srgbClr>
          </a:solidFill>
          <a:ln w="3175">
            <a:solidFill>
              <a:schemeClr val="accent3">
                <a:lumOff val="10616"/>
                <a:alpha val="88138"/>
              </a:schemeClr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800">
                <a:solidFill>
                  <a:srgbClr val="FFDCB8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544" name="Network-wide…"/>
          <p:cNvSpPr txBox="1"/>
          <p:nvPr/>
        </p:nvSpPr>
        <p:spPr>
          <a:xfrm>
            <a:off x="2798605" y="3693286"/>
            <a:ext cx="1609329" cy="620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algn="ctr" defTabSz="410765">
              <a:lnSpc>
                <a:spcPct val="140000"/>
              </a:lnSpc>
              <a:defRPr sz="16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Network-wide </a:t>
            </a:r>
          </a:p>
          <a:p>
            <a:pPr algn="ctr" defTabSz="410765">
              <a:lnSpc>
                <a:spcPct val="140000"/>
              </a:lnSpc>
              <a:defRPr sz="16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attacks</a:t>
            </a:r>
          </a:p>
        </p:txBody>
      </p:sp>
      <p:sp>
        <p:nvSpPr>
          <p:cNvPr id="3545" name="Rectangle"/>
          <p:cNvSpPr/>
          <p:nvPr/>
        </p:nvSpPr>
        <p:spPr>
          <a:xfrm>
            <a:off x="7066685" y="3432348"/>
            <a:ext cx="2300512" cy="1141955"/>
          </a:xfrm>
          <a:prstGeom prst="rect">
            <a:avLst/>
          </a:prstGeom>
          <a:solidFill>
            <a:srgbClr val="FFDABB">
              <a:alpha val="88138"/>
            </a:srgbClr>
          </a:solidFill>
          <a:ln w="3175">
            <a:solidFill>
              <a:schemeClr val="accent3">
                <a:lumOff val="10616"/>
                <a:alpha val="88138"/>
              </a:schemeClr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800">
                <a:solidFill>
                  <a:srgbClr val="FFDCB8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546" name="Node-level…"/>
          <p:cNvSpPr txBox="1"/>
          <p:nvPr/>
        </p:nvSpPr>
        <p:spPr>
          <a:xfrm>
            <a:off x="7601387" y="3693286"/>
            <a:ext cx="1231108" cy="620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algn="ctr" defTabSz="410765">
              <a:lnSpc>
                <a:spcPct val="140000"/>
              </a:lnSpc>
              <a:defRPr sz="16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Node-level</a:t>
            </a:r>
          </a:p>
          <a:p>
            <a:pPr algn="ctr" defTabSz="410765">
              <a:lnSpc>
                <a:spcPct val="140000"/>
              </a:lnSpc>
              <a:defRPr sz="16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attacks</a:t>
            </a:r>
          </a:p>
        </p:txBody>
      </p:sp>
      <p:sp>
        <p:nvSpPr>
          <p:cNvPr id="3547" name="What is the largest partition…"/>
          <p:cNvSpPr txBox="1"/>
          <p:nvPr/>
        </p:nvSpPr>
        <p:spPr>
          <a:xfrm>
            <a:off x="2449665" y="4746512"/>
            <a:ext cx="2538091" cy="805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410765">
              <a:lnSpc>
                <a:spcPct val="120000"/>
              </a:lnSpc>
              <a:defRPr sz="14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What is the largest partition</a:t>
            </a:r>
          </a:p>
          <a:p>
            <a:pPr defTabSz="410765">
              <a:lnSpc>
                <a:spcPct val="120000"/>
              </a:lnSpc>
              <a:defRPr sz="14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each </a:t>
            </a:r>
            <a:r>
              <a:rPr>
                <a:solidFill>
                  <a:srgbClr val="FF2600"/>
                </a:solidFill>
              </a:rPr>
              <a:t>single</a:t>
            </a:r>
            <a:r>
              <a:t> AS can create?</a:t>
            </a:r>
          </a:p>
        </p:txBody>
      </p:sp>
      <p:sp>
        <p:nvSpPr>
          <p:cNvPr id="3548" name="How many clients are…"/>
          <p:cNvSpPr txBox="1"/>
          <p:nvPr/>
        </p:nvSpPr>
        <p:spPr>
          <a:xfrm>
            <a:off x="7063337" y="4752823"/>
            <a:ext cx="2464036" cy="546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410765">
              <a:lnSpc>
                <a:spcPct val="120000"/>
              </a:lnSpc>
              <a:defRPr sz="14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How many</a:t>
            </a:r>
            <a:r>
              <a:rPr>
                <a:solidFill>
                  <a:srgbClr val="FF2600"/>
                </a:solidFill>
              </a:rPr>
              <a:t> clients</a:t>
            </a:r>
            <a:r>
              <a:t> are </a:t>
            </a:r>
          </a:p>
          <a:p>
            <a:pPr defTabSz="410765">
              <a:lnSpc>
                <a:spcPct val="120000"/>
              </a:lnSpc>
              <a:defRPr sz="14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protected against isolation?</a:t>
            </a:r>
          </a:p>
        </p:txBody>
      </p:sp>
      <p:sp>
        <p:nvSpPr>
          <p:cNvPr id="3549" name="Rectangle"/>
          <p:cNvSpPr/>
          <p:nvPr/>
        </p:nvSpPr>
        <p:spPr>
          <a:xfrm>
            <a:off x="5745170" y="1867746"/>
            <a:ext cx="4363176" cy="4271159"/>
          </a:xfrm>
          <a:prstGeom prst="rect">
            <a:avLst/>
          </a:prstGeom>
          <a:blipFill>
            <a:blip r:embed="rId4">
              <a:alphaModFix amt="78978"/>
            </a:blip>
          </a:blipFill>
          <a:ln w="3175"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3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554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55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3556" name="What is the largest partition each single AS can create?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What is the largest partition each </a:t>
            </a:r>
            <a:r>
              <a:rPr>
                <a:solidFill>
                  <a:srgbClr val="FF2600"/>
                </a:solidFill>
              </a:rPr>
              <a:t>single</a:t>
            </a:r>
            <a:r>
              <a:t> AS can create?</a:t>
            </a:r>
          </a:p>
        </p:txBody>
      </p:sp>
      <p:sp>
        <p:nvSpPr>
          <p:cNvPr id="3557" name="current network"/>
          <p:cNvSpPr txBox="1"/>
          <p:nvPr/>
        </p:nvSpPr>
        <p:spPr>
          <a:xfrm>
            <a:off x="2438891" y="2898306"/>
            <a:ext cx="2247563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4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current network</a:t>
            </a:r>
          </a:p>
        </p:txBody>
      </p:sp>
      <p:sp>
        <p:nvSpPr>
          <p:cNvPr id="3558" name="20 SABRE nodes single connected"/>
          <p:cNvSpPr txBox="1"/>
          <p:nvPr/>
        </p:nvSpPr>
        <p:spPr>
          <a:xfrm>
            <a:off x="2413852" y="3934745"/>
            <a:ext cx="3180760" cy="60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4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20 SABRE nodes single connected </a:t>
            </a:r>
          </a:p>
        </p:txBody>
      </p:sp>
      <p:sp>
        <p:nvSpPr>
          <p:cNvPr id="3559" name="&gt;90% of the clients can be isolated…"/>
          <p:cNvSpPr txBox="1"/>
          <p:nvPr/>
        </p:nvSpPr>
        <p:spPr>
          <a:xfrm>
            <a:off x="5619651" y="2912296"/>
            <a:ext cx="4506550" cy="60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410765"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&gt;90% of the clients can be isolated </a:t>
            </a:r>
          </a:p>
          <a:p>
            <a:pPr defTabSz="410765"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by any single AS in the world</a:t>
            </a:r>
          </a:p>
        </p:txBody>
      </p:sp>
      <p:sp>
        <p:nvSpPr>
          <p:cNvPr id="3560" name="&gt;15% of the clients can be isolated…"/>
          <p:cNvSpPr txBox="1"/>
          <p:nvPr/>
        </p:nvSpPr>
        <p:spPr>
          <a:xfrm>
            <a:off x="5619651" y="3934745"/>
            <a:ext cx="4506550" cy="60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410765"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&gt;15% of the clients can be isolated </a:t>
            </a:r>
          </a:p>
          <a:p>
            <a:pPr defTabSz="410765"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only by 2.5% of ASes in the world</a:t>
            </a:r>
          </a:p>
        </p:txBody>
      </p:sp>
      <p:sp>
        <p:nvSpPr>
          <p:cNvPr id="3561" name="6 SABRE nodes 3-k connected"/>
          <p:cNvSpPr txBox="1"/>
          <p:nvPr/>
        </p:nvSpPr>
        <p:spPr>
          <a:xfrm>
            <a:off x="2438891" y="5251874"/>
            <a:ext cx="2480158" cy="60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4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6 SABRE nodes 3-k connected </a:t>
            </a:r>
          </a:p>
        </p:txBody>
      </p:sp>
      <p:sp>
        <p:nvSpPr>
          <p:cNvPr id="3562" name="&gt;15% of the clients can be isolated…"/>
          <p:cNvSpPr txBox="1"/>
          <p:nvPr/>
        </p:nvSpPr>
        <p:spPr>
          <a:xfrm>
            <a:off x="5590914" y="5251874"/>
            <a:ext cx="4506550" cy="60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410765"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&gt;15% of the clients can be isolated </a:t>
            </a:r>
          </a:p>
          <a:p>
            <a:pPr defTabSz="410765"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by only 3% of ASes in the world</a:t>
            </a:r>
          </a:p>
        </p:txBody>
      </p:sp>
      <p:sp>
        <p:nvSpPr>
          <p:cNvPr id="3563" name="Rectangle"/>
          <p:cNvSpPr/>
          <p:nvPr/>
        </p:nvSpPr>
        <p:spPr>
          <a:xfrm>
            <a:off x="1937692" y="2444929"/>
            <a:ext cx="8715426" cy="3784397"/>
          </a:xfrm>
          <a:prstGeom prst="rect">
            <a:avLst/>
          </a:prstGeom>
          <a:blipFill>
            <a:blip r:embed="rId5"/>
          </a:blipFill>
          <a:ln w="3175"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7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568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69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3570" name="What is the largest partition each single AS can create?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What is the largest partition each </a:t>
            </a:r>
            <a:r>
              <a:rPr>
                <a:solidFill>
                  <a:srgbClr val="FF2600"/>
                </a:solidFill>
              </a:rPr>
              <a:t>single</a:t>
            </a:r>
            <a:r>
              <a:t> AS can create?</a:t>
            </a:r>
          </a:p>
        </p:txBody>
      </p:sp>
      <p:sp>
        <p:nvSpPr>
          <p:cNvPr id="3571" name="current network"/>
          <p:cNvSpPr txBox="1"/>
          <p:nvPr/>
        </p:nvSpPr>
        <p:spPr>
          <a:xfrm>
            <a:off x="2438891" y="2898306"/>
            <a:ext cx="2247563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4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current network</a:t>
            </a:r>
          </a:p>
        </p:txBody>
      </p:sp>
      <p:sp>
        <p:nvSpPr>
          <p:cNvPr id="3572" name="any single AS in the world can create…"/>
          <p:cNvSpPr txBox="1"/>
          <p:nvPr/>
        </p:nvSpPr>
        <p:spPr>
          <a:xfrm>
            <a:off x="5054104" y="2791746"/>
            <a:ext cx="4700882" cy="60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410765">
              <a:defRPr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any single AS in the world can create </a:t>
            </a:r>
          </a:p>
          <a:p>
            <a:pPr defTabSz="410765">
              <a:defRPr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partitions of &gt;90% of the clients </a:t>
            </a:r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6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577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78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3579" name="What is the largest partition each single AS can create?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What is the largest partition each </a:t>
            </a:r>
            <a:r>
              <a:rPr>
                <a:solidFill>
                  <a:srgbClr val="FF2600"/>
                </a:solidFill>
              </a:rPr>
              <a:t>single</a:t>
            </a:r>
            <a:r>
              <a:t> AS can create?</a:t>
            </a:r>
          </a:p>
        </p:txBody>
      </p:sp>
      <p:sp>
        <p:nvSpPr>
          <p:cNvPr id="3580" name="current network"/>
          <p:cNvSpPr txBox="1"/>
          <p:nvPr/>
        </p:nvSpPr>
        <p:spPr>
          <a:xfrm>
            <a:off x="2438891" y="2898306"/>
            <a:ext cx="2247563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4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current network</a:t>
            </a:r>
          </a:p>
        </p:txBody>
      </p:sp>
      <p:sp>
        <p:nvSpPr>
          <p:cNvPr id="3581" name="6 SABRE nodes 3-connected"/>
          <p:cNvSpPr txBox="1"/>
          <p:nvPr/>
        </p:nvSpPr>
        <p:spPr>
          <a:xfrm>
            <a:off x="2438891" y="4871079"/>
            <a:ext cx="2480158" cy="60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4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6 SABRE nodes 3-connected </a:t>
            </a:r>
          </a:p>
        </p:txBody>
      </p:sp>
      <p:sp>
        <p:nvSpPr>
          <p:cNvPr id="3582" name="only 3% of ASes in the world…"/>
          <p:cNvSpPr txBox="1"/>
          <p:nvPr/>
        </p:nvSpPr>
        <p:spPr>
          <a:xfrm>
            <a:off x="5054104" y="4871079"/>
            <a:ext cx="4215889" cy="60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410765">
              <a:defRPr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only 3% of ASes in the world </a:t>
            </a:r>
          </a:p>
          <a:p>
            <a:pPr defTabSz="410765">
              <a:defRPr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can create a partition of 15%-30%</a:t>
            </a:r>
          </a:p>
        </p:txBody>
      </p:sp>
      <p:sp>
        <p:nvSpPr>
          <p:cNvPr id="3583" name="see paper for more results"/>
          <p:cNvSpPr txBox="1"/>
          <p:nvPr/>
        </p:nvSpPr>
        <p:spPr>
          <a:xfrm>
            <a:off x="6794489" y="5944675"/>
            <a:ext cx="2367410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lnSpc>
                <a:spcPct val="150000"/>
              </a:lnSpc>
              <a:defRPr sz="1400">
                <a:solidFill>
                  <a:srgbClr val="A6AA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see paper for more results</a:t>
            </a:r>
          </a:p>
        </p:txBody>
      </p:sp>
      <p:sp>
        <p:nvSpPr>
          <p:cNvPr id="3584" name="any single AS in the world can create…"/>
          <p:cNvSpPr txBox="1"/>
          <p:nvPr/>
        </p:nvSpPr>
        <p:spPr>
          <a:xfrm>
            <a:off x="5054104" y="2791746"/>
            <a:ext cx="4700882" cy="60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410765">
              <a:defRPr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any single AS in the world can create </a:t>
            </a:r>
          </a:p>
          <a:p>
            <a:pPr defTabSz="410765">
              <a:defRPr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partitions of &gt;90% of the clients </a:t>
            </a:r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8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589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90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3591" name="We evaluate SABRE’s network design by its effectiveness against two attack types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We evaluate SABRE’s network design by its effectiveness against two attack types</a:t>
            </a:r>
          </a:p>
        </p:txBody>
      </p:sp>
      <p:sp>
        <p:nvSpPr>
          <p:cNvPr id="3592" name="What is the largest partition…"/>
          <p:cNvSpPr txBox="1"/>
          <p:nvPr/>
        </p:nvSpPr>
        <p:spPr>
          <a:xfrm>
            <a:off x="2449665" y="4746512"/>
            <a:ext cx="2538091" cy="805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410765">
              <a:lnSpc>
                <a:spcPct val="120000"/>
              </a:lnSpc>
              <a:defRPr sz="14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What is the largest partition</a:t>
            </a:r>
          </a:p>
          <a:p>
            <a:pPr defTabSz="410765">
              <a:lnSpc>
                <a:spcPct val="120000"/>
              </a:lnSpc>
              <a:defRPr sz="14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each </a:t>
            </a:r>
            <a:r>
              <a:rPr>
                <a:solidFill>
                  <a:srgbClr val="FF2600"/>
                </a:solidFill>
              </a:rPr>
              <a:t>single</a:t>
            </a:r>
            <a:r>
              <a:t> AS can create?</a:t>
            </a:r>
          </a:p>
        </p:txBody>
      </p:sp>
      <p:sp>
        <p:nvSpPr>
          <p:cNvPr id="3593" name="Rectangle"/>
          <p:cNvSpPr/>
          <p:nvPr/>
        </p:nvSpPr>
        <p:spPr>
          <a:xfrm>
            <a:off x="2453014" y="3432348"/>
            <a:ext cx="2300511" cy="1141955"/>
          </a:xfrm>
          <a:prstGeom prst="rect">
            <a:avLst/>
          </a:prstGeom>
          <a:solidFill>
            <a:srgbClr val="FFDABB">
              <a:alpha val="88138"/>
            </a:srgbClr>
          </a:solidFill>
          <a:ln w="3175">
            <a:solidFill>
              <a:schemeClr val="accent3">
                <a:lumOff val="10616"/>
                <a:alpha val="88138"/>
              </a:schemeClr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800">
                <a:solidFill>
                  <a:srgbClr val="FFDCB8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594" name="Network-wide…"/>
          <p:cNvSpPr txBox="1"/>
          <p:nvPr/>
        </p:nvSpPr>
        <p:spPr>
          <a:xfrm>
            <a:off x="2798605" y="3693286"/>
            <a:ext cx="1609329" cy="620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algn="ctr" defTabSz="410765">
              <a:lnSpc>
                <a:spcPct val="140000"/>
              </a:lnSpc>
              <a:defRPr sz="16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Network-wide </a:t>
            </a:r>
          </a:p>
          <a:p>
            <a:pPr algn="ctr" defTabSz="410765">
              <a:lnSpc>
                <a:spcPct val="140000"/>
              </a:lnSpc>
              <a:defRPr sz="16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attacks</a:t>
            </a:r>
          </a:p>
        </p:txBody>
      </p:sp>
      <p:sp>
        <p:nvSpPr>
          <p:cNvPr id="3595" name="Rectangle"/>
          <p:cNvSpPr/>
          <p:nvPr/>
        </p:nvSpPr>
        <p:spPr>
          <a:xfrm>
            <a:off x="7066685" y="3432348"/>
            <a:ext cx="2300512" cy="1141955"/>
          </a:xfrm>
          <a:prstGeom prst="rect">
            <a:avLst/>
          </a:prstGeom>
          <a:solidFill>
            <a:srgbClr val="FFDABB">
              <a:alpha val="88138"/>
            </a:srgbClr>
          </a:solidFill>
          <a:ln w="3175">
            <a:solidFill>
              <a:schemeClr val="accent3">
                <a:lumOff val="10616"/>
                <a:alpha val="88138"/>
              </a:schemeClr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800">
                <a:solidFill>
                  <a:srgbClr val="FFDCB8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596" name="Node-level…"/>
          <p:cNvSpPr txBox="1"/>
          <p:nvPr/>
        </p:nvSpPr>
        <p:spPr>
          <a:xfrm>
            <a:off x="7601387" y="3693286"/>
            <a:ext cx="1231108" cy="620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algn="ctr" defTabSz="410765">
              <a:lnSpc>
                <a:spcPct val="140000"/>
              </a:lnSpc>
              <a:defRPr sz="16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Node-level</a:t>
            </a:r>
          </a:p>
          <a:p>
            <a:pPr algn="ctr" defTabSz="410765">
              <a:lnSpc>
                <a:spcPct val="140000"/>
              </a:lnSpc>
              <a:defRPr sz="16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attacks</a:t>
            </a:r>
          </a:p>
        </p:txBody>
      </p:sp>
      <p:sp>
        <p:nvSpPr>
          <p:cNvPr id="3597" name="How many clients are…"/>
          <p:cNvSpPr txBox="1"/>
          <p:nvPr/>
        </p:nvSpPr>
        <p:spPr>
          <a:xfrm>
            <a:off x="7063337" y="4752823"/>
            <a:ext cx="2464036" cy="546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410765">
              <a:lnSpc>
                <a:spcPct val="120000"/>
              </a:lnSpc>
              <a:defRPr sz="14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How many</a:t>
            </a:r>
            <a:r>
              <a:rPr>
                <a:solidFill>
                  <a:srgbClr val="FF2600"/>
                </a:solidFill>
              </a:rPr>
              <a:t> clients</a:t>
            </a:r>
            <a:r>
              <a:t> are </a:t>
            </a:r>
          </a:p>
          <a:p>
            <a:pPr defTabSz="410765">
              <a:lnSpc>
                <a:spcPct val="120000"/>
              </a:lnSpc>
              <a:defRPr sz="14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protected against isolation?</a:t>
            </a:r>
          </a:p>
        </p:txBody>
      </p:sp>
      <p:sp>
        <p:nvSpPr>
          <p:cNvPr id="3598" name="Rectangle"/>
          <p:cNvSpPr/>
          <p:nvPr/>
        </p:nvSpPr>
        <p:spPr>
          <a:xfrm>
            <a:off x="2266165" y="2010995"/>
            <a:ext cx="4363176" cy="4271159"/>
          </a:xfrm>
          <a:prstGeom prst="rect">
            <a:avLst/>
          </a:prstGeom>
          <a:blipFill>
            <a:blip r:embed="rId4">
              <a:alphaModFix amt="78978"/>
            </a:blip>
          </a:blipFill>
          <a:ln w="3175"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2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603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04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3605" name="How many clients are protected against isolation?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How many</a:t>
            </a:r>
            <a:r>
              <a:rPr>
                <a:solidFill>
                  <a:srgbClr val="FF2600"/>
                </a:solidFill>
              </a:rPr>
              <a:t> clients</a:t>
            </a:r>
            <a:r>
              <a:t> are protected against isolation?</a:t>
            </a:r>
          </a:p>
        </p:txBody>
      </p:sp>
      <p:sp>
        <p:nvSpPr>
          <p:cNvPr id="3606" name="current network"/>
          <p:cNvSpPr txBox="1"/>
          <p:nvPr/>
        </p:nvSpPr>
        <p:spPr>
          <a:xfrm>
            <a:off x="2438891" y="2898306"/>
            <a:ext cx="2247563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4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current network</a:t>
            </a:r>
          </a:p>
        </p:txBody>
      </p:sp>
      <p:sp>
        <p:nvSpPr>
          <p:cNvPr id="3607" name="6 SABRE nodes single connected"/>
          <p:cNvSpPr txBox="1"/>
          <p:nvPr/>
        </p:nvSpPr>
        <p:spPr>
          <a:xfrm>
            <a:off x="2413852" y="3934745"/>
            <a:ext cx="2965146" cy="60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4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6 SABRE nodes single connected </a:t>
            </a:r>
          </a:p>
        </p:txBody>
      </p:sp>
      <p:sp>
        <p:nvSpPr>
          <p:cNvPr id="3608" name="at most 10% are protected…"/>
          <p:cNvSpPr txBox="1"/>
          <p:nvPr/>
        </p:nvSpPr>
        <p:spPr>
          <a:xfrm>
            <a:off x="5619651" y="2764957"/>
            <a:ext cx="3531205" cy="60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410765"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at most 10% are protected </a:t>
            </a:r>
          </a:p>
          <a:p>
            <a:pPr defTabSz="410765"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from 50% of ASes</a:t>
            </a:r>
          </a:p>
        </p:txBody>
      </p:sp>
      <p:sp>
        <p:nvSpPr>
          <p:cNvPr id="3609" name="90% of Bitcoin clients are protected…"/>
          <p:cNvSpPr txBox="1"/>
          <p:nvPr/>
        </p:nvSpPr>
        <p:spPr>
          <a:xfrm>
            <a:off x="5619651" y="3934745"/>
            <a:ext cx="4457102" cy="60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410765"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90% of Bitcoin clients are protected</a:t>
            </a:r>
          </a:p>
          <a:p>
            <a:pPr defTabSz="410765"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from 92.5% of ASes</a:t>
            </a:r>
          </a:p>
        </p:txBody>
      </p:sp>
      <p:sp>
        <p:nvSpPr>
          <p:cNvPr id="3610" name="6 SABRE nodes 5-k connected"/>
          <p:cNvSpPr txBox="1"/>
          <p:nvPr/>
        </p:nvSpPr>
        <p:spPr>
          <a:xfrm>
            <a:off x="2438891" y="5251874"/>
            <a:ext cx="2480158" cy="60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4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6 SABRE nodes 5-k connected </a:t>
            </a:r>
          </a:p>
        </p:txBody>
      </p:sp>
      <p:sp>
        <p:nvSpPr>
          <p:cNvPr id="3611" name="89.5% of Bitcoin clients are protected…"/>
          <p:cNvSpPr txBox="1"/>
          <p:nvPr/>
        </p:nvSpPr>
        <p:spPr>
          <a:xfrm>
            <a:off x="5590914" y="5251874"/>
            <a:ext cx="4673982" cy="60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410765"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89.5% of Bitcoin clients are protected</a:t>
            </a:r>
          </a:p>
          <a:p>
            <a:pPr defTabSz="410765"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from 92.5% of ASes</a:t>
            </a:r>
          </a:p>
        </p:txBody>
      </p:sp>
      <p:sp>
        <p:nvSpPr>
          <p:cNvPr id="3612" name="Rectangle"/>
          <p:cNvSpPr/>
          <p:nvPr/>
        </p:nvSpPr>
        <p:spPr>
          <a:xfrm>
            <a:off x="1929110" y="2736977"/>
            <a:ext cx="8724008" cy="3373187"/>
          </a:xfrm>
          <a:prstGeom prst="rect">
            <a:avLst/>
          </a:prstGeom>
          <a:blipFill>
            <a:blip r:embed="rId5"/>
          </a:blipFill>
          <a:ln w="3175"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6727"/>
            <a:ext cx="12310110" cy="8206742"/>
          </a:xfrm>
          <a:prstGeom prst="rect">
            <a:avLst/>
          </a:prstGeom>
          <a:ln w="12700">
            <a:miter lim="400000"/>
          </a:ln>
        </p:spPr>
      </p:pic>
      <p:sp>
        <p:nvSpPr>
          <p:cNvPr id="709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0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711" name="Text"/>
          <p:cNvSpPr txBox="1"/>
          <p:nvPr/>
        </p:nvSpPr>
        <p:spPr>
          <a:xfrm>
            <a:off x="5647949" y="6455370"/>
            <a:ext cx="140395" cy="28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14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  <a:hlinkClick r:id="rId4"/>
              </a:defRPr>
            </a:lvl1pPr>
          </a:lstStyle>
          <a:p>
            <a:r>
              <a:rPr>
                <a:hlinkClick r:id="rId4"/>
              </a:rPr>
              <a:t> </a:t>
            </a:r>
          </a:p>
        </p:txBody>
      </p:sp>
      <p:sp>
        <p:nvSpPr>
          <p:cNvPr id="712" name="Any network in the world is a possible attacker"/>
          <p:cNvSpPr txBox="1"/>
          <p:nvPr/>
        </p:nvSpPr>
        <p:spPr>
          <a:xfrm>
            <a:off x="2424954" y="5866009"/>
            <a:ext cx="4709519" cy="300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260000"/>
              </a:lnSpc>
              <a:defRPr sz="1600">
                <a:solidFill>
                  <a:srgbClr val="FF26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Any network in the world is a possible attacker</a:t>
            </a:r>
          </a:p>
        </p:txBody>
      </p:sp>
      <p:sp>
        <p:nvSpPr>
          <p:cNvPr id="713" name="Partition attack is general, dangerous, effective, practical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Partition attack is general, dangerous, effective, </a:t>
            </a:r>
            <a:r>
              <a:rPr>
                <a:solidFill>
                  <a:srgbClr val="FF2600"/>
                </a:solidFill>
              </a:rPr>
              <a:t>practical</a:t>
            </a:r>
          </a:p>
        </p:txBody>
      </p:sp>
      <p:sp>
        <p:nvSpPr>
          <p:cNvPr id="714" name="50-50 partition is feasible"/>
          <p:cNvSpPr txBox="1"/>
          <p:nvPr/>
        </p:nvSpPr>
        <p:spPr>
          <a:xfrm>
            <a:off x="2398165" y="4577850"/>
            <a:ext cx="2676824" cy="30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260000"/>
              </a:lnSpc>
              <a:defRPr sz="16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50-50 partition is feasible</a:t>
            </a:r>
          </a:p>
        </p:txBody>
      </p:sp>
      <p:sp>
        <p:nvSpPr>
          <p:cNvPr id="715" name="Any Blockchain system is vulnerable"/>
          <p:cNvSpPr txBox="1"/>
          <p:nvPr/>
        </p:nvSpPr>
        <p:spPr>
          <a:xfrm>
            <a:off x="2416025" y="1855733"/>
            <a:ext cx="5991824" cy="300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260000"/>
              </a:lnSpc>
              <a:defRPr sz="16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Any Blockchain system is vulnerable </a:t>
            </a:r>
          </a:p>
        </p:txBody>
      </p:sp>
      <p:sp>
        <p:nvSpPr>
          <p:cNvPr id="716" name="Double-spending, Revenue Loss, DoS"/>
          <p:cNvSpPr txBox="1"/>
          <p:nvPr/>
        </p:nvSpPr>
        <p:spPr>
          <a:xfrm>
            <a:off x="2398165" y="3216792"/>
            <a:ext cx="3788669" cy="300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260000"/>
              </a:lnSpc>
              <a:defRPr sz="16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Double-spending, Revenue Loss, DoS</a:t>
            </a:r>
          </a:p>
        </p:txBody>
      </p:sp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6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617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18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3619" name="How many clients are protected against isolation?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How many</a:t>
            </a:r>
            <a:r>
              <a:rPr>
                <a:solidFill>
                  <a:srgbClr val="FF2600"/>
                </a:solidFill>
              </a:rPr>
              <a:t> clients</a:t>
            </a:r>
            <a:r>
              <a:t> are protected against isolation?</a:t>
            </a:r>
          </a:p>
        </p:txBody>
      </p:sp>
      <p:sp>
        <p:nvSpPr>
          <p:cNvPr id="3620" name="current network"/>
          <p:cNvSpPr txBox="1"/>
          <p:nvPr/>
        </p:nvSpPr>
        <p:spPr>
          <a:xfrm>
            <a:off x="2438891" y="2898306"/>
            <a:ext cx="2247563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4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current network</a:t>
            </a:r>
          </a:p>
        </p:txBody>
      </p:sp>
      <p:sp>
        <p:nvSpPr>
          <p:cNvPr id="3621" name="at most 10% of Bitcoin clients…"/>
          <p:cNvSpPr txBox="1"/>
          <p:nvPr/>
        </p:nvSpPr>
        <p:spPr>
          <a:xfrm>
            <a:off x="5054104" y="2796182"/>
            <a:ext cx="3971885" cy="60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410765">
              <a:defRPr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at most 10% of Bitcoin clients </a:t>
            </a:r>
          </a:p>
          <a:p>
            <a:pPr defTabSz="410765">
              <a:defRPr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are protected from 50% of ASes</a:t>
            </a:r>
          </a:p>
        </p:txBody>
      </p:sp>
    </p:spTree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5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626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27" name="Text"/>
          <p:cNvSpPr txBox="1"/>
          <p:nvPr/>
        </p:nvSpPr>
        <p:spPr>
          <a:xfrm>
            <a:off x="6292354" y="7284001"/>
            <a:ext cx="973631" cy="338138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 anchor="ctr">
            <a:spAutoFit/>
          </a:bodyPr>
          <a:lstStyle/>
          <a:p>
            <a:pPr defTabSz="410765">
              <a:defRPr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sp>
        <p:nvSpPr>
          <p:cNvPr id="3628" name="How many clients are protected against isolation?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How many</a:t>
            </a:r>
            <a:r>
              <a:rPr>
                <a:solidFill>
                  <a:srgbClr val="FF2600"/>
                </a:solidFill>
              </a:rPr>
              <a:t> clients</a:t>
            </a:r>
            <a:r>
              <a:t> are protected against isolation?</a:t>
            </a:r>
          </a:p>
        </p:txBody>
      </p:sp>
      <p:sp>
        <p:nvSpPr>
          <p:cNvPr id="3629" name="current network"/>
          <p:cNvSpPr txBox="1"/>
          <p:nvPr/>
        </p:nvSpPr>
        <p:spPr>
          <a:xfrm>
            <a:off x="2438891" y="2898306"/>
            <a:ext cx="2247563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4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current network</a:t>
            </a:r>
          </a:p>
        </p:txBody>
      </p:sp>
      <p:sp>
        <p:nvSpPr>
          <p:cNvPr id="3630" name="at most 10% of Bitcoin clients…"/>
          <p:cNvSpPr txBox="1"/>
          <p:nvPr/>
        </p:nvSpPr>
        <p:spPr>
          <a:xfrm>
            <a:off x="5054104" y="2796182"/>
            <a:ext cx="3971885" cy="60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410765">
              <a:defRPr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at most 10% of Bitcoin clients </a:t>
            </a:r>
          </a:p>
          <a:p>
            <a:pPr defTabSz="410765">
              <a:defRPr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are protected from 50% of ASes</a:t>
            </a:r>
          </a:p>
        </p:txBody>
      </p:sp>
      <p:sp>
        <p:nvSpPr>
          <p:cNvPr id="3631" name="6 SABRE nodes 5-k connected"/>
          <p:cNvSpPr txBox="1"/>
          <p:nvPr/>
        </p:nvSpPr>
        <p:spPr>
          <a:xfrm>
            <a:off x="2438891" y="4871079"/>
            <a:ext cx="2480158" cy="60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4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6 SABRE nodes 5-k connected </a:t>
            </a:r>
          </a:p>
        </p:txBody>
      </p:sp>
      <p:sp>
        <p:nvSpPr>
          <p:cNvPr id="3632" name="89.5% of Bitcoin clients are…"/>
          <p:cNvSpPr txBox="1"/>
          <p:nvPr/>
        </p:nvSpPr>
        <p:spPr>
          <a:xfrm>
            <a:off x="5054104" y="4871079"/>
            <a:ext cx="3769293" cy="60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410765">
              <a:defRPr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89.5% of Bitcoin clients are </a:t>
            </a:r>
          </a:p>
          <a:p>
            <a:pPr defTabSz="410765">
              <a:defRPr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protected from 92.5% of ASes</a:t>
            </a:r>
          </a:p>
        </p:txBody>
      </p:sp>
      <p:sp>
        <p:nvSpPr>
          <p:cNvPr id="3633" name="see paper for more results"/>
          <p:cNvSpPr txBox="1"/>
          <p:nvPr/>
        </p:nvSpPr>
        <p:spPr>
          <a:xfrm>
            <a:off x="6794489" y="5944675"/>
            <a:ext cx="2367410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lnSpc>
                <a:spcPct val="150000"/>
              </a:lnSpc>
              <a:defRPr sz="1400">
                <a:solidFill>
                  <a:srgbClr val="A6AA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see paper for more results</a:t>
            </a:r>
          </a:p>
        </p:txBody>
      </p:sp>
      <p:sp>
        <p:nvSpPr>
          <p:cNvPr id="3634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</p:spTree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8" name="Screenshot 2019-06-12 at 05.54.36.png" descr="Screenshot 2019-06-12 at 05.54.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104" y="2360859"/>
            <a:ext cx="4444588" cy="3747397"/>
          </a:xfrm>
          <a:prstGeom prst="rect">
            <a:avLst/>
          </a:prstGeom>
          <a:ln w="12700">
            <a:miter lim="400000"/>
          </a:ln>
        </p:spPr>
      </p:pic>
      <p:sp>
        <p:nvSpPr>
          <p:cNvPr id="3639" name="Rectangle 19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#Hopperx1London</a:t>
            </a:r>
          </a:p>
        </p:txBody>
      </p:sp>
      <p:sp>
        <p:nvSpPr>
          <p:cNvPr id="3640" name="Rectangle"/>
          <p:cNvSpPr/>
          <p:nvPr/>
        </p:nvSpPr>
        <p:spPr>
          <a:xfrm>
            <a:off x="1220286" y="-1636611"/>
            <a:ext cx="5451174" cy="3747557"/>
          </a:xfrm>
          <a:prstGeom prst="rect">
            <a:avLst/>
          </a:prstGeom>
          <a:blipFill>
            <a:blip r:embed="rId3">
              <a:alphaModFix amt="50408"/>
            </a:blip>
          </a:blipFill>
          <a:ln w="3175"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641" name="SABRE location"/>
          <p:cNvSpPr txBox="1"/>
          <p:nvPr/>
        </p:nvSpPr>
        <p:spPr>
          <a:xfrm>
            <a:off x="8504354" y="2584261"/>
            <a:ext cx="2893220" cy="300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defRPr sz="16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SABRE location</a:t>
            </a:r>
          </a:p>
        </p:txBody>
      </p:sp>
      <p:sp>
        <p:nvSpPr>
          <p:cNvPr id="3642" name="inherently safe locations"/>
          <p:cNvSpPr txBox="1"/>
          <p:nvPr/>
        </p:nvSpPr>
        <p:spPr>
          <a:xfrm>
            <a:off x="8504354" y="2902970"/>
            <a:ext cx="3361806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defRPr sz="1400">
                <a:solidFill>
                  <a:srgbClr val="5E5E5E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inherently safe locations </a:t>
            </a:r>
          </a:p>
        </p:txBody>
      </p:sp>
      <p:sp>
        <p:nvSpPr>
          <p:cNvPr id="3643" name="SABRE design"/>
          <p:cNvSpPr txBox="1"/>
          <p:nvPr/>
        </p:nvSpPr>
        <p:spPr>
          <a:xfrm>
            <a:off x="8504354" y="3777178"/>
            <a:ext cx="2893220" cy="300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defRPr sz="16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SABRE design </a:t>
            </a:r>
          </a:p>
        </p:txBody>
      </p:sp>
      <p:sp>
        <p:nvSpPr>
          <p:cNvPr id="3644" name="software/hardware"/>
          <p:cNvSpPr txBox="1"/>
          <p:nvPr/>
        </p:nvSpPr>
        <p:spPr>
          <a:xfrm>
            <a:off x="8504354" y="4090837"/>
            <a:ext cx="3544751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defRPr sz="1400">
                <a:solidFill>
                  <a:schemeClr val="accent3">
                    <a:lumOff val="-12941"/>
                  </a:schemeClr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software/hardware</a:t>
            </a:r>
          </a:p>
        </p:txBody>
      </p:sp>
      <p:sp>
        <p:nvSpPr>
          <p:cNvPr id="3645" name="Deployability"/>
          <p:cNvSpPr txBox="1"/>
          <p:nvPr/>
        </p:nvSpPr>
        <p:spPr>
          <a:xfrm>
            <a:off x="8482241" y="5025840"/>
            <a:ext cx="2893220" cy="30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defRPr sz="16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Deployability</a:t>
            </a:r>
          </a:p>
        </p:txBody>
      </p:sp>
      <p:sp>
        <p:nvSpPr>
          <p:cNvPr id="3646" name="deployment opportunities"/>
          <p:cNvSpPr txBox="1"/>
          <p:nvPr/>
        </p:nvSpPr>
        <p:spPr>
          <a:xfrm>
            <a:off x="8490960" y="5338139"/>
            <a:ext cx="2920008" cy="28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defRPr sz="1400">
                <a:solidFill>
                  <a:srgbClr val="5E5E5E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deployment opportunities</a:t>
            </a:r>
          </a:p>
        </p:txBody>
      </p:sp>
      <p:sp>
        <p:nvSpPr>
          <p:cNvPr id="3647" name="Protecting Bitcoin against Routing Attacks"/>
          <p:cNvSpPr txBox="1"/>
          <p:nvPr/>
        </p:nvSpPr>
        <p:spPr>
          <a:xfrm>
            <a:off x="889000" y="1264344"/>
            <a:ext cx="8420696" cy="42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400">
                <a:solidFill>
                  <a:srgbClr val="A9A9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Protecting Bitcoin against Routing Attacks </a:t>
            </a:r>
          </a:p>
        </p:txBody>
      </p:sp>
      <p:sp>
        <p:nvSpPr>
          <p:cNvPr id="3648" name="SABRE"/>
          <p:cNvSpPr txBox="1"/>
          <p:nvPr/>
        </p:nvSpPr>
        <p:spPr>
          <a:xfrm>
            <a:off x="889000" y="705941"/>
            <a:ext cx="1370050" cy="579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3400">
                <a:solidFill>
                  <a:srgbClr val="5E5E5E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SABRE</a:t>
            </a:r>
          </a:p>
        </p:txBody>
      </p:sp>
      <p:sp>
        <p:nvSpPr>
          <p:cNvPr id="3649" name="Rectangle"/>
          <p:cNvSpPr/>
          <p:nvPr/>
        </p:nvSpPr>
        <p:spPr>
          <a:xfrm>
            <a:off x="1201782" y="2293366"/>
            <a:ext cx="4538237" cy="3636221"/>
          </a:xfrm>
          <a:prstGeom prst="rect">
            <a:avLst/>
          </a:prstGeom>
          <a:blipFill>
            <a:blip r:embed="rId3">
              <a:alphaModFix amt="50408"/>
            </a:blip>
          </a:blipFill>
          <a:ln w="3175"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650" name="Овал 41"/>
          <p:cNvSpPr/>
          <p:nvPr/>
        </p:nvSpPr>
        <p:spPr>
          <a:xfrm>
            <a:off x="7181727" y="2510266"/>
            <a:ext cx="802029" cy="802029"/>
          </a:xfrm>
          <a:prstGeom prst="ellipse">
            <a:avLst/>
          </a:prstGeom>
          <a:solidFill>
            <a:srgbClr val="FFDCB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51" name="Овал 48"/>
          <p:cNvSpPr/>
          <p:nvPr/>
        </p:nvSpPr>
        <p:spPr>
          <a:xfrm>
            <a:off x="7181727" y="3710462"/>
            <a:ext cx="802029" cy="802029"/>
          </a:xfrm>
          <a:prstGeom prst="ellipse">
            <a:avLst/>
          </a:prstGeom>
          <a:solidFill>
            <a:srgbClr val="FFDCB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52" name="Овал 50"/>
          <p:cNvSpPr/>
          <p:nvPr/>
        </p:nvSpPr>
        <p:spPr>
          <a:xfrm>
            <a:off x="7181727" y="4910659"/>
            <a:ext cx="802029" cy="802029"/>
          </a:xfrm>
          <a:prstGeom prst="ellipse">
            <a:avLst/>
          </a:prstGeom>
          <a:solidFill>
            <a:srgbClr val="FFDCB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53" name="Овал 41"/>
          <p:cNvSpPr/>
          <p:nvPr/>
        </p:nvSpPr>
        <p:spPr>
          <a:xfrm>
            <a:off x="7181727" y="3710463"/>
            <a:ext cx="802029" cy="802029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3" grpId="1" animBg="1" advAuto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5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656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57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pic>
        <p:nvPicPr>
          <p:cNvPr id="3658" name="Idea_images.png" descr="Idea_imag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809" y="7626646"/>
            <a:ext cx="531726" cy="720211"/>
          </a:xfrm>
          <a:prstGeom prst="rect">
            <a:avLst/>
          </a:prstGeom>
          <a:ln w="12700">
            <a:miter lim="400000"/>
          </a:ln>
        </p:spPr>
      </p:pic>
      <p:sp>
        <p:nvSpPr>
          <p:cNvPr id="3659" name="SABRE is an additional overlay network which allows communication, even if the Bitcoin network is partitioned"/>
          <p:cNvSpPr txBox="1"/>
          <p:nvPr/>
        </p:nvSpPr>
        <p:spPr>
          <a:xfrm>
            <a:off x="889000" y="647184"/>
            <a:ext cx="8652868" cy="830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SABRE is an additional overlay network which allows communication, even if the Bitcoin network is partitioned</a:t>
            </a:r>
          </a:p>
        </p:txBody>
      </p:sp>
      <p:sp>
        <p:nvSpPr>
          <p:cNvPr id="3660" name="remain reachable by Bitcoin clients"/>
          <p:cNvSpPr txBox="1"/>
          <p:nvPr/>
        </p:nvSpPr>
        <p:spPr>
          <a:xfrm>
            <a:off x="2423532" y="4018434"/>
            <a:ext cx="4335882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5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remain reachable by Bitcoin clients</a:t>
            </a:r>
          </a:p>
        </p:txBody>
      </p:sp>
      <p:sp>
        <p:nvSpPr>
          <p:cNvPr id="3661" name="relay blocks"/>
          <p:cNvSpPr txBox="1"/>
          <p:nvPr/>
        </p:nvSpPr>
        <p:spPr>
          <a:xfrm>
            <a:off x="2423532" y="4735841"/>
            <a:ext cx="1798623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6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relay blocks</a:t>
            </a:r>
          </a:p>
        </p:txBody>
      </p:sp>
      <p:sp>
        <p:nvSpPr>
          <p:cNvPr id="3662" name="secure relay-to-relay connections"/>
          <p:cNvSpPr txBox="1"/>
          <p:nvPr/>
        </p:nvSpPr>
        <p:spPr>
          <a:xfrm>
            <a:off x="2423532" y="3301026"/>
            <a:ext cx="4236316" cy="33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5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secure relay-to-relay connections</a:t>
            </a:r>
          </a:p>
        </p:txBody>
      </p:sp>
      <p:sp>
        <p:nvSpPr>
          <p:cNvPr id="3663" name="SABRE needs to…"/>
          <p:cNvSpPr txBox="1"/>
          <p:nvPr/>
        </p:nvSpPr>
        <p:spPr>
          <a:xfrm>
            <a:off x="2423532" y="2697637"/>
            <a:ext cx="2451535" cy="401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A6AA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SABRE needs to…</a:t>
            </a:r>
          </a:p>
        </p:txBody>
      </p:sp>
      <p:pic>
        <p:nvPicPr>
          <p:cNvPr id="3664" name="5c60b365eb9d9.png" descr="5c60b365eb9d9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0312561" y="4631791"/>
            <a:ext cx="947608" cy="1519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8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669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70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3671" name="A SABRE node performs four operations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tabLst>
                <a:tab pos="5321300" algn="ctr"/>
              </a:tabLst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 SABRE node performs four operations</a:t>
            </a:r>
          </a:p>
        </p:txBody>
      </p:sp>
      <p:sp>
        <p:nvSpPr>
          <p:cNvPr id="3672" name="transmits blocks to Bitcoin clients"/>
          <p:cNvSpPr txBox="1"/>
          <p:nvPr/>
        </p:nvSpPr>
        <p:spPr>
          <a:xfrm>
            <a:off x="2426584" y="4666357"/>
            <a:ext cx="4223144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4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transmits blocks to Bitcoin clients</a:t>
            </a:r>
          </a:p>
        </p:txBody>
      </p:sp>
      <p:sp>
        <p:nvSpPr>
          <p:cNvPr id="3673" name="verifies blocks"/>
          <p:cNvSpPr txBox="1"/>
          <p:nvPr/>
        </p:nvSpPr>
        <p:spPr>
          <a:xfrm>
            <a:off x="2426584" y="4005560"/>
            <a:ext cx="2062495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4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verifies blocks</a:t>
            </a:r>
          </a:p>
        </p:txBody>
      </p:sp>
      <p:sp>
        <p:nvSpPr>
          <p:cNvPr id="3674" name="receives blocks"/>
          <p:cNvSpPr txBox="1"/>
          <p:nvPr/>
        </p:nvSpPr>
        <p:spPr>
          <a:xfrm>
            <a:off x="2426584" y="3344763"/>
            <a:ext cx="2231936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marL="391885" indent="-391885" defTabSz="410765">
              <a:buSzPct val="80000"/>
              <a:buBlip>
                <a:blip r:embed="rId4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receives blocks </a:t>
            </a:r>
          </a:p>
        </p:txBody>
      </p:sp>
      <p:sp>
        <p:nvSpPr>
          <p:cNvPr id="3675" name="maintains connections with Bitcoin clients"/>
          <p:cNvSpPr txBox="1"/>
          <p:nvPr/>
        </p:nvSpPr>
        <p:spPr>
          <a:xfrm>
            <a:off x="2438557" y="2438995"/>
            <a:ext cx="5123927" cy="604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410765"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  <a:p>
            <a:pPr marL="391885" indent="-391885" defTabSz="410765">
              <a:buSzPct val="80000"/>
              <a:buBlip>
                <a:blip r:embed="rId4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maintains connections with Bitcoin clients</a:t>
            </a:r>
          </a:p>
        </p:txBody>
      </p:sp>
    </p:spTree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9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680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81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3682" name="Two ways to deploy a SABRE node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tabLst>
                <a:tab pos="5321300" algn="ctr"/>
              </a:tabLst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Two ways to deploy a SABRE node</a:t>
            </a:r>
          </a:p>
        </p:txBody>
      </p:sp>
    </p:spTree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687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88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3689" name="Two ways to deploy a SABRE node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tabLst>
                <a:tab pos="5321300" algn="ctr"/>
              </a:tabLst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Two ways to deploy a SABRE node</a:t>
            </a:r>
          </a:p>
        </p:txBody>
      </p:sp>
      <p:sp>
        <p:nvSpPr>
          <p:cNvPr id="3690" name="Rectangle"/>
          <p:cNvSpPr/>
          <p:nvPr/>
        </p:nvSpPr>
        <p:spPr>
          <a:xfrm>
            <a:off x="2455990" y="3432348"/>
            <a:ext cx="2300512" cy="1141955"/>
          </a:xfrm>
          <a:prstGeom prst="rect">
            <a:avLst/>
          </a:prstGeom>
          <a:solidFill>
            <a:srgbClr val="FFDABB">
              <a:alpha val="88138"/>
            </a:srgbClr>
          </a:solidFill>
          <a:ln w="3175">
            <a:solidFill>
              <a:schemeClr val="accent3">
                <a:lumOff val="10616"/>
                <a:alpha val="88138"/>
              </a:schemeClr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800">
                <a:solidFill>
                  <a:srgbClr val="FFDCB8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691" name="Private deployment"/>
          <p:cNvSpPr txBox="1"/>
          <p:nvPr/>
        </p:nvSpPr>
        <p:spPr>
          <a:xfrm>
            <a:off x="2619763" y="3853306"/>
            <a:ext cx="1972966" cy="30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lnSpc>
                <a:spcPct val="140000"/>
              </a:lnSpc>
              <a:defRPr sz="16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Private deployment</a:t>
            </a:r>
          </a:p>
        </p:txBody>
      </p:sp>
      <p:sp>
        <p:nvSpPr>
          <p:cNvPr id="3692" name="Serving few predefined clients"/>
          <p:cNvSpPr txBox="1"/>
          <p:nvPr/>
        </p:nvSpPr>
        <p:spPr>
          <a:xfrm>
            <a:off x="2395365" y="4708875"/>
            <a:ext cx="3048001" cy="300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algn="ctr" defTabSz="410765">
              <a:lnSpc>
                <a:spcPct val="130000"/>
              </a:lnSpc>
              <a:defRPr sz="16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Serving few </a:t>
            </a:r>
            <a:r>
              <a:rPr>
                <a:solidFill>
                  <a:srgbClr val="FF2600"/>
                </a:solidFill>
              </a:rPr>
              <a:t>predefined</a:t>
            </a:r>
            <a:r>
              <a:t> clients</a:t>
            </a:r>
          </a:p>
        </p:txBody>
      </p:sp>
    </p:spTree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6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697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98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3699" name="Serving all Bitcoin clients"/>
          <p:cNvSpPr txBox="1"/>
          <p:nvPr/>
        </p:nvSpPr>
        <p:spPr>
          <a:xfrm>
            <a:off x="7048741" y="4708875"/>
            <a:ext cx="2535040" cy="300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algn="ctr" defTabSz="410765">
              <a:lnSpc>
                <a:spcPct val="130000"/>
              </a:lnSpc>
              <a:defRPr sz="16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Serving </a:t>
            </a:r>
            <a:r>
              <a:rPr>
                <a:solidFill>
                  <a:srgbClr val="FF2600"/>
                </a:solidFill>
              </a:rPr>
              <a:t>all</a:t>
            </a:r>
            <a:r>
              <a:t> Bitcoin clients</a:t>
            </a:r>
          </a:p>
        </p:txBody>
      </p:sp>
      <p:sp>
        <p:nvSpPr>
          <p:cNvPr id="3700" name="Two ways to deploy a SABRE node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tabLst>
                <a:tab pos="5321300" algn="ctr"/>
              </a:tabLst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Two ways to deploy a SABRE node</a:t>
            </a:r>
          </a:p>
        </p:txBody>
      </p:sp>
      <p:sp>
        <p:nvSpPr>
          <p:cNvPr id="3701" name="Rectangle"/>
          <p:cNvSpPr/>
          <p:nvPr/>
        </p:nvSpPr>
        <p:spPr>
          <a:xfrm>
            <a:off x="7072639" y="3432348"/>
            <a:ext cx="2300512" cy="1141955"/>
          </a:xfrm>
          <a:prstGeom prst="rect">
            <a:avLst/>
          </a:prstGeom>
          <a:solidFill>
            <a:srgbClr val="FFDABB">
              <a:alpha val="88138"/>
            </a:srgbClr>
          </a:solidFill>
          <a:ln w="3175">
            <a:solidFill>
              <a:schemeClr val="accent3">
                <a:lumOff val="10616"/>
                <a:alpha val="88138"/>
              </a:schemeClr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800">
                <a:solidFill>
                  <a:srgbClr val="FFDCB8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702" name="Public deployment"/>
          <p:cNvSpPr txBox="1"/>
          <p:nvPr/>
        </p:nvSpPr>
        <p:spPr>
          <a:xfrm>
            <a:off x="7272875" y="3853306"/>
            <a:ext cx="1900040" cy="30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lnSpc>
                <a:spcPct val="140000"/>
              </a:lnSpc>
              <a:defRPr sz="16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Public deployment</a:t>
            </a:r>
          </a:p>
        </p:txBody>
      </p:sp>
      <p:sp>
        <p:nvSpPr>
          <p:cNvPr id="3703" name="Serving few predefined clients"/>
          <p:cNvSpPr txBox="1"/>
          <p:nvPr/>
        </p:nvSpPr>
        <p:spPr>
          <a:xfrm>
            <a:off x="2395365" y="4708875"/>
            <a:ext cx="3048001" cy="300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algn="ctr" defTabSz="410765">
              <a:lnSpc>
                <a:spcPct val="130000"/>
              </a:lnSpc>
              <a:defRPr sz="16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Serving few </a:t>
            </a:r>
            <a:r>
              <a:rPr>
                <a:solidFill>
                  <a:srgbClr val="FF2600"/>
                </a:solidFill>
              </a:rPr>
              <a:t>predefined</a:t>
            </a:r>
            <a:r>
              <a:t> clients</a:t>
            </a:r>
          </a:p>
        </p:txBody>
      </p:sp>
      <p:sp>
        <p:nvSpPr>
          <p:cNvPr id="3704" name="Rectangle"/>
          <p:cNvSpPr/>
          <p:nvPr/>
        </p:nvSpPr>
        <p:spPr>
          <a:xfrm>
            <a:off x="2455990" y="3432348"/>
            <a:ext cx="2300512" cy="1141955"/>
          </a:xfrm>
          <a:prstGeom prst="rect">
            <a:avLst/>
          </a:prstGeom>
          <a:solidFill>
            <a:srgbClr val="FFDABB">
              <a:alpha val="88138"/>
            </a:srgbClr>
          </a:solidFill>
          <a:ln w="3175">
            <a:solidFill>
              <a:schemeClr val="accent3">
                <a:lumOff val="10616"/>
                <a:alpha val="88138"/>
              </a:schemeClr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800">
                <a:solidFill>
                  <a:srgbClr val="FFDCB8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705" name="Private deployment"/>
          <p:cNvSpPr txBox="1"/>
          <p:nvPr/>
        </p:nvSpPr>
        <p:spPr>
          <a:xfrm>
            <a:off x="2619763" y="3853306"/>
            <a:ext cx="1972966" cy="30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lnSpc>
                <a:spcPct val="140000"/>
              </a:lnSpc>
              <a:defRPr sz="16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Private deployment</a:t>
            </a:r>
          </a:p>
        </p:txBody>
      </p:sp>
    </p:spTree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9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710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11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3712" name="Two ways to deploy a SABRE node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tabLst>
                <a:tab pos="5321300" algn="ctr"/>
              </a:tabLst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Two ways to deploy a SABRE node</a:t>
            </a:r>
          </a:p>
        </p:txBody>
      </p:sp>
      <p:sp>
        <p:nvSpPr>
          <p:cNvPr id="3713" name="Rectangle"/>
          <p:cNvSpPr/>
          <p:nvPr/>
        </p:nvSpPr>
        <p:spPr>
          <a:xfrm>
            <a:off x="2455990" y="3432348"/>
            <a:ext cx="2300512" cy="1141955"/>
          </a:xfrm>
          <a:prstGeom prst="rect">
            <a:avLst/>
          </a:prstGeom>
          <a:solidFill>
            <a:srgbClr val="FFDABB">
              <a:alpha val="88138"/>
            </a:srgbClr>
          </a:solidFill>
          <a:ln w="3175">
            <a:solidFill>
              <a:schemeClr val="accent3">
                <a:lumOff val="10616"/>
                <a:alpha val="88138"/>
              </a:schemeClr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800">
                <a:solidFill>
                  <a:srgbClr val="FFDCB8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714" name="Private deployment"/>
          <p:cNvSpPr txBox="1"/>
          <p:nvPr/>
        </p:nvSpPr>
        <p:spPr>
          <a:xfrm>
            <a:off x="2619763" y="3853306"/>
            <a:ext cx="1972966" cy="30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lnSpc>
                <a:spcPct val="140000"/>
              </a:lnSpc>
              <a:defRPr sz="16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Private deployment</a:t>
            </a:r>
          </a:p>
        </p:txBody>
      </p:sp>
      <p:sp>
        <p:nvSpPr>
          <p:cNvPr id="3715" name="Rectangle"/>
          <p:cNvSpPr/>
          <p:nvPr/>
        </p:nvSpPr>
        <p:spPr>
          <a:xfrm>
            <a:off x="7072639" y="3432348"/>
            <a:ext cx="2300512" cy="1141955"/>
          </a:xfrm>
          <a:prstGeom prst="rect">
            <a:avLst/>
          </a:prstGeom>
          <a:solidFill>
            <a:srgbClr val="FFDABB">
              <a:alpha val="88138"/>
            </a:srgbClr>
          </a:solidFill>
          <a:ln w="3175">
            <a:solidFill>
              <a:schemeClr val="accent3">
                <a:lumOff val="10616"/>
                <a:alpha val="88138"/>
              </a:schemeClr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800">
                <a:solidFill>
                  <a:srgbClr val="FFDCB8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716" name="Public deployment"/>
          <p:cNvSpPr txBox="1"/>
          <p:nvPr/>
        </p:nvSpPr>
        <p:spPr>
          <a:xfrm>
            <a:off x="7272875" y="3853306"/>
            <a:ext cx="1900040" cy="30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lnSpc>
                <a:spcPct val="140000"/>
              </a:lnSpc>
              <a:defRPr sz="16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Public deployment</a:t>
            </a:r>
          </a:p>
        </p:txBody>
      </p:sp>
      <p:sp>
        <p:nvSpPr>
          <p:cNvPr id="3717" name="Rectangle"/>
          <p:cNvSpPr/>
          <p:nvPr/>
        </p:nvSpPr>
        <p:spPr>
          <a:xfrm>
            <a:off x="6730069" y="2992363"/>
            <a:ext cx="2985653" cy="1700456"/>
          </a:xfrm>
          <a:prstGeom prst="rect">
            <a:avLst/>
          </a:prstGeom>
          <a:solidFill>
            <a:srgbClr val="FFFFFF">
              <a:alpha val="81096"/>
            </a:srgbClr>
          </a:solidFill>
          <a:ln w="3175"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18" name="Serving few predefined clients"/>
          <p:cNvSpPr txBox="1"/>
          <p:nvPr/>
        </p:nvSpPr>
        <p:spPr>
          <a:xfrm>
            <a:off x="2395365" y="4708875"/>
            <a:ext cx="3048001" cy="300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algn="ctr" defTabSz="410765">
              <a:lnSpc>
                <a:spcPct val="130000"/>
              </a:lnSpc>
              <a:defRPr sz="16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Serving few </a:t>
            </a:r>
            <a:r>
              <a:rPr>
                <a:solidFill>
                  <a:srgbClr val="FF2600"/>
                </a:solidFill>
              </a:rPr>
              <a:t>predefined</a:t>
            </a:r>
            <a:r>
              <a:t> clients</a:t>
            </a:r>
          </a:p>
        </p:txBody>
      </p:sp>
    </p:spTree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2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723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24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3725" name="Private SABRE nodes need not scale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tabLst>
                <a:tab pos="5321300" algn="ctr"/>
              </a:tabLst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Private SABRE nodes need not scale</a:t>
            </a:r>
          </a:p>
        </p:txBody>
      </p:sp>
      <p:sp>
        <p:nvSpPr>
          <p:cNvPr id="3726" name="establish connection to a predefined set of IPs"/>
          <p:cNvSpPr txBox="1"/>
          <p:nvPr/>
        </p:nvSpPr>
        <p:spPr>
          <a:xfrm>
            <a:off x="2439406" y="2910058"/>
            <a:ext cx="5675558" cy="871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410765"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  <a:p>
            <a:pPr marL="391885" indent="-391885" defTabSz="410765">
              <a:buSzPct val="80000"/>
              <a:buBlip>
                <a:blip r:embed="rId4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establish connection to a predefined set of IPs</a:t>
            </a:r>
          </a:p>
        </p:txBody>
      </p:sp>
      <p:sp>
        <p:nvSpPr>
          <p:cNvPr id="3727" name="SABRE nodes need to"/>
          <p:cNvSpPr txBox="1"/>
          <p:nvPr/>
        </p:nvSpPr>
        <p:spPr>
          <a:xfrm>
            <a:off x="2015132" y="2392263"/>
            <a:ext cx="2810245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defRPr>
                <a:solidFill>
                  <a:srgbClr val="A6AA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SABRE nodes need to</a:t>
            </a:r>
          </a:p>
        </p:txBody>
      </p:sp>
      <p:sp>
        <p:nvSpPr>
          <p:cNvPr id="3728" name="be unreachable for unknown clients"/>
          <p:cNvSpPr txBox="1"/>
          <p:nvPr/>
        </p:nvSpPr>
        <p:spPr>
          <a:xfrm>
            <a:off x="2441882" y="3689917"/>
            <a:ext cx="4518494" cy="87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marL="391885" indent="-391885" defTabSz="410765">
              <a:buSzPct val="80000"/>
              <a:buBlip>
                <a:blip r:embed="rId4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  <a:p>
            <a:pPr marL="391885" indent="-391885" defTabSz="410765">
              <a:buSzPct val="80000"/>
              <a:buBlip>
                <a:blip r:embed="rId4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be unreachable for unknown clients</a:t>
            </a:r>
          </a:p>
        </p:txBody>
      </p:sp>
      <p:sp>
        <p:nvSpPr>
          <p:cNvPr id="3729" name="receive and relay blocks"/>
          <p:cNvSpPr txBox="1"/>
          <p:nvPr/>
        </p:nvSpPr>
        <p:spPr>
          <a:xfrm>
            <a:off x="2439406" y="4448599"/>
            <a:ext cx="3204713" cy="871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marL="391885" indent="-391885" defTabSz="410765">
              <a:buSzPct val="80000"/>
              <a:buBlip>
                <a:blip r:embed="rId4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  <a:p>
            <a:pPr marL="391885" indent="-391885" defTabSz="410765">
              <a:buSzPct val="80000"/>
              <a:buBlip>
                <a:blip r:embed="rId4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receive and relay blocks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0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6727"/>
            <a:ext cx="12310110" cy="8206742"/>
          </a:xfrm>
          <a:prstGeom prst="rect">
            <a:avLst/>
          </a:prstGeom>
          <a:ln w="12700">
            <a:miter lim="400000"/>
          </a:ln>
        </p:spPr>
      </p:pic>
      <p:sp>
        <p:nvSpPr>
          <p:cNvPr id="721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2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723" name="Text"/>
          <p:cNvSpPr txBox="1"/>
          <p:nvPr/>
        </p:nvSpPr>
        <p:spPr>
          <a:xfrm>
            <a:off x="5647949" y="6455370"/>
            <a:ext cx="140395" cy="287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14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  <a:hlinkClick r:id="rId4"/>
              </a:defRPr>
            </a:lvl1pPr>
          </a:lstStyle>
          <a:p>
            <a:r>
              <a:rPr>
                <a:hlinkClick r:id="rId4"/>
              </a:rPr>
              <a:t> </a:t>
            </a:r>
          </a:p>
        </p:txBody>
      </p:sp>
      <p:sp>
        <p:nvSpPr>
          <p:cNvPr id="724" name="Any network in the world is a possible attacker"/>
          <p:cNvSpPr txBox="1"/>
          <p:nvPr/>
        </p:nvSpPr>
        <p:spPr>
          <a:xfrm>
            <a:off x="2465715" y="5012741"/>
            <a:ext cx="4709518" cy="300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260000"/>
              </a:lnSpc>
              <a:defRPr sz="16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Any network in the world is a possible attacker</a:t>
            </a:r>
          </a:p>
        </p:txBody>
      </p:sp>
      <p:sp>
        <p:nvSpPr>
          <p:cNvPr id="725" name="In 2017 we uncovered the practicality and effectiveness…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In 2017 we uncovered the practicality and effectiveness</a:t>
            </a:r>
          </a:p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 of routing attacks in Bitcoin</a:t>
            </a:r>
          </a:p>
        </p:txBody>
      </p:sp>
      <p:sp>
        <p:nvSpPr>
          <p:cNvPr id="726" name="Double-spending, Revenue Loss, DoS"/>
          <p:cNvSpPr txBox="1"/>
          <p:nvPr/>
        </p:nvSpPr>
        <p:spPr>
          <a:xfrm>
            <a:off x="2212872" y="4119772"/>
            <a:ext cx="4131569" cy="300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lvl="1" indent="342900" defTabSz="410765">
              <a:lnSpc>
                <a:spcPct val="260000"/>
              </a:lnSpc>
              <a:defRPr sz="16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Double-spending, Revenue Loss, DoS</a:t>
            </a:r>
          </a:p>
        </p:txBody>
      </p:sp>
      <p:sp>
        <p:nvSpPr>
          <p:cNvPr id="727" name="Any Blockchain system is vulnerable"/>
          <p:cNvSpPr txBox="1"/>
          <p:nvPr/>
        </p:nvSpPr>
        <p:spPr>
          <a:xfrm>
            <a:off x="2460626" y="2339963"/>
            <a:ext cx="5991824" cy="30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260000"/>
              </a:lnSpc>
              <a:defRPr sz="16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Any Blockchain system is vulnerable </a:t>
            </a:r>
          </a:p>
        </p:txBody>
      </p:sp>
      <p:sp>
        <p:nvSpPr>
          <p:cNvPr id="728" name="50-50 partition is feasible"/>
          <p:cNvSpPr txBox="1"/>
          <p:nvPr/>
        </p:nvSpPr>
        <p:spPr>
          <a:xfrm>
            <a:off x="2465715" y="3226803"/>
            <a:ext cx="2676824" cy="300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260000"/>
              </a:lnSpc>
              <a:defRPr sz="16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50-50 partition is feasible</a:t>
            </a:r>
          </a:p>
        </p:txBody>
      </p:sp>
      <p:grpSp>
        <p:nvGrpSpPr>
          <p:cNvPr id="731" name="Image Gallery"/>
          <p:cNvGrpSpPr/>
          <p:nvPr/>
        </p:nvGrpSpPr>
        <p:grpSpPr>
          <a:xfrm>
            <a:off x="2461710" y="1726964"/>
            <a:ext cx="7268580" cy="8754133"/>
            <a:chOff x="0" y="0"/>
            <a:chExt cx="7268579" cy="8754132"/>
          </a:xfrm>
        </p:grpSpPr>
        <p:pic>
          <p:nvPicPr>
            <p:cNvPr id="729" name="Screen Shot 2019-02-20 at 2.14.12 PM.png" descr="Screen Shot 2019-02-20 at 2.14.12 PM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0" y="0"/>
              <a:ext cx="7046663" cy="83096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30" name="Type to enter a caption."/>
            <p:cNvSpPr/>
            <p:nvPr/>
          </p:nvSpPr>
          <p:spPr>
            <a:xfrm>
              <a:off x="0" y="8385832"/>
              <a:ext cx="7268580" cy="36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 defTabSz="410765">
                <a:defRPr sz="14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t>Type to enter a caption.</a:t>
              </a:r>
            </a:p>
          </p:txBody>
        </p:sp>
      </p:grpSp>
      <p:sp>
        <p:nvSpPr>
          <p:cNvPr id="732" name="Rectangle"/>
          <p:cNvSpPr/>
          <p:nvPr/>
        </p:nvSpPr>
        <p:spPr>
          <a:xfrm>
            <a:off x="1559179" y="6301098"/>
            <a:ext cx="8200517" cy="988473"/>
          </a:xfrm>
          <a:prstGeom prst="rect">
            <a:avLst/>
          </a:prstGeom>
          <a:solidFill>
            <a:srgbClr val="2A2A77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3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734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35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3736" name="Private SABRE nodes need not scale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tabLst>
                <a:tab pos="5321300" algn="ctr"/>
              </a:tabLst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Private SABRE nodes need not scale</a:t>
            </a:r>
          </a:p>
        </p:txBody>
      </p:sp>
      <p:sp>
        <p:nvSpPr>
          <p:cNvPr id="3737" name="establish connection to a predefined set of IPs"/>
          <p:cNvSpPr txBox="1"/>
          <p:nvPr/>
        </p:nvSpPr>
        <p:spPr>
          <a:xfrm>
            <a:off x="2439406" y="2910058"/>
            <a:ext cx="5675558" cy="871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410765"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  <a:p>
            <a:pPr marL="391885" indent="-391885" defTabSz="410765">
              <a:buSzPct val="80000"/>
              <a:buBlip>
                <a:blip r:embed="rId4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establish connection to a predefined set of IPs</a:t>
            </a:r>
          </a:p>
        </p:txBody>
      </p:sp>
      <p:sp>
        <p:nvSpPr>
          <p:cNvPr id="3738" name="SABRE nodes need to"/>
          <p:cNvSpPr txBox="1"/>
          <p:nvPr/>
        </p:nvSpPr>
        <p:spPr>
          <a:xfrm>
            <a:off x="2015132" y="2392263"/>
            <a:ext cx="2810245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defRPr>
                <a:solidFill>
                  <a:srgbClr val="A6AA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SABRE nodes need to</a:t>
            </a:r>
          </a:p>
        </p:txBody>
      </p:sp>
      <p:sp>
        <p:nvSpPr>
          <p:cNvPr id="3739" name="regular Bitcoin client with few whitelisted IPs is sufficient"/>
          <p:cNvSpPr txBox="1"/>
          <p:nvPr/>
        </p:nvSpPr>
        <p:spPr>
          <a:xfrm>
            <a:off x="2015132" y="5520972"/>
            <a:ext cx="8860152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defRPr>
                <a:solidFill>
                  <a:srgbClr val="FF26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regular Bitcoin client with few whitelisted IPs is sufficient</a:t>
            </a:r>
          </a:p>
        </p:txBody>
      </p:sp>
      <p:sp>
        <p:nvSpPr>
          <p:cNvPr id="3740" name="be unreachable for unknown clients"/>
          <p:cNvSpPr txBox="1"/>
          <p:nvPr/>
        </p:nvSpPr>
        <p:spPr>
          <a:xfrm>
            <a:off x="2441882" y="3689917"/>
            <a:ext cx="4518494" cy="87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marL="391885" indent="-391885" defTabSz="410765">
              <a:buSzPct val="80000"/>
              <a:buBlip>
                <a:blip r:embed="rId4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  <a:p>
            <a:pPr marL="391885" indent="-391885" defTabSz="410765">
              <a:buSzPct val="80000"/>
              <a:buBlip>
                <a:blip r:embed="rId4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be unreachable for unknown clients</a:t>
            </a:r>
          </a:p>
        </p:txBody>
      </p:sp>
      <p:sp>
        <p:nvSpPr>
          <p:cNvPr id="3741" name="receive and relay blocks"/>
          <p:cNvSpPr txBox="1"/>
          <p:nvPr/>
        </p:nvSpPr>
        <p:spPr>
          <a:xfrm>
            <a:off x="2439406" y="4448599"/>
            <a:ext cx="3204713" cy="871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marL="391885" indent="-391885" defTabSz="410765">
              <a:buSzPct val="80000"/>
              <a:buBlip>
                <a:blip r:embed="rId4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  <a:p>
            <a:pPr marL="391885" indent="-391885" defTabSz="410765">
              <a:buSzPct val="80000"/>
              <a:buBlip>
                <a:blip r:embed="rId4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receive and relay blocks</a:t>
            </a:r>
          </a:p>
        </p:txBody>
      </p:sp>
    </p:spTree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5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746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47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3748" name="Rectangle"/>
          <p:cNvSpPr/>
          <p:nvPr/>
        </p:nvSpPr>
        <p:spPr>
          <a:xfrm>
            <a:off x="2839967" y="3442575"/>
            <a:ext cx="2300512" cy="1141955"/>
          </a:xfrm>
          <a:prstGeom prst="rect">
            <a:avLst/>
          </a:prstGeom>
          <a:solidFill>
            <a:srgbClr val="FFDABB">
              <a:alpha val="88138"/>
            </a:srgbClr>
          </a:solidFill>
          <a:ln w="3175">
            <a:solidFill>
              <a:schemeClr val="accent3">
                <a:lumOff val="10616"/>
                <a:alpha val="88138"/>
              </a:schemeClr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800">
                <a:solidFill>
                  <a:srgbClr val="FFDCB8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749" name="Private deployment"/>
          <p:cNvSpPr txBox="1"/>
          <p:nvPr/>
        </p:nvSpPr>
        <p:spPr>
          <a:xfrm>
            <a:off x="3003740" y="3863533"/>
            <a:ext cx="1972966" cy="30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lnSpc>
                <a:spcPct val="140000"/>
              </a:lnSpc>
              <a:defRPr sz="16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Private deployment</a:t>
            </a:r>
          </a:p>
        </p:txBody>
      </p:sp>
      <p:sp>
        <p:nvSpPr>
          <p:cNvPr id="3750" name="Rectangle"/>
          <p:cNvSpPr/>
          <p:nvPr/>
        </p:nvSpPr>
        <p:spPr>
          <a:xfrm>
            <a:off x="7179795" y="3442575"/>
            <a:ext cx="2300512" cy="1141955"/>
          </a:xfrm>
          <a:prstGeom prst="rect">
            <a:avLst/>
          </a:prstGeom>
          <a:solidFill>
            <a:srgbClr val="FFDABB">
              <a:alpha val="88138"/>
            </a:srgbClr>
          </a:solidFill>
          <a:ln w="3175">
            <a:solidFill>
              <a:schemeClr val="accent3">
                <a:lumOff val="10616"/>
                <a:alpha val="88138"/>
              </a:schemeClr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800">
                <a:solidFill>
                  <a:srgbClr val="FFDCB8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751" name="Public deployment"/>
          <p:cNvSpPr txBox="1"/>
          <p:nvPr/>
        </p:nvSpPr>
        <p:spPr>
          <a:xfrm>
            <a:off x="7380031" y="3863533"/>
            <a:ext cx="1900040" cy="30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lnSpc>
                <a:spcPct val="140000"/>
              </a:lnSpc>
              <a:defRPr sz="16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Public deployment</a:t>
            </a:r>
          </a:p>
        </p:txBody>
      </p:sp>
      <p:sp>
        <p:nvSpPr>
          <p:cNvPr id="3752" name="Two ways to deploy a SABRE node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tabLst>
                <a:tab pos="5321300" algn="ctr"/>
              </a:tabLst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Two ways to deploy a SABRE node</a:t>
            </a:r>
          </a:p>
        </p:txBody>
      </p:sp>
      <p:sp>
        <p:nvSpPr>
          <p:cNvPr id="3753" name="Serving all Bitcoin clients"/>
          <p:cNvSpPr txBox="1"/>
          <p:nvPr/>
        </p:nvSpPr>
        <p:spPr>
          <a:xfrm>
            <a:off x="7048741" y="4708875"/>
            <a:ext cx="2535040" cy="300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algn="ctr" defTabSz="410765">
              <a:lnSpc>
                <a:spcPct val="130000"/>
              </a:lnSpc>
              <a:defRPr sz="16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Serving </a:t>
            </a:r>
            <a:r>
              <a:rPr>
                <a:solidFill>
                  <a:srgbClr val="FF2600"/>
                </a:solidFill>
              </a:rPr>
              <a:t>all</a:t>
            </a:r>
            <a:r>
              <a:t> Bitcoin clients</a:t>
            </a:r>
          </a:p>
        </p:txBody>
      </p:sp>
      <p:sp>
        <p:nvSpPr>
          <p:cNvPr id="3754" name="Serving few predefined clients"/>
          <p:cNvSpPr txBox="1"/>
          <p:nvPr/>
        </p:nvSpPr>
        <p:spPr>
          <a:xfrm>
            <a:off x="2395365" y="4708875"/>
            <a:ext cx="3048001" cy="300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algn="ctr" defTabSz="410765">
              <a:lnSpc>
                <a:spcPct val="130000"/>
              </a:lnSpc>
              <a:defRPr sz="16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Serving few </a:t>
            </a:r>
            <a:r>
              <a:rPr>
                <a:solidFill>
                  <a:srgbClr val="FF2600"/>
                </a:solidFill>
              </a:rPr>
              <a:t>predefined</a:t>
            </a:r>
            <a:r>
              <a:t> clients</a:t>
            </a:r>
          </a:p>
        </p:txBody>
      </p:sp>
      <p:sp>
        <p:nvSpPr>
          <p:cNvPr id="3755" name="Rectangle"/>
          <p:cNvSpPr/>
          <p:nvPr/>
        </p:nvSpPr>
        <p:spPr>
          <a:xfrm>
            <a:off x="2391076" y="2014650"/>
            <a:ext cx="3340169" cy="4161375"/>
          </a:xfrm>
          <a:prstGeom prst="rect">
            <a:avLst/>
          </a:prstGeom>
          <a:solidFill>
            <a:srgbClr val="FFFFFF">
              <a:alpha val="59251"/>
            </a:srgbClr>
          </a:solidFill>
          <a:ln w="3175"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1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9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760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61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3762" name="Public SABRE nodes need to scale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tabLst>
                <a:tab pos="5321300" algn="ctr"/>
              </a:tabLst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Public SABRE nodes need to scale</a:t>
            </a:r>
          </a:p>
        </p:txBody>
      </p:sp>
      <p:sp>
        <p:nvSpPr>
          <p:cNvPr id="3763" name="maintain thousands of connections"/>
          <p:cNvSpPr txBox="1"/>
          <p:nvPr/>
        </p:nvSpPr>
        <p:spPr>
          <a:xfrm>
            <a:off x="2439406" y="2910058"/>
            <a:ext cx="4592610" cy="871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marL="391885" indent="-391885" defTabSz="410765">
              <a:buSzPct val="80000"/>
              <a:buBlip>
                <a:blip r:embed="rId4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  <a:p>
            <a:pPr marL="391885" indent="-391885" defTabSz="410765">
              <a:buSzPct val="80000"/>
              <a:buBlip>
                <a:blip r:embed="rId4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maintain thousands of connections  </a:t>
            </a:r>
          </a:p>
        </p:txBody>
      </p:sp>
      <p:sp>
        <p:nvSpPr>
          <p:cNvPr id="3764" name="SABRE nodes need to"/>
          <p:cNvSpPr txBox="1"/>
          <p:nvPr/>
        </p:nvSpPr>
        <p:spPr>
          <a:xfrm>
            <a:off x="2015132" y="2392263"/>
            <a:ext cx="2810245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defRPr>
                <a:solidFill>
                  <a:srgbClr val="A6AA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SABRE nodes need to</a:t>
            </a:r>
          </a:p>
        </p:txBody>
      </p:sp>
      <p:sp>
        <p:nvSpPr>
          <p:cNvPr id="3765" name="distinguish spoofing and malicious request"/>
          <p:cNvSpPr txBox="1"/>
          <p:nvPr/>
        </p:nvSpPr>
        <p:spPr>
          <a:xfrm>
            <a:off x="2441882" y="3689917"/>
            <a:ext cx="5413695" cy="87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marL="391885" indent="-391885" defTabSz="410765">
              <a:buSzPct val="80000"/>
              <a:buBlip>
                <a:blip r:embed="rId4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  <a:p>
            <a:pPr marL="391885" indent="-391885" defTabSz="410765">
              <a:buSzPct val="80000"/>
              <a:buBlip>
                <a:blip r:embed="rId4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distinguish spoofing and malicious request </a:t>
            </a:r>
          </a:p>
        </p:txBody>
      </p:sp>
      <p:sp>
        <p:nvSpPr>
          <p:cNvPr id="3766" name="receive, verify and relay blocks fast"/>
          <p:cNvSpPr txBox="1"/>
          <p:nvPr/>
        </p:nvSpPr>
        <p:spPr>
          <a:xfrm>
            <a:off x="2439406" y="4448599"/>
            <a:ext cx="4515145" cy="871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marL="391885" indent="-391885" defTabSz="410765">
              <a:buSzPct val="80000"/>
              <a:buBlip>
                <a:blip r:embed="rId4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  <a:p>
            <a:pPr marL="391885" indent="-391885" defTabSz="410765">
              <a:buSzPct val="80000"/>
              <a:buBlip>
                <a:blip r:embed="rId4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receive, verify and relay blocks fast </a:t>
            </a:r>
          </a:p>
        </p:txBody>
      </p:sp>
    </p:spTree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0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771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72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3773" name="Public SABRE nodes need to scale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tabLst>
                <a:tab pos="5321300" algn="ctr"/>
              </a:tabLst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Public SABRE nodes need to scale</a:t>
            </a:r>
          </a:p>
        </p:txBody>
      </p:sp>
      <p:sp>
        <p:nvSpPr>
          <p:cNvPr id="3774" name="SABRE nodes need to"/>
          <p:cNvSpPr txBox="1"/>
          <p:nvPr/>
        </p:nvSpPr>
        <p:spPr>
          <a:xfrm>
            <a:off x="2015132" y="2392263"/>
            <a:ext cx="2810245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defRPr>
                <a:solidFill>
                  <a:srgbClr val="A6AA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SABRE nodes need to</a:t>
            </a:r>
          </a:p>
        </p:txBody>
      </p:sp>
      <p:sp>
        <p:nvSpPr>
          <p:cNvPr id="3775" name="distinguish spoofing and malicious request"/>
          <p:cNvSpPr txBox="1"/>
          <p:nvPr/>
        </p:nvSpPr>
        <p:spPr>
          <a:xfrm>
            <a:off x="2441882" y="3689917"/>
            <a:ext cx="5413695" cy="87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marL="391885" indent="-391885" defTabSz="410765">
              <a:buSzPct val="80000"/>
              <a:buBlip>
                <a:blip r:embed="rId4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  <a:p>
            <a:pPr marL="391885" indent="-391885" defTabSz="410765">
              <a:buSzPct val="80000"/>
              <a:buBlip>
                <a:blip r:embed="rId4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distinguish spoofing and malicious request </a:t>
            </a:r>
          </a:p>
        </p:txBody>
      </p:sp>
      <p:sp>
        <p:nvSpPr>
          <p:cNvPr id="3776" name="receive, verify and relay blocks fast"/>
          <p:cNvSpPr txBox="1"/>
          <p:nvPr/>
        </p:nvSpPr>
        <p:spPr>
          <a:xfrm>
            <a:off x="2439406" y="4448599"/>
            <a:ext cx="4442814" cy="871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marL="391885" indent="-391885" defTabSz="410765">
              <a:buSzPct val="80000"/>
              <a:buBlip>
                <a:blip r:embed="rId4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  <a:p>
            <a:pPr marL="391885" indent="-391885" defTabSz="410765">
              <a:buSzPct val="80000"/>
              <a:buBlip>
                <a:blip r:embed="rId4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receive, verify and relay blocks fast</a:t>
            </a:r>
          </a:p>
        </p:txBody>
      </p:sp>
      <p:sp>
        <p:nvSpPr>
          <p:cNvPr id="3777" name="Simple software implementation would not suffice"/>
          <p:cNvSpPr txBox="1"/>
          <p:nvPr/>
        </p:nvSpPr>
        <p:spPr>
          <a:xfrm>
            <a:off x="2015132" y="5520972"/>
            <a:ext cx="8860152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defRPr>
                <a:solidFill>
                  <a:srgbClr val="FF26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Simple software implementation would not suffice</a:t>
            </a:r>
          </a:p>
        </p:txBody>
      </p:sp>
      <p:sp>
        <p:nvSpPr>
          <p:cNvPr id="3778" name="maintain thousands of connections"/>
          <p:cNvSpPr txBox="1"/>
          <p:nvPr/>
        </p:nvSpPr>
        <p:spPr>
          <a:xfrm>
            <a:off x="2439406" y="2910058"/>
            <a:ext cx="4592610" cy="871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marL="391885" indent="-391885" defTabSz="410765">
              <a:buSzPct val="80000"/>
              <a:buBlip>
                <a:blip r:embed="rId4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  <a:p>
            <a:pPr marL="391885" indent="-391885" defTabSz="410765">
              <a:buSzPct val="80000"/>
              <a:buBlip>
                <a:blip r:embed="rId4"/>
              </a:buBlip>
              <a:defRPr>
                <a:solidFill>
                  <a:srgbClr val="53585F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maintain thousands of connections  </a:t>
            </a:r>
          </a:p>
        </p:txBody>
      </p:sp>
    </p:spTree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2" name="Rectangle 4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3783" name="TextBox 39"/>
          <p:cNvSpPr txBox="1"/>
          <p:nvPr/>
        </p:nvSpPr>
        <p:spPr>
          <a:xfrm>
            <a:off x="2816873" y="2958311"/>
            <a:ext cx="6841448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 defTabSz="410765">
              <a:defRPr sz="2000">
                <a:solidFill>
                  <a:srgbClr val="FFFFFF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SABRE can leverage programmable data planes</a:t>
            </a:r>
            <a:endParaRPr lang="en-US" dirty="0"/>
          </a:p>
          <a:p>
            <a:endParaRPr lang="en-US" dirty="0"/>
          </a:p>
          <a:p>
            <a:r>
              <a:rPr lang="en-US" dirty="0"/>
              <a:t>SABRE DP</a:t>
            </a:r>
          </a:p>
        </p:txBody>
      </p:sp>
      <p:sp>
        <p:nvSpPr>
          <p:cNvPr id="3784" name="SABRE DP"/>
          <p:cNvSpPr txBox="1"/>
          <p:nvPr/>
        </p:nvSpPr>
        <p:spPr>
          <a:xfrm>
            <a:off x="6049802" y="3575583"/>
            <a:ext cx="92395" cy="477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 defTabSz="410765">
              <a:defRPr sz="2500">
                <a:solidFill>
                  <a:srgbClr val="A6AA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3" grpId="1" animBg="1" advAuto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7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798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99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3800" name="SABRE DP allows relay nodes to deal with…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SABRE DP allows relay nodes to deal with </a:t>
            </a:r>
          </a:p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high malicious or benign load</a:t>
            </a:r>
          </a:p>
        </p:txBody>
      </p:sp>
    </p:spTree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4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805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06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3807" name="can serve few Billions…"/>
          <p:cNvSpPr txBox="1"/>
          <p:nvPr/>
        </p:nvSpPr>
        <p:spPr>
          <a:xfrm>
            <a:off x="7434343" y="2013148"/>
            <a:ext cx="1984724" cy="611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410765">
              <a:lnSpc>
                <a:spcPct val="150000"/>
              </a:lnSpc>
              <a:defRPr sz="14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can serve few Billions</a:t>
            </a:r>
          </a:p>
          <a:p>
            <a:pPr defTabSz="410765">
              <a:lnSpc>
                <a:spcPct val="150000"/>
              </a:lnSpc>
              <a:defRPr sz="14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of packets per second</a:t>
            </a:r>
          </a:p>
        </p:txBody>
      </p:sp>
      <p:sp>
        <p:nvSpPr>
          <p:cNvPr id="3808" name="Line"/>
          <p:cNvSpPr/>
          <p:nvPr/>
        </p:nvSpPr>
        <p:spPr>
          <a:xfrm>
            <a:off x="7070480" y="1758870"/>
            <a:ext cx="203920" cy="11197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8700"/>
                </a:lnTo>
                <a:lnTo>
                  <a:pt x="0" y="10997"/>
                </a:lnTo>
                <a:lnTo>
                  <a:pt x="20395" y="13165"/>
                </a:lnTo>
                <a:lnTo>
                  <a:pt x="20395" y="21600"/>
                </a:lnTo>
              </a:path>
            </a:pathLst>
          </a:custGeom>
          <a:ln w="12700">
            <a:solidFill>
              <a:srgbClr val="FF93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sp>
        <p:nvSpPr>
          <p:cNvPr id="3809" name="scales to increased load"/>
          <p:cNvSpPr txBox="1"/>
          <p:nvPr/>
        </p:nvSpPr>
        <p:spPr>
          <a:xfrm>
            <a:off x="2355329" y="5600700"/>
            <a:ext cx="2805795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rgbClr val="DCDEE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scales to increased load </a:t>
            </a:r>
          </a:p>
        </p:txBody>
      </p:sp>
      <p:sp>
        <p:nvSpPr>
          <p:cNvPr id="3810" name="NetChain: Scale-Free Sub-RTT Coordination NDSI 2018"/>
          <p:cNvSpPr txBox="1"/>
          <p:nvPr/>
        </p:nvSpPr>
        <p:spPr>
          <a:xfrm>
            <a:off x="66253" y="5999534"/>
            <a:ext cx="5555304" cy="28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algn="r" defTabSz="321468">
              <a:lnSpc>
                <a:spcPts val="2600"/>
              </a:lnSpc>
              <a:defRPr sz="1400"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NetChain: Scale-Free Sub-RTT Coordination NDSI 2018</a:t>
            </a:r>
          </a:p>
        </p:txBody>
      </p:sp>
      <p:sp>
        <p:nvSpPr>
          <p:cNvPr id="3811" name="is faster than any server optimization"/>
          <p:cNvSpPr txBox="1"/>
          <p:nvPr/>
        </p:nvSpPr>
        <p:spPr>
          <a:xfrm>
            <a:off x="2462485" y="2158603"/>
            <a:ext cx="4300179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rgbClr val="FF26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is faster than any server optimization </a:t>
            </a:r>
          </a:p>
        </p:txBody>
      </p:sp>
      <p:sp>
        <p:nvSpPr>
          <p:cNvPr id="3812" name="SABRE DP allows relay nodes to deal with…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SABRE DP allows relay nodes to deal with </a:t>
            </a:r>
          </a:p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high malicious or benign load</a:t>
            </a:r>
          </a:p>
        </p:txBody>
      </p:sp>
    </p:spTree>
  </p:cSld>
  <p:clrMapOvr>
    <a:masterClrMapping/>
  </p:clrMapOvr>
  <p:transition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6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817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18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3819" name="Dynamic Black/White lists…"/>
          <p:cNvSpPr txBox="1"/>
          <p:nvPr/>
        </p:nvSpPr>
        <p:spPr>
          <a:xfrm>
            <a:off x="7427476" y="3491621"/>
            <a:ext cx="2477580" cy="935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410765">
              <a:lnSpc>
                <a:spcPct val="150000"/>
              </a:lnSpc>
              <a:defRPr sz="14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Dynamic Black/White lists </a:t>
            </a:r>
          </a:p>
          <a:p>
            <a:pPr defTabSz="410765">
              <a:lnSpc>
                <a:spcPct val="150000"/>
              </a:lnSpc>
              <a:defRPr sz="14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Protection from spoofing &amp;</a:t>
            </a:r>
          </a:p>
          <a:p>
            <a:pPr defTabSz="410765">
              <a:lnSpc>
                <a:spcPct val="150000"/>
              </a:lnSpc>
              <a:defRPr sz="14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Repetitive request</a:t>
            </a:r>
          </a:p>
        </p:txBody>
      </p:sp>
      <p:sp>
        <p:nvSpPr>
          <p:cNvPr id="3820" name="is faster than any server optimization"/>
          <p:cNvSpPr txBox="1"/>
          <p:nvPr/>
        </p:nvSpPr>
        <p:spPr>
          <a:xfrm>
            <a:off x="2462485" y="2158603"/>
            <a:ext cx="4300179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rgbClr val="A6AA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is faster than any server optimization </a:t>
            </a:r>
          </a:p>
        </p:txBody>
      </p:sp>
      <p:sp>
        <p:nvSpPr>
          <p:cNvPr id="3821" name="protects against malicious requests"/>
          <p:cNvSpPr txBox="1"/>
          <p:nvPr/>
        </p:nvSpPr>
        <p:spPr>
          <a:xfrm>
            <a:off x="2462485" y="3790071"/>
            <a:ext cx="4022354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rgbClr val="FF26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protects against malicious requests</a:t>
            </a:r>
          </a:p>
        </p:txBody>
      </p:sp>
      <p:sp>
        <p:nvSpPr>
          <p:cNvPr id="3822" name="Line"/>
          <p:cNvSpPr/>
          <p:nvPr/>
        </p:nvSpPr>
        <p:spPr>
          <a:xfrm>
            <a:off x="7070480" y="3410863"/>
            <a:ext cx="203920" cy="1119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8700"/>
                </a:lnTo>
                <a:lnTo>
                  <a:pt x="0" y="10997"/>
                </a:lnTo>
                <a:lnTo>
                  <a:pt x="20395" y="13165"/>
                </a:lnTo>
                <a:lnTo>
                  <a:pt x="20395" y="21600"/>
                </a:lnTo>
              </a:path>
            </a:pathLst>
          </a:custGeom>
          <a:ln w="12700">
            <a:solidFill>
              <a:srgbClr val="FF93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sp>
        <p:nvSpPr>
          <p:cNvPr id="3823" name="SABRE DP allows relay nodes to deal with…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SABRE DP allows relay nodes to deal with </a:t>
            </a:r>
          </a:p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high malicious or benign load</a:t>
            </a:r>
          </a:p>
        </p:txBody>
      </p:sp>
    </p:spTree>
  </p:cSld>
  <p:clrMapOvr>
    <a:masterClrMapping/>
  </p:clrMapOvr>
  <p:transition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7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828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29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3830" name="is faster than any server optimization"/>
          <p:cNvSpPr txBox="1"/>
          <p:nvPr/>
        </p:nvSpPr>
        <p:spPr>
          <a:xfrm>
            <a:off x="2462485" y="2158603"/>
            <a:ext cx="4300179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rgbClr val="A6AA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is faster than any server optimization </a:t>
            </a:r>
          </a:p>
        </p:txBody>
      </p:sp>
      <p:sp>
        <p:nvSpPr>
          <p:cNvPr id="3831" name="protects against malicious requests"/>
          <p:cNvSpPr txBox="1"/>
          <p:nvPr/>
        </p:nvSpPr>
        <p:spPr>
          <a:xfrm>
            <a:off x="2462485" y="3790071"/>
            <a:ext cx="4022354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rgbClr val="A6AAA9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protects against malicious requests</a:t>
            </a:r>
          </a:p>
        </p:txBody>
      </p:sp>
      <p:sp>
        <p:nvSpPr>
          <p:cNvPr id="3832" name="almost all clients are…"/>
          <p:cNvSpPr txBox="1"/>
          <p:nvPr/>
        </p:nvSpPr>
        <p:spPr>
          <a:xfrm>
            <a:off x="7455248" y="5471160"/>
            <a:ext cx="2953147" cy="59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16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almost all clients are</a:t>
            </a:r>
          </a:p>
          <a:p>
            <a:pPr defTabSz="410765">
              <a:lnSpc>
                <a:spcPct val="130000"/>
              </a:lnSpc>
              <a:defRPr sz="16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seven directly from hardware</a:t>
            </a:r>
          </a:p>
        </p:txBody>
      </p:sp>
      <p:sp>
        <p:nvSpPr>
          <p:cNvPr id="3833" name="minimum software interaction"/>
          <p:cNvSpPr txBox="1"/>
          <p:nvPr/>
        </p:nvSpPr>
        <p:spPr>
          <a:xfrm>
            <a:off x="2462485" y="5600700"/>
            <a:ext cx="3498628" cy="33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>
                <a:solidFill>
                  <a:srgbClr val="FF26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minimum software interaction </a:t>
            </a:r>
          </a:p>
        </p:txBody>
      </p:sp>
      <p:sp>
        <p:nvSpPr>
          <p:cNvPr id="3834" name="Line"/>
          <p:cNvSpPr/>
          <p:nvPr/>
        </p:nvSpPr>
        <p:spPr>
          <a:xfrm>
            <a:off x="7070480" y="5185489"/>
            <a:ext cx="203920" cy="1119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8700"/>
                </a:lnTo>
                <a:lnTo>
                  <a:pt x="0" y="10997"/>
                </a:lnTo>
                <a:lnTo>
                  <a:pt x="20395" y="13165"/>
                </a:lnTo>
                <a:lnTo>
                  <a:pt x="20395" y="21600"/>
                </a:lnTo>
              </a:path>
            </a:pathLst>
          </a:custGeom>
          <a:ln w="12700">
            <a:solidFill>
              <a:srgbClr val="FF9300"/>
            </a:solidFill>
            <a:miter lim="400000"/>
          </a:ln>
        </p:spPr>
        <p:txBody>
          <a:bodyPr lIns="35718" tIns="35718" rIns="35718" bIns="35718" anchor="ctr"/>
          <a:lstStyle/>
          <a:p>
            <a:pPr algn="ctr" defTabSz="410765"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sp>
        <p:nvSpPr>
          <p:cNvPr id="3835" name="SABRE DP allows relay nodes to deal with…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SABRE DP allows relay nodes to deal with </a:t>
            </a:r>
          </a:p>
          <a:p>
            <a: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high malicious or benign load</a:t>
            </a:r>
          </a:p>
        </p:txBody>
      </p:sp>
    </p:spTree>
  </p:cSld>
  <p:clrMapOvr>
    <a:masterClrMapping/>
  </p:clrMapOvr>
  <p:transition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9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087"/>
            <a:ext cx="12310110" cy="8206741"/>
          </a:xfrm>
          <a:prstGeom prst="rect">
            <a:avLst/>
          </a:prstGeom>
          <a:ln w="12700">
            <a:miter lim="400000"/>
          </a:ln>
        </p:spPr>
      </p:pic>
      <p:sp>
        <p:nvSpPr>
          <p:cNvPr id="3840" name="Прямоугольник 10"/>
          <p:cNvSpPr/>
          <p:nvPr/>
        </p:nvSpPr>
        <p:spPr>
          <a:xfrm>
            <a:off x="760216" y="557462"/>
            <a:ext cx="10671568" cy="5743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41" name="Rectangle 13"/>
          <p:cNvSpPr txBox="1"/>
          <p:nvPr/>
        </p:nvSpPr>
        <p:spPr>
          <a:xfrm>
            <a:off x="9817709" y="6298167"/>
            <a:ext cx="193718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#Hopperx1London</a:t>
            </a:r>
          </a:p>
        </p:txBody>
      </p:sp>
      <p:sp>
        <p:nvSpPr>
          <p:cNvPr id="3842" name="Not all operations can be done in hardware"/>
          <p:cNvSpPr txBox="1"/>
          <p:nvPr/>
        </p:nvSpPr>
        <p:spPr>
          <a:xfrm>
            <a:off x="889000" y="624482"/>
            <a:ext cx="8420696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8" tIns="35718" rIns="35718" bIns="35718" anchor="ctr">
            <a:spAutoFit/>
          </a:bodyPr>
          <a:lstStyle>
            <a:lvl1pPr defTabSz="410765">
              <a:lnSpc>
                <a:spcPct val="130000"/>
              </a:lnSpc>
              <a:defRPr sz="2200">
                <a:solidFill>
                  <a:srgbClr val="424242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Not all operations can be done in hardware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5053</Words>
  <Application>Microsoft Macintosh PowerPoint</Application>
  <PresentationFormat>Widescreen</PresentationFormat>
  <Paragraphs>1366</Paragraphs>
  <Slides>109</Slides>
  <Notes>103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20" baseType="lpstr">
      <vt:lpstr>Apple Braille Outline 6 Dot</vt:lpstr>
      <vt:lpstr>Arial</vt:lpstr>
      <vt:lpstr>Calibri</vt:lpstr>
      <vt:lpstr>Calibri Light</vt:lpstr>
      <vt:lpstr>Gill Sans</vt:lpstr>
      <vt:lpstr>Helvetica</vt:lpstr>
      <vt:lpstr>Helvetica Light</vt:lpstr>
      <vt:lpstr>Helvetica Neue</vt:lpstr>
      <vt:lpstr>Lucida Grande</vt:lpstr>
      <vt:lpstr>Lucida Sans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Sot Apo</cp:lastModifiedBy>
  <cp:revision>81</cp:revision>
  <dcterms:modified xsi:type="dcterms:W3CDTF">2019-06-12T06:12:26Z</dcterms:modified>
</cp:coreProperties>
</file>