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79" r:id="rId5"/>
    <p:sldId id="268" r:id="rId6"/>
    <p:sldId id="269" r:id="rId7"/>
    <p:sldId id="270" r:id="rId8"/>
    <p:sldId id="272" r:id="rId9"/>
    <p:sldId id="262" r:id="rId10"/>
  </p:sldIdLst>
  <p:sldSz cx="13004800" cy="73152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harter" panose="02000503060000020004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pos="7648" userDrawn="1">
          <p15:clr>
            <a:srgbClr val="A4A3A4"/>
          </p15:clr>
        </p15:guide>
        <p15:guide id="3" pos="544" userDrawn="1">
          <p15:clr>
            <a:srgbClr val="A4A3A4"/>
          </p15:clr>
        </p15:guide>
        <p15:guide id="4" pos="4096" userDrawn="1">
          <p15:clr>
            <a:srgbClr val="A4A3A4"/>
          </p15:clr>
        </p15:guide>
        <p15:guide id="5" pos="1936" userDrawn="1">
          <p15:clr>
            <a:srgbClr val="A4A3A4"/>
          </p15:clr>
        </p15:guide>
        <p15:guide id="6" pos="6304" userDrawn="1">
          <p15:clr>
            <a:srgbClr val="A4A3A4"/>
          </p15:clr>
        </p15:guide>
        <p15:guide id="7" orient="horz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607"/>
    <a:srgbClr val="CFBE13"/>
    <a:srgbClr val="FDF7A9"/>
    <a:srgbClr val="333333"/>
    <a:srgbClr val="0B0B0B"/>
    <a:srgbClr val="414141"/>
    <a:srgbClr val="FAE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622" autoAdjust="0"/>
  </p:normalViewPr>
  <p:slideViewPr>
    <p:cSldViewPr>
      <p:cViewPr varScale="1">
        <p:scale>
          <a:sx n="66" d="100"/>
          <a:sy n="66" d="100"/>
        </p:scale>
        <p:origin x="810" y="72"/>
      </p:cViewPr>
      <p:guideLst>
        <p:guide orient="horz" pos="2736"/>
        <p:guide pos="7648"/>
        <p:guide pos="544"/>
        <p:guide pos="4096"/>
        <p:guide pos="1936"/>
        <p:guide pos="6304"/>
        <p:guide orient="horz"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6:20:2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6868 24575,'0'-1'0,"1"0"0,-1 0 0,0 0 0,1 0 0,-1 0 0,1 0 0,-1 0 0,1 0 0,0 0 0,-1 0 0,1 0 0,0 0 0,0 0 0,0 0 0,0 0 0,-1 1 0,1-1 0,0 0 0,2 0 0,23-13 0,-16 9 0,22-11 0,1 2 0,67-21 0,78-7 0,2-2 0,-141 35 0,51-6 0,-64 12 0,-1-1 0,1-1 0,-1-1 0,0-1 0,39-17 0,-30 8 0,68-20 0,-4 2 0,75-25 0,-113 42 0,97-43 0,-105 38 0,1 2 0,71-15 0,-37 10 0,72-19 0,140-48 0,-200 50 0,-58 23 0,45-15 0,-10 11 0,-21 8 0,0-2 0,-2-3 0,91-48 0,42-31 0,-89 49 0,26-6 0,99-61 0,-157 86 0,104-33 0,157-65 0,-236 90 0,81-49 0,14-5 0,-136 70 0,70-45 0,-13 7 0,-42 28 0,224-108 0,-173 88 0,-3-5 0,140-97 0,-130 86 0,-83 49 0,0-2 0,38-30 0,18-17 0,2 4 0,128-63 0,-166 101 0,-41 20 0,0-1 0,0-1 0,-1-1 0,25-18 0,72-53 0,-39 29 0,-50 35 0,1 2 0,35-15 0,-32 16 0,48-30 0,97-71 0,-91 61 0,3 4 0,130-55 0,-123 57 0,141-99 0,-203 126 0,106-73 0,166-103 0,-172 116 0,170-139 0,-195 139 0,-87 67 0,291-206 0,128-64 0,-230 146 0,244-171 0,-383 259 0,15-9 0,-71 49 0,0 1 0,0-2 0,17-19 0,-17 18 0,0-1 0,22-15 0,60-48 0,-65 50 0,54-36 0,18-3 0,157-132 0,-239 182 0,1 1 0,1 0 0,1 2 0,0 0 0,45-15 0,9-4 0,375-199 0,-410 210 0,61-21 0,7-2 0,-29 8 0,1 3 0,89-22 0,-92 32 0,-38 9 0,1 2 0,76-10 0,-82 17 0,-1-2 0,1-2 0,-1-1 0,-1-2 0,0-1 0,40-20 0,183-77 0,-199 88 0,1 3 0,94-17 0,-108 28 0,50-9 0,172-6 0,612 24 0,-853 0 0,0 1 0,0 0 0,0 3 0,36 11 0,32 6 0,-90-22 0,62 11 0,121 39 0,-142-35 0,-15-5 0,50 23 0,16 9 0,-61-29 0,45 25 0,122 68 0,-114-62 0,-28-17 0,17 10 0,96 56 0,-81-36 0,91 60 0,182 124 0,-142-116 0,-36-24 0,-104-47 0,105 92 0,-104-78 0,143 140 0,-130-114 0,-36-41 0,79 52 0,62 53 0,188 228 0,-219-215 0,33 71 0,-123-140 0,2-5 0,123 111 0,216 196 0,-295-278 0,81 86 0,-105-104 0,114 97 0,-14-13 0,-182-175 0,1-1 0,1 0 0,29 15 0,31 22 0,57 45 0,-40-29 0,-54-37 0,58 32 0,-74-47 0,0 2 0,33 27 0,33 24 0,26 3 0,146 99 0,-122-79 0,-42-29 0,135 84 0,-206-129 0,2-1 0,44 16 0,-23-10 0,-10-4 0,0-2 0,1-3 0,1-1 0,1-3 0,0-1 0,0-3 0,79 4 0,99 0 0,45 2 0,-189-15 0,-40-1 0,0 2 0,-1 1 0,1 3 0,76 15 0,-20 15 0,180 88 0,-134-54 0,-79-40 0,-15-7 0,54 32 0,14 5 0,-15-9 0,87 44 0,-116-58 0,1-5 0,13 7 0,-34-12 0,2-2 0,70 17 0,-71-23 0,136 44 0,-118-41 0,-56-16 0,0 0 0,-1 1 0,32 14 0,111 47-54,-104-44-1257,-32-13-5515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600" y="2651397"/>
            <a:ext cx="7467600" cy="1513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16"/>
              </a:lnSpc>
            </a:pPr>
            <a:r>
              <a:rPr lang="en-US" sz="4226" dirty="0" err="1">
                <a:solidFill>
                  <a:srgbClr val="222222"/>
                </a:solidFill>
                <a:latin typeface="Charter" panose="02000503060000020004" pitchFamily="2" charset="0"/>
              </a:rPr>
              <a:t>Algoritmo</a:t>
            </a:r>
            <a:r>
              <a:rPr lang="en-US" sz="4226" dirty="0">
                <a:solidFill>
                  <a:srgbClr val="222222"/>
                </a:solidFill>
                <a:latin typeface="Charter" panose="02000503060000020004" pitchFamily="2" charset="0"/>
              </a:rPr>
              <a:t> </a:t>
            </a:r>
            <a:r>
              <a:rPr lang="en-US" sz="4226" dirty="0" err="1">
                <a:solidFill>
                  <a:srgbClr val="222222"/>
                </a:solidFill>
                <a:latin typeface="Charter" panose="02000503060000020004" pitchFamily="2" charset="0"/>
              </a:rPr>
              <a:t>Árvore</a:t>
            </a:r>
            <a:r>
              <a:rPr lang="en-US" sz="4226" dirty="0">
                <a:solidFill>
                  <a:srgbClr val="222222"/>
                </a:solidFill>
                <a:latin typeface="Charter" panose="02000503060000020004" pitchFamily="2" charset="0"/>
              </a:rPr>
              <a:t> de Regressão e Random Forest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871996" y="5648020"/>
            <a:ext cx="4362450" cy="672224"/>
            <a:chOff x="0" y="-47625"/>
            <a:chExt cx="5816600" cy="896299"/>
          </a:xfrm>
        </p:grpSpPr>
        <p:sp>
          <p:nvSpPr>
            <p:cNvPr id="54" name="TextBox 54"/>
            <p:cNvSpPr txBox="1"/>
            <p:nvPr/>
          </p:nvSpPr>
          <p:spPr>
            <a:xfrm>
              <a:off x="0" y="-47625"/>
              <a:ext cx="5816600" cy="39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811" spc="90" dirty="0" err="1">
                  <a:solidFill>
                    <a:srgbClr val="222222"/>
                  </a:solidFill>
                  <a:latin typeface="Charter" panose="02000503060000020004" pitchFamily="2" charset="0"/>
                </a:rPr>
                <a:t>Área</a:t>
              </a:r>
              <a:r>
                <a:rPr lang="en-US" sz="1811" spc="90" dirty="0">
                  <a:solidFill>
                    <a:srgbClr val="222222"/>
                  </a:solidFill>
                  <a:latin typeface="Charter" panose="02000503060000020004" pitchFamily="2" charset="0"/>
                </a:rPr>
                <a:t> de </a:t>
              </a:r>
              <a:r>
                <a:rPr lang="en-US" sz="1811" spc="90" dirty="0" err="1">
                  <a:solidFill>
                    <a:srgbClr val="222222"/>
                  </a:solidFill>
                  <a:latin typeface="Charter" panose="02000503060000020004" pitchFamily="2" charset="0"/>
                </a:rPr>
                <a:t>Estudo</a:t>
              </a:r>
              <a:endParaRPr lang="en-US" sz="1811" spc="90" dirty="0">
                <a:solidFill>
                  <a:srgbClr val="222222"/>
                </a:solidFill>
                <a:latin typeface="Charter" panose="02000503060000020004" pitchFamily="2" charset="0"/>
              </a:endParaRP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454891"/>
              <a:ext cx="5816600" cy="39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811" b="1" spc="181" dirty="0">
                  <a:solidFill>
                    <a:srgbClr val="222222"/>
                  </a:solidFill>
                  <a:latin typeface="Charter" panose="02000503060000020004" pitchFamily="2" charset="0"/>
                </a:rPr>
                <a:t>INTELIGÊNCIA ARTIFICIAL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778750" y="5656679"/>
            <a:ext cx="4362450" cy="672224"/>
            <a:chOff x="0" y="-47625"/>
            <a:chExt cx="5816600" cy="896299"/>
          </a:xfrm>
        </p:grpSpPr>
        <p:sp>
          <p:nvSpPr>
            <p:cNvPr id="57" name="TextBox 57"/>
            <p:cNvSpPr txBox="1"/>
            <p:nvPr/>
          </p:nvSpPr>
          <p:spPr>
            <a:xfrm>
              <a:off x="0" y="-47625"/>
              <a:ext cx="5816600" cy="39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35"/>
                </a:lnSpc>
              </a:pPr>
              <a:r>
                <a:rPr lang="en-US" sz="1811" spc="90" dirty="0" err="1">
                  <a:solidFill>
                    <a:srgbClr val="222222"/>
                  </a:solidFill>
                  <a:latin typeface="Charter" panose="02000503060000020004" pitchFamily="2" charset="0"/>
                </a:rPr>
                <a:t>Realização</a:t>
              </a:r>
              <a:endParaRPr lang="en-US" sz="1811" spc="90" dirty="0">
                <a:solidFill>
                  <a:srgbClr val="222222"/>
                </a:solidFill>
                <a:latin typeface="Charter" panose="02000503060000020004" pitchFamily="2" charset="0"/>
              </a:endParaRPr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454891"/>
              <a:ext cx="5816600" cy="39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35"/>
                </a:lnSpc>
              </a:pPr>
              <a:r>
                <a:rPr lang="en-US" sz="1811" b="1" spc="181" dirty="0" err="1">
                  <a:solidFill>
                    <a:srgbClr val="222222"/>
                  </a:solidFill>
                  <a:latin typeface="Charter" panose="02000503060000020004" pitchFamily="2" charset="0"/>
                </a:rPr>
                <a:t>FEA.dev</a:t>
              </a:r>
              <a:endParaRPr lang="en-US" sz="1811" b="1" spc="181" dirty="0">
                <a:solidFill>
                  <a:srgbClr val="222222"/>
                </a:solidFill>
                <a:latin typeface="Charter" panose="02000503060000020004" pitchFamily="2" charset="0"/>
              </a:endParaRP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0" y="6901352"/>
            <a:ext cx="13131800" cy="461908"/>
            <a:chOff x="0" y="0"/>
            <a:chExt cx="13175233" cy="615878"/>
          </a:xfrm>
          <a:solidFill>
            <a:srgbClr val="F7E607"/>
          </a:solidFill>
        </p:grpSpPr>
        <p:sp>
          <p:nvSpPr>
            <p:cNvPr id="60" name="Freeform 60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grpFill/>
          </p:spPr>
        </p:sp>
      </p:grpSp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46875"/>
          <a:stretch/>
        </p:blipFill>
        <p:spPr>
          <a:xfrm>
            <a:off x="737467" y="522886"/>
            <a:ext cx="2488333" cy="645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5486400"/>
            <a:ext cx="13004800" cy="1828800"/>
          </a:xfrm>
          <a:prstGeom prst="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778000" y="5838089"/>
            <a:ext cx="9448800" cy="1038746"/>
            <a:chOff x="612801" y="-66675"/>
            <a:chExt cx="10721372" cy="1384994"/>
          </a:xfrm>
        </p:grpSpPr>
        <p:sp>
          <p:nvSpPr>
            <p:cNvPr id="6" name="TextBox 6"/>
            <p:cNvSpPr txBox="1"/>
            <p:nvPr/>
          </p:nvSpPr>
          <p:spPr>
            <a:xfrm>
              <a:off x="612801" y="-27594"/>
              <a:ext cx="2772698" cy="12995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803"/>
                </a:lnSpc>
              </a:pPr>
              <a:r>
                <a:rPr lang="en-US" sz="2716" b="1" dirty="0">
                  <a:solidFill>
                    <a:srgbClr val="222222"/>
                  </a:solidFill>
                  <a:latin typeface="Charter" panose="02000503060000020004" pitchFamily="2" charset="0"/>
                </a:rPr>
                <a:t>Aprendizado Supervisionado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935936" y="-66675"/>
              <a:ext cx="6398237" cy="1384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16"/>
                </a:lnSpc>
              </a:pPr>
              <a:r>
                <a:rPr lang="pt-BR" dirty="0"/>
                <a:t>Nesse caso, dizemos que o aprendizado ocorre a partir dados rotulados, ou seja, já sabemos a saída esperada para cada conjunto de dados de entrada apresentados.</a:t>
              </a:r>
              <a:endParaRPr lang="en-US" sz="1811" spc="90" dirty="0">
                <a:solidFill>
                  <a:srgbClr val="222222"/>
                </a:solidFill>
                <a:latin typeface="Charter" panose="02000503060000020004" pitchFamily="2" charset="0"/>
              </a:endParaRPr>
            </a:p>
          </p:txBody>
        </p:sp>
      </p:grpSp>
      <p:pic>
        <p:nvPicPr>
          <p:cNvPr id="108" name="Imagem 10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46875"/>
          <a:stretch/>
        </p:blipFill>
        <p:spPr>
          <a:xfrm>
            <a:off x="737467" y="522886"/>
            <a:ext cx="2488333" cy="645123"/>
          </a:xfrm>
          <a:prstGeom prst="rect">
            <a:avLst/>
          </a:prstGeom>
        </p:spPr>
      </p:pic>
      <p:sp>
        <p:nvSpPr>
          <p:cNvPr id="109" name="TextBox 2"/>
          <p:cNvSpPr txBox="1"/>
          <p:nvPr/>
        </p:nvSpPr>
        <p:spPr>
          <a:xfrm>
            <a:off x="3605516" y="712113"/>
            <a:ext cx="8535684" cy="4308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/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Modelos de Aprendizado Supervisionado</a:t>
            </a:r>
          </a:p>
        </p:txBody>
      </p:sp>
      <p:sp>
        <p:nvSpPr>
          <p:cNvPr id="110" name="TextBox 2"/>
          <p:cNvSpPr txBox="1"/>
          <p:nvPr/>
        </p:nvSpPr>
        <p:spPr>
          <a:xfrm>
            <a:off x="869729" y="2826961"/>
            <a:ext cx="5088317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17"/>
              </a:lnSpc>
              <a:buFont typeface="Arial" panose="020B0604020202020204" pitchFamily="34" charset="0"/>
              <a:buChar char="•"/>
            </a:pP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Valores</a:t>
            </a: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 </a:t>
            </a: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categóricos</a:t>
            </a:r>
            <a:endParaRPr lang="pt-BR" sz="2012" dirty="0">
              <a:solidFill>
                <a:srgbClr val="000000"/>
              </a:solidFill>
              <a:latin typeface="Charter" panose="02000503060000020004" pitchFamily="2" charset="0"/>
            </a:endParaRPr>
          </a:p>
          <a:p>
            <a:pPr marL="342900" indent="-342900">
              <a:lnSpc>
                <a:spcPts val="2817"/>
              </a:lnSpc>
              <a:buFont typeface="Arial" panose="020B0604020202020204" pitchFamily="34" charset="0"/>
              <a:buChar char="•"/>
            </a:pPr>
            <a:r>
              <a:rPr lang="pt-BR" sz="2012" dirty="0">
                <a:solidFill>
                  <a:srgbClr val="000000"/>
                </a:solidFill>
                <a:latin typeface="Charter" panose="02000503060000020004" pitchFamily="2" charset="0"/>
              </a:rPr>
              <a:t>Objetivo: classificar itens em categorias com base em dados de entrada já observados</a:t>
            </a:r>
          </a:p>
          <a:p>
            <a:pPr marL="342900" indent="-342900">
              <a:lnSpc>
                <a:spcPts val="2817"/>
              </a:lnSpc>
              <a:buFont typeface="Arial" panose="020B0604020202020204" pitchFamily="34" charset="0"/>
              <a:buChar char="•"/>
            </a:pPr>
            <a:r>
              <a:rPr lang="pt-BR" sz="2012" dirty="0">
                <a:solidFill>
                  <a:srgbClr val="000000"/>
                </a:solidFill>
                <a:latin typeface="Charter" panose="02000503060000020004" pitchFamily="2" charset="0"/>
              </a:rPr>
              <a:t>Exemplo: Árvore de Classificação</a:t>
            </a:r>
            <a:endParaRPr lang="en-US" sz="2012" dirty="0">
              <a:solidFill>
                <a:srgbClr val="000000"/>
              </a:solidFill>
              <a:latin typeface="Charter" panose="02000503060000020004" pitchFamily="2" charset="0"/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863600" y="1548041"/>
            <a:ext cx="5088316" cy="414845"/>
          </a:xfrm>
          <a:prstGeom prst="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700" b="1" dirty="0">
                <a:solidFill>
                  <a:srgbClr val="0B0B0B"/>
                </a:solidFill>
                <a:latin typeface="Charter" panose="02000503060000020004" pitchFamily="2" charset="0"/>
              </a:rPr>
              <a:t>Classificação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6777642" y="1548041"/>
            <a:ext cx="5088316" cy="414845"/>
          </a:xfrm>
          <a:prstGeom prst="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700" b="1" dirty="0">
                <a:solidFill>
                  <a:srgbClr val="0B0B0B"/>
                </a:solidFill>
                <a:latin typeface="Charter" panose="02000503060000020004" pitchFamily="2" charset="0"/>
              </a:rPr>
              <a:t>Regressão</a:t>
            </a:r>
          </a:p>
        </p:txBody>
      </p:sp>
      <p:sp>
        <p:nvSpPr>
          <p:cNvPr id="113" name="TextBox 2"/>
          <p:cNvSpPr txBox="1"/>
          <p:nvPr/>
        </p:nvSpPr>
        <p:spPr>
          <a:xfrm>
            <a:off x="6777641" y="2826961"/>
            <a:ext cx="5088317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17"/>
              </a:lnSpc>
              <a:buFont typeface="Arial" panose="020B0604020202020204" pitchFamily="34" charset="0"/>
              <a:buChar char="•"/>
            </a:pP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Valores</a:t>
            </a: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 </a:t>
            </a: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contínuos</a:t>
            </a: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 </a:t>
            </a: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ou</a:t>
            </a: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 </a:t>
            </a: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discretos</a:t>
            </a:r>
            <a:endParaRPr lang="pt-BR" sz="2012" dirty="0">
              <a:solidFill>
                <a:srgbClr val="000000"/>
              </a:solidFill>
              <a:latin typeface="Charter" panose="02000503060000020004" pitchFamily="2" charset="0"/>
            </a:endParaRPr>
          </a:p>
          <a:p>
            <a:pPr marL="342900" indent="-342900">
              <a:lnSpc>
                <a:spcPts val="2817"/>
              </a:lnSpc>
              <a:buFont typeface="Arial" panose="020B0604020202020204" pitchFamily="34" charset="0"/>
              <a:buChar char="•"/>
            </a:pPr>
            <a:r>
              <a:rPr lang="pt-BR" sz="2012" dirty="0">
                <a:solidFill>
                  <a:srgbClr val="000000"/>
                </a:solidFill>
                <a:latin typeface="Charter" panose="02000503060000020004" pitchFamily="2" charset="0"/>
              </a:rPr>
              <a:t>Objetivo: prever valores com base em dados de entrada já observados</a:t>
            </a:r>
          </a:p>
          <a:p>
            <a:pPr marL="342900" indent="-342900">
              <a:lnSpc>
                <a:spcPts val="2817"/>
              </a:lnSpc>
              <a:buFont typeface="Arial" panose="020B0604020202020204" pitchFamily="34" charset="0"/>
              <a:buChar char="•"/>
            </a:pPr>
            <a:r>
              <a:rPr lang="pt-BR" sz="2012" dirty="0">
                <a:solidFill>
                  <a:srgbClr val="000000"/>
                </a:solidFill>
                <a:latin typeface="Charter" panose="02000503060000020004" pitchFamily="2" charset="0"/>
              </a:rPr>
              <a:t>Exemplo: Árvore de Regressão</a:t>
            </a:r>
            <a:endParaRPr lang="en-US" sz="2012" dirty="0">
              <a:solidFill>
                <a:srgbClr val="000000"/>
              </a:solidFill>
              <a:latin typeface="Charter" panose="0200050306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0" y="6871855"/>
            <a:ext cx="13004800" cy="461908"/>
            <a:chOff x="0" y="0"/>
            <a:chExt cx="13175233" cy="615878"/>
          </a:xfrm>
          <a:solidFill>
            <a:srgbClr val="F7E607"/>
          </a:solidFill>
        </p:grpSpPr>
        <p:sp>
          <p:nvSpPr>
            <p:cNvPr id="59" name="Freeform 59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grpFill/>
            <a:ln>
              <a:solidFill>
                <a:srgbClr val="F7E607"/>
              </a:solidFill>
            </a:ln>
          </p:spPr>
        </p:sp>
      </p:grpSp>
      <p:pic>
        <p:nvPicPr>
          <p:cNvPr id="111" name="Imagem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46875"/>
          <a:stretch/>
        </p:blipFill>
        <p:spPr>
          <a:xfrm>
            <a:off x="737467" y="522886"/>
            <a:ext cx="2488333" cy="645123"/>
          </a:xfrm>
          <a:prstGeom prst="rect">
            <a:avLst/>
          </a:prstGeom>
        </p:spPr>
      </p:pic>
      <p:cxnSp>
        <p:nvCxnSpPr>
          <p:cNvPr id="112" name="Conector de Seta Reta 111"/>
          <p:cNvCxnSpPr/>
          <p:nvPr/>
        </p:nvCxnSpPr>
        <p:spPr>
          <a:xfrm flipV="1">
            <a:off x="1778000" y="2193884"/>
            <a:ext cx="0" cy="314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/>
          <p:nvPr/>
        </p:nvCxnSpPr>
        <p:spPr>
          <a:xfrm>
            <a:off x="1778000" y="5345234"/>
            <a:ext cx="9982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"/>
          <p:cNvSpPr txBox="1"/>
          <p:nvPr/>
        </p:nvSpPr>
        <p:spPr>
          <a:xfrm>
            <a:off x="7778750" y="6038005"/>
            <a:ext cx="3981450" cy="33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Temperatura</a:t>
            </a: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 (ºC)</a:t>
            </a:r>
          </a:p>
        </p:txBody>
      </p:sp>
      <p:sp>
        <p:nvSpPr>
          <p:cNvPr id="115" name="TextBox 2"/>
          <p:cNvSpPr txBox="1"/>
          <p:nvPr/>
        </p:nvSpPr>
        <p:spPr>
          <a:xfrm>
            <a:off x="488482" y="1703062"/>
            <a:ext cx="236607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Venda de </a:t>
            </a: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sorvetes</a:t>
            </a:r>
            <a:endParaRPr lang="en-US" sz="2012" dirty="0">
              <a:solidFill>
                <a:srgbClr val="000000"/>
              </a:solidFill>
              <a:latin typeface="Charter" panose="02000503060000020004" pitchFamily="2" charset="0"/>
            </a:endParaRPr>
          </a:p>
        </p:txBody>
      </p:sp>
      <p:sp>
        <p:nvSpPr>
          <p:cNvPr id="116" name="TextBox 2"/>
          <p:cNvSpPr txBox="1"/>
          <p:nvPr/>
        </p:nvSpPr>
        <p:spPr>
          <a:xfrm>
            <a:off x="1261242" y="5417929"/>
            <a:ext cx="274143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0</a:t>
            </a:r>
          </a:p>
        </p:txBody>
      </p:sp>
      <p:sp>
        <p:nvSpPr>
          <p:cNvPr id="118" name="TextBox 2"/>
          <p:cNvSpPr txBox="1"/>
          <p:nvPr/>
        </p:nvSpPr>
        <p:spPr>
          <a:xfrm>
            <a:off x="2339428" y="5441603"/>
            <a:ext cx="274143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5</a:t>
            </a:r>
          </a:p>
        </p:txBody>
      </p:sp>
      <p:sp>
        <p:nvSpPr>
          <p:cNvPr id="119" name="TextBox 2"/>
          <p:cNvSpPr txBox="1"/>
          <p:nvPr/>
        </p:nvSpPr>
        <p:spPr>
          <a:xfrm>
            <a:off x="3417614" y="5417929"/>
            <a:ext cx="41778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10</a:t>
            </a:r>
          </a:p>
        </p:txBody>
      </p:sp>
      <p:sp>
        <p:nvSpPr>
          <p:cNvPr id="120" name="TextBox 2"/>
          <p:cNvSpPr txBox="1"/>
          <p:nvPr/>
        </p:nvSpPr>
        <p:spPr>
          <a:xfrm>
            <a:off x="4495800" y="5441602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15</a:t>
            </a:r>
          </a:p>
        </p:txBody>
      </p:sp>
      <p:sp>
        <p:nvSpPr>
          <p:cNvPr id="121" name="TextBox 2"/>
          <p:cNvSpPr txBox="1"/>
          <p:nvPr/>
        </p:nvSpPr>
        <p:spPr>
          <a:xfrm>
            <a:off x="5573986" y="5465275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20</a:t>
            </a:r>
          </a:p>
        </p:txBody>
      </p:sp>
      <p:sp>
        <p:nvSpPr>
          <p:cNvPr id="122" name="TextBox 2"/>
          <p:cNvSpPr txBox="1"/>
          <p:nvPr/>
        </p:nvSpPr>
        <p:spPr>
          <a:xfrm>
            <a:off x="6652172" y="5488948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25</a:t>
            </a:r>
          </a:p>
        </p:txBody>
      </p:sp>
      <p:sp>
        <p:nvSpPr>
          <p:cNvPr id="123" name="TextBox 2"/>
          <p:cNvSpPr txBox="1"/>
          <p:nvPr/>
        </p:nvSpPr>
        <p:spPr>
          <a:xfrm>
            <a:off x="7730358" y="5512621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30</a:t>
            </a:r>
          </a:p>
        </p:txBody>
      </p:sp>
      <p:sp>
        <p:nvSpPr>
          <p:cNvPr id="124" name="TextBox 2"/>
          <p:cNvSpPr txBox="1"/>
          <p:nvPr/>
        </p:nvSpPr>
        <p:spPr>
          <a:xfrm>
            <a:off x="8808544" y="5536294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35</a:t>
            </a:r>
          </a:p>
        </p:txBody>
      </p:sp>
      <p:sp>
        <p:nvSpPr>
          <p:cNvPr id="125" name="TextBox 2"/>
          <p:cNvSpPr txBox="1"/>
          <p:nvPr/>
        </p:nvSpPr>
        <p:spPr>
          <a:xfrm>
            <a:off x="9886730" y="5559967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40</a:t>
            </a:r>
          </a:p>
        </p:txBody>
      </p:sp>
      <p:sp>
        <p:nvSpPr>
          <p:cNvPr id="126" name="TextBox 2"/>
          <p:cNvSpPr txBox="1"/>
          <p:nvPr/>
        </p:nvSpPr>
        <p:spPr>
          <a:xfrm>
            <a:off x="10964916" y="5583640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45</a:t>
            </a:r>
          </a:p>
        </p:txBody>
      </p:sp>
      <p:sp>
        <p:nvSpPr>
          <p:cNvPr id="127" name="Elipse 126"/>
          <p:cNvSpPr/>
          <p:nvPr/>
        </p:nvSpPr>
        <p:spPr>
          <a:xfrm>
            <a:off x="1923741" y="507429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28" name="Elipse 127"/>
          <p:cNvSpPr/>
          <p:nvPr/>
        </p:nvSpPr>
        <p:spPr>
          <a:xfrm>
            <a:off x="3043907" y="419995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29" name="Elipse 128"/>
          <p:cNvSpPr/>
          <p:nvPr/>
        </p:nvSpPr>
        <p:spPr>
          <a:xfrm>
            <a:off x="3225800" y="461793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0" name="Elipse 129"/>
          <p:cNvSpPr/>
          <p:nvPr/>
        </p:nvSpPr>
        <p:spPr>
          <a:xfrm>
            <a:off x="2632703" y="426353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1" name="Elipse 130"/>
          <p:cNvSpPr/>
          <p:nvPr/>
        </p:nvSpPr>
        <p:spPr>
          <a:xfrm>
            <a:off x="2145679" y="487069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2" name="Elipse 131"/>
          <p:cNvSpPr/>
          <p:nvPr/>
        </p:nvSpPr>
        <p:spPr>
          <a:xfrm>
            <a:off x="2282750" y="464791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3" name="Elipse 132"/>
          <p:cNvSpPr/>
          <p:nvPr/>
        </p:nvSpPr>
        <p:spPr>
          <a:xfrm>
            <a:off x="3378200" y="477033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4" name="Elipse 133"/>
          <p:cNvSpPr/>
          <p:nvPr/>
        </p:nvSpPr>
        <p:spPr>
          <a:xfrm>
            <a:off x="2801288" y="466748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5" name="Elipse 134"/>
          <p:cNvSpPr/>
          <p:nvPr/>
        </p:nvSpPr>
        <p:spPr>
          <a:xfrm>
            <a:off x="3835400" y="450462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6" name="Elipse 135"/>
          <p:cNvSpPr/>
          <p:nvPr/>
        </p:nvSpPr>
        <p:spPr>
          <a:xfrm>
            <a:off x="4240745" y="448216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7" name="Elipse 136"/>
          <p:cNvSpPr/>
          <p:nvPr/>
        </p:nvSpPr>
        <p:spPr>
          <a:xfrm>
            <a:off x="4436557" y="392785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8" name="Elipse 137"/>
          <p:cNvSpPr/>
          <p:nvPr/>
        </p:nvSpPr>
        <p:spPr>
          <a:xfrm>
            <a:off x="4917181" y="330888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9" name="Elipse 138"/>
          <p:cNvSpPr/>
          <p:nvPr/>
        </p:nvSpPr>
        <p:spPr>
          <a:xfrm>
            <a:off x="4592412" y="3579828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0" name="Elipse 139"/>
          <p:cNvSpPr/>
          <p:nvPr/>
        </p:nvSpPr>
        <p:spPr>
          <a:xfrm>
            <a:off x="6049360" y="228898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1" name="Elipse 140"/>
          <p:cNvSpPr/>
          <p:nvPr/>
        </p:nvSpPr>
        <p:spPr>
          <a:xfrm>
            <a:off x="6176032" y="3755994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2" name="Elipse 141"/>
          <p:cNvSpPr/>
          <p:nvPr/>
        </p:nvSpPr>
        <p:spPr>
          <a:xfrm>
            <a:off x="7535182" y="266413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3" name="Elipse 142"/>
          <p:cNvSpPr/>
          <p:nvPr/>
        </p:nvSpPr>
        <p:spPr>
          <a:xfrm>
            <a:off x="5622680" y="285888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4" name="Elipse 143"/>
          <p:cNvSpPr/>
          <p:nvPr/>
        </p:nvSpPr>
        <p:spPr>
          <a:xfrm>
            <a:off x="5416194" y="307361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5" name="Elipse 144"/>
          <p:cNvSpPr/>
          <p:nvPr/>
        </p:nvSpPr>
        <p:spPr>
          <a:xfrm>
            <a:off x="5222445" y="3206834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6" name="Elipse 145"/>
          <p:cNvSpPr/>
          <p:nvPr/>
        </p:nvSpPr>
        <p:spPr>
          <a:xfrm>
            <a:off x="6463224" y="406276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7" name="Elipse 146"/>
          <p:cNvSpPr/>
          <p:nvPr/>
        </p:nvSpPr>
        <p:spPr>
          <a:xfrm>
            <a:off x="6305113" y="209523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8" name="Elipse 147"/>
          <p:cNvSpPr/>
          <p:nvPr/>
        </p:nvSpPr>
        <p:spPr>
          <a:xfrm>
            <a:off x="6797000" y="2095231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9" name="Elipse 148"/>
          <p:cNvSpPr/>
          <p:nvPr/>
        </p:nvSpPr>
        <p:spPr>
          <a:xfrm>
            <a:off x="6572048" y="234886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0" name="Elipse 149"/>
          <p:cNvSpPr/>
          <p:nvPr/>
        </p:nvSpPr>
        <p:spPr>
          <a:xfrm>
            <a:off x="6507118" y="295571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1" name="Elipse 150"/>
          <p:cNvSpPr/>
          <p:nvPr/>
        </p:nvSpPr>
        <p:spPr>
          <a:xfrm>
            <a:off x="6990748" y="260559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2" name="Elipse 151"/>
          <p:cNvSpPr/>
          <p:nvPr/>
        </p:nvSpPr>
        <p:spPr>
          <a:xfrm>
            <a:off x="7087623" y="2611251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3" name="Elipse 152"/>
          <p:cNvSpPr/>
          <p:nvPr/>
        </p:nvSpPr>
        <p:spPr>
          <a:xfrm>
            <a:off x="8844703" y="3299879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4" name="Elipse 153"/>
          <p:cNvSpPr/>
          <p:nvPr/>
        </p:nvSpPr>
        <p:spPr>
          <a:xfrm>
            <a:off x="7184497" y="240433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5" name="Elipse 154"/>
          <p:cNvSpPr/>
          <p:nvPr/>
        </p:nvSpPr>
        <p:spPr>
          <a:xfrm>
            <a:off x="7842376" y="303541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6" name="Elipse 155"/>
          <p:cNvSpPr/>
          <p:nvPr/>
        </p:nvSpPr>
        <p:spPr>
          <a:xfrm>
            <a:off x="7939250" y="2659075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7" name="Elipse 156"/>
          <p:cNvSpPr/>
          <p:nvPr/>
        </p:nvSpPr>
        <p:spPr>
          <a:xfrm>
            <a:off x="8795238" y="448511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8" name="Elipse 157"/>
          <p:cNvSpPr/>
          <p:nvPr/>
        </p:nvSpPr>
        <p:spPr>
          <a:xfrm>
            <a:off x="8522249" y="313499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9" name="Elipse 158"/>
          <p:cNvSpPr/>
          <p:nvPr/>
        </p:nvSpPr>
        <p:spPr>
          <a:xfrm>
            <a:off x="9149329" y="400620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0" name="Elipse 159"/>
          <p:cNvSpPr/>
          <p:nvPr/>
        </p:nvSpPr>
        <p:spPr>
          <a:xfrm>
            <a:off x="9165514" y="3425001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1" name="Elipse 160"/>
          <p:cNvSpPr/>
          <p:nvPr/>
        </p:nvSpPr>
        <p:spPr>
          <a:xfrm>
            <a:off x="9164521" y="4287021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2" name="Elipse 161"/>
          <p:cNvSpPr/>
          <p:nvPr/>
        </p:nvSpPr>
        <p:spPr>
          <a:xfrm>
            <a:off x="9478851" y="440042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3" name="Elipse 162"/>
          <p:cNvSpPr/>
          <p:nvPr/>
        </p:nvSpPr>
        <p:spPr>
          <a:xfrm>
            <a:off x="2664381" y="499631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4" name="Elipse 163"/>
          <p:cNvSpPr/>
          <p:nvPr/>
        </p:nvSpPr>
        <p:spPr>
          <a:xfrm>
            <a:off x="3697012" y="485588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5" name="Elipse 164"/>
          <p:cNvSpPr/>
          <p:nvPr/>
        </p:nvSpPr>
        <p:spPr>
          <a:xfrm>
            <a:off x="3178310" y="496042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6" name="Elipse 165"/>
          <p:cNvSpPr/>
          <p:nvPr/>
        </p:nvSpPr>
        <p:spPr>
          <a:xfrm>
            <a:off x="9672600" y="4231689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7" name="Elipse 166"/>
          <p:cNvSpPr/>
          <p:nvPr/>
        </p:nvSpPr>
        <p:spPr>
          <a:xfrm>
            <a:off x="9825000" y="4384089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8" name="Elipse 167"/>
          <p:cNvSpPr/>
          <p:nvPr/>
        </p:nvSpPr>
        <p:spPr>
          <a:xfrm>
            <a:off x="9824416" y="438389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9" name="Elipse 168"/>
          <p:cNvSpPr/>
          <p:nvPr/>
        </p:nvSpPr>
        <p:spPr>
          <a:xfrm>
            <a:off x="9945008" y="4598884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0" name="Elipse 169"/>
          <p:cNvSpPr/>
          <p:nvPr/>
        </p:nvSpPr>
        <p:spPr>
          <a:xfrm>
            <a:off x="10643073" y="497308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1" name="Elipse 170"/>
          <p:cNvSpPr/>
          <p:nvPr/>
        </p:nvSpPr>
        <p:spPr>
          <a:xfrm>
            <a:off x="10297444" y="488694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2" name="Elipse 171"/>
          <p:cNvSpPr/>
          <p:nvPr/>
        </p:nvSpPr>
        <p:spPr>
          <a:xfrm>
            <a:off x="11068705" y="485969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3" name="Elipse 172"/>
          <p:cNvSpPr/>
          <p:nvPr/>
        </p:nvSpPr>
        <p:spPr>
          <a:xfrm>
            <a:off x="11408249" y="474479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4" name="Elipse 173"/>
          <p:cNvSpPr/>
          <p:nvPr/>
        </p:nvSpPr>
        <p:spPr>
          <a:xfrm>
            <a:off x="11285827" y="5115374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5" name="Elipse 174"/>
          <p:cNvSpPr/>
          <p:nvPr/>
        </p:nvSpPr>
        <p:spPr>
          <a:xfrm>
            <a:off x="8614795" y="2955709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6" name="Elipse 175"/>
          <p:cNvSpPr/>
          <p:nvPr/>
        </p:nvSpPr>
        <p:spPr>
          <a:xfrm>
            <a:off x="11521372" y="522204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cxnSp>
        <p:nvCxnSpPr>
          <p:cNvPr id="18" name="Conector reto 17"/>
          <p:cNvCxnSpPr>
            <a:cxnSpLocks/>
            <a:stCxn id="127" idx="2"/>
          </p:cNvCxnSpPr>
          <p:nvPr/>
        </p:nvCxnSpPr>
        <p:spPr>
          <a:xfrm flipV="1">
            <a:off x="1923741" y="1773690"/>
            <a:ext cx="9338713" cy="3397477"/>
          </a:xfrm>
          <a:prstGeom prst="line">
            <a:avLst/>
          </a:prstGeom>
          <a:ln w="28575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"/>
          <p:cNvSpPr txBox="1"/>
          <p:nvPr/>
        </p:nvSpPr>
        <p:spPr>
          <a:xfrm>
            <a:off x="3605516" y="712113"/>
            <a:ext cx="8535684" cy="4308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/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Algoritmo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Árvore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de Regressão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0" y="6871855"/>
            <a:ext cx="13004800" cy="461908"/>
            <a:chOff x="0" y="0"/>
            <a:chExt cx="13175233" cy="615878"/>
          </a:xfrm>
          <a:solidFill>
            <a:srgbClr val="F7E607"/>
          </a:solidFill>
        </p:grpSpPr>
        <p:sp>
          <p:nvSpPr>
            <p:cNvPr id="59" name="Freeform 59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grpFill/>
            <a:ln>
              <a:solidFill>
                <a:srgbClr val="F7E607"/>
              </a:solidFill>
            </a:ln>
          </p:spPr>
        </p:sp>
      </p:grpSp>
      <p:pic>
        <p:nvPicPr>
          <p:cNvPr id="111" name="Imagem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46875"/>
          <a:stretch/>
        </p:blipFill>
        <p:spPr>
          <a:xfrm>
            <a:off x="737467" y="522886"/>
            <a:ext cx="2488333" cy="645123"/>
          </a:xfrm>
          <a:prstGeom prst="rect">
            <a:avLst/>
          </a:prstGeom>
        </p:spPr>
      </p:pic>
      <p:cxnSp>
        <p:nvCxnSpPr>
          <p:cNvPr id="112" name="Conector de Seta Reta 111"/>
          <p:cNvCxnSpPr/>
          <p:nvPr/>
        </p:nvCxnSpPr>
        <p:spPr>
          <a:xfrm flipV="1">
            <a:off x="1778000" y="2193884"/>
            <a:ext cx="0" cy="314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/>
          <p:nvPr/>
        </p:nvCxnSpPr>
        <p:spPr>
          <a:xfrm>
            <a:off x="1778000" y="5345234"/>
            <a:ext cx="9982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"/>
          <p:cNvSpPr txBox="1"/>
          <p:nvPr/>
        </p:nvSpPr>
        <p:spPr>
          <a:xfrm>
            <a:off x="7778750" y="6038005"/>
            <a:ext cx="3981450" cy="33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Temperatura</a:t>
            </a: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 (ºC)</a:t>
            </a:r>
          </a:p>
        </p:txBody>
      </p:sp>
      <p:sp>
        <p:nvSpPr>
          <p:cNvPr id="115" name="TextBox 2"/>
          <p:cNvSpPr txBox="1"/>
          <p:nvPr/>
        </p:nvSpPr>
        <p:spPr>
          <a:xfrm>
            <a:off x="488482" y="1703062"/>
            <a:ext cx="236607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Venda de </a:t>
            </a:r>
            <a:r>
              <a:rPr lang="en-US" sz="2012" dirty="0" err="1">
                <a:solidFill>
                  <a:srgbClr val="000000"/>
                </a:solidFill>
                <a:latin typeface="Charter" panose="02000503060000020004" pitchFamily="2" charset="0"/>
              </a:rPr>
              <a:t>sorvetes</a:t>
            </a:r>
            <a:endParaRPr lang="en-US" sz="2012" dirty="0">
              <a:solidFill>
                <a:srgbClr val="000000"/>
              </a:solidFill>
              <a:latin typeface="Charter" panose="02000503060000020004" pitchFamily="2" charset="0"/>
            </a:endParaRPr>
          </a:p>
        </p:txBody>
      </p:sp>
      <p:sp>
        <p:nvSpPr>
          <p:cNvPr id="116" name="TextBox 2"/>
          <p:cNvSpPr txBox="1"/>
          <p:nvPr/>
        </p:nvSpPr>
        <p:spPr>
          <a:xfrm>
            <a:off x="1261242" y="5417929"/>
            <a:ext cx="274143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0</a:t>
            </a:r>
          </a:p>
        </p:txBody>
      </p:sp>
      <p:sp>
        <p:nvSpPr>
          <p:cNvPr id="118" name="TextBox 2"/>
          <p:cNvSpPr txBox="1"/>
          <p:nvPr/>
        </p:nvSpPr>
        <p:spPr>
          <a:xfrm>
            <a:off x="2339428" y="5441603"/>
            <a:ext cx="274143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5</a:t>
            </a:r>
          </a:p>
        </p:txBody>
      </p:sp>
      <p:sp>
        <p:nvSpPr>
          <p:cNvPr id="119" name="TextBox 2"/>
          <p:cNvSpPr txBox="1"/>
          <p:nvPr/>
        </p:nvSpPr>
        <p:spPr>
          <a:xfrm>
            <a:off x="3417614" y="5417929"/>
            <a:ext cx="41778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10</a:t>
            </a:r>
          </a:p>
        </p:txBody>
      </p:sp>
      <p:sp>
        <p:nvSpPr>
          <p:cNvPr id="120" name="TextBox 2"/>
          <p:cNvSpPr txBox="1"/>
          <p:nvPr/>
        </p:nvSpPr>
        <p:spPr>
          <a:xfrm>
            <a:off x="4495800" y="5441602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15</a:t>
            </a:r>
          </a:p>
        </p:txBody>
      </p:sp>
      <p:sp>
        <p:nvSpPr>
          <p:cNvPr id="121" name="TextBox 2"/>
          <p:cNvSpPr txBox="1"/>
          <p:nvPr/>
        </p:nvSpPr>
        <p:spPr>
          <a:xfrm>
            <a:off x="5573986" y="5465275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20</a:t>
            </a:r>
          </a:p>
        </p:txBody>
      </p:sp>
      <p:sp>
        <p:nvSpPr>
          <p:cNvPr id="122" name="TextBox 2"/>
          <p:cNvSpPr txBox="1"/>
          <p:nvPr/>
        </p:nvSpPr>
        <p:spPr>
          <a:xfrm>
            <a:off x="6652172" y="5488948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25</a:t>
            </a:r>
          </a:p>
        </p:txBody>
      </p:sp>
      <p:sp>
        <p:nvSpPr>
          <p:cNvPr id="123" name="TextBox 2"/>
          <p:cNvSpPr txBox="1"/>
          <p:nvPr/>
        </p:nvSpPr>
        <p:spPr>
          <a:xfrm>
            <a:off x="7730358" y="5512621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30</a:t>
            </a:r>
          </a:p>
        </p:txBody>
      </p:sp>
      <p:sp>
        <p:nvSpPr>
          <p:cNvPr id="124" name="TextBox 2"/>
          <p:cNvSpPr txBox="1"/>
          <p:nvPr/>
        </p:nvSpPr>
        <p:spPr>
          <a:xfrm>
            <a:off x="8808544" y="5536294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35</a:t>
            </a:r>
          </a:p>
        </p:txBody>
      </p:sp>
      <p:sp>
        <p:nvSpPr>
          <p:cNvPr id="125" name="TextBox 2"/>
          <p:cNvSpPr txBox="1"/>
          <p:nvPr/>
        </p:nvSpPr>
        <p:spPr>
          <a:xfrm>
            <a:off x="9886730" y="5559967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40</a:t>
            </a:r>
          </a:p>
        </p:txBody>
      </p:sp>
      <p:sp>
        <p:nvSpPr>
          <p:cNvPr id="126" name="TextBox 2"/>
          <p:cNvSpPr txBox="1"/>
          <p:nvPr/>
        </p:nvSpPr>
        <p:spPr>
          <a:xfrm>
            <a:off x="10964916" y="5583640"/>
            <a:ext cx="417786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17"/>
              </a:lnSpc>
            </a:pPr>
            <a:r>
              <a:rPr lang="en-US" sz="2012" dirty="0">
                <a:solidFill>
                  <a:srgbClr val="000000"/>
                </a:solidFill>
                <a:latin typeface="Charter" panose="02000503060000020004" pitchFamily="2" charset="0"/>
              </a:rPr>
              <a:t>45</a:t>
            </a:r>
          </a:p>
        </p:txBody>
      </p:sp>
      <p:sp>
        <p:nvSpPr>
          <p:cNvPr id="127" name="Elipse 126"/>
          <p:cNvSpPr/>
          <p:nvPr/>
        </p:nvSpPr>
        <p:spPr>
          <a:xfrm>
            <a:off x="1923741" y="507429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28" name="Elipse 127"/>
          <p:cNvSpPr/>
          <p:nvPr/>
        </p:nvSpPr>
        <p:spPr>
          <a:xfrm>
            <a:off x="3043907" y="419995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29" name="Elipse 128"/>
          <p:cNvSpPr/>
          <p:nvPr/>
        </p:nvSpPr>
        <p:spPr>
          <a:xfrm>
            <a:off x="3225800" y="461793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0" name="Elipse 129"/>
          <p:cNvSpPr/>
          <p:nvPr/>
        </p:nvSpPr>
        <p:spPr>
          <a:xfrm>
            <a:off x="2632703" y="426353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1" name="Elipse 130"/>
          <p:cNvSpPr/>
          <p:nvPr/>
        </p:nvSpPr>
        <p:spPr>
          <a:xfrm>
            <a:off x="2145679" y="487069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2" name="Elipse 131"/>
          <p:cNvSpPr/>
          <p:nvPr/>
        </p:nvSpPr>
        <p:spPr>
          <a:xfrm>
            <a:off x="2282750" y="464791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3" name="Elipse 132"/>
          <p:cNvSpPr/>
          <p:nvPr/>
        </p:nvSpPr>
        <p:spPr>
          <a:xfrm>
            <a:off x="3378200" y="477033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4" name="Elipse 133"/>
          <p:cNvSpPr/>
          <p:nvPr/>
        </p:nvSpPr>
        <p:spPr>
          <a:xfrm>
            <a:off x="2801288" y="466748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5" name="Elipse 134"/>
          <p:cNvSpPr/>
          <p:nvPr/>
        </p:nvSpPr>
        <p:spPr>
          <a:xfrm>
            <a:off x="3835400" y="450462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6" name="Elipse 135"/>
          <p:cNvSpPr/>
          <p:nvPr/>
        </p:nvSpPr>
        <p:spPr>
          <a:xfrm>
            <a:off x="4240745" y="448216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7" name="Elipse 136"/>
          <p:cNvSpPr/>
          <p:nvPr/>
        </p:nvSpPr>
        <p:spPr>
          <a:xfrm>
            <a:off x="4436557" y="392785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8" name="Elipse 137"/>
          <p:cNvSpPr/>
          <p:nvPr/>
        </p:nvSpPr>
        <p:spPr>
          <a:xfrm>
            <a:off x="4917181" y="330888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9" name="Elipse 138"/>
          <p:cNvSpPr/>
          <p:nvPr/>
        </p:nvSpPr>
        <p:spPr>
          <a:xfrm>
            <a:off x="4592412" y="3579828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0" name="Elipse 139"/>
          <p:cNvSpPr/>
          <p:nvPr/>
        </p:nvSpPr>
        <p:spPr>
          <a:xfrm>
            <a:off x="6049360" y="228898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1" name="Elipse 140"/>
          <p:cNvSpPr/>
          <p:nvPr/>
        </p:nvSpPr>
        <p:spPr>
          <a:xfrm>
            <a:off x="6176032" y="3755994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2" name="Elipse 141"/>
          <p:cNvSpPr/>
          <p:nvPr/>
        </p:nvSpPr>
        <p:spPr>
          <a:xfrm>
            <a:off x="7535182" y="266413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3" name="Elipse 142"/>
          <p:cNvSpPr/>
          <p:nvPr/>
        </p:nvSpPr>
        <p:spPr>
          <a:xfrm>
            <a:off x="5622680" y="285888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4" name="Elipse 143"/>
          <p:cNvSpPr/>
          <p:nvPr/>
        </p:nvSpPr>
        <p:spPr>
          <a:xfrm>
            <a:off x="5416194" y="307361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5" name="Elipse 144"/>
          <p:cNvSpPr/>
          <p:nvPr/>
        </p:nvSpPr>
        <p:spPr>
          <a:xfrm>
            <a:off x="5222445" y="3206834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6" name="Elipse 145"/>
          <p:cNvSpPr/>
          <p:nvPr/>
        </p:nvSpPr>
        <p:spPr>
          <a:xfrm>
            <a:off x="6463224" y="406276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7" name="Elipse 146"/>
          <p:cNvSpPr/>
          <p:nvPr/>
        </p:nvSpPr>
        <p:spPr>
          <a:xfrm>
            <a:off x="6305113" y="209523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8" name="Elipse 147"/>
          <p:cNvSpPr/>
          <p:nvPr/>
        </p:nvSpPr>
        <p:spPr>
          <a:xfrm>
            <a:off x="6797000" y="2095231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9" name="Elipse 148"/>
          <p:cNvSpPr/>
          <p:nvPr/>
        </p:nvSpPr>
        <p:spPr>
          <a:xfrm>
            <a:off x="6572048" y="234886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0" name="Elipse 149"/>
          <p:cNvSpPr/>
          <p:nvPr/>
        </p:nvSpPr>
        <p:spPr>
          <a:xfrm>
            <a:off x="6507118" y="295571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1" name="Elipse 150"/>
          <p:cNvSpPr/>
          <p:nvPr/>
        </p:nvSpPr>
        <p:spPr>
          <a:xfrm>
            <a:off x="6990748" y="260559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2" name="Elipse 151"/>
          <p:cNvSpPr/>
          <p:nvPr/>
        </p:nvSpPr>
        <p:spPr>
          <a:xfrm>
            <a:off x="7087623" y="2611251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3" name="Elipse 152"/>
          <p:cNvSpPr/>
          <p:nvPr/>
        </p:nvSpPr>
        <p:spPr>
          <a:xfrm>
            <a:off x="8844703" y="3299879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4" name="Elipse 153"/>
          <p:cNvSpPr/>
          <p:nvPr/>
        </p:nvSpPr>
        <p:spPr>
          <a:xfrm>
            <a:off x="7184497" y="240433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5" name="Elipse 154"/>
          <p:cNvSpPr/>
          <p:nvPr/>
        </p:nvSpPr>
        <p:spPr>
          <a:xfrm>
            <a:off x="7842376" y="303541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6" name="Elipse 155"/>
          <p:cNvSpPr/>
          <p:nvPr/>
        </p:nvSpPr>
        <p:spPr>
          <a:xfrm>
            <a:off x="7939250" y="2659075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7" name="Elipse 156"/>
          <p:cNvSpPr/>
          <p:nvPr/>
        </p:nvSpPr>
        <p:spPr>
          <a:xfrm>
            <a:off x="8795238" y="448511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8" name="Elipse 157"/>
          <p:cNvSpPr/>
          <p:nvPr/>
        </p:nvSpPr>
        <p:spPr>
          <a:xfrm>
            <a:off x="8522249" y="313499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59" name="Elipse 158"/>
          <p:cNvSpPr/>
          <p:nvPr/>
        </p:nvSpPr>
        <p:spPr>
          <a:xfrm>
            <a:off x="9149329" y="400620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0" name="Elipse 159"/>
          <p:cNvSpPr/>
          <p:nvPr/>
        </p:nvSpPr>
        <p:spPr>
          <a:xfrm>
            <a:off x="9165514" y="3425001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1" name="Elipse 160"/>
          <p:cNvSpPr/>
          <p:nvPr/>
        </p:nvSpPr>
        <p:spPr>
          <a:xfrm>
            <a:off x="9164521" y="4287021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2" name="Elipse 161"/>
          <p:cNvSpPr/>
          <p:nvPr/>
        </p:nvSpPr>
        <p:spPr>
          <a:xfrm>
            <a:off x="9478851" y="4400420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3" name="Elipse 162"/>
          <p:cNvSpPr/>
          <p:nvPr/>
        </p:nvSpPr>
        <p:spPr>
          <a:xfrm>
            <a:off x="2664381" y="499631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4" name="Elipse 163"/>
          <p:cNvSpPr/>
          <p:nvPr/>
        </p:nvSpPr>
        <p:spPr>
          <a:xfrm>
            <a:off x="3697012" y="485588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5" name="Elipse 164"/>
          <p:cNvSpPr/>
          <p:nvPr/>
        </p:nvSpPr>
        <p:spPr>
          <a:xfrm>
            <a:off x="3178310" y="496042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6" name="Elipse 165"/>
          <p:cNvSpPr/>
          <p:nvPr/>
        </p:nvSpPr>
        <p:spPr>
          <a:xfrm>
            <a:off x="9672600" y="4231689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7" name="Elipse 166"/>
          <p:cNvSpPr/>
          <p:nvPr/>
        </p:nvSpPr>
        <p:spPr>
          <a:xfrm>
            <a:off x="9825000" y="4384089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8" name="Elipse 167"/>
          <p:cNvSpPr/>
          <p:nvPr/>
        </p:nvSpPr>
        <p:spPr>
          <a:xfrm>
            <a:off x="9824416" y="4383896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9" name="Elipse 168"/>
          <p:cNvSpPr/>
          <p:nvPr/>
        </p:nvSpPr>
        <p:spPr>
          <a:xfrm>
            <a:off x="9945008" y="4598884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0" name="Elipse 169"/>
          <p:cNvSpPr/>
          <p:nvPr/>
        </p:nvSpPr>
        <p:spPr>
          <a:xfrm>
            <a:off x="10643073" y="4973083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1" name="Elipse 170"/>
          <p:cNvSpPr/>
          <p:nvPr/>
        </p:nvSpPr>
        <p:spPr>
          <a:xfrm>
            <a:off x="10297444" y="488694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2" name="Elipse 171"/>
          <p:cNvSpPr/>
          <p:nvPr/>
        </p:nvSpPr>
        <p:spPr>
          <a:xfrm>
            <a:off x="11068705" y="485969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3" name="Elipse 172"/>
          <p:cNvSpPr/>
          <p:nvPr/>
        </p:nvSpPr>
        <p:spPr>
          <a:xfrm>
            <a:off x="11408249" y="4744792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4" name="Elipse 173"/>
          <p:cNvSpPr/>
          <p:nvPr/>
        </p:nvSpPr>
        <p:spPr>
          <a:xfrm>
            <a:off x="11285827" y="5115374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5" name="Elipse 174"/>
          <p:cNvSpPr/>
          <p:nvPr/>
        </p:nvSpPr>
        <p:spPr>
          <a:xfrm>
            <a:off x="8614795" y="2955709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6" name="Elipse 175"/>
          <p:cNvSpPr/>
          <p:nvPr/>
        </p:nvSpPr>
        <p:spPr>
          <a:xfrm>
            <a:off x="11521372" y="5222047"/>
            <a:ext cx="193749" cy="193749"/>
          </a:xfrm>
          <a:prstGeom prst="ellipse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77" name="TextBox 2"/>
          <p:cNvSpPr txBox="1"/>
          <p:nvPr/>
        </p:nvSpPr>
        <p:spPr>
          <a:xfrm>
            <a:off x="3605516" y="712113"/>
            <a:ext cx="8535684" cy="4308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/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Algoritmo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Árvore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de Regressão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23AB651-5B28-C308-0961-F3B8AE71EE31}"/>
                  </a:ext>
                </a:extLst>
              </p14:cNvPr>
              <p14:cNvContentPartPr/>
              <p14:nvPr/>
            </p14:nvContentPartPr>
            <p14:xfrm>
              <a:off x="2019620" y="2641965"/>
              <a:ext cx="9474840" cy="24890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23AB651-5B28-C308-0961-F3B8AE71EE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0620" y="2632965"/>
                <a:ext cx="9492480" cy="25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1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0" y="6871855"/>
            <a:ext cx="13004800" cy="461908"/>
            <a:chOff x="0" y="0"/>
            <a:chExt cx="13175233" cy="615878"/>
          </a:xfrm>
          <a:solidFill>
            <a:srgbClr val="F7E607"/>
          </a:solidFill>
        </p:grpSpPr>
        <p:sp>
          <p:nvSpPr>
            <p:cNvPr id="59" name="Freeform 59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grpFill/>
            <a:ln>
              <a:solidFill>
                <a:srgbClr val="F7E607"/>
              </a:solidFill>
            </a:ln>
          </p:spPr>
        </p:sp>
      </p:grpSp>
      <p:pic>
        <p:nvPicPr>
          <p:cNvPr id="111" name="Imagem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46875"/>
          <a:stretch/>
        </p:blipFill>
        <p:spPr>
          <a:xfrm>
            <a:off x="737467" y="522886"/>
            <a:ext cx="2488333" cy="645123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2273300" y="1568815"/>
            <a:ext cx="2819400" cy="60960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B0B0B"/>
                </a:solidFill>
                <a:latin typeface="Charter" panose="02000503060000020004" pitchFamily="2" charset="0"/>
              </a:rPr>
              <a:t>Temperatura &lt; x</a:t>
            </a:r>
            <a:r>
              <a:rPr lang="pt-BR" sz="2000" baseline="-25000" dirty="0">
                <a:solidFill>
                  <a:srgbClr val="0B0B0B"/>
                </a:solidFill>
                <a:latin typeface="Charter" panose="02000503060000020004" pitchFamily="2" charset="0"/>
              </a:rPr>
              <a:t>1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901700" y="2796493"/>
            <a:ext cx="2514600" cy="609600"/>
          </a:xfrm>
          <a:prstGeom prst="round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harter" panose="02000503060000020004" pitchFamily="2" charset="0"/>
              </a:rPr>
              <a:t>Vendas y</a:t>
            </a:r>
            <a:r>
              <a:rPr lang="pt-BR" sz="2000" baseline="-25000" dirty="0">
                <a:solidFill>
                  <a:schemeClr val="bg1"/>
                </a:solidFill>
                <a:latin typeface="Charter" panose="02000503060000020004" pitchFamily="2" charset="0"/>
              </a:rPr>
              <a:t>1</a:t>
            </a:r>
          </a:p>
        </p:txBody>
      </p:sp>
      <p:sp>
        <p:nvSpPr>
          <p:cNvPr id="13" name="Retângulo Arredondado 12"/>
          <p:cNvSpPr/>
          <p:nvPr/>
        </p:nvSpPr>
        <p:spPr>
          <a:xfrm>
            <a:off x="4292600" y="2796493"/>
            <a:ext cx="3048000" cy="60960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B0B0B"/>
                </a:solidFill>
                <a:latin typeface="Charter" panose="02000503060000020004" pitchFamily="2" charset="0"/>
              </a:rPr>
              <a:t>Temperatura &gt;= x</a:t>
            </a:r>
            <a:r>
              <a:rPr lang="pt-BR" sz="2000" baseline="-25000" dirty="0">
                <a:solidFill>
                  <a:srgbClr val="0B0B0B"/>
                </a:solidFill>
                <a:latin typeface="Charter" panose="02000503060000020004" pitchFamily="2" charset="0"/>
              </a:rPr>
              <a:t>2</a:t>
            </a:r>
          </a:p>
        </p:txBody>
      </p:sp>
      <p:sp>
        <p:nvSpPr>
          <p:cNvPr id="14" name="Retângulo Arredondado 13"/>
          <p:cNvSpPr/>
          <p:nvPr/>
        </p:nvSpPr>
        <p:spPr>
          <a:xfrm>
            <a:off x="2582479" y="4024171"/>
            <a:ext cx="2514600" cy="609600"/>
          </a:xfrm>
          <a:prstGeom prst="round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harter" panose="02000503060000020004" pitchFamily="2" charset="0"/>
              </a:rPr>
              <a:t>Vendas y</a:t>
            </a:r>
            <a:r>
              <a:rPr lang="pt-BR" sz="2000" baseline="-25000" dirty="0">
                <a:solidFill>
                  <a:schemeClr val="bg1"/>
                </a:solidFill>
                <a:latin typeface="Charter" panose="02000503060000020004" pitchFamily="2" charset="0"/>
              </a:rPr>
              <a:t>2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6590379" y="4024171"/>
            <a:ext cx="3048000" cy="60960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B0B0B"/>
                </a:solidFill>
                <a:latin typeface="Charter" panose="02000503060000020004" pitchFamily="2" charset="0"/>
              </a:rPr>
              <a:t>Temperatura &gt;= x</a:t>
            </a:r>
            <a:r>
              <a:rPr lang="pt-BR" sz="2000" baseline="-25000" dirty="0">
                <a:solidFill>
                  <a:srgbClr val="0B0B0B"/>
                </a:solidFill>
                <a:latin typeface="Charter" panose="02000503060000020004" pitchFamily="2" charset="0"/>
              </a:rPr>
              <a:t>3</a:t>
            </a:r>
          </a:p>
        </p:txBody>
      </p:sp>
      <p:sp>
        <p:nvSpPr>
          <p:cNvPr id="18" name="Retângulo Arredondado 17"/>
          <p:cNvSpPr/>
          <p:nvPr/>
        </p:nvSpPr>
        <p:spPr>
          <a:xfrm>
            <a:off x="4826000" y="5251849"/>
            <a:ext cx="2514600" cy="609600"/>
          </a:xfrm>
          <a:prstGeom prst="round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harter" panose="02000503060000020004" pitchFamily="2" charset="0"/>
              </a:rPr>
              <a:t>Vendas y</a:t>
            </a:r>
            <a:r>
              <a:rPr lang="pt-BR" sz="2000" baseline="-25000" dirty="0">
                <a:solidFill>
                  <a:schemeClr val="bg1"/>
                </a:solidFill>
                <a:latin typeface="Charter" panose="02000503060000020004" pitchFamily="2" charset="0"/>
              </a:rPr>
              <a:t>2</a:t>
            </a:r>
          </a:p>
        </p:txBody>
      </p:sp>
      <p:sp>
        <p:nvSpPr>
          <p:cNvPr id="19" name="Retângulo Arredondado 18"/>
          <p:cNvSpPr/>
          <p:nvPr/>
        </p:nvSpPr>
        <p:spPr>
          <a:xfrm>
            <a:off x="8677121" y="5251849"/>
            <a:ext cx="2514600" cy="609600"/>
          </a:xfrm>
          <a:prstGeom prst="round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harter" panose="02000503060000020004" pitchFamily="2" charset="0"/>
              </a:rPr>
              <a:t>Vendas y</a:t>
            </a:r>
            <a:r>
              <a:rPr lang="pt-BR" sz="2000" baseline="-25000" dirty="0">
                <a:solidFill>
                  <a:schemeClr val="bg1"/>
                </a:solidFill>
                <a:latin typeface="Charter" panose="02000503060000020004" pitchFamily="2" charset="0"/>
              </a:rPr>
              <a:t>3</a:t>
            </a:r>
          </a:p>
        </p:txBody>
      </p:sp>
      <p:cxnSp>
        <p:nvCxnSpPr>
          <p:cNvPr id="10" name="Conector de Seta Reta 9"/>
          <p:cNvCxnSpPr>
            <a:stCxn id="6" idx="2"/>
            <a:endCxn id="12" idx="0"/>
          </p:cNvCxnSpPr>
          <p:nvPr/>
        </p:nvCxnSpPr>
        <p:spPr>
          <a:xfrm flipH="1">
            <a:off x="2159000" y="2178415"/>
            <a:ext cx="1524000" cy="618078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2"/>
          </p:cNvCxnSpPr>
          <p:nvPr/>
        </p:nvCxnSpPr>
        <p:spPr>
          <a:xfrm>
            <a:off x="3683000" y="2178415"/>
            <a:ext cx="2286000" cy="613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3" idx="2"/>
          </p:cNvCxnSpPr>
          <p:nvPr/>
        </p:nvCxnSpPr>
        <p:spPr>
          <a:xfrm flipH="1">
            <a:off x="4025900" y="3406093"/>
            <a:ext cx="17907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3" idx="2"/>
            <a:endCxn id="16" idx="0"/>
          </p:cNvCxnSpPr>
          <p:nvPr/>
        </p:nvCxnSpPr>
        <p:spPr>
          <a:xfrm>
            <a:off x="5816600" y="3406093"/>
            <a:ext cx="2297779" cy="618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6" idx="2"/>
            <a:endCxn id="18" idx="0"/>
          </p:cNvCxnSpPr>
          <p:nvPr/>
        </p:nvCxnSpPr>
        <p:spPr>
          <a:xfrm flipH="1">
            <a:off x="6083300" y="4633771"/>
            <a:ext cx="2031079" cy="618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6" idx="2"/>
            <a:endCxn id="19" idx="0"/>
          </p:cNvCxnSpPr>
          <p:nvPr/>
        </p:nvCxnSpPr>
        <p:spPr>
          <a:xfrm>
            <a:off x="8114379" y="4633771"/>
            <a:ext cx="1820042" cy="618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/>
          <p:cNvSpPr txBox="1"/>
          <p:nvPr/>
        </p:nvSpPr>
        <p:spPr>
          <a:xfrm>
            <a:off x="3605516" y="712113"/>
            <a:ext cx="8535684" cy="4308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/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Algoritmo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Árvore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de Regressão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283200" y="22403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805157" y="22403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421101" y="345342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9664700" y="47180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00174" y="345342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807370" y="472326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9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0" y="6871855"/>
            <a:ext cx="13004800" cy="461908"/>
            <a:chOff x="0" y="0"/>
            <a:chExt cx="13175233" cy="615878"/>
          </a:xfrm>
          <a:solidFill>
            <a:srgbClr val="F7E607"/>
          </a:solidFill>
        </p:grpSpPr>
        <p:sp>
          <p:nvSpPr>
            <p:cNvPr id="59" name="Freeform 59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grpFill/>
            <a:ln>
              <a:solidFill>
                <a:srgbClr val="F7E607"/>
              </a:solidFill>
            </a:ln>
          </p:spPr>
        </p:sp>
      </p:grpSp>
      <p:pic>
        <p:nvPicPr>
          <p:cNvPr id="111" name="Imagem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46875"/>
          <a:stretch/>
        </p:blipFill>
        <p:spPr>
          <a:xfrm>
            <a:off x="737467" y="522886"/>
            <a:ext cx="2488333" cy="645123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59994"/>
              </p:ext>
            </p:extLst>
          </p:nvPr>
        </p:nvGraphicFramePr>
        <p:xfrm>
          <a:off x="939800" y="1981200"/>
          <a:ext cx="11125200" cy="40633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940766339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57293733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15014120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62931096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550587753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149626645"/>
                    </a:ext>
                  </a:extLst>
                </a:gridCol>
              </a:tblGrid>
              <a:tr h="72111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Sabor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Localização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Horário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Nº funcionários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Temperatura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harter" panose="02000503060000020004" pitchFamily="2" charset="0"/>
                        </a:rPr>
                        <a:t>Vendas sorvete</a:t>
                      </a:r>
                    </a:p>
                  </a:txBody>
                  <a:tcPr anchor="ctr">
                    <a:solidFill>
                      <a:srgbClr val="F7E6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292600"/>
                  </a:ext>
                </a:extLst>
              </a:tr>
              <a:tr h="41778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07:00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AEE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57044"/>
                  </a:ext>
                </a:extLst>
              </a:tr>
              <a:tr h="41778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08:00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19</a:t>
                      </a:r>
                    </a:p>
                  </a:txBody>
                  <a:tcPr anchor="ctr">
                    <a:solidFill>
                      <a:srgbClr val="FDF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37500"/>
                  </a:ext>
                </a:extLst>
              </a:tr>
              <a:tr h="41778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AEE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884325"/>
                  </a:ext>
                </a:extLst>
              </a:tr>
              <a:tr h="41778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DF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06542"/>
                  </a:ext>
                </a:extLst>
              </a:tr>
              <a:tr h="41778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13:00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FAEE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83740"/>
                  </a:ext>
                </a:extLst>
              </a:tr>
              <a:tr h="41778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06:30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18</a:t>
                      </a:r>
                    </a:p>
                  </a:txBody>
                  <a:tcPr anchor="ctr">
                    <a:solidFill>
                      <a:srgbClr val="FDF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94941"/>
                  </a:ext>
                </a:extLst>
              </a:tr>
              <a:tr h="41778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18:45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AEE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732586"/>
                  </a:ext>
                </a:extLst>
              </a:tr>
              <a:tr h="41778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harter" panose="02000503060000020004" pitchFamily="2" charset="0"/>
                        </a:rPr>
                        <a:t>...</a:t>
                      </a:r>
                    </a:p>
                  </a:txBody>
                  <a:tcPr anchor="ctr">
                    <a:solidFill>
                      <a:srgbClr val="FDF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248683"/>
                  </a:ext>
                </a:extLst>
              </a:tr>
            </a:tbl>
          </a:graphicData>
        </a:graphic>
      </p:graphicFrame>
      <p:sp>
        <p:nvSpPr>
          <p:cNvPr id="21" name="TextBox 2"/>
          <p:cNvSpPr txBox="1"/>
          <p:nvPr/>
        </p:nvSpPr>
        <p:spPr>
          <a:xfrm>
            <a:off x="3605516" y="712113"/>
            <a:ext cx="8535684" cy="4308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/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Algoritmo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Árvore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de Regressão</a:t>
            </a:r>
          </a:p>
        </p:txBody>
      </p:sp>
    </p:spTree>
    <p:extLst>
      <p:ext uri="{BB962C8B-B14F-4D97-AF65-F5344CB8AC3E}">
        <p14:creationId xmlns:p14="http://schemas.microsoft.com/office/powerpoint/2010/main" val="21191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0" y="6871855"/>
            <a:ext cx="13004800" cy="461908"/>
            <a:chOff x="0" y="0"/>
            <a:chExt cx="13175233" cy="615878"/>
          </a:xfrm>
          <a:solidFill>
            <a:srgbClr val="F7E607"/>
          </a:solidFill>
        </p:grpSpPr>
        <p:sp>
          <p:nvSpPr>
            <p:cNvPr id="59" name="Freeform 59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grpFill/>
            <a:ln>
              <a:solidFill>
                <a:srgbClr val="F7E607"/>
              </a:solidFill>
            </a:ln>
          </p:spPr>
        </p:sp>
      </p:grpSp>
      <p:pic>
        <p:nvPicPr>
          <p:cNvPr id="111" name="Imagem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46875"/>
          <a:stretch/>
        </p:blipFill>
        <p:spPr>
          <a:xfrm>
            <a:off x="737467" y="522886"/>
            <a:ext cx="2488333" cy="645123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5969000" y="1529255"/>
            <a:ext cx="609600" cy="62017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3835400" y="2367455"/>
            <a:ext cx="609600" cy="620170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8102599" y="2367455"/>
            <a:ext cx="609600" cy="62017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6959600" y="3627088"/>
            <a:ext cx="609600" cy="62017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9620468" y="3627088"/>
            <a:ext cx="609600" cy="62017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2616200" y="3627088"/>
            <a:ext cx="609600" cy="620170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5435600" y="3627088"/>
            <a:ext cx="609600" cy="620170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1168400" y="4886722"/>
            <a:ext cx="609600" cy="620170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3683000" y="4886722"/>
            <a:ext cx="609600" cy="620170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197600" y="4875388"/>
            <a:ext cx="609600" cy="620170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712199" y="4875388"/>
            <a:ext cx="609600" cy="62017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18"/>
          <p:cNvSpPr/>
          <p:nvPr/>
        </p:nvSpPr>
        <p:spPr>
          <a:xfrm>
            <a:off x="10845800" y="4875388"/>
            <a:ext cx="609600" cy="62017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1168400" y="5962676"/>
            <a:ext cx="609600" cy="620170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3683000" y="5962676"/>
            <a:ext cx="609600" cy="620170"/>
          </a:xfrm>
          <a:prstGeom prst="roundRect">
            <a:avLst/>
          </a:prstGeom>
          <a:solidFill>
            <a:srgbClr val="41414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6197600" y="5951342"/>
            <a:ext cx="609600" cy="620170"/>
          </a:xfrm>
          <a:prstGeom prst="roundRect">
            <a:avLst/>
          </a:prstGeom>
          <a:solidFill>
            <a:srgbClr val="41414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8712199" y="5951342"/>
            <a:ext cx="609600" cy="620170"/>
          </a:xfrm>
          <a:prstGeom prst="roundRect">
            <a:avLst/>
          </a:prstGeom>
          <a:solidFill>
            <a:srgbClr val="0B0B0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Arredondado 23"/>
          <p:cNvSpPr/>
          <p:nvPr/>
        </p:nvSpPr>
        <p:spPr>
          <a:xfrm>
            <a:off x="10845800" y="5951342"/>
            <a:ext cx="609600" cy="620170"/>
          </a:xfrm>
          <a:prstGeom prst="roundRect">
            <a:avLst/>
          </a:prstGeom>
          <a:solidFill>
            <a:srgbClr val="0B0B0B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>
            <a:stCxn id="3" idx="1"/>
            <a:endCxn id="7" idx="0"/>
          </p:cNvCxnSpPr>
          <p:nvPr/>
        </p:nvCxnSpPr>
        <p:spPr>
          <a:xfrm flipH="1">
            <a:off x="4140200" y="1839340"/>
            <a:ext cx="1828800" cy="528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3" idx="3"/>
            <a:endCxn id="8" idx="0"/>
          </p:cNvCxnSpPr>
          <p:nvPr/>
        </p:nvCxnSpPr>
        <p:spPr>
          <a:xfrm>
            <a:off x="6578600" y="1839340"/>
            <a:ext cx="1828799" cy="528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1"/>
            <a:endCxn id="13" idx="0"/>
          </p:cNvCxnSpPr>
          <p:nvPr/>
        </p:nvCxnSpPr>
        <p:spPr>
          <a:xfrm flipH="1">
            <a:off x="2921000" y="2677540"/>
            <a:ext cx="914400" cy="94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4" idx="0"/>
          </p:cNvCxnSpPr>
          <p:nvPr/>
        </p:nvCxnSpPr>
        <p:spPr>
          <a:xfrm>
            <a:off x="4445000" y="2677540"/>
            <a:ext cx="1295400" cy="94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8" idx="1"/>
            <a:endCxn id="9" idx="0"/>
          </p:cNvCxnSpPr>
          <p:nvPr/>
        </p:nvCxnSpPr>
        <p:spPr>
          <a:xfrm flipH="1">
            <a:off x="7264400" y="2677540"/>
            <a:ext cx="838199" cy="94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8" idx="3"/>
            <a:endCxn id="10" idx="0"/>
          </p:cNvCxnSpPr>
          <p:nvPr/>
        </p:nvCxnSpPr>
        <p:spPr>
          <a:xfrm>
            <a:off x="8712199" y="2677540"/>
            <a:ext cx="1213069" cy="94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3" idx="1"/>
            <a:endCxn id="15" idx="0"/>
          </p:cNvCxnSpPr>
          <p:nvPr/>
        </p:nvCxnSpPr>
        <p:spPr>
          <a:xfrm flipH="1">
            <a:off x="1473200" y="3937173"/>
            <a:ext cx="1143000" cy="94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13" idx="3"/>
            <a:endCxn id="16" idx="0"/>
          </p:cNvCxnSpPr>
          <p:nvPr/>
        </p:nvCxnSpPr>
        <p:spPr>
          <a:xfrm>
            <a:off x="3225800" y="3937173"/>
            <a:ext cx="762000" cy="94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1"/>
            <a:endCxn id="16" idx="0"/>
          </p:cNvCxnSpPr>
          <p:nvPr/>
        </p:nvCxnSpPr>
        <p:spPr>
          <a:xfrm flipH="1">
            <a:off x="3987800" y="3937173"/>
            <a:ext cx="1447800" cy="94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4" idx="3"/>
            <a:endCxn id="17" idx="0"/>
          </p:cNvCxnSpPr>
          <p:nvPr/>
        </p:nvCxnSpPr>
        <p:spPr>
          <a:xfrm>
            <a:off x="6045200" y="3937173"/>
            <a:ext cx="457200" cy="93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9" idx="1"/>
            <a:endCxn id="17" idx="0"/>
          </p:cNvCxnSpPr>
          <p:nvPr/>
        </p:nvCxnSpPr>
        <p:spPr>
          <a:xfrm flipH="1">
            <a:off x="6502400" y="3937173"/>
            <a:ext cx="457200" cy="93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9" idx="3"/>
            <a:endCxn id="18" idx="0"/>
          </p:cNvCxnSpPr>
          <p:nvPr/>
        </p:nvCxnSpPr>
        <p:spPr>
          <a:xfrm>
            <a:off x="7569200" y="3937173"/>
            <a:ext cx="1447799" cy="93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0" idx="1"/>
            <a:endCxn id="18" idx="0"/>
          </p:cNvCxnSpPr>
          <p:nvPr/>
        </p:nvCxnSpPr>
        <p:spPr>
          <a:xfrm flipH="1">
            <a:off x="9016999" y="3937173"/>
            <a:ext cx="603469" cy="93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10" idx="3"/>
            <a:endCxn id="19" idx="0"/>
          </p:cNvCxnSpPr>
          <p:nvPr/>
        </p:nvCxnSpPr>
        <p:spPr>
          <a:xfrm>
            <a:off x="10230068" y="3937173"/>
            <a:ext cx="920532" cy="93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19" idx="2"/>
            <a:endCxn id="24" idx="0"/>
          </p:cNvCxnSpPr>
          <p:nvPr/>
        </p:nvCxnSpPr>
        <p:spPr>
          <a:xfrm>
            <a:off x="11150600" y="5495558"/>
            <a:ext cx="0" cy="455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18" idx="2"/>
            <a:endCxn id="23" idx="0"/>
          </p:cNvCxnSpPr>
          <p:nvPr/>
        </p:nvCxnSpPr>
        <p:spPr>
          <a:xfrm>
            <a:off x="9016999" y="5495558"/>
            <a:ext cx="0" cy="455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17" idx="2"/>
            <a:endCxn id="22" idx="0"/>
          </p:cNvCxnSpPr>
          <p:nvPr/>
        </p:nvCxnSpPr>
        <p:spPr>
          <a:xfrm>
            <a:off x="6502400" y="5495558"/>
            <a:ext cx="0" cy="455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16" idx="2"/>
            <a:endCxn id="21" idx="0"/>
          </p:cNvCxnSpPr>
          <p:nvPr/>
        </p:nvCxnSpPr>
        <p:spPr>
          <a:xfrm>
            <a:off x="3987800" y="5506892"/>
            <a:ext cx="0" cy="455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15" idx="2"/>
            <a:endCxn id="20" idx="0"/>
          </p:cNvCxnSpPr>
          <p:nvPr/>
        </p:nvCxnSpPr>
        <p:spPr>
          <a:xfrm>
            <a:off x="1473200" y="5506892"/>
            <a:ext cx="0" cy="455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2"/>
          <p:cNvSpPr txBox="1"/>
          <p:nvPr/>
        </p:nvSpPr>
        <p:spPr>
          <a:xfrm>
            <a:off x="3605516" y="712113"/>
            <a:ext cx="8535684" cy="4308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/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Algoritmo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Árvore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de Regressão</a:t>
            </a:r>
          </a:p>
        </p:txBody>
      </p:sp>
    </p:spTree>
    <p:extLst>
      <p:ext uri="{BB962C8B-B14F-4D97-AF65-F5344CB8AC3E}">
        <p14:creationId xmlns:p14="http://schemas.microsoft.com/office/powerpoint/2010/main" val="4556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0" y="6871855"/>
            <a:ext cx="13004800" cy="461908"/>
            <a:chOff x="0" y="0"/>
            <a:chExt cx="13175233" cy="615878"/>
          </a:xfrm>
          <a:solidFill>
            <a:srgbClr val="F7E607"/>
          </a:solidFill>
        </p:grpSpPr>
        <p:sp>
          <p:nvSpPr>
            <p:cNvPr id="59" name="Freeform 59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grpFill/>
            <a:ln>
              <a:solidFill>
                <a:srgbClr val="F7E607"/>
              </a:solidFill>
            </a:ln>
          </p:spPr>
        </p:sp>
      </p:grpSp>
      <p:pic>
        <p:nvPicPr>
          <p:cNvPr id="111" name="Imagem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46875"/>
          <a:stretch/>
        </p:blipFill>
        <p:spPr>
          <a:xfrm>
            <a:off x="737467" y="522886"/>
            <a:ext cx="2488333" cy="645123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605516" y="712113"/>
            <a:ext cx="8535684" cy="4308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/>
            <a:r>
              <a:rPr lang="en-US" sz="2800" dirty="0" err="1">
                <a:solidFill>
                  <a:srgbClr val="222222"/>
                </a:solidFill>
                <a:latin typeface="Charter" panose="02000503060000020004" pitchFamily="2" charset="0"/>
              </a:rPr>
              <a:t>Algoritmo</a:t>
            </a:r>
            <a:r>
              <a:rPr lang="en-US" sz="2800" dirty="0">
                <a:solidFill>
                  <a:srgbClr val="222222"/>
                </a:solidFill>
                <a:latin typeface="Charter" panose="02000503060000020004" pitchFamily="2" charset="0"/>
              </a:rPr>
              <a:t> Random Forest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2863025" y="2474210"/>
            <a:ext cx="362775" cy="369065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3225800" y="3516663"/>
            <a:ext cx="362775" cy="369065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3951350" y="3516662"/>
            <a:ext cx="362775" cy="369065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1812429" y="3516664"/>
            <a:ext cx="362775" cy="369065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2537251" y="3517135"/>
            <a:ext cx="362775" cy="369065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>
            <a:stCxn id="12" idx="1"/>
            <a:endCxn id="13" idx="0"/>
          </p:cNvCxnSpPr>
          <p:nvPr/>
        </p:nvCxnSpPr>
        <p:spPr>
          <a:xfrm flipH="1">
            <a:off x="2681638" y="2658743"/>
            <a:ext cx="181387" cy="2864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2" idx="3"/>
            <a:endCxn id="14" idx="0"/>
          </p:cNvCxnSpPr>
          <p:nvPr/>
        </p:nvCxnSpPr>
        <p:spPr>
          <a:xfrm>
            <a:off x="3225800" y="2658743"/>
            <a:ext cx="181388" cy="2864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3" idx="1"/>
            <a:endCxn id="17" idx="0"/>
          </p:cNvCxnSpPr>
          <p:nvPr/>
        </p:nvCxnSpPr>
        <p:spPr>
          <a:xfrm flipH="1">
            <a:off x="1993817" y="3129712"/>
            <a:ext cx="506433" cy="3869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3" idx="3"/>
            <a:endCxn id="18" idx="0"/>
          </p:cNvCxnSpPr>
          <p:nvPr/>
        </p:nvCxnSpPr>
        <p:spPr>
          <a:xfrm flipH="1">
            <a:off x="2718639" y="3129712"/>
            <a:ext cx="144386" cy="3874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4" idx="1"/>
            <a:endCxn id="15" idx="0"/>
          </p:cNvCxnSpPr>
          <p:nvPr/>
        </p:nvCxnSpPr>
        <p:spPr>
          <a:xfrm>
            <a:off x="3225800" y="3129712"/>
            <a:ext cx="181388" cy="3869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4" idx="3"/>
            <a:endCxn id="16" idx="0"/>
          </p:cNvCxnSpPr>
          <p:nvPr/>
        </p:nvCxnSpPr>
        <p:spPr>
          <a:xfrm>
            <a:off x="3588575" y="3129712"/>
            <a:ext cx="544163" cy="3869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tângulo Arredondado 67"/>
          <p:cNvSpPr/>
          <p:nvPr/>
        </p:nvSpPr>
        <p:spPr>
          <a:xfrm>
            <a:off x="6321012" y="2449201"/>
            <a:ext cx="362775" cy="369065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Arredondado 70"/>
          <p:cNvSpPr/>
          <p:nvPr/>
        </p:nvSpPr>
        <p:spPr>
          <a:xfrm>
            <a:off x="6683059" y="3491653"/>
            <a:ext cx="362775" cy="369065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Arredondado 71"/>
          <p:cNvSpPr/>
          <p:nvPr/>
        </p:nvSpPr>
        <p:spPr>
          <a:xfrm>
            <a:off x="7409337" y="3491653"/>
            <a:ext cx="362775" cy="369065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Arredondado 72"/>
          <p:cNvSpPr/>
          <p:nvPr/>
        </p:nvSpPr>
        <p:spPr>
          <a:xfrm>
            <a:off x="5270416" y="3491655"/>
            <a:ext cx="362775" cy="369065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Arredondado 73"/>
          <p:cNvSpPr/>
          <p:nvPr/>
        </p:nvSpPr>
        <p:spPr>
          <a:xfrm>
            <a:off x="5995238" y="3492126"/>
            <a:ext cx="362775" cy="369065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de Seta Reta 74"/>
          <p:cNvCxnSpPr>
            <a:stCxn id="68" idx="1"/>
            <a:endCxn id="69" idx="0"/>
          </p:cNvCxnSpPr>
          <p:nvPr/>
        </p:nvCxnSpPr>
        <p:spPr>
          <a:xfrm flipH="1">
            <a:off x="6139625" y="2633734"/>
            <a:ext cx="181387" cy="2864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68" idx="3"/>
            <a:endCxn id="70" idx="0"/>
          </p:cNvCxnSpPr>
          <p:nvPr/>
        </p:nvCxnSpPr>
        <p:spPr>
          <a:xfrm>
            <a:off x="6683787" y="2633734"/>
            <a:ext cx="181388" cy="2864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69" idx="1"/>
            <a:endCxn id="73" idx="0"/>
          </p:cNvCxnSpPr>
          <p:nvPr/>
        </p:nvCxnSpPr>
        <p:spPr>
          <a:xfrm flipH="1">
            <a:off x="5451804" y="3104703"/>
            <a:ext cx="506433" cy="3869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69" idx="3"/>
            <a:endCxn id="74" idx="0"/>
          </p:cNvCxnSpPr>
          <p:nvPr/>
        </p:nvCxnSpPr>
        <p:spPr>
          <a:xfrm flipH="1">
            <a:off x="6176626" y="3104703"/>
            <a:ext cx="144386" cy="3874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70" idx="1"/>
            <a:endCxn id="71" idx="0"/>
          </p:cNvCxnSpPr>
          <p:nvPr/>
        </p:nvCxnSpPr>
        <p:spPr>
          <a:xfrm>
            <a:off x="6683787" y="3104703"/>
            <a:ext cx="180660" cy="386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70" idx="3"/>
            <a:endCxn id="72" idx="0"/>
          </p:cNvCxnSpPr>
          <p:nvPr/>
        </p:nvCxnSpPr>
        <p:spPr>
          <a:xfrm>
            <a:off x="7046562" y="3104703"/>
            <a:ext cx="544163" cy="386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Arredondado 80"/>
          <p:cNvSpPr/>
          <p:nvPr/>
        </p:nvSpPr>
        <p:spPr>
          <a:xfrm>
            <a:off x="9778999" y="2424192"/>
            <a:ext cx="362775" cy="369065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Arredondado 83"/>
          <p:cNvSpPr/>
          <p:nvPr/>
        </p:nvSpPr>
        <p:spPr>
          <a:xfrm>
            <a:off x="10141774" y="3466645"/>
            <a:ext cx="362775" cy="369065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Arredondado 84"/>
          <p:cNvSpPr/>
          <p:nvPr/>
        </p:nvSpPr>
        <p:spPr>
          <a:xfrm>
            <a:off x="10867324" y="3466644"/>
            <a:ext cx="362775" cy="369065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Arredondado 85"/>
          <p:cNvSpPr/>
          <p:nvPr/>
        </p:nvSpPr>
        <p:spPr>
          <a:xfrm>
            <a:off x="8728403" y="3466646"/>
            <a:ext cx="362775" cy="369065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Arredondado 86"/>
          <p:cNvSpPr/>
          <p:nvPr/>
        </p:nvSpPr>
        <p:spPr>
          <a:xfrm>
            <a:off x="9453225" y="3467117"/>
            <a:ext cx="362775" cy="369065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de Seta Reta 87"/>
          <p:cNvCxnSpPr>
            <a:stCxn id="81" idx="1"/>
            <a:endCxn id="82" idx="0"/>
          </p:cNvCxnSpPr>
          <p:nvPr/>
        </p:nvCxnSpPr>
        <p:spPr>
          <a:xfrm flipH="1">
            <a:off x="9597612" y="2608725"/>
            <a:ext cx="181387" cy="2864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>
            <a:stCxn id="81" idx="3"/>
            <a:endCxn id="83" idx="0"/>
          </p:cNvCxnSpPr>
          <p:nvPr/>
        </p:nvCxnSpPr>
        <p:spPr>
          <a:xfrm>
            <a:off x="10141774" y="2608725"/>
            <a:ext cx="181388" cy="2864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1"/>
            <a:endCxn id="86" idx="0"/>
          </p:cNvCxnSpPr>
          <p:nvPr/>
        </p:nvCxnSpPr>
        <p:spPr>
          <a:xfrm flipH="1">
            <a:off x="8909791" y="3079694"/>
            <a:ext cx="506433" cy="3869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82" idx="3"/>
            <a:endCxn id="87" idx="0"/>
          </p:cNvCxnSpPr>
          <p:nvPr/>
        </p:nvCxnSpPr>
        <p:spPr>
          <a:xfrm flipH="1">
            <a:off x="9634613" y="3079694"/>
            <a:ext cx="144386" cy="3874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83" idx="1"/>
            <a:endCxn id="84" idx="0"/>
          </p:cNvCxnSpPr>
          <p:nvPr/>
        </p:nvCxnSpPr>
        <p:spPr>
          <a:xfrm>
            <a:off x="10141774" y="3079694"/>
            <a:ext cx="181388" cy="3869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83" idx="3"/>
            <a:endCxn id="85" idx="0"/>
          </p:cNvCxnSpPr>
          <p:nvPr/>
        </p:nvCxnSpPr>
        <p:spPr>
          <a:xfrm>
            <a:off x="10504549" y="3079694"/>
            <a:ext cx="544163" cy="386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Arredondado 112"/>
          <p:cNvSpPr/>
          <p:nvPr/>
        </p:nvSpPr>
        <p:spPr>
          <a:xfrm>
            <a:off x="5552050" y="1524000"/>
            <a:ext cx="1828800" cy="464440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B0B0B"/>
                </a:solidFill>
                <a:latin typeface="Charter" panose="02000503060000020004" pitchFamily="2" charset="0"/>
              </a:rPr>
              <a:t>Base de dados</a:t>
            </a:r>
            <a:endParaRPr lang="pt-BR" sz="2000" baseline="-25000" dirty="0">
              <a:solidFill>
                <a:srgbClr val="0B0B0B"/>
              </a:solidFill>
              <a:latin typeface="Charter" panose="02000503060000020004" pitchFamily="2" charset="0"/>
            </a:endParaRPr>
          </a:p>
        </p:txBody>
      </p:sp>
      <p:sp>
        <p:nvSpPr>
          <p:cNvPr id="114" name="TextBox 3"/>
          <p:cNvSpPr txBox="1"/>
          <p:nvPr/>
        </p:nvSpPr>
        <p:spPr>
          <a:xfrm>
            <a:off x="1929104" y="3978240"/>
            <a:ext cx="229650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1600" dirty="0" err="1">
                <a:solidFill>
                  <a:srgbClr val="000000"/>
                </a:solidFill>
                <a:latin typeface="Charter" panose="02000503060000020004" pitchFamily="2" charset="0"/>
              </a:rPr>
              <a:t>Árvore</a:t>
            </a:r>
            <a:r>
              <a:rPr lang="en-US" sz="1600" dirty="0">
                <a:solidFill>
                  <a:srgbClr val="000000"/>
                </a:solidFill>
                <a:latin typeface="Charter" panose="02000503060000020004" pitchFamily="2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Charter" panose="02000503060000020004" pitchFamily="2" charset="0"/>
              </a:rPr>
              <a:t>decisão</a:t>
            </a:r>
            <a:r>
              <a:rPr lang="en-US" sz="1600" dirty="0">
                <a:solidFill>
                  <a:srgbClr val="000000"/>
                </a:solidFill>
                <a:latin typeface="Charter" panose="02000503060000020004" pitchFamily="2" charset="0"/>
              </a:rPr>
              <a:t> 1</a:t>
            </a:r>
          </a:p>
        </p:txBody>
      </p:sp>
      <p:sp>
        <p:nvSpPr>
          <p:cNvPr id="115" name="TextBox 3"/>
          <p:cNvSpPr txBox="1"/>
          <p:nvPr/>
        </p:nvSpPr>
        <p:spPr>
          <a:xfrm>
            <a:off x="5374873" y="3970320"/>
            <a:ext cx="229650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1600" dirty="0" err="1">
                <a:solidFill>
                  <a:srgbClr val="000000"/>
                </a:solidFill>
                <a:latin typeface="Charter" panose="02000503060000020004" pitchFamily="2" charset="0"/>
              </a:rPr>
              <a:t>Árvore</a:t>
            </a:r>
            <a:r>
              <a:rPr lang="en-US" sz="1600" dirty="0">
                <a:solidFill>
                  <a:srgbClr val="000000"/>
                </a:solidFill>
                <a:latin typeface="Charter" panose="02000503060000020004" pitchFamily="2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Charter" panose="02000503060000020004" pitchFamily="2" charset="0"/>
              </a:rPr>
              <a:t>decisão</a:t>
            </a:r>
            <a:r>
              <a:rPr lang="en-US" sz="1600" dirty="0">
                <a:solidFill>
                  <a:srgbClr val="000000"/>
                </a:solidFill>
                <a:latin typeface="Charter" panose="02000503060000020004" pitchFamily="2" charset="0"/>
              </a:rPr>
              <a:t> 2</a:t>
            </a:r>
          </a:p>
        </p:txBody>
      </p:sp>
      <p:sp>
        <p:nvSpPr>
          <p:cNvPr id="116" name="TextBox 3"/>
          <p:cNvSpPr txBox="1"/>
          <p:nvPr/>
        </p:nvSpPr>
        <p:spPr>
          <a:xfrm>
            <a:off x="8854094" y="3962400"/>
            <a:ext cx="229650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1600" dirty="0" err="1">
                <a:solidFill>
                  <a:srgbClr val="000000"/>
                </a:solidFill>
                <a:latin typeface="Charter" panose="02000503060000020004" pitchFamily="2" charset="0"/>
              </a:rPr>
              <a:t>Árvore</a:t>
            </a:r>
            <a:r>
              <a:rPr lang="en-US" sz="1600" dirty="0">
                <a:solidFill>
                  <a:srgbClr val="000000"/>
                </a:solidFill>
                <a:latin typeface="Charter" panose="02000503060000020004" pitchFamily="2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Charter" panose="02000503060000020004" pitchFamily="2" charset="0"/>
              </a:rPr>
              <a:t>decisão</a:t>
            </a:r>
            <a:r>
              <a:rPr lang="en-US" sz="1600" dirty="0">
                <a:solidFill>
                  <a:srgbClr val="000000"/>
                </a:solidFill>
                <a:latin typeface="Charter" panose="02000503060000020004" pitchFamily="2" charset="0"/>
              </a:rPr>
              <a:t> 3</a:t>
            </a:r>
          </a:p>
        </p:txBody>
      </p:sp>
      <p:sp>
        <p:nvSpPr>
          <p:cNvPr id="117" name="Retângulo Arredondado 116"/>
          <p:cNvSpPr/>
          <p:nvPr/>
        </p:nvSpPr>
        <p:spPr>
          <a:xfrm>
            <a:off x="5588000" y="5521914"/>
            <a:ext cx="1828800" cy="401342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B0B0B"/>
                </a:solidFill>
                <a:latin typeface="Charter" panose="02000503060000020004" pitchFamily="2" charset="0"/>
              </a:rPr>
              <a:t>Média</a:t>
            </a:r>
            <a:endParaRPr lang="pt-BR" sz="2000" baseline="-25000" dirty="0">
              <a:solidFill>
                <a:srgbClr val="0B0B0B"/>
              </a:solidFill>
              <a:latin typeface="Charter" panose="02000503060000020004" pitchFamily="2" charset="0"/>
            </a:endParaRPr>
          </a:p>
        </p:txBody>
      </p:sp>
      <p:sp>
        <p:nvSpPr>
          <p:cNvPr id="118" name="TextBox 3"/>
          <p:cNvSpPr txBox="1"/>
          <p:nvPr/>
        </p:nvSpPr>
        <p:spPr>
          <a:xfrm>
            <a:off x="1936052" y="4845487"/>
            <a:ext cx="229650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00" dirty="0" err="1">
                <a:solidFill>
                  <a:srgbClr val="000000"/>
                </a:solidFill>
                <a:latin typeface="Charter" panose="02000503060000020004" pitchFamily="2" charset="0"/>
              </a:rPr>
              <a:t>Resultado</a:t>
            </a:r>
            <a:r>
              <a:rPr lang="en-US" sz="2000" dirty="0">
                <a:solidFill>
                  <a:srgbClr val="000000"/>
                </a:solidFill>
                <a:latin typeface="Charter" panose="02000503060000020004" pitchFamily="2" charset="0"/>
              </a:rPr>
              <a:t> 1</a:t>
            </a:r>
          </a:p>
        </p:txBody>
      </p:sp>
      <p:sp>
        <p:nvSpPr>
          <p:cNvPr id="119" name="TextBox 3"/>
          <p:cNvSpPr txBox="1"/>
          <p:nvPr/>
        </p:nvSpPr>
        <p:spPr>
          <a:xfrm>
            <a:off x="5369038" y="4837567"/>
            <a:ext cx="2296506" cy="329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00" dirty="0" err="1">
                <a:solidFill>
                  <a:srgbClr val="000000"/>
                </a:solidFill>
                <a:latin typeface="Charter" panose="02000503060000020004" pitchFamily="2" charset="0"/>
              </a:rPr>
              <a:t>Resultado</a:t>
            </a:r>
            <a:r>
              <a:rPr lang="en-US" sz="2000" dirty="0">
                <a:solidFill>
                  <a:srgbClr val="000000"/>
                </a:solidFill>
                <a:latin typeface="Charter" panose="02000503060000020004" pitchFamily="2" charset="0"/>
              </a:rPr>
              <a:t> 2</a:t>
            </a:r>
          </a:p>
        </p:txBody>
      </p:sp>
      <p:sp>
        <p:nvSpPr>
          <p:cNvPr id="120" name="TextBox 3"/>
          <p:cNvSpPr txBox="1"/>
          <p:nvPr/>
        </p:nvSpPr>
        <p:spPr>
          <a:xfrm>
            <a:off x="8859347" y="4829647"/>
            <a:ext cx="2296506" cy="329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00" dirty="0" err="1">
                <a:solidFill>
                  <a:srgbClr val="000000"/>
                </a:solidFill>
                <a:latin typeface="Charter" panose="02000503060000020004" pitchFamily="2" charset="0"/>
              </a:rPr>
              <a:t>Resultado</a:t>
            </a:r>
            <a:r>
              <a:rPr lang="en-US" sz="2000" dirty="0">
                <a:solidFill>
                  <a:srgbClr val="000000"/>
                </a:solidFill>
                <a:latin typeface="Charter" panose="02000503060000020004" pitchFamily="2" charset="0"/>
              </a:rPr>
              <a:t> 3</a:t>
            </a:r>
          </a:p>
        </p:txBody>
      </p:sp>
      <p:sp>
        <p:nvSpPr>
          <p:cNvPr id="121" name="TextBox 3"/>
          <p:cNvSpPr txBox="1"/>
          <p:nvPr/>
        </p:nvSpPr>
        <p:spPr>
          <a:xfrm>
            <a:off x="5369038" y="6277705"/>
            <a:ext cx="2296506" cy="329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00" b="1" dirty="0" err="1">
                <a:solidFill>
                  <a:srgbClr val="000000"/>
                </a:solidFill>
                <a:latin typeface="Charter" panose="02000503060000020004" pitchFamily="2" charset="0"/>
              </a:rPr>
              <a:t>Resultado</a:t>
            </a:r>
            <a:r>
              <a:rPr lang="en-US" sz="2000" b="1" dirty="0">
                <a:solidFill>
                  <a:srgbClr val="000000"/>
                </a:solidFill>
                <a:latin typeface="Charter" panose="02000503060000020004" pitchFamily="2" charset="0"/>
              </a:rPr>
              <a:t> Final</a:t>
            </a:r>
          </a:p>
        </p:txBody>
      </p:sp>
      <p:cxnSp>
        <p:nvCxnSpPr>
          <p:cNvPr id="181" name="Conector de Seta Reta 180"/>
          <p:cNvCxnSpPr>
            <a:stCxn id="113" idx="2"/>
            <a:endCxn id="68" idx="0"/>
          </p:cNvCxnSpPr>
          <p:nvPr/>
        </p:nvCxnSpPr>
        <p:spPr>
          <a:xfrm>
            <a:off x="6466450" y="1988440"/>
            <a:ext cx="35950" cy="46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do 182"/>
          <p:cNvCxnSpPr/>
          <p:nvPr/>
        </p:nvCxnSpPr>
        <p:spPr>
          <a:xfrm rot="10800000" flipV="1">
            <a:off x="3044413" y="1756219"/>
            <a:ext cx="2507637" cy="7179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do 184"/>
          <p:cNvCxnSpPr>
            <a:stCxn id="113" idx="3"/>
            <a:endCxn id="81" idx="0"/>
          </p:cNvCxnSpPr>
          <p:nvPr/>
        </p:nvCxnSpPr>
        <p:spPr>
          <a:xfrm>
            <a:off x="7380850" y="1756220"/>
            <a:ext cx="2579537" cy="667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de Seta Reta 188"/>
          <p:cNvCxnSpPr>
            <a:stCxn id="114" idx="2"/>
            <a:endCxn id="118" idx="0"/>
          </p:cNvCxnSpPr>
          <p:nvPr/>
        </p:nvCxnSpPr>
        <p:spPr>
          <a:xfrm>
            <a:off x="3077357" y="4337313"/>
            <a:ext cx="6948" cy="50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de Seta Reta 190"/>
          <p:cNvCxnSpPr>
            <a:stCxn id="115" idx="2"/>
            <a:endCxn id="119" idx="0"/>
          </p:cNvCxnSpPr>
          <p:nvPr/>
        </p:nvCxnSpPr>
        <p:spPr>
          <a:xfrm flipH="1">
            <a:off x="6517291" y="4329393"/>
            <a:ext cx="5835" cy="50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de Seta Reta 192"/>
          <p:cNvCxnSpPr>
            <a:stCxn id="116" idx="2"/>
            <a:endCxn id="120" idx="0"/>
          </p:cNvCxnSpPr>
          <p:nvPr/>
        </p:nvCxnSpPr>
        <p:spPr>
          <a:xfrm>
            <a:off x="10002347" y="4321473"/>
            <a:ext cx="5253" cy="50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do 194"/>
          <p:cNvCxnSpPr>
            <a:stCxn id="118" idx="2"/>
            <a:endCxn id="117" idx="1"/>
          </p:cNvCxnSpPr>
          <p:nvPr/>
        </p:nvCxnSpPr>
        <p:spPr>
          <a:xfrm rot="16200000" flipH="1">
            <a:off x="4077140" y="4211724"/>
            <a:ext cx="518025" cy="2503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do 196"/>
          <p:cNvCxnSpPr>
            <a:stCxn id="120" idx="2"/>
            <a:endCxn id="117" idx="3"/>
          </p:cNvCxnSpPr>
          <p:nvPr/>
        </p:nvCxnSpPr>
        <p:spPr>
          <a:xfrm rot="5400000">
            <a:off x="8430681" y="4145665"/>
            <a:ext cx="563039" cy="2590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198"/>
          <p:cNvCxnSpPr>
            <a:stCxn id="119" idx="2"/>
            <a:endCxn id="117" idx="0"/>
          </p:cNvCxnSpPr>
          <p:nvPr/>
        </p:nvCxnSpPr>
        <p:spPr>
          <a:xfrm flipH="1">
            <a:off x="6502400" y="5167466"/>
            <a:ext cx="14891" cy="354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17" idx="2"/>
            <a:endCxn id="121" idx="0"/>
          </p:cNvCxnSpPr>
          <p:nvPr/>
        </p:nvCxnSpPr>
        <p:spPr>
          <a:xfrm>
            <a:off x="6502400" y="5923256"/>
            <a:ext cx="14891" cy="354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2500250" y="2945179"/>
            <a:ext cx="362775" cy="369065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3225800" y="2945179"/>
            <a:ext cx="362775" cy="369065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Arredondado 68"/>
          <p:cNvSpPr/>
          <p:nvPr/>
        </p:nvSpPr>
        <p:spPr>
          <a:xfrm>
            <a:off x="5958237" y="2920170"/>
            <a:ext cx="362775" cy="369065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Arredondado 69"/>
          <p:cNvSpPr/>
          <p:nvPr/>
        </p:nvSpPr>
        <p:spPr>
          <a:xfrm>
            <a:off x="6683787" y="2920170"/>
            <a:ext cx="362775" cy="369065"/>
          </a:xfrm>
          <a:prstGeom prst="roundRect">
            <a:avLst/>
          </a:prstGeom>
          <a:solidFill>
            <a:srgbClr val="F7E607"/>
          </a:solidFill>
          <a:ln>
            <a:solidFill>
              <a:srgbClr val="F7E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Arredondado 81"/>
          <p:cNvSpPr/>
          <p:nvPr/>
        </p:nvSpPr>
        <p:spPr>
          <a:xfrm>
            <a:off x="9416224" y="2895161"/>
            <a:ext cx="362775" cy="369065"/>
          </a:xfrm>
          <a:prstGeom prst="roundRect">
            <a:avLst/>
          </a:prstGeom>
          <a:solidFill>
            <a:srgbClr val="FDF7A9"/>
          </a:solidFill>
          <a:ln>
            <a:solidFill>
              <a:srgbClr val="FDF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Arredondado 82"/>
          <p:cNvSpPr/>
          <p:nvPr/>
        </p:nvSpPr>
        <p:spPr>
          <a:xfrm>
            <a:off x="10141774" y="2895161"/>
            <a:ext cx="362775" cy="369065"/>
          </a:xfrm>
          <a:prstGeom prst="roundRect">
            <a:avLst/>
          </a:prstGeom>
          <a:solidFill>
            <a:srgbClr val="CFBE13"/>
          </a:solidFill>
          <a:ln>
            <a:solidFill>
              <a:srgbClr val="CFB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2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80423"/>
            <a:ext cx="13004800" cy="5753827"/>
            <a:chOff x="0" y="0"/>
            <a:chExt cx="13175233" cy="7671770"/>
          </a:xfrm>
          <a:solidFill>
            <a:srgbClr val="F7E607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5233" cy="7671770"/>
            </a:xfrm>
            <a:custGeom>
              <a:avLst/>
              <a:gdLst/>
              <a:ahLst/>
              <a:cxnLst/>
              <a:rect l="l" t="t" r="r" b="b"/>
              <a:pathLst>
                <a:path w="13175233" h="7671770">
                  <a:moveTo>
                    <a:pt x="0" y="0"/>
                  </a:moveTo>
                  <a:lnTo>
                    <a:pt x="13175233" y="0"/>
                  </a:lnTo>
                  <a:lnTo>
                    <a:pt x="13175233" y="7671770"/>
                  </a:lnTo>
                  <a:lnTo>
                    <a:pt x="0" y="7671770"/>
                  </a:lnTo>
                  <a:close/>
                </a:path>
              </a:pathLst>
            </a:custGeom>
            <a:grpFill/>
            <a:ln>
              <a:solidFill>
                <a:srgbClr val="F7E607"/>
              </a:solidFill>
            </a:ln>
          </p:spPr>
        </p:sp>
      </p:grpSp>
      <p:pic>
        <p:nvPicPr>
          <p:cNvPr id="110" name="Imagem 10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46875"/>
          <a:stretch/>
        </p:blipFill>
        <p:spPr>
          <a:xfrm>
            <a:off x="737467" y="522886"/>
            <a:ext cx="2488333" cy="645123"/>
          </a:xfrm>
          <a:prstGeom prst="rect">
            <a:avLst/>
          </a:prstGeom>
        </p:spPr>
      </p:pic>
      <p:sp>
        <p:nvSpPr>
          <p:cNvPr id="112" name="TextBox 2"/>
          <p:cNvSpPr txBox="1"/>
          <p:nvPr/>
        </p:nvSpPr>
        <p:spPr>
          <a:xfrm>
            <a:off x="863600" y="3244359"/>
            <a:ext cx="8534400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16"/>
              </a:lnSpc>
            </a:pPr>
            <a:r>
              <a:rPr lang="en-US" sz="4226" dirty="0" err="1">
                <a:solidFill>
                  <a:srgbClr val="222222"/>
                </a:solidFill>
                <a:latin typeface="Charter" panose="02000503060000020004" pitchFamily="2" charset="0"/>
              </a:rPr>
              <a:t>Acompanhe</a:t>
            </a:r>
            <a:r>
              <a:rPr lang="en-US" sz="4226" dirty="0">
                <a:solidFill>
                  <a:srgbClr val="222222"/>
                </a:solidFill>
                <a:latin typeface="Charter" panose="02000503060000020004" pitchFamily="2" charset="0"/>
              </a:rPr>
              <a:t> as </a:t>
            </a:r>
            <a:r>
              <a:rPr lang="en-US" sz="4226" dirty="0" err="1">
                <a:solidFill>
                  <a:srgbClr val="222222"/>
                </a:solidFill>
                <a:latin typeface="Charter" panose="02000503060000020004" pitchFamily="2" charset="0"/>
              </a:rPr>
              <a:t>nossas</a:t>
            </a:r>
            <a:r>
              <a:rPr lang="en-US" sz="4226" dirty="0">
                <a:solidFill>
                  <a:srgbClr val="222222"/>
                </a:solidFill>
                <a:latin typeface="Charter" panose="02000503060000020004" pitchFamily="2" charset="0"/>
              </a:rPr>
              <a:t> </a:t>
            </a:r>
            <a:r>
              <a:rPr lang="en-US" sz="4226" dirty="0" err="1">
                <a:solidFill>
                  <a:srgbClr val="222222"/>
                </a:solidFill>
                <a:latin typeface="Charter" panose="02000503060000020004" pitchFamily="2" charset="0"/>
              </a:rPr>
              <a:t>redes</a:t>
            </a:r>
            <a:r>
              <a:rPr lang="en-US" sz="4226" dirty="0">
                <a:solidFill>
                  <a:srgbClr val="222222"/>
                </a:solidFill>
                <a:latin typeface="Charter" panose="02000503060000020004" pitchFamily="2" charset="0"/>
              </a:rPr>
              <a:t> </a:t>
            </a:r>
            <a:r>
              <a:rPr lang="en-US" sz="4226" dirty="0" err="1">
                <a:solidFill>
                  <a:srgbClr val="222222"/>
                </a:solidFill>
                <a:latin typeface="Charter" panose="02000503060000020004" pitchFamily="2" charset="0"/>
              </a:rPr>
              <a:t>sociais</a:t>
            </a:r>
            <a:r>
              <a:rPr lang="en-US" sz="4226" dirty="0">
                <a:solidFill>
                  <a:srgbClr val="222222"/>
                </a:solidFill>
                <a:latin typeface="Charter" panose="02000503060000020004" pitchFamily="2" charset="0"/>
              </a:rPr>
              <a:t>!</a:t>
            </a:r>
          </a:p>
        </p:txBody>
      </p:sp>
      <p:grpSp>
        <p:nvGrpSpPr>
          <p:cNvPr id="113" name="Group 53"/>
          <p:cNvGrpSpPr/>
          <p:nvPr/>
        </p:nvGrpSpPr>
        <p:grpSpPr>
          <a:xfrm>
            <a:off x="871996" y="5648020"/>
            <a:ext cx="4362450" cy="672224"/>
            <a:chOff x="0" y="-47625"/>
            <a:chExt cx="5816600" cy="896299"/>
          </a:xfrm>
        </p:grpSpPr>
        <p:sp>
          <p:nvSpPr>
            <p:cNvPr id="114" name="TextBox 54"/>
            <p:cNvSpPr txBox="1"/>
            <p:nvPr/>
          </p:nvSpPr>
          <p:spPr>
            <a:xfrm>
              <a:off x="0" y="-47625"/>
              <a:ext cx="5816600" cy="39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811" spc="90" dirty="0" err="1">
                  <a:solidFill>
                    <a:srgbClr val="222222"/>
                  </a:solidFill>
                  <a:latin typeface="Charter" panose="02000503060000020004" pitchFamily="2" charset="0"/>
                </a:rPr>
                <a:t>Área</a:t>
              </a:r>
              <a:r>
                <a:rPr lang="en-US" sz="1811" spc="90" dirty="0">
                  <a:solidFill>
                    <a:srgbClr val="222222"/>
                  </a:solidFill>
                  <a:latin typeface="Charter" panose="02000503060000020004" pitchFamily="2" charset="0"/>
                </a:rPr>
                <a:t> de </a:t>
              </a:r>
              <a:r>
                <a:rPr lang="en-US" sz="1811" spc="90" dirty="0" err="1">
                  <a:solidFill>
                    <a:srgbClr val="222222"/>
                  </a:solidFill>
                  <a:latin typeface="Charter" panose="02000503060000020004" pitchFamily="2" charset="0"/>
                </a:rPr>
                <a:t>Estudo</a:t>
              </a:r>
              <a:endParaRPr lang="en-US" sz="1811" spc="90" dirty="0">
                <a:solidFill>
                  <a:srgbClr val="222222"/>
                </a:solidFill>
                <a:latin typeface="Charter" panose="02000503060000020004" pitchFamily="2" charset="0"/>
              </a:endParaRPr>
            </a:p>
          </p:txBody>
        </p:sp>
        <p:sp>
          <p:nvSpPr>
            <p:cNvPr id="115" name="TextBox 55"/>
            <p:cNvSpPr txBox="1"/>
            <p:nvPr/>
          </p:nvSpPr>
          <p:spPr>
            <a:xfrm>
              <a:off x="0" y="454891"/>
              <a:ext cx="5816600" cy="39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811" b="1" spc="181" dirty="0">
                  <a:solidFill>
                    <a:srgbClr val="222222"/>
                  </a:solidFill>
                  <a:latin typeface="Charter" panose="02000503060000020004" pitchFamily="2" charset="0"/>
                </a:rPr>
                <a:t>INTELIGÊNCIA ARTIFICIAL</a:t>
              </a:r>
            </a:p>
          </p:txBody>
        </p:sp>
      </p:grpSp>
      <p:grpSp>
        <p:nvGrpSpPr>
          <p:cNvPr id="116" name="Group 56"/>
          <p:cNvGrpSpPr/>
          <p:nvPr/>
        </p:nvGrpSpPr>
        <p:grpSpPr>
          <a:xfrm>
            <a:off x="7778750" y="5656679"/>
            <a:ext cx="4362450" cy="672224"/>
            <a:chOff x="0" y="-47625"/>
            <a:chExt cx="5816600" cy="896299"/>
          </a:xfrm>
        </p:grpSpPr>
        <p:sp>
          <p:nvSpPr>
            <p:cNvPr id="117" name="TextBox 57"/>
            <p:cNvSpPr txBox="1"/>
            <p:nvPr/>
          </p:nvSpPr>
          <p:spPr>
            <a:xfrm>
              <a:off x="0" y="-47625"/>
              <a:ext cx="5816600" cy="39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35"/>
                </a:lnSpc>
              </a:pPr>
              <a:r>
                <a:rPr lang="en-US" sz="1811" spc="90" dirty="0" err="1">
                  <a:solidFill>
                    <a:srgbClr val="222222"/>
                  </a:solidFill>
                  <a:latin typeface="Charter" panose="02000503060000020004" pitchFamily="2" charset="0"/>
                </a:rPr>
                <a:t>Realização</a:t>
              </a:r>
              <a:endParaRPr lang="en-US" sz="1811" spc="90" dirty="0">
                <a:solidFill>
                  <a:srgbClr val="222222"/>
                </a:solidFill>
                <a:latin typeface="Charter" panose="02000503060000020004" pitchFamily="2" charset="0"/>
              </a:endParaRPr>
            </a:p>
          </p:txBody>
        </p:sp>
        <p:sp>
          <p:nvSpPr>
            <p:cNvPr id="118" name="TextBox 58"/>
            <p:cNvSpPr txBox="1"/>
            <p:nvPr/>
          </p:nvSpPr>
          <p:spPr>
            <a:xfrm>
              <a:off x="0" y="454891"/>
              <a:ext cx="5816600" cy="39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35"/>
                </a:lnSpc>
              </a:pPr>
              <a:r>
                <a:rPr lang="en-US" sz="1811" b="1" spc="181" dirty="0" err="1">
                  <a:solidFill>
                    <a:srgbClr val="222222"/>
                  </a:solidFill>
                  <a:latin typeface="Charter" panose="02000503060000020004" pitchFamily="2" charset="0"/>
                </a:rPr>
                <a:t>FEA.dev</a:t>
              </a:r>
              <a:endParaRPr lang="en-US" sz="1811" b="1" spc="181" dirty="0">
                <a:solidFill>
                  <a:srgbClr val="222222"/>
                </a:solidFill>
                <a:latin typeface="Charter" panose="02000503060000020004" pitchFamily="2" charset="0"/>
              </a:endParaRPr>
            </a:p>
          </p:txBody>
        </p:sp>
      </p:grpSp>
      <p:pic>
        <p:nvPicPr>
          <p:cNvPr id="1026" name="Picture 2" descr="ícones Redes Sociais Vetores, Ícones e Planos de Fundo para Baixar Gráti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938" b="89583" l="6979" r="93021">
                        <a14:foregroundMark x1="10260" y1="22500" x2="10260" y2="22500"/>
                        <a14:foregroundMark x1="19635" y1="57396" x2="19635" y2="57396"/>
                        <a14:foregroundMark x1="15260" y1="70938" x2="15260" y2="70938"/>
                        <a14:foregroundMark x1="34635" y1="14792" x2="34635" y2="14792"/>
                        <a14:foregroundMark x1="35417" y1="23438" x2="35417" y2="23438"/>
                        <a14:foregroundMark x1="38490" y1="29271" x2="38490" y2="29271"/>
                        <a14:foregroundMark x1="59948" y1="17083" x2="59948" y2="17083"/>
                        <a14:foregroundMark x1="82031" y1="15729" x2="82031" y2="15729"/>
                        <a14:foregroundMark x1="37031" y1="59271" x2="37031" y2="59271"/>
                        <a14:foregroundMark x1="56875" y1="59271" x2="56875" y2="59271"/>
                        <a14:foregroundMark x1="63646" y1="70625" x2="63646" y2="70625"/>
                        <a14:foregroundMark x1="88490" y1="65417" x2="88490" y2="65417"/>
                        <a14:backgroundMark x1="80625" y1="63854" x2="80625" y2="63854"/>
                        <a14:backgroundMark x1="41406" y1="23438" x2="41406" y2="2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2090" r="29036" b="54056"/>
          <a:stretch/>
        </p:blipFill>
        <p:spPr bwMode="auto">
          <a:xfrm>
            <a:off x="879557" y="4343400"/>
            <a:ext cx="2015961" cy="53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ícones Redes Sociais Vetores, Ícones e Planos de Fundo para Baixar Gráti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938" b="89583" l="6979" r="93021">
                        <a14:foregroundMark x1="10260" y1="22500" x2="10260" y2="22500"/>
                        <a14:foregroundMark x1="19635" y1="57396" x2="19635" y2="57396"/>
                        <a14:foregroundMark x1="15260" y1="70938" x2="15260" y2="70938"/>
                        <a14:foregroundMark x1="34635" y1="14792" x2="34635" y2="14792"/>
                        <a14:foregroundMark x1="35417" y1="23438" x2="35417" y2="23438"/>
                        <a14:foregroundMark x1="38490" y1="29271" x2="38490" y2="29271"/>
                        <a14:foregroundMark x1="59948" y1="17083" x2="59948" y2="17083"/>
                        <a14:foregroundMark x1="82031" y1="15729" x2="82031" y2="15729"/>
                        <a14:foregroundMark x1="37031" y1="59271" x2="37031" y2="59271"/>
                        <a14:foregroundMark x1="56875" y1="59271" x2="56875" y2="59271"/>
                        <a14:foregroundMark x1="63646" y1="70625" x2="63646" y2="70625"/>
                        <a14:foregroundMark x1="88490" y1="65417" x2="88490" y2="65417"/>
                        <a14:backgroundMark x1="80625" y1="63854" x2="80625" y2="63854"/>
                        <a14:backgroundMark x1="41406" y1="23438" x2="41406" y2="2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4" t="55216" r="75819" b="12949"/>
          <a:stretch/>
        </p:blipFill>
        <p:spPr bwMode="auto">
          <a:xfrm>
            <a:off x="3073400" y="4383012"/>
            <a:ext cx="532518" cy="50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ícones Redes Sociais Vetores, Ícones e Planos de Fundo para Baixar Gráti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938" b="89583" l="6979" r="93021">
                        <a14:foregroundMark x1="10260" y1="22500" x2="10260" y2="22500"/>
                        <a14:foregroundMark x1="19635" y1="57396" x2="19635" y2="57396"/>
                        <a14:foregroundMark x1="15260" y1="70938" x2="15260" y2="70938"/>
                        <a14:foregroundMark x1="34635" y1="14792" x2="34635" y2="14792"/>
                        <a14:foregroundMark x1="35417" y1="23438" x2="35417" y2="23438"/>
                        <a14:foregroundMark x1="38490" y1="29271" x2="38490" y2="29271"/>
                        <a14:foregroundMark x1="59948" y1="17083" x2="59948" y2="17083"/>
                        <a14:foregroundMark x1="82031" y1="15729" x2="82031" y2="15729"/>
                        <a14:foregroundMark x1="37031" y1="59271" x2="37031" y2="59271"/>
                        <a14:foregroundMark x1="56875" y1="59271" x2="56875" y2="59271"/>
                        <a14:foregroundMark x1="63646" y1="70625" x2="63646" y2="70625"/>
                        <a14:foregroundMark x1="88490" y1="65417" x2="88490" y2="65417"/>
                        <a14:backgroundMark x1="80625" y1="63854" x2="80625" y2="63854"/>
                        <a14:backgroundMark x1="41406" y1="23438" x2="41406" y2="2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67" t="55216" r="7506" b="12949"/>
          <a:stretch/>
        </p:blipFill>
        <p:spPr bwMode="auto">
          <a:xfrm>
            <a:off x="3836282" y="4375392"/>
            <a:ext cx="532518" cy="50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267</Words>
  <Application>Microsoft Office PowerPoint</Application>
  <PresentationFormat>Personalizar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Charter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Black Marketing Proposal Presentation</dc:title>
  <dc:creator>Maria Raquel De Carvalho Barbosa</dc:creator>
  <cp:lastModifiedBy>Maria Raquel De Carvalho Barbosa</cp:lastModifiedBy>
  <cp:revision>41</cp:revision>
  <dcterms:created xsi:type="dcterms:W3CDTF">2006-08-16T00:00:00Z</dcterms:created>
  <dcterms:modified xsi:type="dcterms:W3CDTF">2023-04-06T16:09:28Z</dcterms:modified>
  <dc:identifier>DAFfG-hpytU</dc:identifier>
</cp:coreProperties>
</file>