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8" r:id="rId3"/>
  </p:sldIdLst>
  <p:sldSz cx="27432000" cy="16459200"/>
  <p:notesSz cx="6858000" cy="9144000"/>
  <p:defaultTextStyle>
    <a:defPPr>
      <a:defRPr lang="en-US"/>
    </a:defPPr>
    <a:lvl1pPr marL="0" algn="l" defTabSz="2507527" rtl="0" eaLnBrk="1" latinLnBrk="0" hangingPunct="1">
      <a:defRPr sz="4913" kern="1200">
        <a:solidFill>
          <a:schemeClr val="tx1"/>
        </a:solidFill>
        <a:latin typeface="+mn-lt"/>
        <a:ea typeface="+mn-ea"/>
        <a:cs typeface="+mn-cs"/>
      </a:defRPr>
    </a:lvl1pPr>
    <a:lvl2pPr marL="1253764" algn="l" defTabSz="2507527" rtl="0" eaLnBrk="1" latinLnBrk="0" hangingPunct="1">
      <a:defRPr sz="4913" kern="1200">
        <a:solidFill>
          <a:schemeClr val="tx1"/>
        </a:solidFill>
        <a:latin typeface="+mn-lt"/>
        <a:ea typeface="+mn-ea"/>
        <a:cs typeface="+mn-cs"/>
      </a:defRPr>
    </a:lvl2pPr>
    <a:lvl3pPr marL="2507527" algn="l" defTabSz="2507527" rtl="0" eaLnBrk="1" latinLnBrk="0" hangingPunct="1">
      <a:defRPr sz="4913" kern="1200">
        <a:solidFill>
          <a:schemeClr val="tx1"/>
        </a:solidFill>
        <a:latin typeface="+mn-lt"/>
        <a:ea typeface="+mn-ea"/>
        <a:cs typeface="+mn-cs"/>
      </a:defRPr>
    </a:lvl3pPr>
    <a:lvl4pPr marL="3761290" algn="l" defTabSz="2507527" rtl="0" eaLnBrk="1" latinLnBrk="0" hangingPunct="1">
      <a:defRPr sz="4913" kern="1200">
        <a:solidFill>
          <a:schemeClr val="tx1"/>
        </a:solidFill>
        <a:latin typeface="+mn-lt"/>
        <a:ea typeface="+mn-ea"/>
        <a:cs typeface="+mn-cs"/>
      </a:defRPr>
    </a:lvl4pPr>
    <a:lvl5pPr marL="5015053" algn="l" defTabSz="2507527" rtl="0" eaLnBrk="1" latinLnBrk="0" hangingPunct="1">
      <a:defRPr sz="4913" kern="1200">
        <a:solidFill>
          <a:schemeClr val="tx1"/>
        </a:solidFill>
        <a:latin typeface="+mn-lt"/>
        <a:ea typeface="+mn-ea"/>
        <a:cs typeface="+mn-cs"/>
      </a:defRPr>
    </a:lvl5pPr>
    <a:lvl6pPr marL="6268818" algn="l" defTabSz="2507527" rtl="0" eaLnBrk="1" latinLnBrk="0" hangingPunct="1">
      <a:defRPr sz="4913" kern="1200">
        <a:solidFill>
          <a:schemeClr val="tx1"/>
        </a:solidFill>
        <a:latin typeface="+mn-lt"/>
        <a:ea typeface="+mn-ea"/>
        <a:cs typeface="+mn-cs"/>
      </a:defRPr>
    </a:lvl6pPr>
    <a:lvl7pPr marL="7522581" algn="l" defTabSz="2507527" rtl="0" eaLnBrk="1" latinLnBrk="0" hangingPunct="1">
      <a:defRPr sz="4913" kern="1200">
        <a:solidFill>
          <a:schemeClr val="tx1"/>
        </a:solidFill>
        <a:latin typeface="+mn-lt"/>
        <a:ea typeface="+mn-ea"/>
        <a:cs typeface="+mn-cs"/>
      </a:defRPr>
    </a:lvl7pPr>
    <a:lvl8pPr marL="8776344" algn="l" defTabSz="2507527" rtl="0" eaLnBrk="1" latinLnBrk="0" hangingPunct="1">
      <a:defRPr sz="4913" kern="1200">
        <a:solidFill>
          <a:schemeClr val="tx1"/>
        </a:solidFill>
        <a:latin typeface="+mn-lt"/>
        <a:ea typeface="+mn-ea"/>
        <a:cs typeface="+mn-cs"/>
      </a:defRPr>
    </a:lvl8pPr>
    <a:lvl9pPr marL="10030108" algn="l" defTabSz="2507527" rtl="0" eaLnBrk="1" latinLnBrk="0" hangingPunct="1">
      <a:defRPr sz="4913"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61" autoAdjust="0"/>
    <p:restoredTop sz="94632" autoAdjust="0"/>
  </p:normalViewPr>
  <p:slideViewPr>
    <p:cSldViewPr snapToGrid="0" snapToObjects="1" showGuides="1">
      <p:cViewPr varScale="1">
        <p:scale>
          <a:sx n="34" d="100"/>
          <a:sy n="34" d="100"/>
        </p:scale>
        <p:origin x="1387" y="8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Accuracy</a:t>
            </a:r>
            <a:endParaRPr lang="el-GR"/>
          </a:p>
        </c:rich>
      </c:tx>
      <c:layout>
        <c:manualLayout>
          <c:xMode val="edge"/>
          <c:yMode val="edge"/>
          <c:x val="0.43608841016576627"/>
          <c:y val="1.210171155046429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l-GR"/>
        </a:p>
      </c:txPr>
    </c:title>
    <c:autoTitleDeleted val="0"/>
    <c:plotArea>
      <c:layout/>
      <c:barChart>
        <c:barDir val="col"/>
        <c:grouping val="clustered"/>
        <c:varyColors val="0"/>
        <c:ser>
          <c:idx val="0"/>
          <c:order val="1"/>
          <c:tx>
            <c:strRef>
              <c:f>Φύλλο1!$B$1</c:f>
              <c:strCache>
                <c:ptCount val="1"/>
                <c:pt idx="0">
                  <c:v>designed</c:v>
                </c:pt>
              </c:strCache>
            </c:strRef>
          </c:tx>
          <c:spPr>
            <a:solidFill>
              <a:schemeClr val="accent1"/>
            </a:solidFill>
            <a:ln>
              <a:noFill/>
            </a:ln>
            <a:effectLst/>
          </c:spPr>
          <c:invertIfNegative val="0"/>
          <c:dLbls>
            <c:delete val="1"/>
          </c:dLbls>
          <c:val>
            <c:numRef>
              <c:f>Φύλλο1!$B$2:$B$11</c:f>
              <c:numCache>
                <c:formatCode>General</c:formatCode>
                <c:ptCount val="10"/>
                <c:pt idx="0">
                  <c:v>96</c:v>
                </c:pt>
                <c:pt idx="1">
                  <c:v>98</c:v>
                </c:pt>
                <c:pt idx="2">
                  <c:v>97</c:v>
                </c:pt>
                <c:pt idx="3">
                  <c:v>95</c:v>
                </c:pt>
                <c:pt idx="4">
                  <c:v>95</c:v>
                </c:pt>
                <c:pt idx="5">
                  <c:v>96</c:v>
                </c:pt>
                <c:pt idx="6">
                  <c:v>98</c:v>
                </c:pt>
                <c:pt idx="7">
                  <c:v>95</c:v>
                </c:pt>
                <c:pt idx="8">
                  <c:v>95</c:v>
                </c:pt>
                <c:pt idx="9">
                  <c:v>98</c:v>
                </c:pt>
              </c:numCache>
            </c:numRef>
          </c:val>
          <c:extLst>
            <c:ext xmlns:c16="http://schemas.microsoft.com/office/drawing/2014/chart" uri="{C3380CC4-5D6E-409C-BE32-E72D297353CC}">
              <c16:uniqueId val="{00000000-A825-416C-AB38-D52FD076A2CF}"/>
            </c:ext>
          </c:extLst>
        </c:ser>
        <c:ser>
          <c:idx val="1"/>
          <c:order val="2"/>
          <c:tx>
            <c:strRef>
              <c:f>Φύλλο1!$C$1</c:f>
              <c:strCache>
                <c:ptCount val="1"/>
                <c:pt idx="0">
                  <c:v>purchased</c:v>
                </c:pt>
              </c:strCache>
            </c:strRef>
          </c:tx>
          <c:spPr>
            <a:solidFill>
              <a:schemeClr val="accent2"/>
            </a:solidFill>
            <a:ln>
              <a:noFill/>
            </a:ln>
            <a:effectLst/>
          </c:spPr>
          <c:invertIfNegative val="0"/>
          <c:dLbls>
            <c:dLbl>
              <c:idx val="0"/>
              <c:layout>
                <c:manualLayout>
                  <c:x val="-1.1111220472440946E-2"/>
                  <c:y val="0"/>
                </c:manualLayout>
              </c:layout>
              <c:tx>
                <c:rich>
                  <a:bodyPr/>
                  <a:lstStyle/>
                  <a:p>
                    <a:r>
                      <a:rPr lang="en-US" baseline="0"/>
                      <a:t>0%</a:t>
                    </a:r>
                    <a:endParaRPr lang="en-US"/>
                  </a:p>
                </c:rich>
              </c:tx>
              <c:showLegendKey val="0"/>
              <c:showVal val="1"/>
              <c:showCatName val="0"/>
              <c:showSerName val="0"/>
              <c:showPercent val="0"/>
              <c:showBubbleSize val="0"/>
              <c:extLst>
                <c:ext xmlns:c15="http://schemas.microsoft.com/office/drawing/2012/chart" uri="{CE6537A1-D6FC-4f65-9D91-7224C49458BB}">
                  <c15:layout>
                    <c:manualLayout>
                      <c:w val="0.17031955380577427"/>
                      <c:h val="0.11560185185185186"/>
                    </c:manualLayout>
                  </c15:layout>
                  <c15:showDataLabelsRange val="1"/>
                </c:ext>
                <c:ext xmlns:c16="http://schemas.microsoft.com/office/drawing/2014/chart" uri="{C3380CC4-5D6E-409C-BE32-E72D297353CC}">
                  <c16:uniqueId val="{00000001-A825-416C-AB38-D52FD076A2CF}"/>
                </c:ext>
              </c:extLst>
            </c:dLbl>
            <c:dLbl>
              <c:idx val="1"/>
              <c:delete val="1"/>
              <c:extLst>
                <c:ext xmlns:c15="http://schemas.microsoft.com/office/drawing/2012/chart" uri="{CE6537A1-D6FC-4f65-9D91-7224C49458BB}"/>
                <c:ext xmlns:c16="http://schemas.microsoft.com/office/drawing/2014/chart" uri="{C3380CC4-5D6E-409C-BE32-E72D297353CC}">
                  <c16:uniqueId val="{00000002-A825-416C-AB38-D52FD076A2CF}"/>
                </c:ext>
              </c:extLst>
            </c:dLbl>
            <c:dLbl>
              <c:idx val="2"/>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A825-416C-AB38-D52FD076A2CF}"/>
                </c:ext>
              </c:extLst>
            </c:dLbl>
            <c:dLbl>
              <c:idx val="3"/>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A825-416C-AB38-D52FD076A2CF}"/>
                </c:ext>
              </c:extLst>
            </c:dLbl>
            <c:dLbl>
              <c:idx val="4"/>
              <c:tx>
                <c:rich>
                  <a:bodyPr/>
                  <a:lstStyle/>
                  <a:p>
                    <a:r>
                      <a:rPr lang="en-US"/>
                      <a:t>2%</a:t>
                    </a:r>
                  </a:p>
                </c:rich>
              </c:tx>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5-A825-416C-AB38-D52FD076A2CF}"/>
                </c:ext>
              </c:extLst>
            </c:dLbl>
            <c:dLbl>
              <c:idx val="5"/>
              <c:tx>
                <c:rich>
                  <a:bodyPr/>
                  <a:lstStyle/>
                  <a:p>
                    <a:r>
                      <a:rPr lang="en-US"/>
                      <a:t>2%</a:t>
                    </a:r>
                  </a:p>
                </c:rich>
              </c:tx>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6-A825-416C-AB38-D52FD076A2CF}"/>
                </c:ext>
              </c:extLst>
            </c:dLbl>
            <c:dLbl>
              <c:idx val="6"/>
              <c:delete val="1"/>
              <c:extLst>
                <c:ext xmlns:c15="http://schemas.microsoft.com/office/drawing/2012/chart" uri="{CE6537A1-D6FC-4f65-9D91-7224C49458BB}"/>
                <c:ext xmlns:c16="http://schemas.microsoft.com/office/drawing/2014/chart" uri="{C3380CC4-5D6E-409C-BE32-E72D297353CC}">
                  <c16:uniqueId val="{00000007-A825-416C-AB38-D52FD076A2CF}"/>
                </c:ext>
              </c:extLst>
            </c:dLbl>
            <c:dLbl>
              <c:idx val="7"/>
              <c:tx>
                <c:rich>
                  <a:bodyPr/>
                  <a:lstStyle/>
                  <a:p>
                    <a:r>
                      <a:rPr lang="en-US"/>
                      <a:t>2%</a:t>
                    </a:r>
                  </a:p>
                </c:rich>
              </c:tx>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8-A825-416C-AB38-D52FD076A2CF}"/>
                </c:ext>
              </c:extLst>
            </c:dLbl>
            <c:dLbl>
              <c:idx val="8"/>
              <c:delete val="1"/>
              <c:extLst>
                <c:ext xmlns:c15="http://schemas.microsoft.com/office/drawing/2012/chart" uri="{CE6537A1-D6FC-4f65-9D91-7224C49458BB}"/>
                <c:ext xmlns:c16="http://schemas.microsoft.com/office/drawing/2014/chart" uri="{C3380CC4-5D6E-409C-BE32-E72D297353CC}">
                  <c16:uniqueId val="{00000009-A825-416C-AB38-D52FD076A2CF}"/>
                </c:ext>
              </c:extLst>
            </c:dLbl>
            <c:dLbl>
              <c:idx val="9"/>
              <c:delete val="1"/>
              <c:extLst>
                <c:ext xmlns:c15="http://schemas.microsoft.com/office/drawing/2012/chart" uri="{CE6537A1-D6FC-4f65-9D91-7224C49458BB}"/>
                <c:ext xmlns:c16="http://schemas.microsoft.com/office/drawing/2014/chart" uri="{C3380CC4-5D6E-409C-BE32-E72D297353CC}">
                  <c16:uniqueId val="{0000000A-A825-416C-AB38-D52FD076A2C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val>
            <c:numRef>
              <c:f>Φύλλο1!$C$2:$C$11</c:f>
              <c:numCache>
                <c:formatCode>General</c:formatCode>
                <c:ptCount val="10"/>
                <c:pt idx="0">
                  <c:v>96</c:v>
                </c:pt>
                <c:pt idx="1">
                  <c:v>96</c:v>
                </c:pt>
                <c:pt idx="2">
                  <c:v>98</c:v>
                </c:pt>
                <c:pt idx="3">
                  <c:v>96</c:v>
                </c:pt>
                <c:pt idx="4">
                  <c:v>97</c:v>
                </c:pt>
                <c:pt idx="5">
                  <c:v>98</c:v>
                </c:pt>
                <c:pt idx="6">
                  <c:v>97</c:v>
                </c:pt>
                <c:pt idx="7">
                  <c:v>97</c:v>
                </c:pt>
                <c:pt idx="8">
                  <c:v>96</c:v>
                </c:pt>
                <c:pt idx="9">
                  <c:v>97</c:v>
                </c:pt>
              </c:numCache>
            </c:numRef>
          </c:val>
          <c:extLst>
            <c:ext xmlns:c15="http://schemas.microsoft.com/office/drawing/2012/chart" uri="{02D57815-91ED-43cb-92C2-25804820EDAC}">
              <c15:datalabelsRange>
                <c15:f>Φύλλο1!$H$1</c15:f>
                <c15:dlblRangeCache>
                  <c:ptCount val="1"/>
                  <c:pt idx="0">
                    <c:v>UP DATA LABEL</c:v>
                  </c:pt>
                </c15:dlblRangeCache>
              </c15:datalabelsRange>
            </c:ext>
            <c:ext xmlns:c16="http://schemas.microsoft.com/office/drawing/2014/chart" uri="{C3380CC4-5D6E-409C-BE32-E72D297353CC}">
              <c16:uniqueId val="{0000000B-A825-416C-AB38-D52FD076A2CF}"/>
            </c:ext>
          </c:extLst>
        </c:ser>
        <c:dLbls>
          <c:showLegendKey val="0"/>
          <c:showVal val="1"/>
          <c:showCatName val="0"/>
          <c:showSerName val="0"/>
          <c:showPercent val="0"/>
          <c:showBubbleSize val="0"/>
        </c:dLbls>
        <c:gapWidth val="219"/>
        <c:overlap val="-27"/>
        <c:axId val="1859351200"/>
        <c:axId val="202105488"/>
      </c:barChart>
      <c:barChart>
        <c:barDir val="col"/>
        <c:grouping val="clustered"/>
        <c:varyColors val="0"/>
        <c:ser>
          <c:idx val="2"/>
          <c:order val="0"/>
          <c:tx>
            <c:strRef>
              <c:f>Φύλλο1!$D$1</c:f>
              <c:strCache>
                <c:ptCount val="1"/>
                <c:pt idx="0">
                  <c:v>MAX LEFT</c:v>
                </c:pt>
              </c:strCache>
            </c:strRef>
          </c:tx>
          <c:spPr>
            <a:noFill/>
            <a:ln>
              <a:noFill/>
            </a:ln>
            <a:effectLst/>
          </c:spPr>
          <c:invertIfNegative val="0"/>
          <c:dLbls>
            <c:delete val="1"/>
          </c:dLbls>
          <c:errBars>
            <c:errBarType val="minus"/>
            <c:errValType val="cust"/>
            <c:noEndCap val="1"/>
            <c:plus>
              <c:numLit>
                <c:formatCode>General</c:formatCode>
                <c:ptCount val="1"/>
                <c:pt idx="0">
                  <c:v>1</c:v>
                </c:pt>
              </c:numLit>
            </c:plus>
            <c:minus>
              <c:numRef>
                <c:f>Φύλλο1!$F$1</c:f>
                <c:numCache>
                  <c:formatCode>General</c:formatCode>
                  <c:ptCount val="1"/>
                  <c:pt idx="0">
                    <c:v>0</c:v>
                  </c:pt>
                </c:numCache>
              </c:numRef>
            </c:minus>
            <c:spPr>
              <a:noFill/>
              <a:ln w="15875" cap="flat" cmpd="sng" algn="ctr">
                <a:solidFill>
                  <a:schemeClr val="accent6"/>
                </a:solidFill>
                <a:round/>
                <a:headEnd type="triangle"/>
              </a:ln>
              <a:effectLst/>
            </c:spPr>
          </c:errBars>
          <c:val>
            <c:numRef>
              <c:f>Φύλλο1!$D$2:$D$11</c:f>
              <c:numCache>
                <c:formatCode>General</c:formatCode>
                <c:ptCount val="10"/>
                <c:pt idx="0">
                  <c:v>96</c:v>
                </c:pt>
                <c:pt idx="1">
                  <c:v>98</c:v>
                </c:pt>
                <c:pt idx="2">
                  <c:v>98</c:v>
                </c:pt>
                <c:pt idx="3">
                  <c:v>96</c:v>
                </c:pt>
                <c:pt idx="4">
                  <c:v>97</c:v>
                </c:pt>
                <c:pt idx="5">
                  <c:v>98</c:v>
                </c:pt>
                <c:pt idx="6">
                  <c:v>98</c:v>
                </c:pt>
                <c:pt idx="7">
                  <c:v>97</c:v>
                </c:pt>
                <c:pt idx="8">
                  <c:v>96</c:v>
                </c:pt>
                <c:pt idx="9">
                  <c:v>98</c:v>
                </c:pt>
              </c:numCache>
            </c:numRef>
          </c:val>
          <c:extLst>
            <c:ext xmlns:c16="http://schemas.microsoft.com/office/drawing/2014/chart" uri="{C3380CC4-5D6E-409C-BE32-E72D297353CC}">
              <c16:uniqueId val="{0000000C-A825-416C-AB38-D52FD076A2CF}"/>
            </c:ext>
          </c:extLst>
        </c:ser>
        <c:ser>
          <c:idx val="3"/>
          <c:order val="3"/>
          <c:tx>
            <c:strRef>
              <c:f>Φύλλο1!$E$1</c:f>
              <c:strCache>
                <c:ptCount val="1"/>
                <c:pt idx="0">
                  <c:v>MAX RIGHT</c:v>
                </c:pt>
              </c:strCache>
            </c:strRef>
          </c:tx>
          <c:spPr>
            <a:noFill/>
            <a:ln>
              <a:noFill/>
            </a:ln>
            <a:effectLst/>
          </c:spPr>
          <c:invertIfNegative val="0"/>
          <c:dLbls>
            <c:dLbl>
              <c:idx val="0"/>
              <c:layout>
                <c:manualLayout>
                  <c:x val="7.1243093767388493E-2"/>
                  <c:y val="-0.44963950858311563"/>
                </c:manualLayout>
              </c:layout>
              <c:tx>
                <c:rich>
                  <a:bodyPr/>
                  <a:lstStyle/>
                  <a:p>
                    <a:r>
                      <a:rPr lang="en-US"/>
                      <a:t>2%</a:t>
                    </a:r>
                  </a:p>
                </c:rich>
              </c:tx>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D-A825-416C-AB38-D52FD076A2CF}"/>
                </c:ext>
              </c:extLst>
            </c:dLbl>
            <c:dLbl>
              <c:idx val="1"/>
              <c:delete val="1"/>
              <c:extLst>
                <c:ext xmlns:c15="http://schemas.microsoft.com/office/drawing/2012/chart" uri="{CE6537A1-D6FC-4f65-9D91-7224C49458BB}"/>
                <c:ext xmlns:c16="http://schemas.microsoft.com/office/drawing/2014/chart" uri="{C3380CC4-5D6E-409C-BE32-E72D297353CC}">
                  <c16:uniqueId val="{0000000E-A825-416C-AB38-D52FD076A2CF}"/>
                </c:ext>
              </c:extLst>
            </c:dLbl>
            <c:dLbl>
              <c:idx val="2"/>
              <c:delete val="1"/>
              <c:extLst>
                <c:ext xmlns:c15="http://schemas.microsoft.com/office/drawing/2012/chart" uri="{CE6537A1-D6FC-4f65-9D91-7224C49458BB}"/>
                <c:ext xmlns:c16="http://schemas.microsoft.com/office/drawing/2014/chart" uri="{C3380CC4-5D6E-409C-BE32-E72D297353CC}">
                  <c16:uniqueId val="{0000000F-A825-416C-AB38-D52FD076A2CF}"/>
                </c:ext>
              </c:extLst>
            </c:dLbl>
            <c:dLbl>
              <c:idx val="3"/>
              <c:delete val="1"/>
              <c:extLst>
                <c:ext xmlns:c15="http://schemas.microsoft.com/office/drawing/2012/chart" uri="{CE6537A1-D6FC-4f65-9D91-7224C49458BB}"/>
                <c:ext xmlns:c16="http://schemas.microsoft.com/office/drawing/2014/chart" uri="{C3380CC4-5D6E-409C-BE32-E72D297353CC}">
                  <c16:uniqueId val="{00000010-A825-416C-AB38-D52FD076A2CF}"/>
                </c:ext>
              </c:extLst>
            </c:dLbl>
            <c:dLbl>
              <c:idx val="4"/>
              <c:delete val="1"/>
              <c:extLst>
                <c:ext xmlns:c15="http://schemas.microsoft.com/office/drawing/2012/chart" uri="{CE6537A1-D6FC-4f65-9D91-7224C49458BB}"/>
                <c:ext xmlns:c16="http://schemas.microsoft.com/office/drawing/2014/chart" uri="{C3380CC4-5D6E-409C-BE32-E72D297353CC}">
                  <c16:uniqueId val="{00000011-A825-416C-AB38-D52FD076A2CF}"/>
                </c:ext>
              </c:extLst>
            </c:dLbl>
            <c:dLbl>
              <c:idx val="5"/>
              <c:delete val="1"/>
              <c:extLst>
                <c:ext xmlns:c15="http://schemas.microsoft.com/office/drawing/2012/chart" uri="{CE6537A1-D6FC-4f65-9D91-7224C49458BB}"/>
                <c:ext xmlns:c16="http://schemas.microsoft.com/office/drawing/2014/chart" uri="{C3380CC4-5D6E-409C-BE32-E72D297353CC}">
                  <c16:uniqueId val="{00000012-A825-416C-AB38-D52FD076A2CF}"/>
                </c:ext>
              </c:extLst>
            </c:dLbl>
            <c:dLbl>
              <c:idx val="6"/>
              <c:layout>
                <c:manualLayout>
                  <c:x val="-1.1111111111111112E-2"/>
                  <c:y val="-1.8518518518518538E-2"/>
                </c:manualLayout>
              </c:layout>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3-A825-416C-AB38-D52FD076A2CF}"/>
                </c:ext>
              </c:extLst>
            </c:dLbl>
            <c:dLbl>
              <c:idx val="7"/>
              <c:delete val="1"/>
              <c:extLst>
                <c:ext xmlns:c15="http://schemas.microsoft.com/office/drawing/2012/chart" uri="{CE6537A1-D6FC-4f65-9D91-7224C49458BB}"/>
                <c:ext xmlns:c16="http://schemas.microsoft.com/office/drawing/2014/chart" uri="{C3380CC4-5D6E-409C-BE32-E72D297353CC}">
                  <c16:uniqueId val="{00000014-A825-416C-AB38-D52FD076A2CF}"/>
                </c:ext>
              </c:extLst>
            </c:dLbl>
            <c:dLbl>
              <c:idx val="8"/>
              <c:layout>
                <c:manualLayout>
                  <c:x val="-4.5765207763083203E-3"/>
                  <c:y val="-0.15946672681853521"/>
                </c:manualLayout>
              </c:layout>
              <c:tx>
                <c:rich>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r>
                      <a:rPr lang="en-US" dirty="0"/>
                      <a:t>1%</a:t>
                    </a:r>
                  </a:p>
                </c:rich>
              </c:tx>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1"/>
              <c:showCatName val="0"/>
              <c:showSerName val="0"/>
              <c:showPercent val="0"/>
              <c:showBubbleSize val="0"/>
              <c:extLst>
                <c:ext xmlns:c15="http://schemas.microsoft.com/office/drawing/2012/chart" uri="{CE6537A1-D6FC-4f65-9D91-7224C49458BB}">
                  <c15:layout>
                    <c:manualLayout>
                      <c:w val="4.7208442694663171E-2"/>
                      <c:h val="5.5486293379994167E-2"/>
                    </c:manualLayout>
                  </c15:layout>
                  <c15:showDataLabelsRange val="1"/>
                </c:ext>
                <c:ext xmlns:c16="http://schemas.microsoft.com/office/drawing/2014/chart" uri="{C3380CC4-5D6E-409C-BE32-E72D297353CC}">
                  <c16:uniqueId val="{00000015-A825-416C-AB38-D52FD076A2CF}"/>
                </c:ext>
              </c:extLst>
            </c:dLbl>
            <c:dLbl>
              <c:idx val="9"/>
              <c:layout>
                <c:manualLayout>
                  <c:x val="-2.6058871852093546E-2"/>
                  <c:y val="-2.4879812872462586E-2"/>
                </c:manualLayout>
              </c:layout>
              <c:tx>
                <c:rich>
                  <a:bodyPr/>
                  <a:lstStyle/>
                  <a:p>
                    <a:r>
                      <a:rPr lang="en-US" dirty="0"/>
                      <a:t>1%</a:t>
                    </a:r>
                  </a:p>
                </c:rich>
              </c:tx>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16-A825-416C-AB38-D52FD076A2C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l-GR"/>
              </a:p>
            </c:txPr>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0"/>
              </c:ext>
            </c:extLst>
          </c:dLbls>
          <c:errBars>
            <c:errBarType val="minus"/>
            <c:errValType val="cust"/>
            <c:noEndCap val="1"/>
            <c:plus>
              <c:numLit>
                <c:formatCode>General</c:formatCode>
                <c:ptCount val="1"/>
                <c:pt idx="0">
                  <c:v>1</c:v>
                </c:pt>
              </c:numLit>
            </c:plus>
            <c:minus>
              <c:numRef>
                <c:f>Φύλλο1!$G$1</c:f>
                <c:numCache>
                  <c:formatCode>General</c:formatCode>
                  <c:ptCount val="1"/>
                  <c:pt idx="0">
                    <c:v>0</c:v>
                  </c:pt>
                </c:numCache>
              </c:numRef>
            </c:minus>
            <c:spPr>
              <a:noFill/>
              <a:ln w="15875" cap="flat" cmpd="sng" algn="ctr">
                <a:solidFill>
                  <a:schemeClr val="accent6"/>
                </a:solidFill>
                <a:round/>
                <a:tailEnd type="triangle"/>
              </a:ln>
              <a:effectLst/>
            </c:spPr>
          </c:errBars>
          <c:val>
            <c:numRef>
              <c:f>Φύλλο1!$E$2:$E$11</c:f>
              <c:numCache>
                <c:formatCode>General</c:formatCode>
                <c:ptCount val="10"/>
                <c:pt idx="0">
                  <c:v>96</c:v>
                </c:pt>
                <c:pt idx="1">
                  <c:v>98</c:v>
                </c:pt>
                <c:pt idx="2">
                  <c:v>98</c:v>
                </c:pt>
                <c:pt idx="3">
                  <c:v>96</c:v>
                </c:pt>
                <c:pt idx="4">
                  <c:v>97</c:v>
                </c:pt>
                <c:pt idx="5">
                  <c:v>98</c:v>
                </c:pt>
                <c:pt idx="6">
                  <c:v>98</c:v>
                </c:pt>
                <c:pt idx="7">
                  <c:v>97</c:v>
                </c:pt>
                <c:pt idx="8">
                  <c:v>96</c:v>
                </c:pt>
                <c:pt idx="9">
                  <c:v>98</c:v>
                </c:pt>
              </c:numCache>
            </c:numRef>
          </c:val>
          <c:extLst>
            <c:ext xmlns:c15="http://schemas.microsoft.com/office/drawing/2012/chart" uri="{02D57815-91ED-43cb-92C2-25804820EDAC}">
              <c15:datalabelsRange>
                <c15:f>Φύλλο1!$I$1</c15:f>
                <c15:dlblRangeCache>
                  <c:ptCount val="1"/>
                  <c:pt idx="0">
                    <c:v>DOWN DATA LABEL</c:v>
                  </c:pt>
                </c15:dlblRangeCache>
              </c15:datalabelsRange>
            </c:ext>
            <c:ext xmlns:c16="http://schemas.microsoft.com/office/drawing/2014/chart" uri="{C3380CC4-5D6E-409C-BE32-E72D297353CC}">
              <c16:uniqueId val="{00000017-A825-416C-AB38-D52FD076A2CF}"/>
            </c:ext>
          </c:extLst>
        </c:ser>
        <c:dLbls>
          <c:showLegendKey val="0"/>
          <c:showVal val="1"/>
          <c:showCatName val="0"/>
          <c:showSerName val="0"/>
          <c:showPercent val="0"/>
          <c:showBubbleSize val="0"/>
        </c:dLbls>
        <c:gapWidth val="219"/>
        <c:overlap val="-27"/>
        <c:axId val="1860227600"/>
        <c:axId val="1860228432"/>
      </c:barChart>
      <c:catAx>
        <c:axId val="185935120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202105488"/>
        <c:crosses val="autoZero"/>
        <c:auto val="1"/>
        <c:lblAlgn val="ctr"/>
        <c:lblOffset val="100"/>
        <c:noMultiLvlLbl val="0"/>
      </c:catAx>
      <c:valAx>
        <c:axId val="202105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1859351200"/>
        <c:crosses val="autoZero"/>
        <c:crossBetween val="between"/>
      </c:valAx>
      <c:valAx>
        <c:axId val="1860228432"/>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crossAx val="1860227600"/>
        <c:crosses val="max"/>
        <c:crossBetween val="between"/>
      </c:valAx>
      <c:catAx>
        <c:axId val="1860227600"/>
        <c:scaling>
          <c:orientation val="minMax"/>
        </c:scaling>
        <c:delete val="1"/>
        <c:axPos val="b"/>
        <c:majorTickMark val="out"/>
        <c:minorTickMark val="none"/>
        <c:tickLblPos val="nextTo"/>
        <c:crossAx val="1860228432"/>
        <c:crosses val="autoZero"/>
        <c:auto val="1"/>
        <c:lblAlgn val="ctr"/>
        <c:lblOffset val="100"/>
        <c:noMultiLvlLbl val="0"/>
      </c:catAx>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l-G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l-G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7/10/2022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7/10/2022</a:t>
            </a:fld>
            <a:endParaRPr lang="en-US" dirty="0"/>
          </a:p>
        </p:txBody>
      </p:sp>
      <p:sp>
        <p:nvSpPr>
          <p:cNvPr id="4" name="Slide Image Placeholder 3"/>
          <p:cNvSpPr>
            <a:spLocks noGrp="1" noRot="1" noChangeAspect="1"/>
          </p:cNvSpPr>
          <p:nvPr>
            <p:ph type="sldImg" idx="2"/>
          </p:nvPr>
        </p:nvSpPr>
        <p:spPr>
          <a:xfrm>
            <a:off x="571500" y="685800"/>
            <a:ext cx="5715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2507527" rtl="0" eaLnBrk="1" latinLnBrk="0" hangingPunct="1">
      <a:defRPr sz="3313" kern="1200">
        <a:solidFill>
          <a:schemeClr val="tx1"/>
        </a:solidFill>
        <a:latin typeface="+mn-lt"/>
        <a:ea typeface="+mn-ea"/>
        <a:cs typeface="+mn-cs"/>
      </a:defRPr>
    </a:lvl1pPr>
    <a:lvl2pPr marL="1253764" algn="l" defTabSz="2507527" rtl="0" eaLnBrk="1" latinLnBrk="0" hangingPunct="1">
      <a:defRPr sz="3313" kern="1200">
        <a:solidFill>
          <a:schemeClr val="tx1"/>
        </a:solidFill>
        <a:latin typeface="+mn-lt"/>
        <a:ea typeface="+mn-ea"/>
        <a:cs typeface="+mn-cs"/>
      </a:defRPr>
    </a:lvl2pPr>
    <a:lvl3pPr marL="2507527" algn="l" defTabSz="2507527" rtl="0" eaLnBrk="1" latinLnBrk="0" hangingPunct="1">
      <a:defRPr sz="3313" kern="1200">
        <a:solidFill>
          <a:schemeClr val="tx1"/>
        </a:solidFill>
        <a:latin typeface="+mn-lt"/>
        <a:ea typeface="+mn-ea"/>
        <a:cs typeface="+mn-cs"/>
      </a:defRPr>
    </a:lvl3pPr>
    <a:lvl4pPr marL="3761290" algn="l" defTabSz="2507527" rtl="0" eaLnBrk="1" latinLnBrk="0" hangingPunct="1">
      <a:defRPr sz="3313" kern="1200">
        <a:solidFill>
          <a:schemeClr val="tx1"/>
        </a:solidFill>
        <a:latin typeface="+mn-lt"/>
        <a:ea typeface="+mn-ea"/>
        <a:cs typeface="+mn-cs"/>
      </a:defRPr>
    </a:lvl4pPr>
    <a:lvl5pPr marL="5015053" algn="l" defTabSz="2507527" rtl="0" eaLnBrk="1" latinLnBrk="0" hangingPunct="1">
      <a:defRPr sz="3313" kern="1200">
        <a:solidFill>
          <a:schemeClr val="tx1"/>
        </a:solidFill>
        <a:latin typeface="+mn-lt"/>
        <a:ea typeface="+mn-ea"/>
        <a:cs typeface="+mn-cs"/>
      </a:defRPr>
    </a:lvl5pPr>
    <a:lvl6pPr marL="6268818" algn="l" defTabSz="2507527" rtl="0" eaLnBrk="1" latinLnBrk="0" hangingPunct="1">
      <a:defRPr sz="3313" kern="1200">
        <a:solidFill>
          <a:schemeClr val="tx1"/>
        </a:solidFill>
        <a:latin typeface="+mn-lt"/>
        <a:ea typeface="+mn-ea"/>
        <a:cs typeface="+mn-cs"/>
      </a:defRPr>
    </a:lvl6pPr>
    <a:lvl7pPr marL="7522581" algn="l" defTabSz="2507527" rtl="0" eaLnBrk="1" latinLnBrk="0" hangingPunct="1">
      <a:defRPr sz="3313" kern="1200">
        <a:solidFill>
          <a:schemeClr val="tx1"/>
        </a:solidFill>
        <a:latin typeface="+mn-lt"/>
        <a:ea typeface="+mn-ea"/>
        <a:cs typeface="+mn-cs"/>
      </a:defRPr>
    </a:lvl7pPr>
    <a:lvl8pPr marL="8776344" algn="l" defTabSz="2507527" rtl="0" eaLnBrk="1" latinLnBrk="0" hangingPunct="1">
      <a:defRPr sz="3313" kern="1200">
        <a:solidFill>
          <a:schemeClr val="tx1"/>
        </a:solidFill>
        <a:latin typeface="+mn-lt"/>
        <a:ea typeface="+mn-ea"/>
        <a:cs typeface="+mn-cs"/>
      </a:defRPr>
    </a:lvl8pPr>
    <a:lvl9pPr marL="10030108" algn="l" defTabSz="2507527" rtl="0" eaLnBrk="1" latinLnBrk="0" hangingPunct="1">
      <a:defRPr sz="331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D79700E9-D1A1-D24E-B8AB-5C3038A93C58}"/>
              </a:ext>
            </a:extLst>
          </p:cNvPr>
          <p:cNvSpPr>
            <a:spLocks noGrp="1"/>
          </p:cNvSpPr>
          <p:nvPr>
            <p:ph type="body" sz="quarter" idx="12" hasCustomPrompt="1"/>
          </p:nvPr>
        </p:nvSpPr>
        <p:spPr>
          <a:xfrm>
            <a:off x="3181350" y="89645"/>
            <a:ext cx="21069300" cy="769441"/>
          </a:xfrm>
          <a:prstGeom prst="rect">
            <a:avLst/>
          </a:prstGeom>
        </p:spPr>
        <p:txBody>
          <a:bodyPr wrap="square">
            <a:spAutoFit/>
          </a:bodyPr>
          <a:lstStyle>
            <a:lvl1pPr marL="0" indent="0" algn="ctr">
              <a:buNone/>
              <a:defRPr sz="4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58904895-11AB-0440-8A8C-4CFD6D7BE734}"/>
              </a:ext>
            </a:extLst>
          </p:cNvPr>
          <p:cNvSpPr>
            <a:spLocks noGrp="1"/>
          </p:cNvSpPr>
          <p:nvPr>
            <p:ph type="body" sz="quarter" idx="11" hasCustomPrompt="1"/>
          </p:nvPr>
        </p:nvSpPr>
        <p:spPr>
          <a:xfrm>
            <a:off x="3181350" y="1003110"/>
            <a:ext cx="21069300" cy="584775"/>
          </a:xfrm>
          <a:prstGeom prst="rect">
            <a:avLst/>
          </a:prstGeom>
        </p:spPr>
        <p:txBody>
          <a:bodyPr wrap="square">
            <a:spAutoFit/>
          </a:bodyPr>
          <a:lstStyle>
            <a:lvl1pPr marL="0" indent="0" algn="ctr">
              <a:buNone/>
              <a:defRPr sz="32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DD0B8EC2-EFED-E542-8B90-121FC70C6D1B}"/>
              </a:ext>
            </a:extLst>
          </p:cNvPr>
          <p:cNvSpPr>
            <a:spLocks noGrp="1"/>
          </p:cNvSpPr>
          <p:nvPr>
            <p:ph type="body" sz="quarter" idx="10" hasCustomPrompt="1"/>
          </p:nvPr>
        </p:nvSpPr>
        <p:spPr>
          <a:xfrm>
            <a:off x="3181350" y="1729215"/>
            <a:ext cx="21069300" cy="523220"/>
          </a:xfrm>
          <a:prstGeom prst="rect">
            <a:avLst/>
          </a:prstGeom>
        </p:spPr>
        <p:txBody>
          <a:bodyPr wrap="square">
            <a:spAutoFit/>
          </a:bodyPr>
          <a:lstStyle>
            <a:lvl1pPr marL="0" indent="0" algn="ctr">
              <a:buNone/>
              <a:defRPr sz="28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C32961E2-B15D-A84D-92EB-EF8236AD2820}"/>
              </a:ext>
            </a:extLst>
          </p:cNvPr>
          <p:cNvSpPr>
            <a:spLocks noGrp="1"/>
          </p:cNvSpPr>
          <p:nvPr>
            <p:ph type="body" sz="quarter" idx="15" hasCustomPrompt="1"/>
          </p:nvPr>
        </p:nvSpPr>
        <p:spPr>
          <a:xfrm>
            <a:off x="232932" y="2899799"/>
            <a:ext cx="6523012"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13">
            <a:extLst>
              <a:ext uri="{FF2B5EF4-FFF2-40B4-BE49-F238E27FC236}">
                <a16:creationId xmlns:a16="http://schemas.microsoft.com/office/drawing/2014/main" id="{84F5C0D6-0DBC-7C44-BBF0-56CA07F716E1}"/>
              </a:ext>
            </a:extLst>
          </p:cNvPr>
          <p:cNvSpPr>
            <a:spLocks noGrp="1"/>
          </p:cNvSpPr>
          <p:nvPr>
            <p:ph type="body" sz="quarter" idx="16" hasCustomPrompt="1"/>
          </p:nvPr>
        </p:nvSpPr>
        <p:spPr>
          <a:xfrm>
            <a:off x="257735" y="3338380"/>
            <a:ext cx="6524065"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9">
            <a:extLst>
              <a:ext uri="{FF2B5EF4-FFF2-40B4-BE49-F238E27FC236}">
                <a16:creationId xmlns:a16="http://schemas.microsoft.com/office/drawing/2014/main" id="{B579CA1E-0B2D-1B47-9800-2EB97B6AC971}"/>
              </a:ext>
            </a:extLst>
          </p:cNvPr>
          <p:cNvSpPr>
            <a:spLocks noGrp="1"/>
          </p:cNvSpPr>
          <p:nvPr>
            <p:ph type="body" sz="quarter" idx="17" hasCustomPrompt="1"/>
          </p:nvPr>
        </p:nvSpPr>
        <p:spPr>
          <a:xfrm>
            <a:off x="231881" y="10031299"/>
            <a:ext cx="6524064"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8" name="Text Placeholder 13">
            <a:extLst>
              <a:ext uri="{FF2B5EF4-FFF2-40B4-BE49-F238E27FC236}">
                <a16:creationId xmlns:a16="http://schemas.microsoft.com/office/drawing/2014/main" id="{0FB70E52-71DF-9149-B846-FEA6967E5CE0}"/>
              </a:ext>
            </a:extLst>
          </p:cNvPr>
          <p:cNvSpPr>
            <a:spLocks noGrp="1"/>
          </p:cNvSpPr>
          <p:nvPr>
            <p:ph type="body" sz="quarter" idx="23" hasCustomPrompt="1"/>
          </p:nvPr>
        </p:nvSpPr>
        <p:spPr>
          <a:xfrm>
            <a:off x="231881" y="10431409"/>
            <a:ext cx="6549919"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9">
            <a:extLst>
              <a:ext uri="{FF2B5EF4-FFF2-40B4-BE49-F238E27FC236}">
                <a16:creationId xmlns:a16="http://schemas.microsoft.com/office/drawing/2014/main" id="{8F5266F6-023E-074B-9345-95597B85ABC9}"/>
              </a:ext>
            </a:extLst>
          </p:cNvPr>
          <p:cNvSpPr>
            <a:spLocks noGrp="1"/>
          </p:cNvSpPr>
          <p:nvPr>
            <p:ph type="body" sz="quarter" idx="18" hasCustomPrompt="1"/>
          </p:nvPr>
        </p:nvSpPr>
        <p:spPr>
          <a:xfrm>
            <a:off x="7034595" y="2912963"/>
            <a:ext cx="6558294"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10" name="Text Placeholder 13">
            <a:extLst>
              <a:ext uri="{FF2B5EF4-FFF2-40B4-BE49-F238E27FC236}">
                <a16:creationId xmlns:a16="http://schemas.microsoft.com/office/drawing/2014/main" id="{3DF1CD88-5076-AA43-A491-4E07B7150553}"/>
              </a:ext>
            </a:extLst>
          </p:cNvPr>
          <p:cNvSpPr>
            <a:spLocks noGrp="1"/>
          </p:cNvSpPr>
          <p:nvPr>
            <p:ph type="body" sz="quarter" idx="24" hasCustomPrompt="1"/>
          </p:nvPr>
        </p:nvSpPr>
        <p:spPr>
          <a:xfrm>
            <a:off x="7044171" y="3342719"/>
            <a:ext cx="6548717"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9">
            <a:extLst>
              <a:ext uri="{FF2B5EF4-FFF2-40B4-BE49-F238E27FC236}">
                <a16:creationId xmlns:a16="http://schemas.microsoft.com/office/drawing/2014/main" id="{0D76EC8F-4F03-A846-9FC5-7A2FF39325A1}"/>
              </a:ext>
            </a:extLst>
          </p:cNvPr>
          <p:cNvSpPr>
            <a:spLocks noGrp="1"/>
          </p:cNvSpPr>
          <p:nvPr>
            <p:ph type="body" sz="quarter" idx="19" hasCustomPrompt="1"/>
          </p:nvPr>
        </p:nvSpPr>
        <p:spPr>
          <a:xfrm>
            <a:off x="13838962" y="2912963"/>
            <a:ext cx="6524065"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13" name="Text Placeholder 13">
            <a:extLst>
              <a:ext uri="{FF2B5EF4-FFF2-40B4-BE49-F238E27FC236}">
                <a16:creationId xmlns:a16="http://schemas.microsoft.com/office/drawing/2014/main" id="{F0F782CC-FD57-D84B-B9C0-D63834C9E3A3}"/>
              </a:ext>
            </a:extLst>
          </p:cNvPr>
          <p:cNvSpPr>
            <a:spLocks noGrp="1"/>
          </p:cNvSpPr>
          <p:nvPr>
            <p:ph type="body" sz="quarter" idx="25" hasCustomPrompt="1"/>
          </p:nvPr>
        </p:nvSpPr>
        <p:spPr>
          <a:xfrm>
            <a:off x="13855258" y="3342107"/>
            <a:ext cx="6548717"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9">
            <a:extLst>
              <a:ext uri="{FF2B5EF4-FFF2-40B4-BE49-F238E27FC236}">
                <a16:creationId xmlns:a16="http://schemas.microsoft.com/office/drawing/2014/main" id="{EE2D0987-30BC-324D-8B01-689B2DDE0053}"/>
              </a:ext>
            </a:extLst>
          </p:cNvPr>
          <p:cNvSpPr>
            <a:spLocks noGrp="1"/>
          </p:cNvSpPr>
          <p:nvPr>
            <p:ph type="body" sz="quarter" idx="20" hasCustomPrompt="1"/>
          </p:nvPr>
        </p:nvSpPr>
        <p:spPr>
          <a:xfrm>
            <a:off x="20632117" y="2899799"/>
            <a:ext cx="6523912"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5" name="Text Placeholder 13">
            <a:extLst>
              <a:ext uri="{FF2B5EF4-FFF2-40B4-BE49-F238E27FC236}">
                <a16:creationId xmlns:a16="http://schemas.microsoft.com/office/drawing/2014/main" id="{CE6A7923-B02D-6641-BA13-107AF543E898}"/>
              </a:ext>
            </a:extLst>
          </p:cNvPr>
          <p:cNvSpPr>
            <a:spLocks noGrp="1"/>
          </p:cNvSpPr>
          <p:nvPr>
            <p:ph type="body" sz="quarter" idx="26" hasCustomPrompt="1"/>
          </p:nvPr>
        </p:nvSpPr>
        <p:spPr>
          <a:xfrm>
            <a:off x="20656922" y="3338379"/>
            <a:ext cx="6524065"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9">
            <a:extLst>
              <a:ext uri="{FF2B5EF4-FFF2-40B4-BE49-F238E27FC236}">
                <a16:creationId xmlns:a16="http://schemas.microsoft.com/office/drawing/2014/main" id="{11DD55CE-302F-C44C-867D-693A1C523032}"/>
              </a:ext>
            </a:extLst>
          </p:cNvPr>
          <p:cNvSpPr>
            <a:spLocks noGrp="1"/>
          </p:cNvSpPr>
          <p:nvPr>
            <p:ph type="body" sz="quarter" idx="21" hasCustomPrompt="1"/>
          </p:nvPr>
        </p:nvSpPr>
        <p:spPr>
          <a:xfrm>
            <a:off x="20657076" y="10715425"/>
            <a:ext cx="6499105"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9" name="Text Placeholder 13">
            <a:extLst>
              <a:ext uri="{FF2B5EF4-FFF2-40B4-BE49-F238E27FC236}">
                <a16:creationId xmlns:a16="http://schemas.microsoft.com/office/drawing/2014/main" id="{29E10D60-C2C8-1A41-8AEC-ED9557B15899}"/>
              </a:ext>
            </a:extLst>
          </p:cNvPr>
          <p:cNvSpPr>
            <a:spLocks noGrp="1"/>
          </p:cNvSpPr>
          <p:nvPr>
            <p:ph type="body" sz="quarter" idx="27" hasCustomPrompt="1"/>
          </p:nvPr>
        </p:nvSpPr>
        <p:spPr>
          <a:xfrm>
            <a:off x="20657076" y="11136077"/>
            <a:ext cx="6499105"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9">
            <a:extLst>
              <a:ext uri="{FF2B5EF4-FFF2-40B4-BE49-F238E27FC236}">
                <a16:creationId xmlns:a16="http://schemas.microsoft.com/office/drawing/2014/main" id="{3DEEABC9-48DF-8C4B-B4B1-B380C2549344}"/>
              </a:ext>
            </a:extLst>
          </p:cNvPr>
          <p:cNvSpPr>
            <a:spLocks noGrp="1"/>
          </p:cNvSpPr>
          <p:nvPr>
            <p:ph type="body" sz="quarter" idx="22" hasCustomPrompt="1"/>
          </p:nvPr>
        </p:nvSpPr>
        <p:spPr>
          <a:xfrm>
            <a:off x="20657076" y="13689853"/>
            <a:ext cx="6499105" cy="369332"/>
          </a:xfrm>
          <a:prstGeom prst="rect">
            <a:avLst/>
          </a:prstGeom>
        </p:spPr>
        <p:txBody>
          <a:bodyPr wrap="square">
            <a:spAutoFit/>
          </a:bodyPr>
          <a:lstStyle>
            <a:lvl1pPr marL="0" indent="0" algn="ctr">
              <a:buNone/>
              <a:defRPr lang="en-US" sz="18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21" name="Text Placeholder 13">
            <a:extLst>
              <a:ext uri="{FF2B5EF4-FFF2-40B4-BE49-F238E27FC236}">
                <a16:creationId xmlns:a16="http://schemas.microsoft.com/office/drawing/2014/main" id="{A1288862-FD64-B14C-B46C-AF518E6B52C7}"/>
              </a:ext>
            </a:extLst>
          </p:cNvPr>
          <p:cNvSpPr>
            <a:spLocks noGrp="1"/>
          </p:cNvSpPr>
          <p:nvPr>
            <p:ph type="body" sz="quarter" idx="28" hasCustomPrompt="1"/>
          </p:nvPr>
        </p:nvSpPr>
        <p:spPr>
          <a:xfrm>
            <a:off x="20681882" y="14089963"/>
            <a:ext cx="6474299" cy="1828193"/>
          </a:xfrm>
          <a:prstGeom prst="rect">
            <a:avLst/>
          </a:prstGeom>
        </p:spPr>
        <p:txBody>
          <a:bodyPr wrap="square" lIns="365760" tIns="365760" rIns="365760" bIns="365760">
            <a:spAutoFit/>
          </a:bodyPr>
          <a:lstStyle>
            <a:lvl1pPr marL="0" indent="0">
              <a:buNone/>
              <a:tabLst/>
              <a:defRPr lang="en-US" sz="1800" dirty="0"/>
            </a:lvl1pPr>
            <a:lvl2pPr marL="461963" indent="-231775">
              <a:tabLst/>
              <a:defRPr lang="en-US" sz="1400" dirty="0"/>
            </a:lvl2pPr>
            <a:lvl3pPr marL="461963" indent="-231775">
              <a:tabLst/>
              <a:defRPr lang="en-US" sz="1100" dirty="0"/>
            </a:lvl3pPr>
            <a:lvl4pPr marL="461963" indent="-231775">
              <a:tabLst/>
              <a:defRPr lang="en-US" sz="900" dirty="0"/>
            </a:lvl4pPr>
            <a:lvl5pPr marL="461963" indent="-231775">
              <a:tabLst/>
              <a:defRPr lang="en-US" sz="9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extLst>
    <p:ext uri="{DCECCB84-F9BA-43D5-87BE-67443E8EF086}">
      <p15:sldGuideLst xmlns:p15="http://schemas.microsoft.com/office/powerpoint/2012/main">
        <p15:guide id="1" orient="horz" pos="1680" userDrawn="1">
          <p15:clr>
            <a:srgbClr val="FBAE40"/>
          </p15:clr>
        </p15:guide>
        <p15:guide id="2" pos="144" userDrawn="1">
          <p15:clr>
            <a:srgbClr val="FBAE40"/>
          </p15:clr>
        </p15:guide>
        <p15:guide id="3" orient="horz" pos="10104" userDrawn="1">
          <p15:clr>
            <a:srgbClr val="FBAE40"/>
          </p15:clr>
        </p15:guide>
        <p15:guide id="4" pos="4272" userDrawn="1">
          <p15:clr>
            <a:srgbClr val="FBAE40"/>
          </p15:clr>
        </p15:guide>
        <p15:guide id="5" pos="4440" userDrawn="1">
          <p15:clr>
            <a:srgbClr val="FBAE40"/>
          </p15:clr>
        </p15:guide>
        <p15:guide id="6" pos="8568" userDrawn="1">
          <p15:clr>
            <a:srgbClr val="FBAE40"/>
          </p15:clr>
        </p15:guide>
        <p15:guide id="7" pos="8712" userDrawn="1">
          <p15:clr>
            <a:srgbClr val="FBAE40"/>
          </p15:clr>
        </p15:guide>
        <p15:guide id="8" pos="12840" userDrawn="1">
          <p15:clr>
            <a:srgbClr val="FBAE40"/>
          </p15:clr>
        </p15:guide>
        <p15:guide id="9" pos="13008" userDrawn="1">
          <p15:clr>
            <a:srgbClr val="FBAE40"/>
          </p15:clr>
        </p15:guide>
        <p15:guide id="10" pos="1713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1585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7432000" cy="2400300"/>
          </a:xfrm>
          <a:prstGeom prst="rect">
            <a:avLst/>
          </a:prstGeom>
          <a:solidFill>
            <a:schemeClr val="accent1"/>
          </a:solidFill>
          <a:ln w="9525">
            <a:noFill/>
            <a:miter lim="800000"/>
            <a:headEnd/>
            <a:tailEnd/>
          </a:ln>
          <a:effectLst/>
        </p:spPr>
        <p:txBody>
          <a:bodyPr wrap="none" lIns="35559" tIns="17779" rIns="35559" bIns="17779" anchor="ctr"/>
          <a:lstStyle/>
          <a:p>
            <a:pPr>
              <a:defRPr/>
            </a:pPr>
            <a:endParaRPr lang="en-US" sz="1911"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451180" y="16138815"/>
            <a:ext cx="1309688" cy="156443"/>
          </a:xfrm>
          <a:prstGeom prst="rect">
            <a:avLst/>
          </a:prstGeom>
          <a:noFill/>
          <a:ln w="9525">
            <a:noFill/>
            <a:miter lim="800000"/>
            <a:headEnd/>
            <a:tailEnd/>
          </a:ln>
          <a:effectLst/>
        </p:spPr>
        <p:txBody>
          <a:bodyPr wrap="square" lIns="35492" tIns="17743" rIns="35492" bIns="17743">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500" b="1" dirty="0">
                <a:solidFill>
                  <a:schemeClr val="bg1">
                    <a:lumMod val="75000"/>
                  </a:schemeClr>
                </a:solidFill>
                <a:latin typeface="Arial" charset="0"/>
              </a:rPr>
              <a:t>www.PosterPresentations.com</a:t>
            </a:r>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44927" y="2682735"/>
            <a:ext cx="6554290"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040880" y="2687927"/>
            <a:ext cx="6554289" cy="13363143"/>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3836831" y="2687927"/>
            <a:ext cx="6554289" cy="13363142"/>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0632783" y="2687927"/>
            <a:ext cx="6554289" cy="13363139"/>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graphicFrame>
        <p:nvGraphicFramePr>
          <p:cNvPr id="15" name="Table 14">
            <a:extLst>
              <a:ext uri="{FF2B5EF4-FFF2-40B4-BE49-F238E27FC236}">
                <a16:creationId xmlns:a16="http://schemas.microsoft.com/office/drawing/2014/main" id="{AD3A2DA8-CE6B-B84E-BDB1-CE4EE7EA2489}"/>
              </a:ext>
            </a:extLst>
          </p:cNvPr>
          <p:cNvGraphicFramePr>
            <a:graphicFrameLocks noGrp="1"/>
          </p:cNvGraphicFramePr>
          <p:nvPr userDrawn="1">
            <p:extLst>
              <p:ext uri="{D42A27DB-BD31-4B8C-83A1-F6EECF244321}">
                <p14:modId xmlns:p14="http://schemas.microsoft.com/office/powerpoint/2010/main" val="2994716418"/>
              </p:ext>
            </p:extLst>
          </p:nvPr>
        </p:nvGraphicFramePr>
        <p:xfrm>
          <a:off x="-6586434" y="0"/>
          <a:ext cx="6099844" cy="16554581"/>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669420">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800" b="0" spc="600" dirty="0">
                          <a:solidFill>
                            <a:srgbClr val="1F3A4E"/>
                          </a:solidFill>
                          <a:latin typeface="Arial Black" panose="020B0A04020102020204" pitchFamily="34" charset="0"/>
                        </a:rPr>
                        <a:t>QUICK START GUIDE</a:t>
                      </a:r>
                      <a:br>
                        <a:rPr lang="en-US" sz="18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8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8706">
                <a:tc gridSpan="2">
                  <a:txBody>
                    <a:bodyPr/>
                    <a:lstStyle/>
                    <a:p>
                      <a:pPr defTabSz="3765639"/>
                      <a:r>
                        <a:rPr lang="en-US" sz="1100" i="0" dirty="0">
                          <a:solidFill>
                            <a:srgbClr val="D9D9D9"/>
                          </a:solidFill>
                          <a:latin typeface="Arial"/>
                          <a:cs typeface="Arial"/>
                        </a:rPr>
                        <a:t>This PowerPoint template produces a </a:t>
                      </a:r>
                      <a:r>
                        <a:rPr lang="en-US" sz="1100" i="0" dirty="0">
                          <a:solidFill>
                            <a:srgbClr val="FFC000"/>
                          </a:solidFill>
                          <a:latin typeface="Arial"/>
                          <a:cs typeface="Arial"/>
                        </a:rPr>
                        <a:t>36”x60" </a:t>
                      </a:r>
                      <a:r>
                        <a:rPr lang="en-US" sz="1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the  </a:t>
                      </a:r>
                      <a:r>
                        <a:rPr lang="en-US" sz="1100" i="0" dirty="0">
                          <a:solidFill>
                            <a:srgbClr val="FFC000"/>
                          </a:solidFill>
                          <a:latin typeface="Arial"/>
                          <a:cs typeface="Arial"/>
                        </a:rPr>
                        <a:t>HELP DESK</a:t>
                      </a:r>
                      <a:r>
                        <a:rPr lang="en-US" sz="1100" i="0" baseline="0" dirty="0">
                          <a:solidFill>
                            <a:srgbClr val="D9D9D9"/>
                          </a:solidFill>
                          <a:latin typeface="Arial"/>
                          <a:cs typeface="Arial"/>
                        </a:rPr>
                        <a:t> </a:t>
                      </a:r>
                      <a:r>
                        <a:rPr lang="en-US" sz="1100" i="0" dirty="0">
                          <a:solidFill>
                            <a:srgbClr val="D9D9D9"/>
                          </a:solidFill>
                          <a:latin typeface="Arial"/>
                          <a:cs typeface="Arial"/>
                        </a:rPr>
                        <a:t>tab.</a:t>
                      </a:r>
                    </a:p>
                    <a:p>
                      <a:pPr defTabSz="3765639"/>
                      <a:endParaRPr lang="en-US" sz="1100" i="0" dirty="0">
                        <a:solidFill>
                          <a:srgbClr val="D9D9D9"/>
                        </a:solidFill>
                        <a:latin typeface="Arial"/>
                        <a:cs typeface="Arial"/>
                      </a:endParaRPr>
                    </a:p>
                    <a:p>
                      <a:pPr defTabSz="3765639"/>
                      <a:r>
                        <a:rPr lang="en-US" sz="1100" i="0" dirty="0">
                          <a:solidFill>
                            <a:srgbClr val="D9D9D9"/>
                          </a:solidFill>
                          <a:latin typeface="Arial"/>
                          <a:cs typeface="Arial"/>
                        </a:rPr>
                        <a:t>To print your poster using our same-day professional printing service, go online to </a:t>
                      </a:r>
                      <a:r>
                        <a:rPr lang="en-US" sz="1100" i="0" dirty="0" err="1">
                          <a:solidFill>
                            <a:srgbClr val="FFC000"/>
                          </a:solidFill>
                          <a:latin typeface="Arial"/>
                          <a:cs typeface="Arial"/>
                        </a:rPr>
                        <a:t>PosterPresentations.com</a:t>
                      </a:r>
                      <a:r>
                        <a:rPr lang="en-US" sz="1100" i="0" dirty="0">
                          <a:solidFill>
                            <a:srgbClr val="D9D9D9"/>
                          </a:solidFill>
                          <a:latin typeface="Arial"/>
                          <a:cs typeface="Arial"/>
                        </a:rPr>
                        <a:t> and click on "</a:t>
                      </a:r>
                      <a:r>
                        <a:rPr lang="en-US" sz="1100" i="0" dirty="0">
                          <a:solidFill>
                            <a:srgbClr val="FFC000"/>
                          </a:solidFill>
                          <a:latin typeface="Arial"/>
                          <a:cs typeface="Arial"/>
                        </a:rPr>
                        <a:t>Order your poster</a:t>
                      </a:r>
                      <a:r>
                        <a:rPr lang="en-US" sz="1100" i="0" dirty="0">
                          <a:solidFill>
                            <a:srgbClr val="D9D9D9"/>
                          </a:solidFill>
                          <a:latin typeface="Arial"/>
                          <a:cs typeface="Arial"/>
                        </a:rPr>
                        <a:t>".</a:t>
                      </a:r>
                      <a:endParaRPr lang="en-US" sz="11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2941">
                <a:tc>
                  <a:txBody>
                    <a:bodyPr/>
                    <a:lstStyle/>
                    <a:p>
                      <a:pPr algn="ctr"/>
                      <a:endParaRPr lang="en-US" sz="1100" dirty="0">
                        <a:solidFill>
                          <a:srgbClr val="1F3A4E"/>
                        </a:solidFill>
                      </a:endParaRPr>
                    </a:p>
                    <a:p>
                      <a:pPr algn="ctr"/>
                      <a:endParaRPr lang="en-US" sz="1100" dirty="0">
                        <a:solidFill>
                          <a:srgbClr val="1F3A4E"/>
                        </a:solidFill>
                      </a:endParaRPr>
                    </a:p>
                    <a:p>
                      <a:pPr algn="ctr"/>
                      <a:r>
                        <a:rPr lang="en-US" sz="1100" dirty="0">
                          <a:solidFill>
                            <a:schemeClr val="bg1"/>
                          </a:solidFill>
                          <a:latin typeface="Arial" panose="020B0604020202020204" pitchFamily="34" charset="0"/>
                          <a:cs typeface="Arial" panose="020B0604020202020204" pitchFamily="34" charset="0"/>
                        </a:rPr>
                        <a:t>This is a template for a</a:t>
                      </a:r>
                    </a:p>
                    <a:p>
                      <a:pPr algn="ctr"/>
                      <a:r>
                        <a:rPr lang="en-US" sz="1100" dirty="0">
                          <a:solidFill>
                            <a:schemeClr val="bg1"/>
                          </a:solidFill>
                          <a:latin typeface="Arial" panose="020B0604020202020204" pitchFamily="34" charset="0"/>
                          <a:cs typeface="Arial" panose="020B0604020202020204" pitchFamily="34" charset="0"/>
                        </a:rPr>
                        <a:t>presentation poster </a:t>
                      </a:r>
                      <a:br>
                        <a:rPr lang="en-US" sz="1100" dirty="0">
                          <a:solidFill>
                            <a:schemeClr val="bg1"/>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36 inches tall</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by</a:t>
                      </a:r>
                      <a:br>
                        <a:rPr lang="en-US" sz="1800" b="1" dirty="0">
                          <a:solidFill>
                            <a:srgbClr val="FFC000"/>
                          </a:solidFill>
                          <a:latin typeface="Arial" panose="020B0604020202020204" pitchFamily="34" charset="0"/>
                          <a:cs typeface="Arial" panose="020B0604020202020204" pitchFamily="34" charset="0"/>
                        </a:rPr>
                      </a:br>
                      <a:r>
                        <a:rPr lang="en-US" sz="1800" b="1" dirty="0">
                          <a:solidFill>
                            <a:srgbClr val="FFC000"/>
                          </a:solidFill>
                          <a:latin typeface="Arial" panose="020B0604020202020204" pitchFamily="34" charset="0"/>
                          <a:cs typeface="Arial" panose="020B0604020202020204" pitchFamily="34" charset="0"/>
                        </a:rPr>
                        <a:t>60 inches wide</a:t>
                      </a:r>
                      <a:br>
                        <a:rPr lang="en-US" sz="1100" dirty="0">
                          <a:solidFill>
                            <a:schemeClr val="bg1"/>
                          </a:solidFill>
                          <a:latin typeface="Arial" panose="020B0604020202020204" pitchFamily="34" charset="0"/>
                          <a:cs typeface="Arial" panose="020B0604020202020204" pitchFamily="34" charset="0"/>
                        </a:rPr>
                      </a:br>
                      <a:endParaRPr lang="en-US" sz="11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42 tall x 70 wide</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48 tall x 80 wide</a:t>
                      </a:r>
                    </a:p>
                  </a:txBody>
                  <a:tcPr marL="182880" marT="137160">
                    <a:solidFill>
                      <a:srgbClr val="010101"/>
                    </a:solidFill>
                  </a:tcPr>
                </a:tc>
                <a:extLst>
                  <a:ext uri="{0D108BD9-81ED-4DB2-BD59-A6C34878D82A}">
                    <a16:rowId xmlns:a16="http://schemas.microsoft.com/office/drawing/2014/main" val="10008"/>
                  </a:ext>
                </a:extLst>
              </a:tr>
              <a:tr h="2160040">
                <a:tc>
                  <a:txBody>
                    <a:bodyPr/>
                    <a:lstStyle/>
                    <a:p>
                      <a:endParaRPr lang="en-US" sz="1100" dirty="0">
                        <a:solidFill>
                          <a:srgbClr val="1F3A4E"/>
                        </a:solidFill>
                      </a:endParaRPr>
                    </a:p>
                  </a:txBody>
                  <a:tcPr>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105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1. </a:t>
                      </a:r>
                      <a:r>
                        <a:rPr lang="en-US" sz="1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100" b="0" baseline="0" dirty="0">
                          <a:solidFill>
                            <a:srgbClr val="D9D9D9"/>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2. </a:t>
                      </a:r>
                      <a:r>
                        <a:rPr lang="en-US" sz="1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906852">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100" b="0" baseline="0" dirty="0">
                          <a:solidFill>
                            <a:srgbClr val="FFC000"/>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6164">
                <a:tc>
                  <a:txBody>
                    <a:bodyPr/>
                    <a:lstStyle/>
                    <a:p>
                      <a:endParaRPr lang="en-US" sz="1100" dirty="0">
                        <a:solidFill>
                          <a:srgbClr val="1F3A4E"/>
                        </a:solidFill>
                      </a:endParaRPr>
                    </a:p>
                  </a:txBody>
                  <a:tcPr>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100" b="0" baseline="0" dirty="0">
                          <a:solidFill>
                            <a:schemeClr val="bg1"/>
                          </a:solidFill>
                          <a:latin typeface="Arial" panose="020B0604020202020204" pitchFamily="34" charset="0"/>
                          <a:cs typeface="Arial" panose="020B0604020202020204" pitchFamily="34" charset="0"/>
                        </a:rPr>
                      </a:br>
                      <a:r>
                        <a:rPr lang="en-US" sz="1100" b="0" baseline="0" dirty="0">
                          <a:solidFill>
                            <a:srgbClr val="FFC000"/>
                          </a:solidFill>
                          <a:latin typeface="Arial" panose="020B0604020202020204" pitchFamily="34" charset="0"/>
                          <a:cs typeface="Arial" panose="020B0604020202020204" pitchFamily="34" charset="0"/>
                        </a:rPr>
                        <a:t>-</a:t>
                      </a:r>
                      <a:r>
                        <a:rPr lang="en-US" sz="1100" b="0" baseline="0" dirty="0">
                          <a:solidFill>
                            <a:schemeClr val="bg1"/>
                          </a:solidFill>
                          <a:latin typeface="Arial" panose="020B0604020202020204" pitchFamily="34" charset="0"/>
                          <a:cs typeface="Arial" panose="020B0604020202020204" pitchFamily="34" charset="0"/>
                        </a:rPr>
                        <a:t> </a:t>
                      </a:r>
                      <a:r>
                        <a:rPr lang="en-US" sz="1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1772445">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1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4977">
                <a:tc gridSpan="2">
                  <a:txBody>
                    <a:bodyPr/>
                    <a:lstStyle/>
                    <a:p>
                      <a:endParaRPr lang="en-US" sz="11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8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1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529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1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4" name="Table 13">
            <a:extLst>
              <a:ext uri="{FF2B5EF4-FFF2-40B4-BE49-F238E27FC236}">
                <a16:creationId xmlns:a16="http://schemas.microsoft.com/office/drawing/2014/main" id="{43A0C1BB-7866-2340-9A79-B800A83FBD70}"/>
              </a:ext>
            </a:extLst>
          </p:cNvPr>
          <p:cNvGraphicFramePr>
            <a:graphicFrameLocks noGrp="1"/>
          </p:cNvGraphicFramePr>
          <p:nvPr userDrawn="1">
            <p:extLst>
              <p:ext uri="{D42A27DB-BD31-4B8C-83A1-F6EECF244321}">
                <p14:modId xmlns:p14="http://schemas.microsoft.com/office/powerpoint/2010/main" val="2611889698"/>
              </p:ext>
            </p:extLst>
          </p:nvPr>
        </p:nvGraphicFramePr>
        <p:xfrm>
          <a:off x="27918589" y="0"/>
          <a:ext cx="6099844" cy="16632915"/>
        </p:xfrm>
        <a:graphic>
          <a:graphicData uri="http://schemas.openxmlformats.org/drawingml/2006/table">
            <a:tbl>
              <a:tblPr firstRow="1" bandRow="1">
                <a:tableStyleId>{5C22544A-7EE6-4342-B048-85BDC9FD1C3A}</a:tableStyleId>
              </a:tblPr>
              <a:tblGrid>
                <a:gridCol w="3056584">
                  <a:extLst>
                    <a:ext uri="{9D8B030D-6E8A-4147-A177-3AD203B41FA5}">
                      <a16:colId xmlns:a16="http://schemas.microsoft.com/office/drawing/2014/main" val="20000"/>
                    </a:ext>
                  </a:extLst>
                </a:gridCol>
                <a:gridCol w="3043260">
                  <a:extLst>
                    <a:ext uri="{9D8B030D-6E8A-4147-A177-3AD203B41FA5}">
                      <a16:colId xmlns:a16="http://schemas.microsoft.com/office/drawing/2014/main" val="4164475170"/>
                    </a:ext>
                  </a:extLst>
                </a:gridCol>
              </a:tblGrid>
              <a:tr h="85565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000" b="0" spc="600" dirty="0">
                          <a:solidFill>
                            <a:srgbClr val="1F3A4E"/>
                          </a:solidFill>
                          <a:latin typeface="Arial Black" panose="020B0A04020102020204" pitchFamily="34" charset="0"/>
                        </a:rPr>
                        <a:t>QUICK START GUIDE</a:t>
                      </a:r>
                      <a:br>
                        <a:rPr lang="en-US" sz="2000" b="0" spc="600" dirty="0">
                          <a:solidFill>
                            <a:srgbClr val="1F3A4E"/>
                          </a:solidFill>
                          <a:latin typeface="Arial Black" panose="020B0A04020102020204" pitchFamily="34" charset="0"/>
                        </a:rPr>
                      </a:br>
                      <a:r>
                        <a:rPr lang="en-US" sz="1600" b="1" spc="0" dirty="0">
                          <a:solidFill>
                            <a:srgbClr val="FF0000"/>
                          </a:solidFill>
                          <a:latin typeface="Trebuchet MS" pitchFamily="34" charset="0"/>
                        </a:rPr>
                        <a:t>(THIS SIDEBAR WILL NOT PRINT)</a:t>
                      </a:r>
                      <a:endParaRPr lang="en-US" sz="2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2710095">
                <a:tc gridSpan="2">
                  <a:txBody>
                    <a:bodyPr/>
                    <a:lstStyle/>
                    <a:p>
                      <a:pPr algn="l"/>
                      <a:r>
                        <a:rPr lang="en-US" sz="1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2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200" dirty="0">
                        <a:solidFill>
                          <a:srgbClr val="FFC000"/>
                        </a:solidFill>
                      </a:endParaRP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2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2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extLst>
                  <a:ext uri="{0D108BD9-81ED-4DB2-BD59-A6C34878D82A}">
                    <a16:rowId xmlns:a16="http://schemas.microsoft.com/office/drawing/2014/main" val="10001"/>
                  </a:ext>
                </a:extLst>
              </a:tr>
              <a:tr h="1786749">
                <a:tc gridSpan="2">
                  <a:txBody>
                    <a:bodyPr/>
                    <a:lstStyle/>
                    <a:p>
                      <a:r>
                        <a:rPr lang="en-US" sz="1400" b="1" dirty="0">
                          <a:solidFill>
                            <a:srgbClr val="FFC000"/>
                          </a:solidFill>
                          <a:latin typeface="Arial" panose="020B0604020202020204" pitchFamily="34" charset="0"/>
                          <a:cs typeface="Arial" panose="020B0604020202020204" pitchFamily="34" charset="0"/>
                        </a:rPr>
                        <a:t>How to change the column layout configuration</a:t>
                      </a:r>
                    </a:p>
                    <a:p>
                      <a:r>
                        <a:rPr lang="en-US" sz="12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200" dirty="0">
                          <a:solidFill>
                            <a:srgbClr val="D9D9D9"/>
                          </a:solidFill>
                          <a:latin typeface="Arial" panose="020B0604020202020204" pitchFamily="34" charset="0"/>
                          <a:cs typeface="Arial" panose="020B0604020202020204" pitchFamily="34" charset="0"/>
                        </a:rPr>
                        <a:t>You can see a tutorial here: </a:t>
                      </a:r>
                      <a:r>
                        <a:rPr lang="en-US" sz="1200" u="sng" dirty="0">
                          <a:solidFill>
                            <a:srgbClr val="FFC000"/>
                          </a:solidFill>
                          <a:latin typeface="Arial" panose="020B0604020202020204" pitchFamily="34" charset="0"/>
                          <a:cs typeface="Arial" panose="020B0604020202020204" pitchFamily="34" charset="0"/>
                        </a:rPr>
                        <a:t>https://</a:t>
                      </a:r>
                      <a:r>
                        <a:rPr lang="en-US" sz="1200" u="sng" dirty="0" err="1">
                          <a:solidFill>
                            <a:srgbClr val="FFC000"/>
                          </a:solidFill>
                          <a:latin typeface="Arial" panose="020B0604020202020204" pitchFamily="34" charset="0"/>
                          <a:cs typeface="Arial" panose="020B0604020202020204" pitchFamily="34" charset="0"/>
                        </a:rPr>
                        <a:t>www.posterpresentations.com</a:t>
                      </a:r>
                      <a:r>
                        <a:rPr lang="en-US" sz="1200" u="sng" dirty="0">
                          <a:solidFill>
                            <a:srgbClr val="FFC000"/>
                          </a:solidFill>
                          <a:latin typeface="Arial" panose="020B0604020202020204" pitchFamily="34" charset="0"/>
                          <a:cs typeface="Arial" panose="020B0604020202020204" pitchFamily="34" charset="0"/>
                        </a:rPr>
                        <a:t>/how-to-change-the-column-</a:t>
                      </a:r>
                      <a:r>
                        <a:rPr lang="en-US" sz="1200" u="sng" dirty="0" err="1">
                          <a:solidFill>
                            <a:srgbClr val="FFC000"/>
                          </a:solidFill>
                          <a:latin typeface="Arial" panose="020B0604020202020204" pitchFamily="34" charset="0"/>
                          <a:cs typeface="Arial" panose="020B0604020202020204" pitchFamily="34" charset="0"/>
                        </a:rPr>
                        <a:t>configuration.html</a:t>
                      </a:r>
                      <a:endParaRPr lang="en-US" sz="3200" u="sng" dirty="0">
                        <a:solidFill>
                          <a:srgbClr val="FFC000"/>
                        </a:solidFill>
                      </a:endParaRPr>
                    </a:p>
                  </a:txBody>
                  <a:tcPr marL="182880" marT="137160">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5220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panose="020B0604020202020204" pitchFamily="34" charset="0"/>
                          <a:cs typeface="Arial" panose="020B0604020202020204" pitchFamily="34" charset="0"/>
                        </a:rPr>
                        <a:t>The Quick Start</a:t>
                      </a:r>
                      <a:r>
                        <a:rPr lang="en-US" sz="1200" baseline="0" noProof="0" dirty="0">
                          <a:solidFill>
                            <a:srgbClr val="D9D9D9"/>
                          </a:solidFill>
                          <a:latin typeface="Arial" panose="020B0604020202020204" pitchFamily="34" charset="0"/>
                          <a:cs typeface="Arial" panose="020B0604020202020204" pitchFamily="34" charset="0"/>
                        </a:rPr>
                        <a:t> Guides</a:t>
                      </a:r>
                      <a:r>
                        <a:rPr lang="en-US" sz="1200" noProof="0" dirty="0">
                          <a:solidFill>
                            <a:srgbClr val="D9D9D9"/>
                          </a:solidFill>
                          <a:latin typeface="Arial" panose="020B0604020202020204" pitchFamily="34" charset="0"/>
                          <a:cs typeface="Arial" panose="020B0604020202020204" pitchFamily="34" charset="0"/>
                        </a:rPr>
                        <a:t> </a:t>
                      </a:r>
                      <a:r>
                        <a:rPr lang="en-US" sz="1200" u="sng" noProof="0" dirty="0">
                          <a:solidFill>
                            <a:srgbClr val="D9D9D9"/>
                          </a:solidFill>
                          <a:latin typeface="Arial" panose="020B0604020202020204" pitchFamily="34" charset="0"/>
                          <a:cs typeface="Arial" panose="020B0604020202020204" pitchFamily="34" charset="0"/>
                        </a:rPr>
                        <a:t>are outside the template’s printable area</a:t>
                      </a:r>
                      <a:r>
                        <a:rPr lang="en-US" sz="1200" noProof="0" dirty="0">
                          <a:solidFill>
                            <a:srgbClr val="D9D9D9"/>
                          </a:solidFill>
                          <a:latin typeface="Arial" panose="020B0604020202020204" pitchFamily="34" charset="0"/>
                          <a:cs typeface="Arial" panose="020B0604020202020204" pitchFamily="34" charset="0"/>
                        </a:rPr>
                        <a:t> and they will not be on the printed poster</a:t>
                      </a:r>
                      <a:r>
                        <a:rPr lang="en-US" sz="12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baseline="0" noProof="0" dirty="0">
                          <a:solidFill>
                            <a:srgbClr val="D9D9D9"/>
                          </a:solidFill>
                          <a:latin typeface="Arial" panose="020B0604020202020204" pitchFamily="34" charset="0"/>
                          <a:cs typeface="Arial" panose="020B0604020202020204" pitchFamily="34" charset="0"/>
                        </a:rPr>
                        <a:t>To hide the guides click on the </a:t>
                      </a:r>
                      <a:r>
                        <a:rPr lang="en-US" sz="1200" b="1" baseline="0" noProof="0" dirty="0">
                          <a:solidFill>
                            <a:srgbClr val="D9D9D9"/>
                          </a:solidFill>
                          <a:latin typeface="Arial" panose="020B0604020202020204" pitchFamily="34" charset="0"/>
                          <a:cs typeface="Arial" panose="020B0604020202020204" pitchFamily="34" charset="0"/>
                        </a:rPr>
                        <a:t>Home</a:t>
                      </a:r>
                      <a:r>
                        <a:rPr lang="en-US" sz="12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200" b="1"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200" b="1" baseline="0" noProof="0" dirty="0">
                          <a:solidFill>
                            <a:srgbClr val="D9D9D9"/>
                          </a:solidFill>
                          <a:latin typeface="Arial" panose="020B0604020202020204" pitchFamily="34" charset="0"/>
                          <a:cs typeface="Arial" panose="020B0604020202020204" pitchFamily="34" charset="0"/>
                        </a:rPr>
                        <a:t>Without Guides </a:t>
                      </a:r>
                      <a:r>
                        <a:rPr lang="en-US" sz="1200" b="0" baseline="0" noProof="0" dirty="0">
                          <a:solidFill>
                            <a:srgbClr val="D9D9D9"/>
                          </a:solidFill>
                          <a:latin typeface="Arial" panose="020B0604020202020204" pitchFamily="34" charset="0"/>
                          <a:cs typeface="Arial" panose="020B0604020202020204" pitchFamily="34" charset="0"/>
                        </a:rPr>
                        <a:t>layout</a:t>
                      </a:r>
                      <a:r>
                        <a:rPr lang="en-US" sz="1200" baseline="0" noProof="0" dirty="0">
                          <a:solidFill>
                            <a:srgbClr val="D9D9D9"/>
                          </a:solidFill>
                          <a:latin typeface="Arial" panose="020B0604020202020204" pitchFamily="34" charset="0"/>
                          <a:cs typeface="Arial" panose="020B0604020202020204" pitchFamily="34" charset="0"/>
                        </a:rPr>
                        <a:t>.</a:t>
                      </a:r>
                      <a:endParaRPr lang="en-US" sz="1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1407064">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2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1853928">
                <a:tc>
                  <a:txBody>
                    <a:bodyPr/>
                    <a:lstStyle/>
                    <a:p>
                      <a:r>
                        <a:rPr lang="en-US" sz="1400" b="1" dirty="0">
                          <a:solidFill>
                            <a:srgbClr val="FFC000"/>
                          </a:solidFill>
                          <a:latin typeface="Arial" panose="020B0604020202020204" pitchFamily="34" charset="0"/>
                          <a:cs typeface="Arial" panose="020B0604020202020204" pitchFamily="34" charset="0"/>
                        </a:rPr>
                        <a:t>How to</a:t>
                      </a:r>
                      <a:r>
                        <a:rPr lang="en-US" sz="1400" b="1" baseline="0" dirty="0">
                          <a:solidFill>
                            <a:srgbClr val="FFC000"/>
                          </a:solidFill>
                          <a:latin typeface="Arial" panose="020B0604020202020204" pitchFamily="34" charset="0"/>
                          <a:cs typeface="Arial" panose="020B0604020202020204" pitchFamily="34" charset="0"/>
                        </a:rPr>
                        <a:t> preview your poster prior to printing</a:t>
                      </a:r>
                      <a:endParaRPr lang="en-US" sz="1400" b="1" dirty="0">
                        <a:solidFill>
                          <a:srgbClr val="FFC000"/>
                        </a:solidFill>
                        <a:latin typeface="Arial" panose="020B0604020202020204" pitchFamily="34" charset="0"/>
                        <a:cs typeface="Arial" panose="020B0604020202020204" pitchFamily="34" charset="0"/>
                      </a:endParaRPr>
                    </a:p>
                    <a:p>
                      <a:r>
                        <a:rPr lang="en-US" sz="1200" dirty="0">
                          <a:solidFill>
                            <a:srgbClr val="D9D9D9"/>
                          </a:solidFill>
                          <a:latin typeface="Arial" panose="020B0604020202020204" pitchFamily="34" charset="0"/>
                          <a:cs typeface="Arial" panose="020B0604020202020204" pitchFamily="34" charset="0"/>
                        </a:rPr>
                        <a:t>You can preview your poster at any time by pressing the </a:t>
                      </a:r>
                      <a:r>
                        <a:rPr lang="en-US" sz="1200" dirty="0">
                          <a:solidFill>
                            <a:srgbClr val="FFC000"/>
                          </a:solidFill>
                          <a:latin typeface="Arial" panose="020B0604020202020204" pitchFamily="34" charset="0"/>
                          <a:cs typeface="Arial" panose="020B0604020202020204" pitchFamily="34" charset="0"/>
                        </a:rPr>
                        <a:t>F5 key</a:t>
                      </a:r>
                      <a:r>
                        <a:rPr lang="en-US" sz="12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200" dirty="0">
                          <a:solidFill>
                            <a:srgbClr val="FFC000"/>
                          </a:solidFill>
                          <a:latin typeface="Arial" panose="020B0604020202020204" pitchFamily="34" charset="0"/>
                          <a:cs typeface="Arial" panose="020B0604020202020204" pitchFamily="34" charset="0"/>
                        </a:rPr>
                        <a:t>ESC key </a:t>
                      </a:r>
                      <a:r>
                        <a:rPr lang="en-US" sz="12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a:txBody>
                    <a:bodyPr/>
                    <a:lstStyle/>
                    <a:p>
                      <a:pPr algn="ctr"/>
                      <a:r>
                        <a:rPr lang="en-US" sz="6600" b="1" dirty="0">
                          <a:solidFill>
                            <a:srgbClr val="D9D9D9"/>
                          </a:solidFill>
                          <a:latin typeface="Arial" panose="020B0604020202020204" pitchFamily="34" charset="0"/>
                          <a:cs typeface="Arial" panose="020B0604020202020204" pitchFamily="34" charset="0"/>
                        </a:rPr>
                        <a:t>F5</a:t>
                      </a:r>
                      <a:r>
                        <a:rPr lang="en-US" sz="1200" baseline="0" dirty="0">
                          <a:solidFill>
                            <a:srgbClr val="D9D9D9"/>
                          </a:solidFill>
                          <a:latin typeface="Arial" panose="020B0604020202020204" pitchFamily="34" charset="0"/>
                          <a:cs typeface="Arial" panose="020B0604020202020204" pitchFamily="34" charset="0"/>
                        </a:rPr>
                        <a:t> </a:t>
                      </a:r>
                      <a:endParaRPr lang="en-US" sz="32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27641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When you are ready to have your poster printed go online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and click on the "</a:t>
                      </a:r>
                      <a:r>
                        <a:rPr lang="en-US" sz="1200" noProof="0" dirty="0">
                          <a:solidFill>
                            <a:srgbClr val="FFC000"/>
                          </a:solidFill>
                          <a:latin typeface="Arial"/>
                          <a:cs typeface="Arial"/>
                        </a:rPr>
                        <a:t>Order Your Poster</a:t>
                      </a:r>
                      <a:r>
                        <a:rPr lang="en-US" sz="12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2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200" noProof="0" dirty="0">
                          <a:solidFill>
                            <a:srgbClr val="D9D9D9"/>
                          </a:solidFill>
                          <a:latin typeface="Arial"/>
                          <a:cs typeface="Arial"/>
                        </a:rPr>
                      </a:br>
                      <a:r>
                        <a:rPr lang="en-US" sz="1200" noProof="0" dirty="0">
                          <a:solidFill>
                            <a:srgbClr val="D9D9D9"/>
                          </a:solidFill>
                          <a:latin typeface="Arial"/>
                          <a:cs typeface="Arial"/>
                        </a:rPr>
                        <a:t>Go to </a:t>
                      </a:r>
                      <a:r>
                        <a:rPr lang="en-US" sz="1200" noProof="0" dirty="0" err="1">
                          <a:solidFill>
                            <a:srgbClr val="FFC000"/>
                          </a:solidFill>
                          <a:latin typeface="Arial"/>
                          <a:cs typeface="Arial"/>
                        </a:rPr>
                        <a:t>PosterPresentations.com</a:t>
                      </a:r>
                      <a:r>
                        <a:rPr lang="en-US" sz="12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7"/>
                  </a:ext>
                </a:extLst>
              </a:tr>
              <a:tr h="659987">
                <a:tc gridSpan="2">
                  <a:txBody>
                    <a:bodyPr/>
                    <a:lstStyle/>
                    <a:p>
                      <a:endParaRPr lang="en-US" sz="12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2073273">
                <a:tc>
                  <a:txBody>
                    <a:bodyPr/>
                    <a:lstStyle/>
                    <a:p>
                      <a:pPr>
                        <a:lnSpc>
                          <a:spcPts val="2600"/>
                        </a:lnSpc>
                      </a:pPr>
                      <a:r>
                        <a:rPr lang="en-US" sz="1100" dirty="0">
                          <a:solidFill>
                            <a:schemeClr val="bg1">
                              <a:lumMod val="85000"/>
                            </a:schemeClr>
                          </a:solidFill>
                          <a:latin typeface="Arial"/>
                          <a:cs typeface="Arial"/>
                        </a:rPr>
                        <a:t>© 2019</a:t>
                      </a:r>
                      <a:r>
                        <a:rPr lang="en-US" sz="1100" baseline="0" dirty="0">
                          <a:solidFill>
                            <a:schemeClr val="bg1">
                              <a:lumMod val="85000"/>
                            </a:schemeClr>
                          </a:solidFill>
                          <a:latin typeface="Arial"/>
                          <a:cs typeface="Arial"/>
                        </a:rPr>
                        <a:t> </a:t>
                      </a:r>
                      <a:r>
                        <a:rPr lang="en-US" sz="1100" dirty="0" err="1">
                          <a:solidFill>
                            <a:schemeClr val="bg1">
                              <a:lumMod val="85000"/>
                            </a:schemeClr>
                          </a:solidFill>
                          <a:latin typeface="Arial"/>
                          <a:cs typeface="Arial"/>
                        </a:rPr>
                        <a:t>PosterPresentations.com</a:t>
                      </a:r>
                      <a:br>
                        <a:rPr lang="en-US" sz="1100" dirty="0">
                          <a:solidFill>
                            <a:schemeClr val="bg1">
                              <a:lumMod val="85000"/>
                            </a:schemeClr>
                          </a:solidFill>
                          <a:latin typeface="Arial"/>
                          <a:cs typeface="Arial"/>
                        </a:rPr>
                      </a:br>
                      <a:r>
                        <a:rPr lang="en-US" sz="1100" dirty="0">
                          <a:solidFill>
                            <a:schemeClr val="bg1">
                              <a:lumMod val="85000"/>
                            </a:schemeClr>
                          </a:solidFill>
                          <a:latin typeface="Arial"/>
                          <a:cs typeface="Arial"/>
                        </a:rPr>
                        <a:t>2117 Fourth Street ,</a:t>
                      </a:r>
                      <a:r>
                        <a:rPr lang="en-US" sz="1100" baseline="0" dirty="0">
                          <a:solidFill>
                            <a:schemeClr val="bg1">
                              <a:lumMod val="85000"/>
                            </a:schemeClr>
                          </a:solidFill>
                          <a:latin typeface="Arial"/>
                          <a:cs typeface="Arial"/>
                        </a:rPr>
                        <a:t> STE C        </a:t>
                      </a:r>
                    </a:p>
                    <a:p>
                      <a:pPr>
                        <a:lnSpc>
                          <a:spcPts val="2600"/>
                        </a:lnSpc>
                      </a:pPr>
                      <a:r>
                        <a:rPr lang="en-US" sz="1100" baseline="0" dirty="0">
                          <a:solidFill>
                            <a:schemeClr val="bg1">
                              <a:lumMod val="85000"/>
                            </a:schemeClr>
                          </a:solidFill>
                          <a:latin typeface="Arial"/>
                          <a:cs typeface="Arial"/>
                        </a:rPr>
                        <a:t>Berkeley CA 94710 USA</a:t>
                      </a:r>
                      <a:endParaRPr lang="en-US" sz="11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D0D0D0"/>
                          </a:solidFill>
                          <a:latin typeface="Arial"/>
                          <a:cs typeface="Arial"/>
                        </a:rPr>
                        <a:t>For complete tutorials</a:t>
                      </a:r>
                      <a:r>
                        <a:rPr lang="en-US" sz="12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050" b="1" dirty="0">
                          <a:solidFill>
                            <a:srgbClr val="FFC000"/>
                          </a:solidFill>
                          <a:latin typeface="Arial"/>
                          <a:cs typeface="Arial"/>
                        </a:rPr>
                        <a:t>https://</a:t>
                      </a:r>
                      <a:r>
                        <a:rPr lang="en-US" sz="1050" b="1" dirty="0" err="1">
                          <a:solidFill>
                            <a:srgbClr val="FFC000"/>
                          </a:solidFill>
                          <a:latin typeface="Arial"/>
                          <a:cs typeface="Arial"/>
                        </a:rPr>
                        <a:t>www.posterpresentations.com</a:t>
                      </a:r>
                      <a:r>
                        <a:rPr lang="en-US" sz="1050" b="1" dirty="0">
                          <a:solidFill>
                            <a:srgbClr val="FFC000"/>
                          </a:solidFill>
                          <a:latin typeface="Arial"/>
                          <a:cs typeface="Arial"/>
                        </a:rPr>
                        <a:t>/</a:t>
                      </a:r>
                      <a:r>
                        <a:rPr lang="en-US" sz="1050" b="1" dirty="0" err="1">
                          <a:solidFill>
                            <a:srgbClr val="FFC000"/>
                          </a:solidFill>
                          <a:latin typeface="Arial"/>
                          <a:cs typeface="Arial"/>
                        </a:rPr>
                        <a:t>helpdesk.html</a:t>
                      </a:r>
                      <a:endParaRPr lang="en-US"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1706843" rtl="0" eaLnBrk="1" latinLnBrk="0" hangingPunct="1">
        <a:spcBef>
          <a:spcPct val="0"/>
        </a:spcBef>
        <a:buNone/>
        <a:defRPr sz="3423" kern="1200">
          <a:solidFill>
            <a:schemeClr val="bg1"/>
          </a:solidFill>
          <a:latin typeface="Trebuchet MS" pitchFamily="34" charset="0"/>
          <a:ea typeface="+mj-ea"/>
          <a:cs typeface="+mj-cs"/>
        </a:defRPr>
      </a:lvl1pPr>
    </p:titleStyle>
    <p:bodyStyle>
      <a:lvl1pPr marL="296342" indent="-296342" algn="l" defTabSz="1706843" rtl="0" eaLnBrk="1" latinLnBrk="0" hangingPunct="1">
        <a:spcBef>
          <a:spcPct val="20000"/>
        </a:spcBef>
        <a:buFont typeface="Arial" pitchFamily="34" charset="0"/>
        <a:buChar char="•"/>
        <a:tabLst/>
        <a:defRPr sz="1867" kern="1200">
          <a:solidFill>
            <a:schemeClr val="tx1"/>
          </a:solidFill>
          <a:latin typeface="+mn-lt"/>
          <a:ea typeface="+mn-ea"/>
          <a:cs typeface="+mn-cs"/>
        </a:defRPr>
      </a:lvl1pPr>
      <a:lvl2pPr marL="296342" indent="-296342" algn="l" defTabSz="1706843" rtl="0" eaLnBrk="1" latinLnBrk="0" hangingPunct="1">
        <a:spcBef>
          <a:spcPct val="20000"/>
        </a:spcBef>
        <a:buFont typeface="Arial" pitchFamily="34" charset="0"/>
        <a:buChar char="–"/>
        <a:tabLst/>
        <a:defRPr sz="1556" kern="1200">
          <a:solidFill>
            <a:schemeClr val="tx1"/>
          </a:solidFill>
          <a:latin typeface="+mn-lt"/>
          <a:ea typeface="+mn-ea"/>
          <a:cs typeface="+mn-cs"/>
        </a:defRPr>
      </a:lvl2pPr>
      <a:lvl3pPr marL="296342" indent="-296342" algn="l" defTabSz="1706843" rtl="0" eaLnBrk="1" latinLnBrk="0" hangingPunct="1">
        <a:spcBef>
          <a:spcPct val="20000"/>
        </a:spcBef>
        <a:buFont typeface="Arial" pitchFamily="34" charset="0"/>
        <a:buChar char="•"/>
        <a:tabLst/>
        <a:defRPr sz="1245" kern="1200">
          <a:solidFill>
            <a:schemeClr val="tx1"/>
          </a:solidFill>
          <a:latin typeface="+mn-lt"/>
          <a:ea typeface="+mn-ea"/>
          <a:cs typeface="+mn-cs"/>
        </a:defRPr>
      </a:lvl3pPr>
      <a:lvl4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4pPr>
      <a:lvl5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p:bodyStyle>
    <p:otherStyle>
      <a:defPPr>
        <a:defRPr lang="en-US"/>
      </a:defPPr>
      <a:lvl1pPr marL="0" algn="l" defTabSz="1706843" rtl="0" eaLnBrk="1" latinLnBrk="0" hangingPunct="1">
        <a:defRPr sz="3345" kern="1200">
          <a:solidFill>
            <a:schemeClr val="tx1"/>
          </a:solidFill>
          <a:latin typeface="+mn-lt"/>
          <a:ea typeface="+mn-ea"/>
          <a:cs typeface="+mn-cs"/>
        </a:defRPr>
      </a:lvl1pPr>
      <a:lvl2pPr marL="853423" algn="l" defTabSz="1706843" rtl="0" eaLnBrk="1" latinLnBrk="0" hangingPunct="1">
        <a:defRPr sz="3345" kern="1200">
          <a:solidFill>
            <a:schemeClr val="tx1"/>
          </a:solidFill>
          <a:latin typeface="+mn-lt"/>
          <a:ea typeface="+mn-ea"/>
          <a:cs typeface="+mn-cs"/>
        </a:defRPr>
      </a:lvl2pPr>
      <a:lvl3pPr marL="1706843" algn="l" defTabSz="1706843" rtl="0" eaLnBrk="1" latinLnBrk="0" hangingPunct="1">
        <a:defRPr sz="3345" kern="1200">
          <a:solidFill>
            <a:schemeClr val="tx1"/>
          </a:solidFill>
          <a:latin typeface="+mn-lt"/>
          <a:ea typeface="+mn-ea"/>
          <a:cs typeface="+mn-cs"/>
        </a:defRPr>
      </a:lvl3pPr>
      <a:lvl4pPr marL="2560266" algn="l" defTabSz="1706843" rtl="0" eaLnBrk="1" latinLnBrk="0" hangingPunct="1">
        <a:defRPr sz="3345" kern="1200">
          <a:solidFill>
            <a:schemeClr val="tx1"/>
          </a:solidFill>
          <a:latin typeface="+mn-lt"/>
          <a:ea typeface="+mn-ea"/>
          <a:cs typeface="+mn-cs"/>
        </a:defRPr>
      </a:lvl4pPr>
      <a:lvl5pPr marL="3413687" algn="l" defTabSz="1706843" rtl="0" eaLnBrk="1" latinLnBrk="0" hangingPunct="1">
        <a:defRPr sz="3345" kern="1200">
          <a:solidFill>
            <a:schemeClr val="tx1"/>
          </a:solidFill>
          <a:latin typeface="+mn-lt"/>
          <a:ea typeface="+mn-ea"/>
          <a:cs typeface="+mn-cs"/>
        </a:defRPr>
      </a:lvl5pPr>
      <a:lvl6pPr marL="4267109" algn="l" defTabSz="1706843" rtl="0" eaLnBrk="1" latinLnBrk="0" hangingPunct="1">
        <a:defRPr sz="3345" kern="1200">
          <a:solidFill>
            <a:schemeClr val="tx1"/>
          </a:solidFill>
          <a:latin typeface="+mn-lt"/>
          <a:ea typeface="+mn-ea"/>
          <a:cs typeface="+mn-cs"/>
        </a:defRPr>
      </a:lvl6pPr>
      <a:lvl7pPr marL="5120531" algn="l" defTabSz="1706843" rtl="0" eaLnBrk="1" latinLnBrk="0" hangingPunct="1">
        <a:defRPr sz="3345" kern="1200">
          <a:solidFill>
            <a:schemeClr val="tx1"/>
          </a:solidFill>
          <a:latin typeface="+mn-lt"/>
          <a:ea typeface="+mn-ea"/>
          <a:cs typeface="+mn-cs"/>
        </a:defRPr>
      </a:lvl7pPr>
      <a:lvl8pPr marL="5973952" algn="l" defTabSz="1706843" rtl="0" eaLnBrk="1" latinLnBrk="0" hangingPunct="1">
        <a:defRPr sz="3345" kern="1200">
          <a:solidFill>
            <a:schemeClr val="tx1"/>
          </a:solidFill>
          <a:latin typeface="+mn-lt"/>
          <a:ea typeface="+mn-ea"/>
          <a:cs typeface="+mn-cs"/>
        </a:defRPr>
      </a:lvl8pPr>
      <a:lvl9pPr marL="6827375" algn="l" defTabSz="1706843" rtl="0" eaLnBrk="1" latinLnBrk="0" hangingPunct="1">
        <a:defRPr sz="334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20000"/>
                <a:lumOff val="8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0"/>
            <a:ext cx="27432000" cy="2400300"/>
          </a:xfrm>
          <a:prstGeom prst="rect">
            <a:avLst/>
          </a:prstGeom>
          <a:solidFill>
            <a:schemeClr val="accent1"/>
          </a:solidFill>
          <a:ln w="9525">
            <a:noFill/>
            <a:miter lim="800000"/>
            <a:headEnd/>
            <a:tailEnd/>
          </a:ln>
          <a:effectLst/>
        </p:spPr>
        <p:txBody>
          <a:bodyPr wrap="none" lIns="35559" tIns="17779" rIns="35559" bIns="17779" anchor="ctr"/>
          <a:lstStyle/>
          <a:p>
            <a:pPr>
              <a:defRPr/>
            </a:pPr>
            <a:endParaRPr lang="en-US" sz="1911" dirty="0"/>
          </a:p>
        </p:txBody>
      </p:sp>
      <p:sp>
        <p:nvSpPr>
          <p:cNvPr id="13" name="Rounded Rectangle 12">
            <a:extLst>
              <a:ext uri="{FF2B5EF4-FFF2-40B4-BE49-F238E27FC236}">
                <a16:creationId xmlns:a16="http://schemas.microsoft.com/office/drawing/2014/main" id="{D485C5EC-23A0-7D40-81CB-4F3ADD296005}"/>
              </a:ext>
            </a:extLst>
          </p:cNvPr>
          <p:cNvSpPr/>
          <p:nvPr userDrawn="1"/>
        </p:nvSpPr>
        <p:spPr>
          <a:xfrm>
            <a:off x="244928" y="2687927"/>
            <a:ext cx="6554289"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2407349"/>
            <a:ext cx="27432000"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12682DA0-9CCF-EF4B-8677-380B0751B423}"/>
              </a:ext>
            </a:extLst>
          </p:cNvPr>
          <p:cNvSpPr/>
          <p:nvPr userDrawn="1"/>
        </p:nvSpPr>
        <p:spPr>
          <a:xfrm>
            <a:off x="7040880" y="2687927"/>
            <a:ext cx="6554289"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7" name="Rounded Rectangle 16">
            <a:extLst>
              <a:ext uri="{FF2B5EF4-FFF2-40B4-BE49-F238E27FC236}">
                <a16:creationId xmlns:a16="http://schemas.microsoft.com/office/drawing/2014/main" id="{D0ACBDFA-3EF8-044B-8D44-7BAE9EFDAB71}"/>
              </a:ext>
            </a:extLst>
          </p:cNvPr>
          <p:cNvSpPr/>
          <p:nvPr userDrawn="1"/>
        </p:nvSpPr>
        <p:spPr>
          <a:xfrm>
            <a:off x="13836831" y="2687927"/>
            <a:ext cx="6554289"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8" name="Rounded Rectangle 17">
            <a:extLst>
              <a:ext uri="{FF2B5EF4-FFF2-40B4-BE49-F238E27FC236}">
                <a16:creationId xmlns:a16="http://schemas.microsoft.com/office/drawing/2014/main" id="{61B1F6FD-800A-7D49-B26F-452110B9E7F4}"/>
              </a:ext>
            </a:extLst>
          </p:cNvPr>
          <p:cNvSpPr/>
          <p:nvPr userDrawn="1"/>
        </p:nvSpPr>
        <p:spPr>
          <a:xfrm>
            <a:off x="20632783" y="2687927"/>
            <a:ext cx="6554289" cy="13368338"/>
          </a:xfrm>
          <a:prstGeom prst="roundRect">
            <a:avLst>
              <a:gd name="adj" fmla="val 1996"/>
            </a:avLst>
          </a:prstGeom>
          <a:gradFill>
            <a:gsLst>
              <a:gs pos="0">
                <a:schemeClr val="accent1">
                  <a:lumMod val="5000"/>
                  <a:lumOff val="95000"/>
                </a:schemeClr>
              </a:gs>
              <a:gs pos="100000">
                <a:schemeClr val="accent1">
                  <a:lumMod val="10000"/>
                  <a:lumOff val="90000"/>
                </a:schemeClr>
              </a:gs>
            </a:gsLst>
            <a:lin ang="5400000" scaled="1"/>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11"/>
          </a:p>
        </p:txBody>
      </p:sp>
      <p:sp>
        <p:nvSpPr>
          <p:cNvPr id="11" name="Text Box 14">
            <a:extLst>
              <a:ext uri="{FF2B5EF4-FFF2-40B4-BE49-F238E27FC236}">
                <a16:creationId xmlns:a16="http://schemas.microsoft.com/office/drawing/2014/main" id="{4BDAC735-4497-6B43-9EFD-70285A5B732A}"/>
              </a:ext>
            </a:extLst>
          </p:cNvPr>
          <p:cNvSpPr txBox="1">
            <a:spLocks noChangeArrowheads="1"/>
          </p:cNvSpPr>
          <p:nvPr userDrawn="1"/>
        </p:nvSpPr>
        <p:spPr bwMode="auto">
          <a:xfrm>
            <a:off x="451180" y="16138815"/>
            <a:ext cx="1309688" cy="156443"/>
          </a:xfrm>
          <a:prstGeom prst="rect">
            <a:avLst/>
          </a:prstGeom>
          <a:noFill/>
          <a:ln w="9525">
            <a:noFill/>
            <a:miter lim="800000"/>
            <a:headEnd/>
            <a:tailEnd/>
          </a:ln>
          <a:effectLst/>
        </p:spPr>
        <p:txBody>
          <a:bodyPr wrap="square" lIns="35492" tIns="17743" rIns="35492" bIns="17743">
            <a:spAutoFit/>
          </a:bodyPr>
          <a:lstStyle/>
          <a:p>
            <a:pPr eaLnBrk="0" hangingPunct="0">
              <a:lnSpc>
                <a:spcPct val="65000"/>
              </a:lnSpc>
              <a:spcBef>
                <a:spcPct val="50000"/>
              </a:spcBef>
              <a:defRPr/>
            </a:pPr>
            <a:r>
              <a:rPr lang="en-US" sz="300" b="1" dirty="0">
                <a:solidFill>
                  <a:prstClr val="white">
                    <a:lumMod val="75000"/>
                  </a:prstClr>
                </a:solidFill>
                <a:latin typeface="Arial" charset="0"/>
              </a:rPr>
              <a:t>RESEARCH POSTER PRESENTATION TEMPLATE © 2019</a:t>
            </a:r>
          </a:p>
          <a:p>
            <a:pPr eaLnBrk="0" hangingPunct="0">
              <a:lnSpc>
                <a:spcPct val="65000"/>
              </a:lnSpc>
              <a:spcBef>
                <a:spcPct val="50000"/>
              </a:spcBef>
              <a:defRPr/>
            </a:pPr>
            <a:r>
              <a:rPr lang="en-US" sz="500" b="1" dirty="0">
                <a:solidFill>
                  <a:prstClr val="white">
                    <a:lumMod val="75000"/>
                  </a:prstClr>
                </a:solidFill>
                <a:latin typeface="Arial" charset="0"/>
              </a:rPr>
              <a:t>www.PosterPresentations.com</a:t>
            </a:r>
          </a:p>
        </p:txBody>
      </p:sp>
    </p:spTree>
    <p:extLst>
      <p:ext uri="{BB962C8B-B14F-4D97-AF65-F5344CB8AC3E}">
        <p14:creationId xmlns:p14="http://schemas.microsoft.com/office/powerpoint/2010/main" val="91241736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1706843" rtl="0" eaLnBrk="1" latinLnBrk="0" hangingPunct="1">
        <a:spcBef>
          <a:spcPct val="0"/>
        </a:spcBef>
        <a:buNone/>
        <a:defRPr sz="3423" kern="1200">
          <a:solidFill>
            <a:schemeClr val="bg1"/>
          </a:solidFill>
          <a:latin typeface="Trebuchet MS" pitchFamily="34" charset="0"/>
          <a:ea typeface="+mj-ea"/>
          <a:cs typeface="+mj-cs"/>
        </a:defRPr>
      </a:lvl1pPr>
    </p:titleStyle>
    <p:bodyStyle>
      <a:lvl1pPr marL="296342" indent="-296342" algn="l" defTabSz="1706843" rtl="0" eaLnBrk="1" latinLnBrk="0" hangingPunct="1">
        <a:spcBef>
          <a:spcPct val="20000"/>
        </a:spcBef>
        <a:buFont typeface="Arial" pitchFamily="34" charset="0"/>
        <a:buChar char="•"/>
        <a:tabLst/>
        <a:defRPr sz="1867" kern="1200">
          <a:solidFill>
            <a:schemeClr val="tx1"/>
          </a:solidFill>
          <a:latin typeface="+mn-lt"/>
          <a:ea typeface="+mn-ea"/>
          <a:cs typeface="+mn-cs"/>
        </a:defRPr>
      </a:lvl1pPr>
      <a:lvl2pPr marL="296342" indent="-296342" algn="l" defTabSz="1706843" rtl="0" eaLnBrk="1" latinLnBrk="0" hangingPunct="1">
        <a:spcBef>
          <a:spcPct val="20000"/>
        </a:spcBef>
        <a:buFont typeface="Arial" pitchFamily="34" charset="0"/>
        <a:buChar char="–"/>
        <a:tabLst/>
        <a:defRPr sz="1556" kern="1200">
          <a:solidFill>
            <a:schemeClr val="tx1"/>
          </a:solidFill>
          <a:latin typeface="+mn-lt"/>
          <a:ea typeface="+mn-ea"/>
          <a:cs typeface="+mn-cs"/>
        </a:defRPr>
      </a:lvl2pPr>
      <a:lvl3pPr marL="296342" indent="-296342" algn="l" defTabSz="1706843" rtl="0" eaLnBrk="1" latinLnBrk="0" hangingPunct="1">
        <a:spcBef>
          <a:spcPct val="20000"/>
        </a:spcBef>
        <a:buFont typeface="Arial" pitchFamily="34" charset="0"/>
        <a:buChar char="•"/>
        <a:tabLst/>
        <a:defRPr sz="1245" kern="1200">
          <a:solidFill>
            <a:schemeClr val="tx1"/>
          </a:solidFill>
          <a:latin typeface="+mn-lt"/>
          <a:ea typeface="+mn-ea"/>
          <a:cs typeface="+mn-cs"/>
        </a:defRPr>
      </a:lvl3pPr>
      <a:lvl4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4pPr>
      <a:lvl5pPr marL="296342" indent="-296342" algn="l" defTabSz="1706843" rtl="0" eaLnBrk="1" latinLnBrk="0" hangingPunct="1">
        <a:spcBef>
          <a:spcPct val="20000"/>
        </a:spcBef>
        <a:buFont typeface="Arial" pitchFamily="34" charset="0"/>
        <a:buChar char="»"/>
        <a:tabLst/>
        <a:defRPr sz="934" kern="1200">
          <a:solidFill>
            <a:schemeClr val="tx1"/>
          </a:solidFill>
          <a:latin typeface="+mn-lt"/>
          <a:ea typeface="+mn-ea"/>
          <a:cs typeface="+mn-cs"/>
        </a:defRPr>
      </a:lvl5pPr>
      <a:lvl6pPr marL="4693820"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6pPr>
      <a:lvl7pPr marL="5547241"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7pPr>
      <a:lvl8pPr marL="6400663"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8pPr>
      <a:lvl9pPr marL="7254085" indent="-426711" algn="l" defTabSz="1706843" rtl="0" eaLnBrk="1" latinLnBrk="0" hangingPunct="1">
        <a:spcBef>
          <a:spcPct val="20000"/>
        </a:spcBef>
        <a:buFont typeface="Arial" pitchFamily="34" charset="0"/>
        <a:buChar char="•"/>
        <a:defRPr sz="3734" kern="1200">
          <a:solidFill>
            <a:schemeClr val="tx1"/>
          </a:solidFill>
          <a:latin typeface="+mn-lt"/>
          <a:ea typeface="+mn-ea"/>
          <a:cs typeface="+mn-cs"/>
        </a:defRPr>
      </a:lvl9pPr>
    </p:bodyStyle>
    <p:otherStyle>
      <a:defPPr>
        <a:defRPr lang="en-US"/>
      </a:defPPr>
      <a:lvl1pPr marL="0" algn="l" defTabSz="1706843" rtl="0" eaLnBrk="1" latinLnBrk="0" hangingPunct="1">
        <a:defRPr sz="3345" kern="1200">
          <a:solidFill>
            <a:schemeClr val="tx1"/>
          </a:solidFill>
          <a:latin typeface="+mn-lt"/>
          <a:ea typeface="+mn-ea"/>
          <a:cs typeface="+mn-cs"/>
        </a:defRPr>
      </a:lvl1pPr>
      <a:lvl2pPr marL="853423" algn="l" defTabSz="1706843" rtl="0" eaLnBrk="1" latinLnBrk="0" hangingPunct="1">
        <a:defRPr sz="3345" kern="1200">
          <a:solidFill>
            <a:schemeClr val="tx1"/>
          </a:solidFill>
          <a:latin typeface="+mn-lt"/>
          <a:ea typeface="+mn-ea"/>
          <a:cs typeface="+mn-cs"/>
        </a:defRPr>
      </a:lvl2pPr>
      <a:lvl3pPr marL="1706843" algn="l" defTabSz="1706843" rtl="0" eaLnBrk="1" latinLnBrk="0" hangingPunct="1">
        <a:defRPr sz="3345" kern="1200">
          <a:solidFill>
            <a:schemeClr val="tx1"/>
          </a:solidFill>
          <a:latin typeface="+mn-lt"/>
          <a:ea typeface="+mn-ea"/>
          <a:cs typeface="+mn-cs"/>
        </a:defRPr>
      </a:lvl3pPr>
      <a:lvl4pPr marL="2560266" algn="l" defTabSz="1706843" rtl="0" eaLnBrk="1" latinLnBrk="0" hangingPunct="1">
        <a:defRPr sz="3345" kern="1200">
          <a:solidFill>
            <a:schemeClr val="tx1"/>
          </a:solidFill>
          <a:latin typeface="+mn-lt"/>
          <a:ea typeface="+mn-ea"/>
          <a:cs typeface="+mn-cs"/>
        </a:defRPr>
      </a:lvl4pPr>
      <a:lvl5pPr marL="3413687" algn="l" defTabSz="1706843" rtl="0" eaLnBrk="1" latinLnBrk="0" hangingPunct="1">
        <a:defRPr sz="3345" kern="1200">
          <a:solidFill>
            <a:schemeClr val="tx1"/>
          </a:solidFill>
          <a:latin typeface="+mn-lt"/>
          <a:ea typeface="+mn-ea"/>
          <a:cs typeface="+mn-cs"/>
        </a:defRPr>
      </a:lvl5pPr>
      <a:lvl6pPr marL="4267109" algn="l" defTabSz="1706843" rtl="0" eaLnBrk="1" latinLnBrk="0" hangingPunct="1">
        <a:defRPr sz="3345" kern="1200">
          <a:solidFill>
            <a:schemeClr val="tx1"/>
          </a:solidFill>
          <a:latin typeface="+mn-lt"/>
          <a:ea typeface="+mn-ea"/>
          <a:cs typeface="+mn-cs"/>
        </a:defRPr>
      </a:lvl6pPr>
      <a:lvl7pPr marL="5120531" algn="l" defTabSz="1706843" rtl="0" eaLnBrk="1" latinLnBrk="0" hangingPunct="1">
        <a:defRPr sz="3345" kern="1200">
          <a:solidFill>
            <a:schemeClr val="tx1"/>
          </a:solidFill>
          <a:latin typeface="+mn-lt"/>
          <a:ea typeface="+mn-ea"/>
          <a:cs typeface="+mn-cs"/>
        </a:defRPr>
      </a:lvl7pPr>
      <a:lvl8pPr marL="5973952" algn="l" defTabSz="1706843" rtl="0" eaLnBrk="1" latinLnBrk="0" hangingPunct="1">
        <a:defRPr sz="3345" kern="1200">
          <a:solidFill>
            <a:schemeClr val="tx1"/>
          </a:solidFill>
          <a:latin typeface="+mn-lt"/>
          <a:ea typeface="+mn-ea"/>
          <a:cs typeface="+mn-cs"/>
        </a:defRPr>
      </a:lvl8pPr>
      <a:lvl9pPr marL="6827375" algn="l" defTabSz="1706843" rtl="0" eaLnBrk="1" latinLnBrk="0" hangingPunct="1">
        <a:defRPr sz="33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4A239E-B22C-1842-A351-AAD053BC4BFB}"/>
              </a:ext>
            </a:extLst>
          </p:cNvPr>
          <p:cNvSpPr>
            <a:spLocks noGrp="1"/>
          </p:cNvSpPr>
          <p:nvPr>
            <p:ph type="body" sz="quarter" idx="12"/>
          </p:nvPr>
        </p:nvSpPr>
        <p:spPr>
          <a:xfrm>
            <a:off x="3181349" y="89645"/>
            <a:ext cx="22745941" cy="646331"/>
          </a:xfrm>
        </p:spPr>
        <p:txBody>
          <a:bodyPr/>
          <a:lstStyle/>
          <a:p>
            <a:pPr algn="l"/>
            <a:r>
              <a:rPr lang="en-US" sz="3600" b="1" i="0" u="none" strike="noStrike" baseline="0" dirty="0"/>
              <a:t>                           The implementation of an impulse oximeter using Arduino microcontroller</a:t>
            </a:r>
            <a:endParaRPr lang="en-US" sz="3600" dirty="0"/>
          </a:p>
        </p:txBody>
      </p:sp>
      <p:sp>
        <p:nvSpPr>
          <p:cNvPr id="3" name="Text Placeholder 2">
            <a:extLst>
              <a:ext uri="{FF2B5EF4-FFF2-40B4-BE49-F238E27FC236}">
                <a16:creationId xmlns:a16="http://schemas.microsoft.com/office/drawing/2014/main" id="{4D569B39-B7A3-4242-8E26-E1CD4EFE4109}"/>
              </a:ext>
            </a:extLst>
          </p:cNvPr>
          <p:cNvSpPr>
            <a:spLocks noGrp="1"/>
          </p:cNvSpPr>
          <p:nvPr>
            <p:ph type="body" sz="quarter" idx="11"/>
          </p:nvPr>
        </p:nvSpPr>
        <p:spPr/>
        <p:txBody>
          <a:bodyPr/>
          <a:lstStyle/>
          <a:p>
            <a:r>
              <a:rPr lang="en-US" dirty="0"/>
              <a:t>MARIA REVYTHI</a:t>
            </a:r>
          </a:p>
        </p:txBody>
      </p:sp>
      <p:sp>
        <p:nvSpPr>
          <p:cNvPr id="4" name="Text Placeholder 3">
            <a:extLst>
              <a:ext uri="{FF2B5EF4-FFF2-40B4-BE49-F238E27FC236}">
                <a16:creationId xmlns:a16="http://schemas.microsoft.com/office/drawing/2014/main" id="{E03E6707-5D4E-0D43-87D1-F019DCCBE63E}"/>
              </a:ext>
            </a:extLst>
          </p:cNvPr>
          <p:cNvSpPr>
            <a:spLocks noGrp="1"/>
          </p:cNvSpPr>
          <p:nvPr>
            <p:ph type="body" sz="quarter" idx="10"/>
          </p:nvPr>
        </p:nvSpPr>
        <p:spPr>
          <a:xfrm>
            <a:off x="3181350" y="1729215"/>
            <a:ext cx="21069300" cy="1040285"/>
          </a:xfrm>
        </p:spPr>
        <p:txBody>
          <a:bodyPr/>
          <a:lstStyle/>
          <a:p>
            <a:r>
              <a:rPr lang="en-US" sz="2800" dirty="0">
                <a:solidFill>
                  <a:schemeClr val="bg1"/>
                </a:solidFill>
                <a:latin typeface="Domine" panose="02040503040403060204" pitchFamily="18" charset="0"/>
              </a:rPr>
              <a:t> MSc Biomedical Engineering, Department of Electrical and Computer engineering, University of Patras</a:t>
            </a:r>
          </a:p>
          <a:p>
            <a:endParaRPr lang="en-US" dirty="0"/>
          </a:p>
        </p:txBody>
      </p:sp>
      <p:sp>
        <p:nvSpPr>
          <p:cNvPr id="5" name="Text Placeholder 4">
            <a:extLst>
              <a:ext uri="{FF2B5EF4-FFF2-40B4-BE49-F238E27FC236}">
                <a16:creationId xmlns:a16="http://schemas.microsoft.com/office/drawing/2014/main" id="{EC65508B-E84C-8B47-A9F0-E059B86D2CA3}"/>
              </a:ext>
            </a:extLst>
          </p:cNvPr>
          <p:cNvSpPr>
            <a:spLocks noGrp="1"/>
          </p:cNvSpPr>
          <p:nvPr>
            <p:ph type="body" sz="quarter" idx="15"/>
          </p:nvPr>
        </p:nvSpPr>
        <p:spPr/>
        <p:txBody>
          <a:bodyPr/>
          <a:lstStyle/>
          <a:p>
            <a:r>
              <a:rPr lang="en-US" dirty="0"/>
              <a:t>ABSTRACT</a:t>
            </a:r>
          </a:p>
        </p:txBody>
      </p:sp>
      <p:sp>
        <p:nvSpPr>
          <p:cNvPr id="6" name="Text Placeholder 5">
            <a:extLst>
              <a:ext uri="{FF2B5EF4-FFF2-40B4-BE49-F238E27FC236}">
                <a16:creationId xmlns:a16="http://schemas.microsoft.com/office/drawing/2014/main" id="{6E167009-CA09-F24A-857E-809C91FF5F62}"/>
              </a:ext>
            </a:extLst>
          </p:cNvPr>
          <p:cNvSpPr>
            <a:spLocks noGrp="1"/>
          </p:cNvSpPr>
          <p:nvPr>
            <p:ph type="body" sz="quarter" idx="16"/>
          </p:nvPr>
        </p:nvSpPr>
        <p:spPr>
          <a:xfrm>
            <a:off x="257735" y="3338380"/>
            <a:ext cx="6524065" cy="7386638"/>
          </a:xfrm>
        </p:spPr>
        <p:txBody>
          <a:bodyPr/>
          <a:lstStyle/>
          <a:p>
            <a:pPr algn="l"/>
            <a:r>
              <a:rPr lang="en-US" sz="1800" b="0" i="0" u="none" strike="noStrike" baseline="0" dirty="0"/>
              <a:t>If a person can intermittently monitor his or her oxygen saturation level, he or she can identify his or her condition early and thus seek medical attention. This poster describes the design and implementation of low-cost pulse oximeter. The principal components of that device are a Red led light, an Infrared led light, a photodiode and an Arduino Uno microcontroller. This health-monitoring device evaluates the physiological parameter of oxygen saturation.</a:t>
            </a:r>
            <a:r>
              <a:rPr lang="en-US" sz="1800" b="0" i="0" u="none" strike="noStrike" baseline="0" dirty="0">
                <a:latin typeface="NimbusSanL-Regu"/>
              </a:rPr>
              <a:t> </a:t>
            </a:r>
            <a:r>
              <a:rPr lang="en-US" sz="1800" b="0" i="0" u="none" strike="noStrike" baseline="0" dirty="0"/>
              <a:t>The system is designed in </a:t>
            </a:r>
            <a:r>
              <a:rPr lang="en-US" sz="1800" b="0" i="0" u="none" strike="noStrike" baseline="0" dirty="0" err="1"/>
              <a:t>Tinkercad</a:t>
            </a:r>
            <a:r>
              <a:rPr lang="en-US" sz="1800" b="0" i="0" u="none" strike="noStrike" baseline="0" dirty="0"/>
              <a:t> and then simulated to test its performance. Following that, the hardware implementation is carried out.  A system of </a:t>
            </a:r>
            <a:r>
              <a:rPr lang="en-US" sz="1800" b="0" i="0" u="none" strike="noStrike" baseline="0" dirty="0" err="1"/>
              <a:t>leds</a:t>
            </a:r>
            <a:r>
              <a:rPr lang="en-US" sz="1800" b="0" i="0" u="none" strike="noStrike" baseline="0" dirty="0"/>
              <a:t>-photodetector was used in order to sense the arterial oxygen saturation level of blood signal from an individual’s fingertips and then converted it into digital data in the microcontroller via its programming instructions. The finger clip was made by a 3D printer. The designed system was put to the test by measuring the SpO2 levels of several people from various ages. Furthermore, the same individuals were tested using a standard machine purchased from the market. The test results were found to be very satisfied, with an average percentage of error of only 0.52 percent. Moreover, the total cost of this pulse oximeter is in EUR 45,69, which makes it an affordable solution for all people.</a:t>
            </a:r>
            <a:endParaRPr lang="en-US" dirty="0"/>
          </a:p>
        </p:txBody>
      </p:sp>
      <p:sp>
        <p:nvSpPr>
          <p:cNvPr id="7" name="Text Placeholder 6">
            <a:extLst>
              <a:ext uri="{FF2B5EF4-FFF2-40B4-BE49-F238E27FC236}">
                <a16:creationId xmlns:a16="http://schemas.microsoft.com/office/drawing/2014/main" id="{3165571C-72BF-2240-92F1-39E4A266C8FA}"/>
              </a:ext>
            </a:extLst>
          </p:cNvPr>
          <p:cNvSpPr>
            <a:spLocks noGrp="1"/>
          </p:cNvSpPr>
          <p:nvPr>
            <p:ph type="body" sz="quarter" idx="17"/>
          </p:nvPr>
        </p:nvSpPr>
        <p:spPr>
          <a:xfrm>
            <a:off x="231881" y="11136077"/>
            <a:ext cx="6524064" cy="378386"/>
          </a:xfrm>
        </p:spPr>
        <p:txBody>
          <a:bodyPr/>
          <a:lstStyle/>
          <a:p>
            <a:endParaRPr lang="en-US"/>
          </a:p>
        </p:txBody>
      </p:sp>
      <p:sp>
        <p:nvSpPr>
          <p:cNvPr id="8" name="Text Placeholder 7">
            <a:extLst>
              <a:ext uri="{FF2B5EF4-FFF2-40B4-BE49-F238E27FC236}">
                <a16:creationId xmlns:a16="http://schemas.microsoft.com/office/drawing/2014/main" id="{1DE1117A-985C-5A4A-9769-1A0EA1137D07}"/>
              </a:ext>
            </a:extLst>
          </p:cNvPr>
          <p:cNvSpPr>
            <a:spLocks noGrp="1"/>
          </p:cNvSpPr>
          <p:nvPr>
            <p:ph type="body" sz="quarter" idx="23"/>
          </p:nvPr>
        </p:nvSpPr>
        <p:spPr>
          <a:xfrm>
            <a:off x="231881" y="11583712"/>
            <a:ext cx="6549919" cy="675890"/>
          </a:xfrm>
        </p:spPr>
        <p:txBody>
          <a:bodyPr/>
          <a:lstStyle/>
          <a:p>
            <a:endParaRPr lang="en-US" dirty="0"/>
          </a:p>
        </p:txBody>
      </p:sp>
      <p:sp>
        <p:nvSpPr>
          <p:cNvPr id="9" name="Text Placeholder 8">
            <a:extLst>
              <a:ext uri="{FF2B5EF4-FFF2-40B4-BE49-F238E27FC236}">
                <a16:creationId xmlns:a16="http://schemas.microsoft.com/office/drawing/2014/main" id="{4F4179AC-6EF3-0240-B5D7-6DCD915AD639}"/>
              </a:ext>
            </a:extLst>
          </p:cNvPr>
          <p:cNvSpPr>
            <a:spLocks noGrp="1"/>
          </p:cNvSpPr>
          <p:nvPr>
            <p:ph type="body" sz="quarter" idx="18"/>
          </p:nvPr>
        </p:nvSpPr>
        <p:spPr/>
        <p:txBody>
          <a:bodyPr/>
          <a:lstStyle/>
          <a:p>
            <a:r>
              <a:rPr lang="en-US" dirty="0"/>
              <a:t>MATERIALS &amp; METHODS</a:t>
            </a:r>
          </a:p>
        </p:txBody>
      </p:sp>
      <p:sp>
        <p:nvSpPr>
          <p:cNvPr id="10" name="Text Placeholder 9">
            <a:extLst>
              <a:ext uri="{FF2B5EF4-FFF2-40B4-BE49-F238E27FC236}">
                <a16:creationId xmlns:a16="http://schemas.microsoft.com/office/drawing/2014/main" id="{9CE75800-E5B8-6744-8CCD-05CB1D7B210F}"/>
              </a:ext>
            </a:extLst>
          </p:cNvPr>
          <p:cNvSpPr>
            <a:spLocks noGrp="1"/>
          </p:cNvSpPr>
          <p:nvPr>
            <p:ph type="body" sz="quarter" idx="24"/>
          </p:nvPr>
        </p:nvSpPr>
        <p:spPr>
          <a:xfrm>
            <a:off x="7044171" y="3342719"/>
            <a:ext cx="6548717" cy="1625060"/>
          </a:xfrm>
        </p:spPr>
        <p:txBody>
          <a:bodyPr/>
          <a:lstStyle/>
          <a:p>
            <a:pPr algn="l"/>
            <a:r>
              <a:rPr lang="en-US" sz="1800" b="0" i="0" u="none" strike="noStrike" baseline="0" dirty="0"/>
              <a:t>The table below describes analytically the components, which are used, in order to implement the oximeter.</a:t>
            </a:r>
          </a:p>
          <a:p>
            <a:pPr algn="l"/>
            <a:endParaRPr lang="en-US" dirty="0"/>
          </a:p>
        </p:txBody>
      </p:sp>
      <p:sp>
        <p:nvSpPr>
          <p:cNvPr id="11" name="Text Placeholder 10">
            <a:extLst>
              <a:ext uri="{FF2B5EF4-FFF2-40B4-BE49-F238E27FC236}">
                <a16:creationId xmlns:a16="http://schemas.microsoft.com/office/drawing/2014/main" id="{877DA5FD-4E0A-764B-8339-BD6754E0BF0E}"/>
              </a:ext>
            </a:extLst>
          </p:cNvPr>
          <p:cNvSpPr>
            <a:spLocks noGrp="1"/>
          </p:cNvSpPr>
          <p:nvPr>
            <p:ph type="body" sz="quarter" idx="19"/>
          </p:nvPr>
        </p:nvSpPr>
        <p:spPr/>
        <p:txBody>
          <a:bodyPr/>
          <a:lstStyle/>
          <a:p>
            <a:r>
              <a:rPr lang="en-US" dirty="0"/>
              <a:t>RESULTS</a:t>
            </a:r>
          </a:p>
        </p:txBody>
      </p:sp>
      <p:sp>
        <p:nvSpPr>
          <p:cNvPr id="12" name="Text Placeholder 11">
            <a:extLst>
              <a:ext uri="{FF2B5EF4-FFF2-40B4-BE49-F238E27FC236}">
                <a16:creationId xmlns:a16="http://schemas.microsoft.com/office/drawing/2014/main" id="{CE29CDA7-E10F-1249-8D1B-2B7FCDC55ACA}"/>
              </a:ext>
            </a:extLst>
          </p:cNvPr>
          <p:cNvSpPr>
            <a:spLocks noGrp="1"/>
          </p:cNvSpPr>
          <p:nvPr>
            <p:ph type="body" sz="quarter" idx="25"/>
          </p:nvPr>
        </p:nvSpPr>
        <p:spPr>
          <a:xfrm>
            <a:off x="20657076" y="3200507"/>
            <a:ext cx="6548717" cy="3010055"/>
          </a:xfrm>
        </p:spPr>
        <p:txBody>
          <a:bodyPr/>
          <a:lstStyle/>
          <a:p>
            <a:pPr algn="l"/>
            <a:r>
              <a:rPr lang="en-US" sz="1800" b="0" i="0" u="none" strike="noStrike" baseline="0" dirty="0"/>
              <a:t>The pulse oxygen saturation level is measured for 10 people of various ages simultaneously using our designed oximeter and a standard oximeter purchased from the market. The following graph shows the data for various ages of people. The percent</a:t>
            </a:r>
            <a:r>
              <a:rPr lang="en-US" dirty="0"/>
              <a:t> </a:t>
            </a:r>
            <a:r>
              <a:rPr lang="en-US" sz="1800" b="0" i="0" u="none" strike="noStrike" baseline="0" dirty="0"/>
              <a:t>errors varies from 0% to 2.1% . However, the average percentage of error is very less, only 0.52%, which shows the accuracy of this pulse oximeter.</a:t>
            </a:r>
            <a:endParaRPr lang="en-US" dirty="0"/>
          </a:p>
        </p:txBody>
      </p:sp>
      <p:sp>
        <p:nvSpPr>
          <p:cNvPr id="13" name="Text Placeholder 12">
            <a:extLst>
              <a:ext uri="{FF2B5EF4-FFF2-40B4-BE49-F238E27FC236}">
                <a16:creationId xmlns:a16="http://schemas.microsoft.com/office/drawing/2014/main" id="{A215EB31-A679-AE41-8D86-9261E3E88C72}"/>
              </a:ext>
            </a:extLst>
          </p:cNvPr>
          <p:cNvSpPr>
            <a:spLocks noGrp="1"/>
          </p:cNvSpPr>
          <p:nvPr>
            <p:ph type="body" sz="quarter" idx="20"/>
          </p:nvPr>
        </p:nvSpPr>
        <p:spPr>
          <a:xfrm>
            <a:off x="20641159" y="9085959"/>
            <a:ext cx="6523912" cy="369332"/>
          </a:xfrm>
        </p:spPr>
        <p:txBody>
          <a:bodyPr/>
          <a:lstStyle/>
          <a:p>
            <a:r>
              <a:rPr lang="en-US" dirty="0"/>
              <a:t>CONCLUSIONS</a:t>
            </a:r>
          </a:p>
        </p:txBody>
      </p:sp>
      <p:sp>
        <p:nvSpPr>
          <p:cNvPr id="14" name="Text Placeholder 13">
            <a:extLst>
              <a:ext uri="{FF2B5EF4-FFF2-40B4-BE49-F238E27FC236}">
                <a16:creationId xmlns:a16="http://schemas.microsoft.com/office/drawing/2014/main" id="{EB409217-6830-A84B-BEED-C309A44817B8}"/>
              </a:ext>
            </a:extLst>
          </p:cNvPr>
          <p:cNvSpPr>
            <a:spLocks noGrp="1"/>
          </p:cNvSpPr>
          <p:nvPr>
            <p:ph type="body" sz="quarter" idx="26"/>
          </p:nvPr>
        </p:nvSpPr>
        <p:spPr>
          <a:xfrm>
            <a:off x="20666273" y="8882010"/>
            <a:ext cx="6524065" cy="5207953"/>
          </a:xfrm>
        </p:spPr>
        <p:txBody>
          <a:bodyPr/>
          <a:lstStyle/>
          <a:p>
            <a:pPr algn="l"/>
            <a:endParaRPr lang="en-US" sz="1800" b="0" i="0" u="none" strike="noStrike" baseline="0" dirty="0"/>
          </a:p>
          <a:p>
            <a:pPr algn="l"/>
            <a:r>
              <a:rPr lang="en-US" sz="1800" b="0" i="0" u="none" strike="noStrike" baseline="0" dirty="0"/>
              <a:t>Using a microcontroller and a system of </a:t>
            </a:r>
            <a:r>
              <a:rPr lang="en-US" sz="1800" b="0" i="0" u="none" strike="noStrike" baseline="0" dirty="0" err="1"/>
              <a:t>leds</a:t>
            </a:r>
            <a:r>
              <a:rPr lang="en-US" dirty="0"/>
              <a:t> </a:t>
            </a:r>
            <a:r>
              <a:rPr lang="en-US" sz="1800" b="0" i="0" u="none" strike="noStrike" baseline="0" dirty="0"/>
              <a:t>photodetector, a simple and low-cost pulse oximeter was designed, simulated, implemented and tested. The system is portable, and no medical staff are required to measure a patient’s oxygen level. Without going to doctors or physicians, the patient can easily measure and monitor his oxygen level and send the data for advice or treatment from any remote location. </a:t>
            </a:r>
          </a:p>
          <a:p>
            <a:pPr algn="l"/>
            <a:r>
              <a:rPr lang="en-US" sz="1800" b="0" i="0" u="none" strike="noStrike" baseline="0" dirty="0"/>
              <a:t>In the future, power consumption and costs should be </a:t>
            </a:r>
          </a:p>
          <a:p>
            <a:pPr algn="l"/>
            <a:r>
              <a:rPr lang="en-US" sz="1800" b="0" i="0" u="none" strike="noStrike" baseline="0" dirty="0"/>
              <a:t>reduced by replacing the power supply with a rechargeable battery and developing an application for real-time data analysis on smartphones.</a:t>
            </a:r>
          </a:p>
          <a:p>
            <a:pPr algn="l"/>
            <a:r>
              <a:rPr lang="en-US" sz="1800" b="0" i="0" u="none" strike="noStrike" baseline="0" dirty="0"/>
              <a:t>Overall, the main goal of providing a simple, portable, and  cost-effective solution for measuring pulse oxygen saturation  levels for people in low- and middle-income countries was achieved.</a:t>
            </a:r>
            <a:endParaRPr lang="en-US" dirty="0"/>
          </a:p>
        </p:txBody>
      </p:sp>
      <p:sp>
        <p:nvSpPr>
          <p:cNvPr id="17" name="Text Placeholder 16">
            <a:extLst>
              <a:ext uri="{FF2B5EF4-FFF2-40B4-BE49-F238E27FC236}">
                <a16:creationId xmlns:a16="http://schemas.microsoft.com/office/drawing/2014/main" id="{87A85D66-9E23-D94B-8B25-76179FC616FD}"/>
              </a:ext>
            </a:extLst>
          </p:cNvPr>
          <p:cNvSpPr>
            <a:spLocks noGrp="1"/>
          </p:cNvSpPr>
          <p:nvPr>
            <p:ph type="body" sz="quarter" idx="22"/>
          </p:nvPr>
        </p:nvSpPr>
        <p:spPr>
          <a:xfrm>
            <a:off x="20691233" y="14281048"/>
            <a:ext cx="6499105" cy="369332"/>
          </a:xfrm>
        </p:spPr>
        <p:txBody>
          <a:bodyPr/>
          <a:lstStyle/>
          <a:p>
            <a:r>
              <a:rPr lang="en-US" dirty="0"/>
              <a:t>ACKNOWLEDMENTS</a:t>
            </a:r>
          </a:p>
        </p:txBody>
      </p:sp>
      <p:sp>
        <p:nvSpPr>
          <p:cNvPr id="18" name="Text Placeholder 17">
            <a:extLst>
              <a:ext uri="{FF2B5EF4-FFF2-40B4-BE49-F238E27FC236}">
                <a16:creationId xmlns:a16="http://schemas.microsoft.com/office/drawing/2014/main" id="{C18351FD-6A84-5C4D-9C4C-1B62B0A1F560}"/>
              </a:ext>
            </a:extLst>
          </p:cNvPr>
          <p:cNvSpPr>
            <a:spLocks noGrp="1"/>
          </p:cNvSpPr>
          <p:nvPr>
            <p:ph type="body" sz="quarter" idx="28"/>
          </p:nvPr>
        </p:nvSpPr>
        <p:spPr>
          <a:xfrm>
            <a:off x="20690772" y="14293912"/>
            <a:ext cx="6474299" cy="1902059"/>
          </a:xfrm>
        </p:spPr>
        <p:txBody>
          <a:bodyPr/>
          <a:lstStyle/>
          <a:p>
            <a:r>
              <a:rPr lang="en-US" sz="1800" b="0" i="0" u="none" strike="noStrike" baseline="0" dirty="0">
                <a:cs typeface="Times New Roman" panose="02020603050405020304" pitchFamily="18" charset="0"/>
              </a:rPr>
              <a:t>I would like to express my special thanks of gratitude to Emil </a:t>
            </a:r>
            <a:r>
              <a:rPr lang="en-US" sz="1800" b="0" i="0" u="none" strike="noStrike" baseline="0" dirty="0" err="1">
                <a:cs typeface="Times New Roman" panose="02020603050405020304" pitchFamily="18" charset="0"/>
              </a:rPr>
              <a:t>Valchinov</a:t>
            </a:r>
            <a:r>
              <a:rPr lang="en-US" sz="1800" b="0" i="0" u="none" strike="noStrike" baseline="0" dirty="0">
                <a:cs typeface="Times New Roman" panose="02020603050405020304" pitchFamily="18" charset="0"/>
              </a:rPr>
              <a:t> who helped me in designing the pulse oximeter. I am really thankful to him.</a:t>
            </a:r>
            <a:endParaRPr lang="el-GR" sz="1800" dirty="0">
              <a:cs typeface="Times New Roman" panose="02020603050405020304" pitchFamily="18" charset="0"/>
            </a:endParaRPr>
          </a:p>
          <a:p>
            <a:endParaRPr lang="en-US" dirty="0"/>
          </a:p>
        </p:txBody>
      </p:sp>
      <p:graphicFrame>
        <p:nvGraphicFramePr>
          <p:cNvPr id="19" name="Θέση περιεχομένου 6">
            <a:extLst>
              <a:ext uri="{FF2B5EF4-FFF2-40B4-BE49-F238E27FC236}">
                <a16:creationId xmlns:a16="http://schemas.microsoft.com/office/drawing/2014/main" id="{CE140765-51DB-484D-8D36-528B3FBEEC65}"/>
              </a:ext>
            </a:extLst>
          </p:cNvPr>
          <p:cNvGraphicFramePr>
            <a:graphicFrameLocks noGrp="1"/>
          </p:cNvGraphicFramePr>
          <p:nvPr>
            <p:ph idx="1"/>
            <p:extLst>
              <p:ext uri="{D42A27DB-BD31-4B8C-83A1-F6EECF244321}">
                <p14:modId xmlns:p14="http://schemas.microsoft.com/office/powerpoint/2010/main" val="2214671057"/>
              </p:ext>
            </p:extLst>
          </p:nvPr>
        </p:nvGraphicFramePr>
        <p:xfrm>
          <a:off x="20704090" y="5852712"/>
          <a:ext cx="6316061" cy="31483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0" name="Πίνακας 20">
            <a:extLst>
              <a:ext uri="{FF2B5EF4-FFF2-40B4-BE49-F238E27FC236}">
                <a16:creationId xmlns:a16="http://schemas.microsoft.com/office/drawing/2014/main" id="{79335834-FD69-4AE8-94C2-CDA5125B01E0}"/>
              </a:ext>
            </a:extLst>
          </p:cNvPr>
          <p:cNvGraphicFramePr>
            <a:graphicFrameLocks noGrp="1"/>
          </p:cNvGraphicFramePr>
          <p:nvPr>
            <p:extLst>
              <p:ext uri="{D42A27DB-BD31-4B8C-83A1-F6EECF244321}">
                <p14:modId xmlns:p14="http://schemas.microsoft.com/office/powerpoint/2010/main" val="471310500"/>
              </p:ext>
            </p:extLst>
          </p:nvPr>
        </p:nvGraphicFramePr>
        <p:xfrm>
          <a:off x="7378378" y="4622292"/>
          <a:ext cx="5968006" cy="6500133"/>
        </p:xfrm>
        <a:graphic>
          <a:graphicData uri="http://schemas.openxmlformats.org/drawingml/2006/table">
            <a:tbl>
              <a:tblPr firstRow="1" bandRow="1">
                <a:tableStyleId>{5C22544A-7EE6-4342-B048-85BDC9FD1C3A}</a:tableStyleId>
              </a:tblPr>
              <a:tblGrid>
                <a:gridCol w="2984003">
                  <a:extLst>
                    <a:ext uri="{9D8B030D-6E8A-4147-A177-3AD203B41FA5}">
                      <a16:colId xmlns:a16="http://schemas.microsoft.com/office/drawing/2014/main" val="3415526941"/>
                    </a:ext>
                  </a:extLst>
                </a:gridCol>
                <a:gridCol w="2984003">
                  <a:extLst>
                    <a:ext uri="{9D8B030D-6E8A-4147-A177-3AD203B41FA5}">
                      <a16:colId xmlns:a16="http://schemas.microsoft.com/office/drawing/2014/main" val="2425921510"/>
                    </a:ext>
                  </a:extLst>
                </a:gridCol>
              </a:tblGrid>
              <a:tr h="536265">
                <a:tc>
                  <a:txBody>
                    <a:bodyPr/>
                    <a:lstStyle/>
                    <a:p>
                      <a:endParaRPr lang="el-GR" dirty="0"/>
                    </a:p>
                  </a:txBody>
                  <a:tcPr/>
                </a:tc>
                <a:tc>
                  <a:txBody>
                    <a:bodyPr/>
                    <a:lstStyle/>
                    <a:p>
                      <a:r>
                        <a:rPr lang="en-US" sz="2400" dirty="0"/>
                        <a:t>Components</a:t>
                      </a:r>
                      <a:endParaRPr lang="el-GR" sz="2400" dirty="0"/>
                    </a:p>
                  </a:txBody>
                  <a:tcPr/>
                </a:tc>
                <a:extLst>
                  <a:ext uri="{0D108BD9-81ED-4DB2-BD59-A6C34878D82A}">
                    <a16:rowId xmlns:a16="http://schemas.microsoft.com/office/drawing/2014/main" val="4108854539"/>
                  </a:ext>
                </a:extLst>
              </a:tr>
              <a:tr h="536265">
                <a:tc>
                  <a:txBody>
                    <a:bodyPr/>
                    <a:lstStyle/>
                    <a:p>
                      <a:r>
                        <a:rPr lang="en-US" sz="1800" dirty="0"/>
                        <a:t>1</a:t>
                      </a:r>
                      <a:endParaRPr lang="el-GR" sz="1800" dirty="0"/>
                    </a:p>
                  </a:txBody>
                  <a:tcPr/>
                </a:tc>
                <a:tc>
                  <a:txBody>
                    <a:bodyPr/>
                    <a:lstStyle/>
                    <a:p>
                      <a:r>
                        <a:rPr lang="en-US" sz="1800" b="0" i="0" u="none" strike="noStrike" cap="none" baseline="0" dirty="0">
                          <a:solidFill>
                            <a:schemeClr val="dk1"/>
                          </a:solidFill>
                          <a:latin typeface="+mn-lt"/>
                          <a:ea typeface="+mn-ea"/>
                          <a:cs typeface="+mn-cs"/>
                          <a:sym typeface="Arial"/>
                        </a:rPr>
                        <a:t>Arduino UNO</a:t>
                      </a:r>
                      <a:endParaRPr lang="el-GR" sz="1800" dirty="0"/>
                    </a:p>
                  </a:txBody>
                  <a:tcPr/>
                </a:tc>
                <a:extLst>
                  <a:ext uri="{0D108BD9-81ED-4DB2-BD59-A6C34878D82A}">
                    <a16:rowId xmlns:a16="http://schemas.microsoft.com/office/drawing/2014/main" val="683772882"/>
                  </a:ext>
                </a:extLst>
              </a:tr>
              <a:tr h="536265">
                <a:tc>
                  <a:txBody>
                    <a:bodyPr/>
                    <a:lstStyle/>
                    <a:p>
                      <a:r>
                        <a:rPr lang="en-US" sz="1800" dirty="0"/>
                        <a:t>2</a:t>
                      </a:r>
                      <a:endParaRPr lang="el-GR" sz="1800" dirty="0"/>
                    </a:p>
                  </a:txBody>
                  <a:tcPr/>
                </a:tc>
                <a:tc>
                  <a:txBody>
                    <a:bodyPr/>
                    <a:lstStyle/>
                    <a:p>
                      <a:r>
                        <a:rPr lang="en-US" sz="1800" b="0" i="0" u="none" strike="noStrike" cap="none" baseline="0" dirty="0">
                          <a:solidFill>
                            <a:schemeClr val="dk1"/>
                          </a:solidFill>
                          <a:latin typeface="+mn-lt"/>
                          <a:ea typeface="+mn-ea"/>
                          <a:cs typeface="+mn-cs"/>
                          <a:sym typeface="Arial"/>
                        </a:rPr>
                        <a:t>OLED display</a:t>
                      </a:r>
                      <a:endParaRPr lang="el-GR" sz="1800" dirty="0"/>
                    </a:p>
                  </a:txBody>
                  <a:tcPr/>
                </a:tc>
                <a:extLst>
                  <a:ext uri="{0D108BD9-81ED-4DB2-BD59-A6C34878D82A}">
                    <a16:rowId xmlns:a16="http://schemas.microsoft.com/office/drawing/2014/main" val="1219124728"/>
                  </a:ext>
                </a:extLst>
              </a:tr>
              <a:tr h="536265">
                <a:tc>
                  <a:txBody>
                    <a:bodyPr/>
                    <a:lstStyle/>
                    <a:p>
                      <a:r>
                        <a:rPr lang="en-US" sz="1800" dirty="0"/>
                        <a:t>3</a:t>
                      </a:r>
                      <a:endParaRPr lang="el-GR" sz="1800" dirty="0"/>
                    </a:p>
                  </a:txBody>
                  <a:tcPr/>
                </a:tc>
                <a:tc>
                  <a:txBody>
                    <a:bodyPr/>
                    <a:lstStyle/>
                    <a:p>
                      <a:r>
                        <a:rPr lang="en-US" sz="1800" b="0" i="0" u="none" strike="noStrike" cap="none" baseline="0" dirty="0">
                          <a:solidFill>
                            <a:schemeClr val="dk1"/>
                          </a:solidFill>
                          <a:latin typeface="+mn-lt"/>
                          <a:ea typeface="+mn-ea"/>
                          <a:cs typeface="+mn-cs"/>
                          <a:sym typeface="Arial"/>
                        </a:rPr>
                        <a:t>Red led</a:t>
                      </a:r>
                      <a:endParaRPr lang="el-GR" sz="1800" dirty="0"/>
                    </a:p>
                  </a:txBody>
                  <a:tcPr/>
                </a:tc>
                <a:extLst>
                  <a:ext uri="{0D108BD9-81ED-4DB2-BD59-A6C34878D82A}">
                    <a16:rowId xmlns:a16="http://schemas.microsoft.com/office/drawing/2014/main" val="3052784409"/>
                  </a:ext>
                </a:extLst>
              </a:tr>
              <a:tr h="536265">
                <a:tc>
                  <a:txBody>
                    <a:bodyPr/>
                    <a:lstStyle/>
                    <a:p>
                      <a:r>
                        <a:rPr lang="en-US" sz="1800" dirty="0"/>
                        <a:t>4</a:t>
                      </a:r>
                      <a:endParaRPr lang="el-GR" sz="1800" dirty="0"/>
                    </a:p>
                  </a:txBody>
                  <a:tcPr/>
                </a:tc>
                <a:tc>
                  <a:txBody>
                    <a:bodyPr/>
                    <a:lstStyle/>
                    <a:p>
                      <a:r>
                        <a:rPr lang="en-US" sz="1800" b="0" i="0" u="none" strike="noStrike" cap="none" baseline="0" dirty="0">
                          <a:solidFill>
                            <a:schemeClr val="dk1"/>
                          </a:solidFill>
                          <a:latin typeface="+mn-lt"/>
                          <a:ea typeface="+mn-ea"/>
                          <a:cs typeface="+mn-cs"/>
                          <a:sym typeface="Arial"/>
                        </a:rPr>
                        <a:t>Infrared led</a:t>
                      </a:r>
                      <a:endParaRPr lang="el-GR" sz="1800" dirty="0"/>
                    </a:p>
                  </a:txBody>
                  <a:tcPr/>
                </a:tc>
                <a:extLst>
                  <a:ext uri="{0D108BD9-81ED-4DB2-BD59-A6C34878D82A}">
                    <a16:rowId xmlns:a16="http://schemas.microsoft.com/office/drawing/2014/main" val="2979315045"/>
                  </a:ext>
                </a:extLst>
              </a:tr>
              <a:tr h="536265">
                <a:tc>
                  <a:txBody>
                    <a:bodyPr/>
                    <a:lstStyle/>
                    <a:p>
                      <a:r>
                        <a:rPr lang="en-US" sz="1800" dirty="0"/>
                        <a:t>5</a:t>
                      </a:r>
                      <a:endParaRPr lang="el-GR" sz="1800" dirty="0"/>
                    </a:p>
                  </a:txBody>
                  <a:tcPr/>
                </a:tc>
                <a:tc>
                  <a:txBody>
                    <a:bodyPr/>
                    <a:lstStyle/>
                    <a:p>
                      <a:r>
                        <a:rPr lang="en-US" sz="1800" b="0" i="0" u="none" strike="noStrike" cap="none" baseline="0" dirty="0">
                          <a:solidFill>
                            <a:schemeClr val="dk1"/>
                          </a:solidFill>
                          <a:latin typeface="+mn-lt"/>
                          <a:ea typeface="+mn-ea"/>
                          <a:cs typeface="+mn-cs"/>
                          <a:sym typeface="Arial"/>
                        </a:rPr>
                        <a:t>Photodiode</a:t>
                      </a:r>
                      <a:endParaRPr lang="el-GR" sz="1800" dirty="0"/>
                    </a:p>
                  </a:txBody>
                  <a:tcPr/>
                </a:tc>
                <a:extLst>
                  <a:ext uri="{0D108BD9-81ED-4DB2-BD59-A6C34878D82A}">
                    <a16:rowId xmlns:a16="http://schemas.microsoft.com/office/drawing/2014/main" val="2613004359"/>
                  </a:ext>
                </a:extLst>
              </a:tr>
              <a:tr h="536265">
                <a:tc>
                  <a:txBody>
                    <a:bodyPr/>
                    <a:lstStyle/>
                    <a:p>
                      <a:r>
                        <a:rPr lang="en-US" sz="1800" dirty="0"/>
                        <a:t>6</a:t>
                      </a:r>
                      <a:endParaRPr lang="el-GR" sz="1800" dirty="0"/>
                    </a:p>
                  </a:txBody>
                  <a:tcPr/>
                </a:tc>
                <a:tc>
                  <a:txBody>
                    <a:bodyPr/>
                    <a:lstStyle/>
                    <a:p>
                      <a:r>
                        <a:rPr lang="en-US" sz="1800" b="0" i="0" u="none" strike="noStrike" cap="none" baseline="0" dirty="0">
                          <a:solidFill>
                            <a:schemeClr val="dk1"/>
                          </a:solidFill>
                          <a:latin typeface="+mn-lt"/>
                          <a:ea typeface="+mn-ea"/>
                          <a:cs typeface="+mn-cs"/>
                          <a:sym typeface="Arial"/>
                        </a:rPr>
                        <a:t>Finger clip</a:t>
                      </a:r>
                      <a:endParaRPr lang="el-GR" sz="1800" dirty="0"/>
                    </a:p>
                  </a:txBody>
                  <a:tcPr/>
                </a:tc>
                <a:extLst>
                  <a:ext uri="{0D108BD9-81ED-4DB2-BD59-A6C34878D82A}">
                    <a16:rowId xmlns:a16="http://schemas.microsoft.com/office/drawing/2014/main" val="3048260681"/>
                  </a:ext>
                </a:extLst>
              </a:tr>
              <a:tr h="536265">
                <a:tc>
                  <a:txBody>
                    <a:bodyPr/>
                    <a:lstStyle/>
                    <a:p>
                      <a:r>
                        <a:rPr lang="en-US" sz="1800" dirty="0"/>
                        <a:t>7</a:t>
                      </a:r>
                      <a:endParaRPr lang="el-GR" sz="1800" dirty="0"/>
                    </a:p>
                  </a:txBody>
                  <a:tcPr/>
                </a:tc>
                <a:tc>
                  <a:txBody>
                    <a:bodyPr/>
                    <a:lstStyle/>
                    <a:p>
                      <a:r>
                        <a:rPr lang="en-US" sz="1800" b="0" i="0" u="none" strike="noStrike" cap="none" baseline="0" dirty="0" err="1">
                          <a:solidFill>
                            <a:schemeClr val="dk1"/>
                          </a:solidFill>
                          <a:latin typeface="+mn-lt"/>
                          <a:ea typeface="+mn-ea"/>
                          <a:cs typeface="+mn-cs"/>
                          <a:sym typeface="Arial"/>
                        </a:rPr>
                        <a:t>npn</a:t>
                      </a:r>
                      <a:r>
                        <a:rPr lang="en-US" sz="1800" b="0" i="0" u="none" strike="noStrike" cap="none" baseline="0" dirty="0">
                          <a:solidFill>
                            <a:schemeClr val="dk1"/>
                          </a:solidFill>
                          <a:latin typeface="+mn-lt"/>
                          <a:ea typeface="+mn-ea"/>
                          <a:cs typeface="+mn-cs"/>
                          <a:sym typeface="Arial"/>
                        </a:rPr>
                        <a:t> Transistor BC547</a:t>
                      </a:r>
                      <a:endParaRPr lang="el-GR" sz="1800" dirty="0"/>
                    </a:p>
                  </a:txBody>
                  <a:tcPr/>
                </a:tc>
                <a:extLst>
                  <a:ext uri="{0D108BD9-81ED-4DB2-BD59-A6C34878D82A}">
                    <a16:rowId xmlns:a16="http://schemas.microsoft.com/office/drawing/2014/main" val="179014195"/>
                  </a:ext>
                </a:extLst>
              </a:tr>
              <a:tr h="536265">
                <a:tc>
                  <a:txBody>
                    <a:bodyPr/>
                    <a:lstStyle/>
                    <a:p>
                      <a:r>
                        <a:rPr lang="en-US" sz="1800" dirty="0"/>
                        <a:t>8</a:t>
                      </a:r>
                      <a:endParaRPr lang="el-GR" sz="1800" dirty="0"/>
                    </a:p>
                  </a:txBody>
                  <a:tcPr/>
                </a:tc>
                <a:tc>
                  <a:txBody>
                    <a:bodyPr/>
                    <a:lstStyle/>
                    <a:p>
                      <a:r>
                        <a:rPr lang="en-US" sz="1800" b="0" i="0" u="none" strike="noStrike" cap="none" baseline="0" dirty="0">
                          <a:solidFill>
                            <a:schemeClr val="dk1"/>
                          </a:solidFill>
                          <a:latin typeface="+mn-lt"/>
                          <a:ea typeface="+mn-ea"/>
                          <a:cs typeface="+mn-cs"/>
                          <a:sym typeface="Arial"/>
                        </a:rPr>
                        <a:t>Resistors</a:t>
                      </a:r>
                      <a:endParaRPr lang="el-GR" sz="1800" dirty="0"/>
                    </a:p>
                  </a:txBody>
                  <a:tcPr/>
                </a:tc>
                <a:extLst>
                  <a:ext uri="{0D108BD9-81ED-4DB2-BD59-A6C34878D82A}">
                    <a16:rowId xmlns:a16="http://schemas.microsoft.com/office/drawing/2014/main" val="935399665"/>
                  </a:ext>
                </a:extLst>
              </a:tr>
              <a:tr h="536265">
                <a:tc>
                  <a:txBody>
                    <a:bodyPr/>
                    <a:lstStyle/>
                    <a:p>
                      <a:r>
                        <a:rPr lang="en-US" sz="1800" dirty="0"/>
                        <a:t>9</a:t>
                      </a:r>
                      <a:endParaRPr lang="el-GR" sz="1800" dirty="0"/>
                    </a:p>
                  </a:txBody>
                  <a:tcPr/>
                </a:tc>
                <a:tc>
                  <a:txBody>
                    <a:bodyPr/>
                    <a:lstStyle/>
                    <a:p>
                      <a:r>
                        <a:rPr lang="en-US" sz="1800" b="0" i="0" u="none" strike="noStrike" cap="none" baseline="0" dirty="0">
                          <a:solidFill>
                            <a:schemeClr val="dk1"/>
                          </a:solidFill>
                          <a:latin typeface="+mn-lt"/>
                          <a:ea typeface="+mn-ea"/>
                          <a:cs typeface="+mn-cs"/>
                          <a:sym typeface="Arial"/>
                        </a:rPr>
                        <a:t>9V Battery</a:t>
                      </a:r>
                      <a:endParaRPr lang="el-GR" sz="1800" dirty="0"/>
                    </a:p>
                  </a:txBody>
                  <a:tcPr/>
                </a:tc>
                <a:extLst>
                  <a:ext uri="{0D108BD9-81ED-4DB2-BD59-A6C34878D82A}">
                    <a16:rowId xmlns:a16="http://schemas.microsoft.com/office/drawing/2014/main" val="3740381081"/>
                  </a:ext>
                </a:extLst>
              </a:tr>
              <a:tr h="536265">
                <a:tc>
                  <a:txBody>
                    <a:bodyPr/>
                    <a:lstStyle/>
                    <a:p>
                      <a:r>
                        <a:rPr lang="en-US" sz="1800" dirty="0"/>
                        <a:t>10</a:t>
                      </a:r>
                      <a:endParaRPr lang="el-GR" sz="1800" dirty="0"/>
                    </a:p>
                  </a:txBody>
                  <a:tcPr/>
                </a:tc>
                <a:tc>
                  <a:txBody>
                    <a:bodyPr/>
                    <a:lstStyle/>
                    <a:p>
                      <a:r>
                        <a:rPr lang="en-US" sz="1800" dirty="0"/>
                        <a:t>Wires</a:t>
                      </a:r>
                      <a:endParaRPr lang="el-GR" sz="1800" dirty="0"/>
                    </a:p>
                  </a:txBody>
                  <a:tcPr/>
                </a:tc>
                <a:extLst>
                  <a:ext uri="{0D108BD9-81ED-4DB2-BD59-A6C34878D82A}">
                    <a16:rowId xmlns:a16="http://schemas.microsoft.com/office/drawing/2014/main" val="82775445"/>
                  </a:ext>
                </a:extLst>
              </a:tr>
              <a:tr h="536265">
                <a:tc>
                  <a:txBody>
                    <a:bodyPr/>
                    <a:lstStyle/>
                    <a:p>
                      <a:r>
                        <a:rPr lang="en-US" sz="1800" dirty="0"/>
                        <a:t>11</a:t>
                      </a:r>
                      <a:endParaRPr lang="el-GR" sz="1800" dirty="0"/>
                    </a:p>
                  </a:txBody>
                  <a:tcPr/>
                </a:tc>
                <a:tc>
                  <a:txBody>
                    <a:bodyPr/>
                    <a:lstStyle/>
                    <a:p>
                      <a:r>
                        <a:rPr lang="en-US" sz="1800" b="0" i="0" u="none" strike="noStrike" cap="none" baseline="0" dirty="0">
                          <a:solidFill>
                            <a:schemeClr val="dk1"/>
                          </a:solidFill>
                          <a:latin typeface="+mn-lt"/>
                          <a:ea typeface="+mn-ea"/>
                          <a:cs typeface="+mn-cs"/>
                          <a:sym typeface="Arial"/>
                        </a:rPr>
                        <a:t>Breadboard</a:t>
                      </a:r>
                      <a:endParaRPr lang="el-GR" sz="1800" dirty="0"/>
                    </a:p>
                  </a:txBody>
                  <a:tcPr/>
                </a:tc>
                <a:extLst>
                  <a:ext uri="{0D108BD9-81ED-4DB2-BD59-A6C34878D82A}">
                    <a16:rowId xmlns:a16="http://schemas.microsoft.com/office/drawing/2014/main" val="2192578121"/>
                  </a:ext>
                </a:extLst>
              </a:tr>
            </a:tbl>
          </a:graphicData>
        </a:graphic>
      </p:graphicFrame>
      <p:pic>
        <p:nvPicPr>
          <p:cNvPr id="22" name="Εικόνα 21">
            <a:extLst>
              <a:ext uri="{FF2B5EF4-FFF2-40B4-BE49-F238E27FC236}">
                <a16:creationId xmlns:a16="http://schemas.microsoft.com/office/drawing/2014/main" id="{664DD399-CA25-400A-A506-3C749DF160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025" y="11358834"/>
            <a:ext cx="6549919" cy="4097256"/>
          </a:xfrm>
          <a:prstGeom prst="rect">
            <a:avLst/>
          </a:prstGeom>
        </p:spPr>
      </p:pic>
      <p:pic>
        <p:nvPicPr>
          <p:cNvPr id="24" name="Εικόνα 23" descr="Εικόνα που περιέχει δάπεδο&#10;&#10;Περιγραφή που δημιουργήθηκε αυτόματα">
            <a:extLst>
              <a:ext uri="{FF2B5EF4-FFF2-40B4-BE49-F238E27FC236}">
                <a16:creationId xmlns:a16="http://schemas.microsoft.com/office/drawing/2014/main" id="{E33ABFB6-A3D7-4F1C-9605-EAF39963EEA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78378" y="11280491"/>
            <a:ext cx="6041988" cy="4531491"/>
          </a:xfrm>
          <a:prstGeom prst="rect">
            <a:avLst/>
          </a:prstGeom>
        </p:spPr>
      </p:pic>
      <p:sp>
        <p:nvSpPr>
          <p:cNvPr id="27" name="TextBox 26">
            <a:extLst>
              <a:ext uri="{FF2B5EF4-FFF2-40B4-BE49-F238E27FC236}">
                <a16:creationId xmlns:a16="http://schemas.microsoft.com/office/drawing/2014/main" id="{9AA9CEC1-62D5-4B6C-BBF8-A4C0AE8E05D5}"/>
              </a:ext>
            </a:extLst>
          </p:cNvPr>
          <p:cNvSpPr txBox="1"/>
          <p:nvPr/>
        </p:nvSpPr>
        <p:spPr>
          <a:xfrm>
            <a:off x="14140979" y="3573491"/>
            <a:ext cx="5968006" cy="369332"/>
          </a:xfrm>
          <a:prstGeom prst="rect">
            <a:avLst/>
          </a:prstGeom>
          <a:noFill/>
        </p:spPr>
        <p:txBody>
          <a:bodyPr wrap="square" rtlCol="0">
            <a:spAutoFit/>
          </a:bodyPr>
          <a:lstStyle/>
          <a:p>
            <a:r>
              <a:rPr lang="en-US" sz="1800" dirty="0"/>
              <a:t>The following table shows the cost analysis</a:t>
            </a:r>
            <a:endParaRPr lang="el-GR" sz="1800" dirty="0"/>
          </a:p>
        </p:txBody>
      </p:sp>
      <p:graphicFrame>
        <p:nvGraphicFramePr>
          <p:cNvPr id="28" name="Πίνακας 28">
            <a:extLst>
              <a:ext uri="{FF2B5EF4-FFF2-40B4-BE49-F238E27FC236}">
                <a16:creationId xmlns:a16="http://schemas.microsoft.com/office/drawing/2014/main" id="{7E286FDE-A329-4D64-8CF1-CE582A5BBF3B}"/>
              </a:ext>
            </a:extLst>
          </p:cNvPr>
          <p:cNvGraphicFramePr>
            <a:graphicFrameLocks noGrp="1"/>
          </p:cNvGraphicFramePr>
          <p:nvPr>
            <p:extLst>
              <p:ext uri="{D42A27DB-BD31-4B8C-83A1-F6EECF244321}">
                <p14:modId xmlns:p14="http://schemas.microsoft.com/office/powerpoint/2010/main" val="1133862374"/>
              </p:ext>
            </p:extLst>
          </p:nvPr>
        </p:nvGraphicFramePr>
        <p:xfrm>
          <a:off x="14099153" y="4234020"/>
          <a:ext cx="6139564" cy="11091575"/>
        </p:xfrm>
        <a:graphic>
          <a:graphicData uri="http://schemas.openxmlformats.org/drawingml/2006/table">
            <a:tbl>
              <a:tblPr firstRow="1" bandRow="1">
                <a:tableStyleId>{5C22544A-7EE6-4342-B048-85BDC9FD1C3A}</a:tableStyleId>
              </a:tblPr>
              <a:tblGrid>
                <a:gridCol w="1348690">
                  <a:extLst>
                    <a:ext uri="{9D8B030D-6E8A-4147-A177-3AD203B41FA5}">
                      <a16:colId xmlns:a16="http://schemas.microsoft.com/office/drawing/2014/main" val="1731892245"/>
                    </a:ext>
                  </a:extLst>
                </a:gridCol>
                <a:gridCol w="1596958">
                  <a:extLst>
                    <a:ext uri="{9D8B030D-6E8A-4147-A177-3AD203B41FA5}">
                      <a16:colId xmlns:a16="http://schemas.microsoft.com/office/drawing/2014/main" val="2958905704"/>
                    </a:ext>
                  </a:extLst>
                </a:gridCol>
                <a:gridCol w="1596958">
                  <a:extLst>
                    <a:ext uri="{9D8B030D-6E8A-4147-A177-3AD203B41FA5}">
                      <a16:colId xmlns:a16="http://schemas.microsoft.com/office/drawing/2014/main" val="3720245494"/>
                    </a:ext>
                  </a:extLst>
                </a:gridCol>
                <a:gridCol w="1596958">
                  <a:extLst>
                    <a:ext uri="{9D8B030D-6E8A-4147-A177-3AD203B41FA5}">
                      <a16:colId xmlns:a16="http://schemas.microsoft.com/office/drawing/2014/main" val="1398051776"/>
                    </a:ext>
                  </a:extLst>
                </a:gridCol>
              </a:tblGrid>
              <a:tr h="242100">
                <a:tc>
                  <a:txBody>
                    <a:bodyPr/>
                    <a:lstStyle/>
                    <a:p>
                      <a:endParaRPr lang="el-GR" dirty="0"/>
                    </a:p>
                  </a:txBody>
                  <a:tcPr/>
                </a:tc>
                <a:tc>
                  <a:txBody>
                    <a:bodyPr/>
                    <a:lstStyle/>
                    <a:p>
                      <a:pPr marL="0" marR="0" lvl="0" indent="0" algn="l" defTabSz="1706843" rtl="0" eaLnBrk="1" fontAlgn="auto" latinLnBrk="0" hangingPunct="1">
                        <a:lnSpc>
                          <a:spcPct val="100000"/>
                        </a:lnSpc>
                        <a:spcBef>
                          <a:spcPts val="0"/>
                        </a:spcBef>
                        <a:spcAft>
                          <a:spcPts val="0"/>
                        </a:spcAft>
                        <a:buClrTx/>
                        <a:buSzTx/>
                        <a:buFontTx/>
                        <a:buNone/>
                        <a:tabLst/>
                        <a:defRPr/>
                      </a:pPr>
                      <a:r>
                        <a:rPr lang="en-US" sz="2000" dirty="0"/>
                        <a:t>Components</a:t>
                      </a:r>
                      <a:endParaRPr lang="el-GR" sz="2000" dirty="0"/>
                    </a:p>
                    <a:p>
                      <a:endParaRPr lang="el-GR" sz="1800" dirty="0"/>
                    </a:p>
                  </a:txBody>
                  <a:tcPr/>
                </a:tc>
                <a:tc>
                  <a:txBody>
                    <a:bodyPr/>
                    <a:lstStyle/>
                    <a:p>
                      <a:r>
                        <a:rPr lang="en-US" sz="2000" dirty="0"/>
                        <a:t>Quantity</a:t>
                      </a:r>
                      <a:endParaRPr lang="el-GR" sz="2000" dirty="0"/>
                    </a:p>
                  </a:txBody>
                  <a:tcPr/>
                </a:tc>
                <a:tc>
                  <a:txBody>
                    <a:bodyPr/>
                    <a:lstStyle/>
                    <a:p>
                      <a:r>
                        <a:rPr lang="en-US" sz="2000" dirty="0"/>
                        <a:t>Price(in EUR)</a:t>
                      </a:r>
                      <a:endParaRPr lang="el-GR" sz="2000" dirty="0"/>
                    </a:p>
                  </a:txBody>
                  <a:tcPr/>
                </a:tc>
                <a:extLst>
                  <a:ext uri="{0D108BD9-81ED-4DB2-BD59-A6C34878D82A}">
                    <a16:rowId xmlns:a16="http://schemas.microsoft.com/office/drawing/2014/main" val="1737374004"/>
                  </a:ext>
                </a:extLst>
              </a:tr>
              <a:tr h="663416">
                <a:tc>
                  <a:txBody>
                    <a:bodyPr/>
                    <a:lstStyle/>
                    <a:p>
                      <a:r>
                        <a:rPr lang="en-US" sz="2000" dirty="0"/>
                        <a:t>1</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Arduino UNO</a:t>
                      </a:r>
                      <a:endParaRPr lang="el-GR" sz="1600" dirty="0"/>
                    </a:p>
                  </a:txBody>
                  <a:tcPr/>
                </a:tc>
                <a:tc>
                  <a:txBody>
                    <a:bodyPr/>
                    <a:lstStyle/>
                    <a:p>
                      <a:r>
                        <a:rPr lang="en-US" sz="2000" dirty="0"/>
                        <a:t>1</a:t>
                      </a:r>
                      <a:endParaRPr lang="el-GR" sz="2000" dirty="0"/>
                    </a:p>
                  </a:txBody>
                  <a:tcPr/>
                </a:tc>
                <a:tc>
                  <a:txBody>
                    <a:bodyPr/>
                    <a:lstStyle/>
                    <a:p>
                      <a:r>
                        <a:rPr lang="en-US" sz="2000" dirty="0"/>
                        <a:t>24</a:t>
                      </a:r>
                      <a:endParaRPr lang="el-GR" sz="2000" dirty="0"/>
                    </a:p>
                  </a:txBody>
                  <a:tcPr/>
                </a:tc>
                <a:extLst>
                  <a:ext uri="{0D108BD9-81ED-4DB2-BD59-A6C34878D82A}">
                    <a16:rowId xmlns:a16="http://schemas.microsoft.com/office/drawing/2014/main" val="1794154265"/>
                  </a:ext>
                </a:extLst>
              </a:tr>
              <a:tr h="663416">
                <a:tc>
                  <a:txBody>
                    <a:bodyPr/>
                    <a:lstStyle/>
                    <a:p>
                      <a:r>
                        <a:rPr lang="en-US" sz="2000" dirty="0"/>
                        <a:t>2</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OLED display</a:t>
                      </a:r>
                      <a:endParaRPr lang="el-GR" sz="1600" dirty="0"/>
                    </a:p>
                  </a:txBody>
                  <a:tcPr/>
                </a:tc>
                <a:tc>
                  <a:txBody>
                    <a:bodyPr/>
                    <a:lstStyle/>
                    <a:p>
                      <a:r>
                        <a:rPr lang="en-US" sz="2000" dirty="0"/>
                        <a:t>1</a:t>
                      </a:r>
                      <a:endParaRPr lang="el-GR" sz="2000" dirty="0"/>
                    </a:p>
                  </a:txBody>
                  <a:tcPr/>
                </a:tc>
                <a:tc>
                  <a:txBody>
                    <a:bodyPr/>
                    <a:lstStyle/>
                    <a:p>
                      <a:r>
                        <a:rPr lang="en-US" sz="2000" dirty="0"/>
                        <a:t>8.9</a:t>
                      </a:r>
                      <a:endParaRPr lang="el-GR" sz="2000" dirty="0"/>
                    </a:p>
                  </a:txBody>
                  <a:tcPr/>
                </a:tc>
                <a:extLst>
                  <a:ext uri="{0D108BD9-81ED-4DB2-BD59-A6C34878D82A}">
                    <a16:rowId xmlns:a16="http://schemas.microsoft.com/office/drawing/2014/main" val="3483166281"/>
                  </a:ext>
                </a:extLst>
              </a:tr>
              <a:tr h="453915">
                <a:tc>
                  <a:txBody>
                    <a:bodyPr/>
                    <a:lstStyle/>
                    <a:p>
                      <a:r>
                        <a:rPr lang="en-US" sz="2000" dirty="0"/>
                        <a:t>3</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Red led</a:t>
                      </a:r>
                      <a:endParaRPr lang="el-GR" sz="1600" dirty="0"/>
                    </a:p>
                  </a:txBody>
                  <a:tcPr/>
                </a:tc>
                <a:tc>
                  <a:txBody>
                    <a:bodyPr/>
                    <a:lstStyle/>
                    <a:p>
                      <a:r>
                        <a:rPr lang="en-US" sz="2000" dirty="0"/>
                        <a:t>1</a:t>
                      </a:r>
                      <a:endParaRPr lang="el-GR" sz="2000" dirty="0"/>
                    </a:p>
                  </a:txBody>
                  <a:tcPr/>
                </a:tc>
                <a:tc>
                  <a:txBody>
                    <a:bodyPr/>
                    <a:lstStyle/>
                    <a:p>
                      <a:r>
                        <a:rPr lang="en-US" sz="2000" dirty="0"/>
                        <a:t>0.08</a:t>
                      </a:r>
                      <a:endParaRPr lang="el-GR" sz="2000" dirty="0"/>
                    </a:p>
                  </a:txBody>
                  <a:tcPr/>
                </a:tc>
                <a:extLst>
                  <a:ext uri="{0D108BD9-81ED-4DB2-BD59-A6C34878D82A}">
                    <a16:rowId xmlns:a16="http://schemas.microsoft.com/office/drawing/2014/main" val="2312985196"/>
                  </a:ext>
                </a:extLst>
              </a:tr>
              <a:tr h="663416">
                <a:tc>
                  <a:txBody>
                    <a:bodyPr/>
                    <a:lstStyle/>
                    <a:p>
                      <a:r>
                        <a:rPr lang="en-US" sz="2000" dirty="0"/>
                        <a:t>4</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Infrared led</a:t>
                      </a:r>
                      <a:endParaRPr lang="el-GR" sz="1600" dirty="0"/>
                    </a:p>
                  </a:txBody>
                  <a:tcPr/>
                </a:tc>
                <a:tc>
                  <a:txBody>
                    <a:bodyPr/>
                    <a:lstStyle/>
                    <a:p>
                      <a:r>
                        <a:rPr lang="en-US" sz="2000" dirty="0"/>
                        <a:t>1</a:t>
                      </a:r>
                      <a:endParaRPr lang="el-GR" sz="2000" dirty="0"/>
                    </a:p>
                  </a:txBody>
                  <a:tcPr/>
                </a:tc>
                <a:tc>
                  <a:txBody>
                    <a:bodyPr/>
                    <a:lstStyle/>
                    <a:p>
                      <a:r>
                        <a:rPr lang="en-US" sz="2000" dirty="0"/>
                        <a:t>0.12</a:t>
                      </a:r>
                      <a:endParaRPr lang="el-GR" sz="2000" dirty="0"/>
                    </a:p>
                  </a:txBody>
                  <a:tcPr/>
                </a:tc>
                <a:extLst>
                  <a:ext uri="{0D108BD9-81ED-4DB2-BD59-A6C34878D82A}">
                    <a16:rowId xmlns:a16="http://schemas.microsoft.com/office/drawing/2014/main" val="478506792"/>
                  </a:ext>
                </a:extLst>
              </a:tr>
              <a:tr h="663416">
                <a:tc>
                  <a:txBody>
                    <a:bodyPr/>
                    <a:lstStyle/>
                    <a:p>
                      <a:r>
                        <a:rPr lang="en-US" sz="2000" dirty="0"/>
                        <a:t>5</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Photodiode</a:t>
                      </a:r>
                      <a:endParaRPr lang="el-GR" sz="1600" dirty="0"/>
                    </a:p>
                  </a:txBody>
                  <a:tcPr/>
                </a:tc>
                <a:tc>
                  <a:txBody>
                    <a:bodyPr/>
                    <a:lstStyle/>
                    <a:p>
                      <a:r>
                        <a:rPr lang="en-US" sz="2000" dirty="0"/>
                        <a:t>1</a:t>
                      </a:r>
                      <a:endParaRPr lang="el-GR" sz="2000" dirty="0"/>
                    </a:p>
                  </a:txBody>
                  <a:tcPr/>
                </a:tc>
                <a:tc>
                  <a:txBody>
                    <a:bodyPr/>
                    <a:lstStyle/>
                    <a:p>
                      <a:r>
                        <a:rPr lang="en-US" sz="2000" dirty="0"/>
                        <a:t>0.86</a:t>
                      </a:r>
                      <a:endParaRPr lang="el-GR" sz="2000" dirty="0"/>
                    </a:p>
                  </a:txBody>
                  <a:tcPr/>
                </a:tc>
                <a:extLst>
                  <a:ext uri="{0D108BD9-81ED-4DB2-BD59-A6C34878D82A}">
                    <a16:rowId xmlns:a16="http://schemas.microsoft.com/office/drawing/2014/main" val="1160629720"/>
                  </a:ext>
                </a:extLst>
              </a:tr>
              <a:tr h="1222080">
                <a:tc>
                  <a:txBody>
                    <a:bodyPr/>
                    <a:lstStyle/>
                    <a:p>
                      <a:r>
                        <a:rPr lang="en-US" sz="2000" dirty="0"/>
                        <a:t>6</a:t>
                      </a:r>
                      <a:endParaRPr lang="el-GR" sz="2000" dirty="0"/>
                    </a:p>
                  </a:txBody>
                  <a:tcPr/>
                </a:tc>
                <a:tc>
                  <a:txBody>
                    <a:bodyPr/>
                    <a:lstStyle/>
                    <a:p>
                      <a:r>
                        <a:rPr lang="en-US" sz="1600" b="0" i="0" u="none" strike="noStrike" cap="none" baseline="0" dirty="0" err="1">
                          <a:solidFill>
                            <a:schemeClr val="dk1"/>
                          </a:solidFill>
                          <a:latin typeface="+mn-lt"/>
                          <a:ea typeface="+mn-ea"/>
                          <a:cs typeface="+mn-cs"/>
                          <a:sym typeface="Arial"/>
                        </a:rPr>
                        <a:t>npn</a:t>
                      </a:r>
                      <a:r>
                        <a:rPr lang="en-US" sz="1600" b="0" i="0" u="none" strike="noStrike" cap="none" baseline="0" dirty="0">
                          <a:solidFill>
                            <a:schemeClr val="dk1"/>
                          </a:solidFill>
                          <a:latin typeface="+mn-lt"/>
                          <a:ea typeface="+mn-ea"/>
                          <a:cs typeface="+mn-cs"/>
                          <a:sym typeface="Arial"/>
                        </a:rPr>
                        <a:t> Transistor BC547</a:t>
                      </a:r>
                      <a:endParaRPr lang="el-GR" sz="1600" dirty="0"/>
                    </a:p>
                  </a:txBody>
                  <a:tcPr/>
                </a:tc>
                <a:tc>
                  <a:txBody>
                    <a:bodyPr/>
                    <a:lstStyle/>
                    <a:p>
                      <a:r>
                        <a:rPr lang="en-US" sz="2000" dirty="0"/>
                        <a:t>2</a:t>
                      </a:r>
                      <a:endParaRPr lang="el-GR" sz="2000" dirty="0"/>
                    </a:p>
                  </a:txBody>
                  <a:tcPr/>
                </a:tc>
                <a:tc>
                  <a:txBody>
                    <a:bodyPr/>
                    <a:lstStyle/>
                    <a:p>
                      <a:r>
                        <a:rPr lang="en-US" sz="2000" dirty="0"/>
                        <a:t>0.08</a:t>
                      </a:r>
                      <a:endParaRPr lang="el-GR" sz="2000" dirty="0"/>
                    </a:p>
                  </a:txBody>
                  <a:tcPr/>
                </a:tc>
                <a:extLst>
                  <a:ext uri="{0D108BD9-81ED-4DB2-BD59-A6C34878D82A}">
                    <a16:rowId xmlns:a16="http://schemas.microsoft.com/office/drawing/2014/main" val="3827928483"/>
                  </a:ext>
                </a:extLst>
              </a:tr>
              <a:tr h="663416">
                <a:tc>
                  <a:txBody>
                    <a:bodyPr/>
                    <a:lstStyle/>
                    <a:p>
                      <a:r>
                        <a:rPr lang="en-US" sz="2000" dirty="0"/>
                        <a:t>7</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9V Battery</a:t>
                      </a:r>
                      <a:endParaRPr lang="el-GR" sz="1600" dirty="0"/>
                    </a:p>
                  </a:txBody>
                  <a:tcPr/>
                </a:tc>
                <a:tc>
                  <a:txBody>
                    <a:bodyPr/>
                    <a:lstStyle/>
                    <a:p>
                      <a:r>
                        <a:rPr lang="en-US" sz="2000" dirty="0"/>
                        <a:t>1</a:t>
                      </a:r>
                      <a:endParaRPr lang="el-GR" sz="2000" dirty="0"/>
                    </a:p>
                  </a:txBody>
                  <a:tcPr/>
                </a:tc>
                <a:tc>
                  <a:txBody>
                    <a:bodyPr/>
                    <a:lstStyle/>
                    <a:p>
                      <a:r>
                        <a:rPr lang="en-US" sz="2000" dirty="0"/>
                        <a:t>1.45</a:t>
                      </a:r>
                      <a:endParaRPr lang="el-GR" sz="2000" dirty="0"/>
                    </a:p>
                  </a:txBody>
                  <a:tcPr/>
                </a:tc>
                <a:extLst>
                  <a:ext uri="{0D108BD9-81ED-4DB2-BD59-A6C34878D82A}">
                    <a16:rowId xmlns:a16="http://schemas.microsoft.com/office/drawing/2014/main" val="4046163034"/>
                  </a:ext>
                </a:extLst>
              </a:tr>
              <a:tr h="663416">
                <a:tc>
                  <a:txBody>
                    <a:bodyPr/>
                    <a:lstStyle/>
                    <a:p>
                      <a:r>
                        <a:rPr lang="en-US" sz="2000" dirty="0"/>
                        <a:t>8</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Battery Cap</a:t>
                      </a:r>
                      <a:endParaRPr lang="el-GR" sz="1600" dirty="0"/>
                    </a:p>
                  </a:txBody>
                  <a:tcPr/>
                </a:tc>
                <a:tc>
                  <a:txBody>
                    <a:bodyPr/>
                    <a:lstStyle/>
                    <a:p>
                      <a:r>
                        <a:rPr lang="en-US" sz="2000" dirty="0"/>
                        <a:t>1</a:t>
                      </a:r>
                      <a:endParaRPr lang="el-GR" sz="2000" dirty="0"/>
                    </a:p>
                  </a:txBody>
                  <a:tcPr/>
                </a:tc>
                <a:tc>
                  <a:txBody>
                    <a:bodyPr/>
                    <a:lstStyle/>
                    <a:p>
                      <a:r>
                        <a:rPr lang="en-US" sz="2000" dirty="0"/>
                        <a:t>0.4</a:t>
                      </a:r>
                      <a:endParaRPr lang="el-GR" sz="2000" dirty="0"/>
                    </a:p>
                  </a:txBody>
                  <a:tcPr/>
                </a:tc>
                <a:extLst>
                  <a:ext uri="{0D108BD9-81ED-4DB2-BD59-A6C34878D82A}">
                    <a16:rowId xmlns:a16="http://schemas.microsoft.com/office/drawing/2014/main" val="1532168550"/>
                  </a:ext>
                </a:extLst>
              </a:tr>
              <a:tr h="453915">
                <a:tc>
                  <a:txBody>
                    <a:bodyPr/>
                    <a:lstStyle/>
                    <a:p>
                      <a:r>
                        <a:rPr lang="en-US" sz="2000" dirty="0"/>
                        <a:t>9</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Wires</a:t>
                      </a:r>
                      <a:endParaRPr lang="el-GR" sz="1600" dirty="0"/>
                    </a:p>
                  </a:txBody>
                  <a:tcPr/>
                </a:tc>
                <a:tc>
                  <a:txBody>
                    <a:bodyPr/>
                    <a:lstStyle/>
                    <a:p>
                      <a:r>
                        <a:rPr lang="en-US" sz="2000" dirty="0"/>
                        <a:t>20</a:t>
                      </a:r>
                      <a:endParaRPr lang="el-GR" sz="2000" dirty="0"/>
                    </a:p>
                  </a:txBody>
                  <a:tcPr/>
                </a:tc>
                <a:tc>
                  <a:txBody>
                    <a:bodyPr/>
                    <a:lstStyle/>
                    <a:p>
                      <a:r>
                        <a:rPr lang="en-US" sz="2000" dirty="0"/>
                        <a:t>1.8</a:t>
                      </a:r>
                      <a:endParaRPr lang="el-GR" sz="2000" dirty="0"/>
                    </a:p>
                  </a:txBody>
                  <a:tcPr/>
                </a:tc>
                <a:extLst>
                  <a:ext uri="{0D108BD9-81ED-4DB2-BD59-A6C34878D82A}">
                    <a16:rowId xmlns:a16="http://schemas.microsoft.com/office/drawing/2014/main" val="823290287"/>
                  </a:ext>
                </a:extLst>
              </a:tr>
              <a:tr h="663416">
                <a:tc>
                  <a:txBody>
                    <a:bodyPr/>
                    <a:lstStyle/>
                    <a:p>
                      <a:r>
                        <a:rPr lang="en-US" sz="2000" dirty="0"/>
                        <a:t>10</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Breadboard</a:t>
                      </a:r>
                      <a:endParaRPr lang="el-GR" sz="1600" dirty="0"/>
                    </a:p>
                  </a:txBody>
                  <a:tcPr/>
                </a:tc>
                <a:tc>
                  <a:txBody>
                    <a:bodyPr/>
                    <a:lstStyle/>
                    <a:p>
                      <a:r>
                        <a:rPr lang="en-US" sz="2000" dirty="0"/>
                        <a:t>1</a:t>
                      </a:r>
                      <a:endParaRPr lang="el-GR" sz="2000" dirty="0"/>
                    </a:p>
                  </a:txBody>
                  <a:tcPr/>
                </a:tc>
                <a:tc>
                  <a:txBody>
                    <a:bodyPr/>
                    <a:lstStyle/>
                    <a:p>
                      <a:r>
                        <a:rPr lang="en-US" sz="2000" dirty="0"/>
                        <a:t>2.6</a:t>
                      </a:r>
                      <a:endParaRPr lang="el-GR" sz="2000" dirty="0"/>
                    </a:p>
                  </a:txBody>
                  <a:tcPr/>
                </a:tc>
                <a:extLst>
                  <a:ext uri="{0D108BD9-81ED-4DB2-BD59-A6C34878D82A}">
                    <a16:rowId xmlns:a16="http://schemas.microsoft.com/office/drawing/2014/main" val="3195855889"/>
                  </a:ext>
                </a:extLst>
              </a:tr>
              <a:tr h="663416">
                <a:tc>
                  <a:txBody>
                    <a:bodyPr/>
                    <a:lstStyle/>
                    <a:p>
                      <a:r>
                        <a:rPr lang="en-US" sz="2000" dirty="0"/>
                        <a:t>11</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Resistor 1 </a:t>
                      </a:r>
                      <a:r>
                        <a:rPr lang="en-US" sz="1600" b="0" i="0" u="none" strike="noStrike" cap="none" baseline="0" dirty="0" err="1">
                          <a:solidFill>
                            <a:schemeClr val="dk1"/>
                          </a:solidFill>
                          <a:latin typeface="+mn-lt"/>
                          <a:ea typeface="+mn-ea"/>
                          <a:cs typeface="+mn-cs"/>
                          <a:sym typeface="Arial"/>
                        </a:rPr>
                        <a:t>Mohm</a:t>
                      </a:r>
                      <a:endParaRPr lang="el-GR" sz="1600" dirty="0"/>
                    </a:p>
                  </a:txBody>
                  <a:tcPr/>
                </a:tc>
                <a:tc>
                  <a:txBody>
                    <a:bodyPr/>
                    <a:lstStyle/>
                    <a:p>
                      <a:r>
                        <a:rPr lang="en-US" sz="2000" dirty="0"/>
                        <a:t>1</a:t>
                      </a:r>
                      <a:endParaRPr lang="el-GR" sz="2000" dirty="0"/>
                    </a:p>
                  </a:txBody>
                  <a:tcPr/>
                </a:tc>
                <a:tc>
                  <a:txBody>
                    <a:bodyPr/>
                    <a:lstStyle/>
                    <a:p>
                      <a:r>
                        <a:rPr lang="en-US" sz="2000" dirty="0"/>
                        <a:t>0.8</a:t>
                      </a:r>
                      <a:endParaRPr lang="el-GR" sz="2000" dirty="0"/>
                    </a:p>
                  </a:txBody>
                  <a:tcPr/>
                </a:tc>
                <a:extLst>
                  <a:ext uri="{0D108BD9-81ED-4DB2-BD59-A6C34878D82A}">
                    <a16:rowId xmlns:a16="http://schemas.microsoft.com/office/drawing/2014/main" val="1519985861"/>
                  </a:ext>
                </a:extLst>
              </a:tr>
              <a:tr h="663416">
                <a:tc>
                  <a:txBody>
                    <a:bodyPr/>
                    <a:lstStyle/>
                    <a:p>
                      <a:r>
                        <a:rPr lang="en-US" sz="2000" dirty="0"/>
                        <a:t>12</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Resistor 80 ohm</a:t>
                      </a:r>
                      <a:endParaRPr lang="el-GR" sz="1600" dirty="0"/>
                    </a:p>
                  </a:txBody>
                  <a:tcPr/>
                </a:tc>
                <a:tc>
                  <a:txBody>
                    <a:bodyPr/>
                    <a:lstStyle/>
                    <a:p>
                      <a:r>
                        <a:rPr lang="en-US" sz="2000" dirty="0"/>
                        <a:t>2</a:t>
                      </a:r>
                      <a:endParaRPr lang="el-GR" sz="2000" dirty="0"/>
                    </a:p>
                  </a:txBody>
                  <a:tcPr/>
                </a:tc>
                <a:tc>
                  <a:txBody>
                    <a:bodyPr/>
                    <a:lstStyle/>
                    <a:p>
                      <a:r>
                        <a:rPr lang="en-US" sz="2000" dirty="0"/>
                        <a:t>0.8</a:t>
                      </a:r>
                      <a:endParaRPr lang="el-GR" sz="2000" dirty="0"/>
                    </a:p>
                  </a:txBody>
                  <a:tcPr/>
                </a:tc>
                <a:extLst>
                  <a:ext uri="{0D108BD9-81ED-4DB2-BD59-A6C34878D82A}">
                    <a16:rowId xmlns:a16="http://schemas.microsoft.com/office/drawing/2014/main" val="2210499579"/>
                  </a:ext>
                </a:extLst>
              </a:tr>
              <a:tr h="663416">
                <a:tc>
                  <a:txBody>
                    <a:bodyPr/>
                    <a:lstStyle/>
                    <a:p>
                      <a:r>
                        <a:rPr lang="en-US" sz="2000" dirty="0"/>
                        <a:t>13</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Resistor 50 ohm</a:t>
                      </a:r>
                      <a:endParaRPr lang="el-GR" sz="1600" dirty="0"/>
                    </a:p>
                  </a:txBody>
                  <a:tcPr/>
                </a:tc>
                <a:tc>
                  <a:txBody>
                    <a:bodyPr/>
                    <a:lstStyle/>
                    <a:p>
                      <a:r>
                        <a:rPr lang="en-US" sz="2000" dirty="0"/>
                        <a:t>2</a:t>
                      </a:r>
                      <a:endParaRPr lang="el-GR" sz="2000" dirty="0"/>
                    </a:p>
                  </a:txBody>
                  <a:tcPr/>
                </a:tc>
                <a:tc>
                  <a:txBody>
                    <a:bodyPr/>
                    <a:lstStyle/>
                    <a:p>
                      <a:r>
                        <a:rPr lang="en-US" sz="2000" dirty="0"/>
                        <a:t>0.8</a:t>
                      </a:r>
                      <a:endParaRPr lang="el-GR" sz="2000" dirty="0"/>
                    </a:p>
                  </a:txBody>
                  <a:tcPr/>
                </a:tc>
                <a:extLst>
                  <a:ext uri="{0D108BD9-81ED-4DB2-BD59-A6C34878D82A}">
                    <a16:rowId xmlns:a16="http://schemas.microsoft.com/office/drawing/2014/main" val="2585305126"/>
                  </a:ext>
                </a:extLst>
              </a:tr>
              <a:tr h="663416">
                <a:tc>
                  <a:txBody>
                    <a:bodyPr/>
                    <a:lstStyle/>
                    <a:p>
                      <a:r>
                        <a:rPr lang="en-US" sz="2000" dirty="0"/>
                        <a:t>14</a:t>
                      </a:r>
                      <a:endParaRPr lang="el-GR" sz="2000" dirty="0"/>
                    </a:p>
                  </a:txBody>
                  <a:tcPr/>
                </a:tc>
                <a:tc>
                  <a:txBody>
                    <a:bodyPr/>
                    <a:lstStyle/>
                    <a:p>
                      <a:r>
                        <a:rPr lang="en-US" sz="1600" b="0" i="0" u="none" strike="noStrike" cap="none" baseline="0" dirty="0">
                          <a:solidFill>
                            <a:schemeClr val="dk1"/>
                          </a:solidFill>
                          <a:latin typeface="+mn-lt"/>
                          <a:ea typeface="+mn-ea"/>
                          <a:cs typeface="+mn-cs"/>
                          <a:sym typeface="Arial"/>
                        </a:rPr>
                        <a:t>Finger-clip</a:t>
                      </a:r>
                      <a:endParaRPr lang="el-GR" sz="1600" dirty="0"/>
                    </a:p>
                  </a:txBody>
                  <a:tcPr/>
                </a:tc>
                <a:tc>
                  <a:txBody>
                    <a:bodyPr/>
                    <a:lstStyle/>
                    <a:p>
                      <a:r>
                        <a:rPr lang="en-US" sz="2000" dirty="0"/>
                        <a:t>1</a:t>
                      </a:r>
                      <a:endParaRPr lang="el-GR" sz="2000" dirty="0"/>
                    </a:p>
                  </a:txBody>
                  <a:tcPr/>
                </a:tc>
                <a:tc>
                  <a:txBody>
                    <a:bodyPr/>
                    <a:lstStyle/>
                    <a:p>
                      <a:r>
                        <a:rPr lang="en-US" sz="2000" dirty="0"/>
                        <a:t>3</a:t>
                      </a:r>
                      <a:endParaRPr lang="el-GR" sz="2000" dirty="0"/>
                    </a:p>
                  </a:txBody>
                  <a:tcPr/>
                </a:tc>
                <a:extLst>
                  <a:ext uri="{0D108BD9-81ED-4DB2-BD59-A6C34878D82A}">
                    <a16:rowId xmlns:a16="http://schemas.microsoft.com/office/drawing/2014/main" val="4218024490"/>
                  </a:ext>
                </a:extLst>
              </a:tr>
              <a:tr h="688729">
                <a:tc>
                  <a:txBody>
                    <a:bodyPr/>
                    <a:lstStyle/>
                    <a:p>
                      <a:endParaRPr lang="el-GR"/>
                    </a:p>
                  </a:txBody>
                  <a:tcPr/>
                </a:tc>
                <a:tc>
                  <a:txBody>
                    <a:bodyPr/>
                    <a:lstStyle/>
                    <a:p>
                      <a:r>
                        <a:rPr lang="en-US" sz="1600" b="1" dirty="0"/>
                        <a:t>TOTAL</a:t>
                      </a:r>
                      <a:endParaRPr lang="el-GR" sz="1600" b="1" dirty="0"/>
                    </a:p>
                  </a:txBody>
                  <a:tcPr/>
                </a:tc>
                <a:tc>
                  <a:txBody>
                    <a:bodyPr/>
                    <a:lstStyle/>
                    <a:p>
                      <a:endParaRPr lang="el-GR"/>
                    </a:p>
                  </a:txBody>
                  <a:tcPr/>
                </a:tc>
                <a:tc>
                  <a:txBody>
                    <a:bodyPr/>
                    <a:lstStyle/>
                    <a:p>
                      <a:r>
                        <a:rPr lang="en-US" sz="2000" dirty="0"/>
                        <a:t>45.69</a:t>
                      </a:r>
                      <a:endParaRPr lang="el-GR" sz="2000" dirty="0"/>
                    </a:p>
                  </a:txBody>
                  <a:tcPr/>
                </a:tc>
                <a:extLst>
                  <a:ext uri="{0D108BD9-81ED-4DB2-BD59-A6C34878D82A}">
                    <a16:rowId xmlns:a16="http://schemas.microsoft.com/office/drawing/2014/main" val="3243989012"/>
                  </a:ext>
                </a:extLst>
              </a:tr>
            </a:tbl>
          </a:graphicData>
        </a:graphic>
      </p:graphicFrame>
      <p:sp>
        <p:nvSpPr>
          <p:cNvPr id="29" name="TextBox 28">
            <a:extLst>
              <a:ext uri="{FF2B5EF4-FFF2-40B4-BE49-F238E27FC236}">
                <a16:creationId xmlns:a16="http://schemas.microsoft.com/office/drawing/2014/main" id="{253B6C46-1B97-4A12-BD81-EE3B1808AEDD}"/>
              </a:ext>
            </a:extLst>
          </p:cNvPr>
          <p:cNvSpPr txBox="1"/>
          <p:nvPr/>
        </p:nvSpPr>
        <p:spPr>
          <a:xfrm>
            <a:off x="21160487" y="3008818"/>
            <a:ext cx="5730240" cy="369332"/>
          </a:xfrm>
          <a:prstGeom prst="rect">
            <a:avLst/>
          </a:prstGeom>
          <a:noFill/>
        </p:spPr>
        <p:txBody>
          <a:bodyPr wrap="square" rtlCol="0">
            <a:spAutoFit/>
          </a:bodyPr>
          <a:lstStyle/>
          <a:p>
            <a:r>
              <a:rPr lang="en-US" sz="1800" b="1" dirty="0">
                <a:solidFill>
                  <a:schemeClr val="accent1">
                    <a:lumMod val="50000"/>
                  </a:schemeClr>
                </a:solidFill>
                <a:latin typeface="+mj-lt"/>
              </a:rPr>
              <a:t>                                 RESULTS</a:t>
            </a:r>
            <a:endParaRPr lang="el-GR" sz="1800" b="1" dirty="0">
              <a:solidFill>
                <a:schemeClr val="accent1">
                  <a:lumMod val="50000"/>
                </a:schemeClr>
              </a:solidFill>
              <a:latin typeface="+mj-lt"/>
            </a:endParaRPr>
          </a:p>
        </p:txBody>
      </p:sp>
    </p:spTree>
    <p:extLst>
      <p:ext uri="{BB962C8B-B14F-4D97-AF65-F5344CB8AC3E}">
        <p14:creationId xmlns:p14="http://schemas.microsoft.com/office/powerpoint/2010/main" val="527466259"/>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E52484C5-2A07-2C49-B337-18DDB169E4AB}"/>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0" id="{0F847241-7869-A346-BE50-BBD576DFFD89}" vid="{BA1418F4-8624-B34B-B26C-229127AB1FF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661</TotalTime>
  <Words>659</Words>
  <Application>Microsoft Office PowerPoint</Application>
  <PresentationFormat>Προσαρμογή</PresentationFormat>
  <Paragraphs>114</Paragraphs>
  <Slides>1</Slides>
  <Notes>0</Notes>
  <HiddenSlides>0</HiddenSlides>
  <MMClips>0</MMClips>
  <ScaleCrop>false</ScaleCrop>
  <HeadingPairs>
    <vt:vector size="6" baseType="variant">
      <vt:variant>
        <vt:lpstr>Γραμματοσειρές που χρησιμοποιούνται</vt:lpstr>
      </vt:variant>
      <vt:variant>
        <vt:i4>7</vt:i4>
      </vt:variant>
      <vt:variant>
        <vt:lpstr>Θέμα</vt:lpstr>
      </vt:variant>
      <vt:variant>
        <vt:i4>2</vt:i4>
      </vt:variant>
      <vt:variant>
        <vt:lpstr>Τίτλοι διαφανειών</vt:lpstr>
      </vt:variant>
      <vt:variant>
        <vt:i4>1</vt:i4>
      </vt:variant>
    </vt:vector>
  </HeadingPairs>
  <TitlesOfParts>
    <vt:vector size="10" baseType="lpstr">
      <vt:lpstr>Arial</vt:lpstr>
      <vt:lpstr>Arial Black</vt:lpstr>
      <vt:lpstr>Arial Narrow</vt:lpstr>
      <vt:lpstr>Calibri</vt:lpstr>
      <vt:lpstr>Domine</vt:lpstr>
      <vt:lpstr>NimbusSanL-Regu</vt:lpstr>
      <vt:lpstr>Trebuchet MS</vt:lpstr>
      <vt:lpstr>With Guides</vt:lpstr>
      <vt:lpstr>Without Guides</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ΡΕΒΥΘΗ ΜΑΡΙΑ</cp:lastModifiedBy>
  <cp:revision>19</cp:revision>
  <dcterms:created xsi:type="dcterms:W3CDTF">2019-01-09T23:22:57Z</dcterms:created>
  <dcterms:modified xsi:type="dcterms:W3CDTF">2022-07-10T09:16:36Z</dcterms:modified>
</cp:coreProperties>
</file>