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07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5.36423" units="1/cm"/>
          <inkml:channelProperty channel="Y" name="resolution" value="95.2381" units="1/cm"/>
          <inkml:channelProperty channel="T" name="resolution" value="1" units="1/dev"/>
        </inkml:channelProperties>
      </inkml:inkSource>
      <inkml:timestamp xml:id="ts0" timeString="2025-03-19T18:00:09.402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8F37D1-0334-43E6-84C0-13CC708C55D6}" emma:medium="tactile" emma:mode="ink">
          <msink:context xmlns:msink="http://schemas.microsoft.com/ink/2010/main" type="writingRegion" rotatedBoundingBox="12585,8986 17365,8986 17365,10230 12585,10230"/>
        </emma:interpretation>
      </emma:emma>
    </inkml:annotationXML>
    <inkml:traceGroup>
      <inkml:annotationXML>
        <emma:emma xmlns:emma="http://www.w3.org/2003/04/emma" version="1.0">
          <emma:interpretation id="{A6C580DA-0670-4876-AD55-D9325FAFC06F}" emma:medium="tactile" emma:mode="ink">
            <msink:context xmlns:msink="http://schemas.microsoft.com/ink/2010/main" type="paragraph" rotatedBoundingBox="12585,8986 17365,8986 17365,10230 12585,10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8E5AE-0B26-4992-8C00-3C4249CE102E}" emma:medium="tactile" emma:mode="ink">
              <msink:context xmlns:msink="http://schemas.microsoft.com/ink/2010/main" type="line" rotatedBoundingBox="12585,8986 17365,8986 17365,10230 12585,10230"/>
            </emma:interpretation>
          </emma:emma>
        </inkml:annotationXML>
        <inkml:traceGroup>
          <inkml:annotationXML>
            <emma:emma xmlns:emma="http://www.w3.org/2003/04/emma" version="1.0">
              <emma:interpretation id="{90469B45-3D47-4971-8CC3-A76CACF8AF1F}" emma:medium="tactile" emma:mode="ink">
                <msink:context xmlns:msink="http://schemas.microsoft.com/ink/2010/main" type="inkWord" rotatedBoundingBox="12585,9013 13176,9013 13176,10230 12585,10230"/>
              </emma:interpretation>
              <emma:one-of disjunction-type="recognition" id="oneOf0">
                <emma:interpretation id="interp0" emma:lang="" emma:confidence="1">
                  <emma:literal>o</emma:literal>
                </emma:interpretation>
                <emma:interpretation id="interp1" emma:lang="" emma:confidence="0">
                  <emma:literal>°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c</emma:literal>
                </emma:interpretation>
              </emma:one-of>
            </emma:emma>
          </inkml:annotationXML>
          <inkml:trace contextRef="#ctx0" brushRef="#br0">-4012 80 0,'-9'0'47,"1"0"-31,-1 0 31,-9 8-32,18 1-15,0 9 16,-44 61-16,35-61 15,9 8-15,-9 1 16,-8-18-16,17 26 16,-9 0-16,9 0 15,0 9-15,0-8 16,0 17-16,0-18 16,0 18-16,0-18 15,0 9-15,0-8 16,0-10-16,0 9 15,18-8-15,-18-10 16,8 10-16,10 26 16,-9-27-16,0 9 15,17 10-15,-8-10 16,8-9-16,-17 1 16,0-10-16,9 10 15,8-10-15,-17 1 16,17 9-1,-17-19-15,0 1 16,17 9-16,-8-9 16,-9-9-16,26 0 15,-8 0-15,-19 0 16,10 0-16,9 0 16,-19 0-16,10-36 15,-9 28-15,8-45 16,19-9-16,-27 27 15,17-18-15,-8-27 16,-1 54-16,-17-9 16,9-18-16,0 26 15,-9-26 1,0 18-16,0 26 0,0-44 16,0 18-16,0 17 15,0-26-15,0 27 16,0-36-16,0 0 15,-9 26-15,-9-8 16,10-9-16,-10 18 16,-8-10-16,-1-8 15,18 35-15,-17-26 16,-1 0-16,19 35 16,-10-27-16,9 19 15,-17-1-15,-1-18 16,18 27-16,1-9 15,-10 1-15,0 8 16,9 0-16,-8 0 16,8 0-16,-18 0 15,-8 0-15,26 0 16,-17 0-16,17 0 31,0 0 47</inkml:trace>
        </inkml:traceGroup>
        <inkml:traceGroup>
          <inkml:annotationXML>
            <emma:emma xmlns:emma="http://www.w3.org/2003/04/emma" version="1.0">
              <emma:interpretation id="{6EFB36B2-2095-453B-8A94-6AF987589B5D}" emma:medium="tactile" emma:mode="ink">
                <msink:context xmlns:msink="http://schemas.microsoft.com/ink/2010/main" type="inkWord" rotatedBoundingBox="16739,8986 17365,8986 17365,10150 16739,10150"/>
              </emma:interpretation>
              <emma:one-of disjunction-type="recognition" id="oneOf1">
                <emma:interpretation id="interp5" emma:lang="" emma:confidence="1">
                  <emma:literal>O</emma:literal>
                </emma:interpretation>
                <emma:interpretation id="interp6" emma:lang="" emma:confidence="0.5">
                  <emma:literal>o</emma:literal>
                </emma:interpretation>
                <emma:interpretation id="interp7" emma:lang="" emma:confidence="0">
                  <emma:literal>O.</emma:literal>
                </emma:interpretation>
                <emma:interpretation id="interp8" emma:lang="" emma:confidence="0">
                  <emma:literal>Os</emma:literal>
                </emma:interpretation>
                <emma:interpretation id="interp9" emma:lang="" emma:confidence="0">
                  <emma:literal>Oe</emma:literal>
                </emma:interpretation>
              </emma:one-of>
            </emma:emma>
          </inkml:annotationXML>
          <inkml:trace contextRef="#ctx0" brushRef="#br0" timeOffset="-3497.8225">239 35 0,'-9'0'31,"1"0"-31,-1 0 16,0 0-16,-9 0 15,10 0-15,-1 9 16,0 0 0,-18 18-1,19-10-15,-19 10 16,18 17-16,-17-9 15,8-9-15,9 1 16,1 8-16,8-26 16,0 0-16,0 17 15,-18-8-15,18 8 16,0 1-16,0 26 16,0-18-16,0 18 15,0-18-15,0 18 16,0 0-16,0 0 15,9-18-15,0 27 16,8-27-16,10 62 16,-10-61-16,-8-1 15,9 9-15,-1-18 16,1-17-16,0 9 16,-9-9-16,-1-9 15,19 17-15,-18-17 16,17 0-16,-8 0 15,17 0-15,9 0 16,9-9-16,-18 1 16,18-10-16,-9 9 15,-8-17 1,-28 17-16,10-18 0,-9 19 16,-9-19-1,0-8-15,9-18 16,8 18-16,-17-36 0,9 18 15,-9 9 1,0-9-16,0 18 16,0 0-16,0 8 15,0 1-15,-17-10 16,17 10-16,-9 8 16,9-8-16,-18-27 15,9 27-15,9 8 16,-9-9-16,9 1 15,-17 8 1,8 10-16,-17-63 16,-1 45-16,18 8 15,0-9-15,-8 1 16,8 0-16,-18 17 16,19-18-16,-1 18 15,0 1 1,-9-1-16,10 9 31,-1-9-15,0 9-16,0 0 15,0 0 17,0 0-32,1 0 15,-10-9-15,9 9 16,0 0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5.36423" units="1/cm"/>
          <inkml:channelProperty channel="Y" name="resolution" value="95.2381" units="1/cm"/>
          <inkml:channelProperty channel="T" name="resolution" value="1" units="1/dev"/>
        </inkml:channelProperties>
      </inkml:inkSource>
      <inkml:timestamp xml:id="ts0" timeString="2025-03-19T18:00:16.092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A3043F-2886-4862-919B-FF306612E068}" emma:medium="tactile" emma:mode="ink">
          <msink:context xmlns:msink="http://schemas.microsoft.com/ink/2010/main" type="writingRegion" rotatedBoundingBox="8175,16183 9436,16183 9436,18546 8175,18546"/>
        </emma:interpretation>
      </emma:emma>
    </inkml:annotationXML>
    <inkml:traceGroup>
      <inkml:annotationXML>
        <emma:emma xmlns:emma="http://www.w3.org/2003/04/emma" version="1.0">
          <emma:interpretation id="{10A13CB1-3EB9-421B-B9BA-585BDB9CA0ED}" emma:medium="tactile" emma:mode="ink">
            <msink:context xmlns:msink="http://schemas.microsoft.com/ink/2010/main" type="paragraph" rotatedBoundingBox="8175,16183 9436,16183 9436,18546 8175,18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C2A2AB-EEBD-44DB-A50B-C89167968D43}" emma:medium="tactile" emma:mode="ink">
              <msink:context xmlns:msink="http://schemas.microsoft.com/ink/2010/main" type="line" rotatedBoundingBox="8175,16183 9436,16183 9436,18546 8175,18546"/>
            </emma:interpretation>
          </emma:emma>
        </inkml:annotationXML>
        <inkml:traceGroup>
          <inkml:annotationXML>
            <emma:emma xmlns:emma="http://www.w3.org/2003/04/emma" version="1.0">
              <emma:interpretation id="{FEA62920-F864-4907-B578-BEED8C2B3D27}" emma:medium="tactile" emma:mode="ink">
                <msink:context xmlns:msink="http://schemas.microsoft.com/ink/2010/main" type="inkWord" rotatedBoundingBox="8175,16183 9436,16183 9436,18546 8175,18546"/>
              </emma:interpretation>
              <emma:one-of disjunction-type="recognition" id="oneOf0">
                <emma:interpretation id="interp0" emma:lang="" emma:confidence="0.5">
                  <emma:literal>o</emma:literal>
                </emma:interpretation>
                <emma:interpretation id="interp1" emma:lang="" emma:confidence="0.5">
                  <emma:literal>O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º</emma:literal>
                </emma:interpretation>
              </emma:one-of>
            </emma:emma>
          </inkml:annotationXML>
          <inkml:trace contextRef="#ctx0" brushRef="#br0">421 0 0,'-53'0'0,"18"17"16,17-17-16,-8 9 31,-1-9-31,27 9 16,-9-9-1,9 9 1,-26 44-1,-1-18 1,19 9-16,-19-9 16,1 27-16,8-27 15,-8 18-15,8 0 16,9 9-16,-8-27 16,8 18-16,-9 0 15,18-9-15,-9 62 16,9-53-16,0 0 15,0 17-15,0 1 16,0-18-16,0 18 16,0 8-16,0-9 15,0-17-15,0 18 16,9 96-16,-9-114 16,9 0-16,9-17 15,-10 17-15,-8-9 16,18 9-16,-9-18 15,8 18-15,54 79 16,-45-97-16,1-8 16,-1 17-16,10-27 15,8 1-15,-18 9 16,10-19-16,-10 19 16,45-1-16,-45-8 15,9-18-15,-8 9 16,-1-9-16,9 0 15,1 17-15,-10-17 16,9 0-16,-8 0 16,26 0-16,-35 0 15,8 0-15,-17 0 16,0 0-16,-1 0 16,1 0-16,0 0 15,18 0-15,43 0 16,-35-8-16,-8 8 15,8-9-15,-8 9 16,-10 0-16,10-18 16,-19 18-16,-8-9 31,27-52-15,-9 16-16,-18 10 15,8 0 1,10-9-16,-18 9 0,0 17 15,9-44-15,-9 27 16,0-18-16,17 0 16,-17 0-16,0 18 15,0-18-15,0 18 16,0-9-16,0-9 16,0-36-16,0 54 15,-8 0-15,8-18 16,-9 9-16,-9 9 15,18-18-15,-9 9 16,9 26-16,-17-35 16,17 9-16,0-9 15,-9 18-15,9-1 16,-18-16-16,18 25 16,-9-26-16,-8 27 15,17-10 1,-9 1-16,-17-27 15,26 45-15,-18-27 16,18 26-16,-9-8 16,-9-1-16,10-8 15,-1 8-15,-9 1 16,9 8 0,9 1-16,-8-1 15,-10 9-15,9-17 0,0 17 16,9 0-16,-9 0 31,1-17-31,-1 17 0,-9 0 0,1-8 31,8-1-31,0 9 16,-9 0-16,9 0 16,1 9-16,-1-8 15,9-1 1,-9 9-16,0-9 15,0-9 1,-8 18 0,8-8-16,0-1 15,0 9-15,0 0 16,1-9-16,-1 0 16,-18 9-1,18-9-15,1 9 16,-19-9-16,18 9 15,1 0-15,-1-17 16,0 17-16,0 0 16,0 0-1,0 0 1,-8 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5.36423" units="1/cm"/>
          <inkml:channelProperty channel="Y" name="resolution" value="95.2381" units="1/cm"/>
          <inkml:channelProperty channel="T" name="resolution" value="1" units="1/dev"/>
        </inkml:channelProperties>
      </inkml:inkSource>
      <inkml:timestamp xml:id="ts0" timeString="2025-03-19T18:00:20.488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AD6F26-0BB9-42A4-9C58-0FE8E3393E42}" emma:medium="tactile" emma:mode="ink">
          <msink:context xmlns:msink="http://schemas.microsoft.com/ink/2010/main" type="inkDrawing" rotatedBoundingBox="15809,13131 15886,11381 16537,11410 16460,13160" hotPoints="16187,13278 15844,12403 16161,11518 16504,12393" semanticType="enclosure" shapeName="Ellipse"/>
        </emma:interpretation>
      </emma:emma>
    </inkml:annotationXML>
    <inkml:trace contextRef="#ctx0" brushRef="#br0">521 0 0,'-9'0'16,"0"0"0,-9 0-16,9 0 15,1 0-15,-1 0 16,0 0-1,0 8 1,-17 1-16,-1 18 16,-26 17-16,9-9 15,9 9-15,-9 0 16,-18 0-16,36-8 16,-18-10-16,35 18 15,0-35-15,0 9 16,9 8-16,-18 9 15,18 10-15,-8 7 16,8 1-16,-18 0 16,18 0-16,0 0 15,0 18-15,-9-18 16,9 17-16,0-17 16,0 18-16,0 8 15,0-26-15,18 17 16,-9-17-16,26 9 15,-26 18-15,26-28 16,36 54-16,-63-79 16,19-1-16,-18-17 15,0 0 1,-1 0 0,10-9-16,-9 8 15,0-8-15,-1 0 16,10 18-16,0-18 15,17 9-15,-17-9 16,17 0-16,-17 0 16,-10 0-16,1 0 15,0 0 1,0-27 0,8 10-16,-8-10 15,0 1-15,9-9 16,-9-9-16,8 8 15,-8-8-15,9 9 16,-10 8-16,-8 10 16,9-10-16,-9 1 15,0 8-15,9 9 16,-9-35-16,0 27 16,18-1-1,-18-17-15,9 8 16,-9 1-16,17-9 15,-8-54-15,-9 45 16,0 9-16,0 9 16,0 8-16,0-9 15,0 10-15,0-10 16,0-8-16,0 9 16,0 8-1,0-9-15,0 10 16,0-10-16,0-8 15,0 9-15,0-10 16,0 10-16,0 17 16,-9-26-16,9 26 31,-17-9-31,17-8 16,-9 17-16,9 0 15,0-17-15,-9 17 16,0-9-16,9 10 15,-9-19-15,-8 1 16,17 17-16,-9-9 16,0 9-16,9-8 15,-9-1-15,-8 9 16,17 0 0,-9 9-1,9-8-15,-9 8 31,9-18-31,-9 18 32,9-9-17,-9 9-15,0-9 16,1 9 0,8-8-1,-18 8-15,9 0 16,0-9-16,1 9 15,-1-9-15,0 9 16,0 0 0,9-9-16,-18 9 15,10 0 1,-10 0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79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2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4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1723616"/>
            <a:ext cx="6600451" cy="2262781"/>
          </a:xfrm>
        </p:spPr>
        <p:txBody>
          <a:bodyPr anchor="ctr">
            <a:noAutofit/>
          </a:bodyPr>
          <a:lstStyle/>
          <a:p>
            <a:r>
              <a:rPr sz="4000" dirty="0" smtClean="0"/>
              <a:t>Pipelines</a:t>
            </a:r>
            <a:r>
              <a:rPr sz="4000" dirty="0"/>
              <a:t>: </a:t>
            </a:r>
            <a:r>
              <a:rPr lang="es-ES" sz="4000" dirty="0" smtClean="0"/>
              <a:t>Un enfoque estructurado de aprendizaje automático usando </a:t>
            </a:r>
            <a:r>
              <a:rPr lang="es-ES" sz="4000" dirty="0" err="1" smtClean="0"/>
              <a:t>Scikit-learn</a:t>
            </a:r>
            <a:endParaRPr sz="4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modelado</a:t>
            </a:r>
          </a:p>
          <a:p>
            <a:pPr marL="742950" lvl="2" indent="-342900"/>
            <a:r>
              <a:rPr lang="es-ES" sz="1600" dirty="0" smtClean="0"/>
              <a:t>Definir pipelines de los modelos de CV</a:t>
            </a:r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26" y="2005793"/>
            <a:ext cx="7458130" cy="3448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89" y="5056395"/>
            <a:ext cx="3718856" cy="17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modelado</a:t>
            </a:r>
          </a:p>
          <a:p>
            <a:pPr marL="742950" lvl="2" indent="-342900"/>
            <a:r>
              <a:rPr lang="es-ES" sz="1600" dirty="0" smtClean="0"/>
              <a:t>Definir pipelines de los modelos de CV</a:t>
            </a:r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26" y="2005793"/>
            <a:ext cx="7458130" cy="3448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89" y="5056395"/>
            <a:ext cx="3718856" cy="17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modelado</a:t>
            </a:r>
          </a:p>
          <a:p>
            <a:pPr marL="742950" lvl="2" indent="-342900"/>
            <a:r>
              <a:rPr lang="es-ES" sz="1600" dirty="0" smtClean="0"/>
              <a:t>Definir pipelines de los modelos de CV</a:t>
            </a:r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3" y="2017012"/>
            <a:ext cx="4824140" cy="22303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8" y="4247329"/>
            <a:ext cx="3718856" cy="17474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704" y="4296847"/>
            <a:ext cx="4745880" cy="2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modelado</a:t>
            </a:r>
          </a:p>
          <a:p>
            <a:pPr marL="742950" lvl="2" indent="-342900"/>
            <a:r>
              <a:rPr lang="es-ES" sz="1600" dirty="0" smtClean="0"/>
              <a:t>Ajuste </a:t>
            </a:r>
            <a:r>
              <a:rPr lang="es-ES" sz="1600" dirty="0" err="1" smtClean="0"/>
              <a:t>hiperparámetros</a:t>
            </a:r>
            <a:r>
              <a:rPr lang="es-ES" sz="1600" dirty="0" smtClean="0"/>
              <a:t> con GS</a:t>
            </a:r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2" y="2094677"/>
            <a:ext cx="4574087" cy="44361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83" y="2433766"/>
            <a:ext cx="5657903" cy="36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Extraer el mejor modelo y guardar</a:t>
            </a:r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" y="1905000"/>
            <a:ext cx="4307878" cy="280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44" y="3683727"/>
            <a:ext cx="5075501" cy="29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Cargar el modelo y evaluar con test</a:t>
            </a:r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8" y="1620084"/>
            <a:ext cx="5286414" cy="36290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94" y="3057348"/>
            <a:ext cx="4165524" cy="35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 usar pipelines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066" y="1460422"/>
            <a:ext cx="6980481" cy="3777622"/>
          </a:xfrm>
        </p:spPr>
        <p:txBody>
          <a:bodyPr>
            <a:noAutofit/>
          </a:bodyPr>
          <a:lstStyle/>
          <a:p>
            <a:r>
              <a:rPr lang="es-ES" sz="2400" b="1" dirty="0"/>
              <a:t>Automatización:</a:t>
            </a:r>
            <a:r>
              <a:rPr lang="es-ES" sz="2400" dirty="0"/>
              <a:t> Reduce los pasos </a:t>
            </a:r>
            <a:r>
              <a:rPr lang="es-ES" sz="2400" dirty="0" smtClean="0"/>
              <a:t>manuales</a:t>
            </a:r>
          </a:p>
          <a:p>
            <a:r>
              <a:rPr lang="es-ES" sz="2400" dirty="0" smtClean="0"/>
              <a:t>Garantiza </a:t>
            </a:r>
            <a:r>
              <a:rPr lang="es-ES" sz="2400" dirty="0"/>
              <a:t>la separación entre los datos de prueba y </a:t>
            </a:r>
            <a:r>
              <a:rPr lang="es-ES" sz="2400" dirty="0" smtClean="0"/>
              <a:t>entrenamiento</a:t>
            </a:r>
          </a:p>
          <a:p>
            <a:r>
              <a:rPr lang="es-ES" sz="2400" b="1" dirty="0"/>
              <a:t>Consistencia:</a:t>
            </a:r>
            <a:r>
              <a:rPr lang="es-ES" sz="2400" dirty="0"/>
              <a:t> Garantiza las mismas transformaciones en entrenamiento y prueba</a:t>
            </a:r>
          </a:p>
          <a:p>
            <a:r>
              <a:rPr lang="es-ES" sz="2400" b="1" dirty="0" smtClean="0"/>
              <a:t>Optimización </a:t>
            </a:r>
            <a:r>
              <a:rPr lang="es-ES" sz="2400" b="1" dirty="0"/>
              <a:t>eficiente del modelo:</a:t>
            </a:r>
            <a:r>
              <a:rPr lang="es-ES" sz="2400" dirty="0"/>
              <a:t> Integración fluida con </a:t>
            </a:r>
            <a:r>
              <a:rPr lang="es-ES" sz="2400" dirty="0" err="1"/>
              <a:t>GridSearchCV</a:t>
            </a:r>
            <a:endParaRPr sz="2400" dirty="0"/>
          </a:p>
          <a:p>
            <a:r>
              <a:rPr lang="es-ES" sz="2400" b="1" dirty="0"/>
              <a:t>Reproducibilidad:</a:t>
            </a:r>
            <a:r>
              <a:rPr lang="es-ES" sz="2400" dirty="0"/>
              <a:t> Facilita compartir y desplegar modelos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834" y="2856817"/>
            <a:ext cx="6589199" cy="1280890"/>
          </a:xfrm>
        </p:spPr>
        <p:txBody>
          <a:bodyPr>
            <a:normAutofit/>
          </a:bodyPr>
          <a:lstStyle/>
          <a:p>
            <a:r>
              <a:rPr lang="es-ES" sz="5400" dirty="0" smtClean="0"/>
              <a:t>Muchas gracias!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1018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Introduc</a:t>
            </a:r>
            <a:r>
              <a:rPr lang="es-ES" dirty="0" err="1" smtClean="0"/>
              <a:t>ción</a:t>
            </a:r>
            <a:r>
              <a:rPr dirty="0" smtClean="0"/>
              <a:t>: </a:t>
            </a:r>
            <a:r>
              <a:rPr lang="es-ES" dirty="0" smtClean="0"/>
              <a:t>Porqué usar Pipelines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pipelines ayudan a agilizar los flujos de trabajo de aprendizaje automático al automatizar la preprocesamiento, el entrenamiento y la evaluación, reduciendo la redundancia y mejorando la eficiencia</a:t>
            </a:r>
            <a:r>
              <a:rPr lang="es-ES" dirty="0" smtClean="0"/>
              <a:t>.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408" y="3462346"/>
            <a:ext cx="2925249" cy="2906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</a:t>
            </a:r>
            <a:r>
              <a:rPr dirty="0" smtClean="0"/>
              <a:t>: </a:t>
            </a:r>
            <a:r>
              <a:rPr dirty="0"/>
              <a:t>Team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/>
          <a:p>
            <a:r>
              <a:rPr lang="es-ES" dirty="0" smtClean="0"/>
              <a:t>El desafío consiste en construir un pipeline de aprendizaje automático </a:t>
            </a:r>
            <a:r>
              <a:rPr lang="es-ES" dirty="0" err="1" smtClean="0"/>
              <a:t>end</a:t>
            </a:r>
            <a:r>
              <a:rPr lang="es-ES" dirty="0" smtClean="0"/>
              <a:t>-to-</a:t>
            </a:r>
            <a:r>
              <a:rPr lang="es-ES" dirty="0" err="1" smtClean="0"/>
              <a:t>end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Problema de negocio seleccionado:</a:t>
            </a:r>
          </a:p>
          <a:p>
            <a:pPr lvl="1"/>
            <a:r>
              <a:rPr lang="es-ES" dirty="0" smtClean="0"/>
              <a:t>Predecir la probabilidad de que un cliente contrate un producto financiero (depósito fijo) en base a características propias del cliente y obtenidas de campañas de marketing anteriores. </a:t>
            </a:r>
          </a:p>
          <a:p>
            <a:pPr lvl="1"/>
            <a:r>
              <a:rPr lang="es-ES" dirty="0" smtClean="0"/>
              <a:t>Características: variables numéricas y categóricas</a:t>
            </a:r>
          </a:p>
          <a:p>
            <a:pPr lvl="1"/>
            <a:r>
              <a:rPr lang="es-ES" dirty="0" smtClean="0"/>
              <a:t>Variable Target categórica binaria (si/no)</a:t>
            </a:r>
          </a:p>
          <a:p>
            <a:pPr lvl="1"/>
            <a:r>
              <a:rPr lang="es-ES" dirty="0"/>
              <a:t>Problema de clasificación binario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</a:t>
            </a:r>
            <a:r>
              <a:rPr dirty="0" smtClean="0"/>
              <a:t>: </a:t>
            </a:r>
            <a:r>
              <a:rPr dirty="0"/>
              <a:t>Team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/>
          <a:p>
            <a:r>
              <a:rPr lang="es-ES" dirty="0" smtClean="0"/>
              <a:t>Variable Target y </a:t>
            </a:r>
            <a:r>
              <a:rPr lang="es-ES" dirty="0" err="1" smtClean="0"/>
              <a:t>features</a:t>
            </a:r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2569296"/>
            <a:ext cx="6792396" cy="40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3777622"/>
          </a:xfrm>
        </p:spPr>
        <p:txBody>
          <a:bodyPr/>
          <a:lstStyle/>
          <a:p>
            <a:pPr marL="342900" lvl="1" indent="-342900"/>
            <a:r>
              <a:rPr lang="es-ES" sz="1800" dirty="0" smtClean="0"/>
              <a:t>Crear los </a:t>
            </a:r>
            <a:r>
              <a:rPr lang="es-ES" sz="1800" dirty="0" err="1" smtClean="0"/>
              <a:t>datasets</a:t>
            </a:r>
            <a:r>
              <a:rPr lang="es-ES" sz="1800" dirty="0" smtClean="0"/>
              <a:t> </a:t>
            </a:r>
            <a:r>
              <a:rPr lang="es-ES" sz="1800" dirty="0" err="1" smtClean="0"/>
              <a:t>train</a:t>
            </a:r>
            <a:r>
              <a:rPr lang="es-ES" sz="1800" dirty="0" smtClean="0"/>
              <a:t> &amp; test a partir del </a:t>
            </a:r>
            <a:r>
              <a:rPr lang="es-ES" sz="1800" dirty="0" err="1" smtClean="0"/>
              <a:t>dataset</a:t>
            </a:r>
            <a:r>
              <a:rPr lang="es-ES" sz="1800" dirty="0" smtClean="0"/>
              <a:t> original</a:t>
            </a:r>
          </a:p>
          <a:p>
            <a:pPr marL="342900" lvl="1" indent="-342900"/>
            <a:r>
              <a:rPr lang="es-ES" sz="1800" dirty="0" smtClean="0"/>
              <a:t>Visualización y comprensión de variables</a:t>
            </a:r>
          </a:p>
          <a:p>
            <a:pPr marL="742950" lvl="2" indent="-342900"/>
            <a:r>
              <a:rPr lang="es-ES" sz="1600" dirty="0" smtClean="0"/>
              <a:t>Distribución de Variable Target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63" y="2821737"/>
            <a:ext cx="3732673" cy="394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3777622"/>
          </a:xfrm>
        </p:spPr>
        <p:txBody>
          <a:bodyPr/>
          <a:lstStyle/>
          <a:p>
            <a:pPr marL="342900" lvl="1" indent="-342900"/>
            <a:r>
              <a:rPr lang="es-ES" sz="1800" dirty="0" smtClean="0"/>
              <a:t>Visualización y comprensión de variables</a:t>
            </a:r>
          </a:p>
          <a:p>
            <a:pPr marL="742950" lvl="2" indent="-342900"/>
            <a:r>
              <a:rPr lang="es-ES" sz="1600" dirty="0" smtClean="0"/>
              <a:t>Análisis de </a:t>
            </a:r>
            <a:r>
              <a:rPr lang="es-ES" sz="1600" dirty="0" err="1" smtClean="0"/>
              <a:t>features</a:t>
            </a:r>
            <a:r>
              <a:rPr lang="es-ES" sz="1600" dirty="0" smtClean="0"/>
              <a:t> (mini, mini EDA)</a:t>
            </a:r>
          </a:p>
          <a:p>
            <a:pPr marL="1200150" lvl="3" indent="-342900"/>
            <a:r>
              <a:rPr lang="es-ES" sz="1400" dirty="0" smtClean="0"/>
              <a:t>No hay nulos pero si se identifican valores ‘</a:t>
            </a:r>
            <a:r>
              <a:rPr lang="es-ES" sz="1400" dirty="0" err="1" smtClean="0"/>
              <a:t>unknow</a:t>
            </a:r>
            <a:r>
              <a:rPr lang="es-ES" sz="1400" dirty="0" smtClean="0"/>
              <a:t>’ en varias variables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38425"/>
            <a:ext cx="3990975" cy="40672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/>
              <p14:cNvContentPartPr/>
              <p14:nvPr/>
            </p14:nvContentPartPr>
            <p14:xfrm>
              <a:off x="4527120" y="3235275"/>
              <a:ext cx="1724760" cy="44856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440" y="3230595"/>
                <a:ext cx="17341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ada de lápiz 11"/>
              <p14:cNvContentPartPr/>
              <p14:nvPr/>
            </p14:nvContentPartPr>
            <p14:xfrm>
              <a:off x="2937720" y="5826195"/>
              <a:ext cx="460800" cy="853200"/>
            </p14:xfrm>
          </p:contentPart>
        </mc:Choice>
        <mc:Fallback>
          <p:pic>
            <p:nvPicPr>
              <p:cNvPr id="12" name="Entrada de lápiz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3040" y="5821515"/>
                <a:ext cx="47016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Entrada de lápiz 13"/>
              <p14:cNvContentPartPr/>
              <p14:nvPr/>
            </p14:nvContentPartPr>
            <p14:xfrm>
              <a:off x="5705400" y="4105395"/>
              <a:ext cx="235080" cy="630360"/>
            </p14:xfrm>
          </p:contentPart>
        </mc:Choice>
        <mc:Fallback>
          <p:pic>
            <p:nvPicPr>
              <p:cNvPr id="14" name="Entrada de lápiz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0720" y="4100715"/>
                <a:ext cx="244440" cy="6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s-ES" sz="1900" dirty="0" smtClean="0"/>
              <a:t>Visualización y comprensión de variables</a:t>
            </a:r>
          </a:p>
          <a:p>
            <a:pPr marL="742950" lvl="2" indent="-342900"/>
            <a:r>
              <a:rPr lang="es-ES" sz="1700" dirty="0" smtClean="0"/>
              <a:t>Análisis de </a:t>
            </a:r>
            <a:r>
              <a:rPr lang="es-ES" sz="1700" dirty="0" err="1" smtClean="0"/>
              <a:t>features</a:t>
            </a:r>
            <a:r>
              <a:rPr lang="es-ES" sz="1700" dirty="0" smtClean="0"/>
              <a:t> (mini, mini EDA)</a:t>
            </a:r>
          </a:p>
          <a:p>
            <a:pPr marL="1200150" lvl="3" indent="-342900"/>
            <a:r>
              <a:rPr lang="es-ES" sz="1500" dirty="0" err="1" smtClean="0"/>
              <a:t>Poutcome</a:t>
            </a:r>
            <a:r>
              <a:rPr lang="es-ES" sz="1500" dirty="0" smtClean="0"/>
              <a:t> y </a:t>
            </a:r>
            <a:r>
              <a:rPr lang="es-ES" sz="1500" dirty="0" err="1" smtClean="0"/>
              <a:t>contact</a:t>
            </a:r>
            <a:r>
              <a:rPr lang="es-ES" sz="1500" dirty="0" smtClean="0"/>
              <a:t> no se consideran en el modelo</a:t>
            </a:r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400" dirty="0" smtClean="0"/>
          </a:p>
          <a:p>
            <a:pPr marL="1200150" lvl="3" indent="-342900"/>
            <a:endParaRPr lang="es-ES" sz="1400" dirty="0" smtClean="0"/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400" dirty="0" smtClean="0"/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400" dirty="0" smtClean="0"/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400" dirty="0" smtClean="0"/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400" dirty="0"/>
          </a:p>
          <a:p>
            <a:pPr marL="1200150" lvl="3" indent="-342900"/>
            <a:endParaRPr lang="es-ES" sz="1500" dirty="0" smtClean="0"/>
          </a:p>
          <a:p>
            <a:pPr marL="1200150" lvl="3" indent="-342900"/>
            <a:r>
              <a:rPr lang="es-ES" sz="1500" dirty="0" smtClean="0"/>
              <a:t>El resto de variables (14) se incluyen en el modelo y se realizará </a:t>
            </a:r>
            <a:r>
              <a:rPr lang="es-ES" sz="1500" dirty="0" err="1" smtClean="0"/>
              <a:t>Feature</a:t>
            </a:r>
            <a:r>
              <a:rPr lang="es-ES" sz="1500" dirty="0" smtClean="0"/>
              <a:t> </a:t>
            </a:r>
            <a:r>
              <a:rPr lang="es-ES" sz="1500" dirty="0" err="1" smtClean="0"/>
              <a:t>selection</a:t>
            </a:r>
            <a:r>
              <a:rPr lang="es-ES" sz="1500" dirty="0" smtClean="0"/>
              <a:t> usando modelo RF, incluido dentro del pipeline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11" y="2375724"/>
            <a:ext cx="3238524" cy="27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de </a:t>
            </a:r>
            <a:r>
              <a:rPr lang="es-ES" sz="1800" dirty="0" err="1" smtClean="0"/>
              <a:t>preprocessing</a:t>
            </a:r>
            <a:endParaRPr lang="es-ES" sz="1800" dirty="0" smtClean="0"/>
          </a:p>
          <a:p>
            <a:pPr marL="742950" lvl="2" indent="-342900"/>
            <a:r>
              <a:rPr lang="es-ES" sz="1600" dirty="0" smtClean="0"/>
              <a:t>Variables categóricas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99" y="2176608"/>
            <a:ext cx="5999988" cy="3611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00" y="5590634"/>
            <a:ext cx="5999687" cy="12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99" y="1288864"/>
            <a:ext cx="6591985" cy="511754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sz="1800" dirty="0" smtClean="0"/>
              <a:t>Creación pipeline modelado</a:t>
            </a:r>
          </a:p>
          <a:p>
            <a:pPr marL="742950" lvl="2" indent="-342900"/>
            <a:r>
              <a:rPr lang="es-ES" sz="1600" dirty="0" smtClean="0"/>
              <a:t>Definir métricas y </a:t>
            </a:r>
            <a:r>
              <a:rPr lang="es-ES" sz="1600" dirty="0" err="1" smtClean="0"/>
              <a:t>folds</a:t>
            </a:r>
            <a:r>
              <a:rPr lang="es-ES" sz="1600" dirty="0" smtClean="0"/>
              <a:t> del CV y definir el selector de </a:t>
            </a:r>
            <a:r>
              <a:rPr lang="es-ES" sz="1600" dirty="0" err="1" smtClean="0"/>
              <a:t>features</a:t>
            </a:r>
            <a:endParaRPr lang="es-ES" sz="16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  <a:p>
            <a:pPr marL="742950" lvl="2" indent="-342900"/>
            <a:endParaRPr lang="es-ES" sz="1700" dirty="0"/>
          </a:p>
          <a:p>
            <a:pPr marL="742950" lvl="2" indent="-342900"/>
            <a:endParaRPr lang="es-ES" sz="17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09" y="2787006"/>
            <a:ext cx="6172245" cy="25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355</Words>
  <Application>Microsoft Office PowerPoint</Application>
  <PresentationFormat>Presentación en pantalla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Pipelines: Un enfoque estructurado de aprendizaje automático usando Scikit-learn</vt:lpstr>
      <vt:lpstr>Introducción: Porqué usar Pipelines?</vt:lpstr>
      <vt:lpstr>Caso de estudio: Team Challenge</vt:lpstr>
      <vt:lpstr>Caso de estudio: Team Challenge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Ventajas de usar pipelines</vt:lpstr>
      <vt:lpstr>Muchas 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Pipelines: Un enfoque estructurado de aprendizaje automático usando Scikit-learn</dc:title>
  <dc:subject/>
  <dc:creator/>
  <cp:keywords/>
  <dc:description>generated using python-pptx</dc:description>
  <cp:lastModifiedBy>Maria Risco</cp:lastModifiedBy>
  <cp:revision>6</cp:revision>
  <dcterms:created xsi:type="dcterms:W3CDTF">2013-01-27T09:14:16Z</dcterms:created>
  <dcterms:modified xsi:type="dcterms:W3CDTF">2025-03-19T18:24:38Z</dcterms:modified>
  <cp:category/>
</cp:coreProperties>
</file>