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переміщення сторінки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2000" spc="-1" strike="noStrike">
                <a:latin typeface="Arial"/>
              </a:rPr>
              <a:t>Для редагування формату приміток клацніть мишею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1400" spc="-1" strike="noStrike">
                <a:latin typeface="Times New Roman"/>
              </a:rPr>
              <a:t>&lt;заголовок&gt;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uk-UA" sz="1400" spc="-1" strike="noStrike">
                <a:latin typeface="Times New Roman"/>
              </a:rPr>
              <a:t>&lt;дата/час&gt;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uk-UA" sz="1400" spc="-1" strike="noStrike">
                <a:latin typeface="Times New Roman"/>
              </a:rPr>
              <a:t>&lt;нижній колонтитул&gt;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68395D-03F0-4C38-A6E9-8F8692B42891}" type="slidenum">
              <a:rPr b="0" lang="uk-UA" sz="1400" spc="-1" strike="noStrike">
                <a:latin typeface="Times New Roman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063118C-A6D0-47E4-947C-23745D2F4A54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2400" cy="400572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0F05A7-D12F-47B9-8BDC-72EAE0E017B7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2400" cy="400572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28D3B93-30F3-4634-8448-55B1012D634B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2400" cy="400572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FC641D-687C-4714-9E64-4C02B9C517BD}" type="slidenum">
              <a:rPr b="0" lang="uk-U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uk-UA" sz="1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2400" cy="400572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uk-U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правки тексту заголовка клацніть </a:t>
            </a:r>
            <a:r>
              <a:rPr b="0" lang="uk-UA" sz="4400" spc="-1" strike="noStrike">
                <a:latin typeface="Arial"/>
              </a:rPr>
              <a:t>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121840"/>
            <a:ext cx="1007784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Аналіз вимог до ПЗ</a:t>
            </a:r>
            <a:endParaRPr b="0" lang="uk-UA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Інтернет магазин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70520" y="5455800"/>
            <a:ext cx="3093120" cy="14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Виконав: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ст. гр. ІП-16-2</a:t>
            </a:r>
            <a:endParaRPr b="0" lang="uk-UA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uk-UA" sz="2200" spc="-1" strike="noStrike">
                <a:solidFill>
                  <a:srgbClr val="000000"/>
                </a:solidFill>
                <a:latin typeface="Arial"/>
                <a:ea typeface="DejaVu Sans"/>
              </a:rPr>
              <a:t>Федорняк М. В.</a:t>
            </a:r>
            <a:endParaRPr b="0" lang="uk-U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0280" y="61560"/>
            <a:ext cx="9068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Реєстрація користувача</a:t>
            </a:r>
            <a:endParaRPr b="0" lang="uk-UA" sz="44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139680" y="790920"/>
          <a:ext cx="9783720" cy="6504480"/>
        </p:xfrm>
        <a:graphic>
          <a:graphicData uri="http://schemas.openxmlformats.org/drawingml/2006/table">
            <a:tbl>
              <a:tblPr/>
              <a:tblGrid>
                <a:gridCol w="1333080"/>
                <a:gridCol w="8451000"/>
              </a:tblGrid>
              <a:tr h="274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Актори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Користувач, Система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6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Ціль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Користувач: реєструватись у системі.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Система: створити нового користувача та надати йому права.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4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Передумова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Користувач не авторизований.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551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Успішний сценарій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1. Користувач обирає “Реєстрація”.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2. Система починає користувацьку сесію та відображає бланк реєстрації (обов’язкові: логін, пароль, підтвердження, електронна пошта, нік на форумі; інші: ім’я, країна, вік, стать, секретне питання).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3. Користувач заповнює форму.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4. Система перевіряє електронну пошту та пароль на співпадіння, коректність чи заборону та вносить у БД всі нові дані та надає користувачу статус “не активний”. Система надсилає лист підтвердження на електронну пошту.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5. Користувач підтверджує реєстрацію на пошті.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6. Система отримує підтвердження та надає статусу “активний” користувачу.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4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Результат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Користувач успішно зареєстрований, авторизований та може продовжувати роботу в системі.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72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Альтернативні сценарії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2. В налаштуваннях безпеки даного ІР, e-mail існує заборона на активність.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Результат: відмова в реєстрації.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Система видає сповіщення. 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3. Користувач ввів вже зареєстровану, заборонену налаштуваннями безпеки або недійсну електронну адресу.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Результат: користувач не може продовжити реєстрацію.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4. Користувач ввів пароль, що вже є в БД.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Результат: користувач не може продовжити реєстрацію.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5. Пароль та Підтвердження паролю не співпадають.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Результат: користувач не може продовжити реєстрацію.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6. Користувач не заповнив усі обов’язкові поля.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Результат: користувач не може продовжити реєстрацію.</a:t>
                      </a:r>
                      <a:endParaRPr b="0" lang="uk-U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2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36504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Нефункціональні вимоги (припущення):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44000" y="1224000"/>
            <a:ext cx="9648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Є секретне питання?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Потрібно прив’язати банківську картку?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Підтверджувати реєстрацію поштою?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Пошта повинна підтверджуватись протягом 5 хвилин.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Післяс підтвердження Користувач перенаправляється на головну сторінку.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302904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143280" y="4104000"/>
            <a:ext cx="9648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Існує заборона реєстрації по даному IP?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Існує заборона реєстрації по даному E-mail?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Можна реєструвати декілька користувачів за одним E-mail?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Пароль є унікальним?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Які поля є обов’язковими?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30280" y="60480"/>
            <a:ext cx="9068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Авторизація користувача</a:t>
            </a:r>
            <a:endParaRPr b="0" lang="uk-UA" sz="4400" spc="-1" strike="noStrike"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142560" y="632520"/>
          <a:ext cx="9783720" cy="6517800"/>
        </p:xfrm>
        <a:graphic>
          <a:graphicData uri="http://schemas.openxmlformats.org/drawingml/2006/table">
            <a:tbl>
              <a:tblPr/>
              <a:tblGrid>
                <a:gridCol w="1549080"/>
                <a:gridCol w="8235000"/>
              </a:tblGrid>
              <a:tr h="304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Актори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Користувач, Система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8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Ціль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Користувач: авторизуватись у системі.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Система: визначити користувача та його права.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Передумова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Користувач не авторизований.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57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Успішний сценарій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 Користувач обирає “Увійти”.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 Система починає користувацьку сесію та пропонує ввести логін та пароль.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 Користувач вводить логін та пароль.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 Система створює запис в історії авторизацій.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 Система видає користувачу повідомлення про успішну авторизацію.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Результат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Користувач успішно авторизований та може продовжувати роботу.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27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Альтернативні сценарії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1. Немає доступу до БД.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Результат: користувач не може ввійти.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2. В налаштуваннях безпеки даного ІР, e-mail існує заборона на вхід.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Результат: відмова в авторизації.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3. Користувач обирає “Пригадати пароль”.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Стартує сценарій “Пригадати пароль”.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4. Користувача з даними логіном та паролем не знайдено.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Результат: відмова в авторизації.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Система видає сповіщення.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5. Кількість невдалих спроб авторизації перевищено налаштований ліміт.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Результат: відмова в авторизації.</a:t>
                      </a:r>
                      <a:endParaRPr b="0" lang="uk-UA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400" spc="-1" strike="noStrike">
                          <a:latin typeface="Arial"/>
                        </a:rPr>
                        <a:t>Система видає спеціальне сповіщення.</a:t>
                      </a:r>
                      <a:endParaRPr b="0" lang="uk-UA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71280" y="2304000"/>
            <a:ext cx="964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Зберігати сесію користувача?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Надсилати повідомлення про вхід на пошту?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Перевіряти останнюю активність користувача?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0" y="367704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71280" y="4536000"/>
            <a:ext cx="9648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Існує заборона авторизації по даному IP?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Існує заборона авторизації по даному E-mail?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Можна авторизувати користувача на декількох пристроях? ...одночасно?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Пропонувати користувачу реєстрацію якщо вхідні дані не знайдено?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Які поля є обов’язковими?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28800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Додаткові вимоги/обмеження: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44000" y="1008000"/>
            <a:ext cx="964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Максимальна к-сть спроб авторизації — 5. 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30280" y="60480"/>
            <a:ext cx="9068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Пригадати пароль</a:t>
            </a:r>
            <a:endParaRPr b="0" lang="uk-UA" sz="44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142560" y="632520"/>
          <a:ext cx="9783720" cy="6517080"/>
        </p:xfrm>
        <a:graphic>
          <a:graphicData uri="http://schemas.openxmlformats.org/drawingml/2006/table">
            <a:tbl>
              <a:tblPr/>
              <a:tblGrid>
                <a:gridCol w="1549080"/>
                <a:gridCol w="8235000"/>
              </a:tblGrid>
              <a:tr h="320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Актори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latin typeface="Arial"/>
                        </a:rPr>
                        <a:t>Користувач, Система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2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Ціль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latin typeface="Arial"/>
                        </a:rPr>
                        <a:t>Користувач: пригадати пароль.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0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Передумова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Користувач не авторизований.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33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Успішний сценарій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 Користувач обирає “Згадати пароль”.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 Система відкриває сесію користувача і питає логін.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 Користувач вводить логін.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 Система звертається до БД, шукає та відображає користувачу секретне питання.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 Стартує сценарій “Авторизація користувача”.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0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Результат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Користувач успішно авторизований та може продовжувати роботу.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uk-UA" sz="15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Альтернативні сценарії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latin typeface="Arial"/>
                        </a:rPr>
                        <a:t>1.</a:t>
                      </a: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Немає доступу до БД.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Результат: користувачу не відображається секретне питання.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Система видає сповіщення.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2. В налаштуваннях безпеки даного ІР існує заборона на вхід.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Результат: відмова у відновленні паролю.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Система видає сповіщення.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3. Користувач обирає “Увійти”.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Стартує сценарій “Авторизація користувача”.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4. Користувача з даними логіном не знайдено.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Результат: користувачу не відображається секретне питання.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Система видає сповіщення.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5. У користувача відсутнє секретне питання.</a:t>
                      </a:r>
                      <a:endParaRPr b="0" lang="uk-UA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uk-UA" sz="15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Результат: система пропонує “Відновити пароль за допомогою e-mail”.</a:t>
                      </a:r>
                      <a:endParaRPr b="0" lang="uk-UA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80000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71280" y="2304000"/>
            <a:ext cx="964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Перевіряти останнюю активність користувача?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367704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71280" y="4536000"/>
            <a:ext cx="96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Існує заборона авторизації по даному IP?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Існує заборона авторизації по даному E-mail?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Можна авторизувати користувача на декількох пристроях? ...одночасно?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  <a:ea typeface="Droid Sans Fallback"/>
              </a:rPr>
              <a:t>- Чи може бути відсутнім секретне питання??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0" y="288000"/>
            <a:ext cx="100803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uk-UA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Додаткові вимоги/обмеження:</a:t>
            </a:r>
            <a:endParaRPr b="0" lang="uk-UA" sz="2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144000" y="1008000"/>
            <a:ext cx="964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800" spc="-1" strike="noStrike">
                <a:latin typeface="Arial"/>
              </a:rPr>
              <a:t>- Максимальна к-сть спроб відновлення — 5. </a:t>
            </a:r>
            <a:endParaRPr b="0" lang="uk-U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Application>LibreOffice/6.1.6.3$Linux_X86_64 LibreOffice_project/10$Build-3</Application>
  <Words>771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2019-02-25T15:04:16Z</dcterms:created>
  <dc:creator>Gab</dc:creator>
  <dc:description/>
  <dc:language>en-US</dc:language>
  <cp:lastModifiedBy/>
  <dcterms:modified xsi:type="dcterms:W3CDTF">2019-05-29T11:14:24Z</dcterms:modified>
  <cp:revision>51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