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uk-UA" sz="4400" spc="-1" strike="noStrike">
                <a:latin typeface="Arial"/>
              </a:rPr>
              <a:t>Для переміщення сторінки клацніть мишею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uk-UA" sz="2000" spc="-1" strike="noStrike">
                <a:latin typeface="Arial"/>
              </a:rPr>
              <a:t>Для редагування формату приміток клацніть мишею</a:t>
            </a:r>
            <a:endParaRPr b="0" lang="uk-UA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uk-UA" sz="1400" spc="-1" strike="noStrike">
                <a:latin typeface="Times New Roman"/>
              </a:rPr>
              <a:t> </a:t>
            </a:r>
            <a:endParaRPr b="0" lang="uk-UA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uk-UA" sz="1400" spc="-1" strike="noStrike">
                <a:latin typeface="Times New Roman"/>
              </a:rPr>
              <a:t> </a:t>
            </a:r>
            <a:endParaRPr b="0" lang="uk-UA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uk-UA" sz="1400" spc="-1" strike="noStrike">
                <a:latin typeface="Times New Roman"/>
              </a:rPr>
              <a:t> </a:t>
            </a:r>
            <a:endParaRPr b="0" lang="uk-UA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2481FD5-0007-4859-AE0A-6062F8A9F539}" type="slidenum">
              <a:rPr b="0" lang="uk-UA" sz="1400" spc="-1" strike="noStrike">
                <a:latin typeface="Times New Roman"/>
              </a:rPr>
              <a:t>1</a:t>
            </a:fld>
            <a:endParaRPr b="0" lang="uk-U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278960" y="10157400"/>
            <a:ext cx="3277080" cy="5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5CB1331-7B8B-4BE5-985E-16A273456B5E}" type="slidenum">
              <a:rPr b="0" lang="uk-U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uk-UA" sz="1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1680" cy="4005000"/>
          </a:xfrm>
          <a:prstGeom prst="rect">
            <a:avLst/>
          </a:prstGeom>
        </p:spPr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040" cy="480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uk-UA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278960" y="10157400"/>
            <a:ext cx="3277080" cy="5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8EBDA2D-A86C-4EE1-B495-C6824DDDEE4C}" type="slidenum">
              <a:rPr b="0" lang="uk-U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uk-UA" sz="1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1680" cy="4005000"/>
          </a:xfrm>
          <a:prstGeom prst="rect">
            <a:avLst/>
          </a:prstGeom>
        </p:spPr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04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uk-UA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278960" y="10157400"/>
            <a:ext cx="3277080" cy="5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71AFEC7-FFCC-446F-B568-F74FC84C805D}" type="slidenum">
              <a:rPr b="0" lang="uk-U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uk-UA" sz="1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1680" cy="4005000"/>
          </a:xfrm>
          <a:prstGeom prst="rect">
            <a:avLst/>
          </a:prstGeom>
        </p:spPr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04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uk-UA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278960" y="10157400"/>
            <a:ext cx="3277080" cy="5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ACEF5D3-59D0-4872-806B-5714F21A3746}" type="slidenum">
              <a:rPr b="0" lang="uk-U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uk-UA" sz="1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1680" cy="4005000"/>
          </a:xfrm>
          <a:prstGeom prst="rect">
            <a:avLst/>
          </a:prstGeom>
        </p:spPr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04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uk-UA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278960" y="10157400"/>
            <a:ext cx="3277080" cy="5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E85FA3F-40D1-4DF6-BA32-9001CAD76C97}" type="slidenum">
              <a:rPr b="0" lang="uk-U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uk-UA" sz="1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1680" cy="4005000"/>
          </a:xfrm>
          <a:prstGeom prst="rect">
            <a:avLst/>
          </a:prstGeom>
        </p:spPr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04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uk-UA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278960" y="10157400"/>
            <a:ext cx="3277080" cy="5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A63730A-9F38-40C5-8DD2-54FB7B221E12}" type="slidenum">
              <a:rPr b="0" lang="uk-U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uk-UA" sz="1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1680" cy="4005000"/>
          </a:xfrm>
          <a:prstGeom prst="rect">
            <a:avLst/>
          </a:prstGeom>
        </p:spPr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04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uk-U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uk-UA" sz="4400" spc="-1" strike="noStrike">
                <a:latin typeface="Arial"/>
              </a:rPr>
              <a:t>Для </a:t>
            </a:r>
            <a:r>
              <a:rPr b="0" lang="uk-UA" sz="4400" spc="-1" strike="noStrike">
                <a:latin typeface="Arial"/>
              </a:rPr>
              <a:t>правки </a:t>
            </a:r>
            <a:r>
              <a:rPr b="0" lang="uk-UA" sz="4400" spc="-1" strike="noStrike">
                <a:latin typeface="Arial"/>
              </a:rPr>
              <a:t>тексту </a:t>
            </a:r>
            <a:r>
              <a:rPr b="0" lang="uk-UA" sz="4400" spc="-1" strike="noStrike">
                <a:latin typeface="Arial"/>
              </a:rPr>
              <a:t>заголовк</a:t>
            </a:r>
            <a:r>
              <a:rPr b="0" lang="uk-UA" sz="4400" spc="-1" strike="noStrike">
                <a:latin typeface="Arial"/>
              </a:rPr>
              <a:t>а </a:t>
            </a:r>
            <a:r>
              <a:rPr b="0" lang="uk-UA" sz="4400" spc="-1" strike="noStrike">
                <a:latin typeface="Arial"/>
              </a:rPr>
              <a:t>клацніть </a:t>
            </a:r>
            <a:r>
              <a:rPr b="0" lang="uk-UA" sz="4400" spc="-1" strike="noStrike">
                <a:latin typeface="Arial"/>
              </a:rPr>
              <a:t>мишею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latin typeface="Arial"/>
              </a:rPr>
              <a:t>Для редагування структури клацніть мишею</a:t>
            </a:r>
            <a:endParaRPr b="0" lang="uk-U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800" spc="-1" strike="noStrike">
                <a:latin typeface="Arial"/>
              </a:rPr>
              <a:t>Другий рівень структури</a:t>
            </a:r>
            <a:endParaRPr b="0" lang="uk-U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400" spc="-1" strike="noStrike">
                <a:latin typeface="Arial"/>
              </a:rPr>
              <a:t>Третій рівень структури</a:t>
            </a:r>
            <a:endParaRPr b="0" lang="uk-U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latin typeface="Arial"/>
              </a:rPr>
              <a:t>Четвертий рівень структури</a:t>
            </a:r>
            <a:endParaRPr b="0" lang="uk-U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П'ятий рівень структури</a:t>
            </a:r>
            <a:endParaRPr b="0" lang="uk-U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Шостий рівень структури</a:t>
            </a:r>
            <a:endParaRPr b="0" lang="uk-U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Сьомий рівень структури</a:t>
            </a:r>
            <a:endParaRPr b="0" lang="uk-U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uk-UA" sz="4400" spc="-1" strike="noStrike">
                <a:latin typeface="Arial"/>
              </a:rPr>
              <a:t>Для </a:t>
            </a:r>
            <a:r>
              <a:rPr b="0" lang="uk-UA" sz="4400" spc="-1" strike="noStrike">
                <a:latin typeface="Arial"/>
              </a:rPr>
              <a:t>правки </a:t>
            </a:r>
            <a:r>
              <a:rPr b="0" lang="uk-UA" sz="4400" spc="-1" strike="noStrike">
                <a:latin typeface="Arial"/>
              </a:rPr>
              <a:t>тексту </a:t>
            </a:r>
            <a:r>
              <a:rPr b="0" lang="uk-UA" sz="4400" spc="-1" strike="noStrike">
                <a:latin typeface="Arial"/>
              </a:rPr>
              <a:t>заголовк</a:t>
            </a:r>
            <a:r>
              <a:rPr b="0" lang="uk-UA" sz="4400" spc="-1" strike="noStrike">
                <a:latin typeface="Arial"/>
              </a:rPr>
              <a:t>а </a:t>
            </a:r>
            <a:r>
              <a:rPr b="0" lang="uk-UA" sz="4400" spc="-1" strike="noStrike">
                <a:latin typeface="Arial"/>
              </a:rPr>
              <a:t>клацніть </a:t>
            </a:r>
            <a:r>
              <a:rPr b="0" lang="uk-UA" sz="4400" spc="-1" strike="noStrike">
                <a:latin typeface="Arial"/>
              </a:rPr>
              <a:t>мишею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latin typeface="Arial"/>
              </a:rPr>
              <a:t>Для редагування структури клацніть мишею</a:t>
            </a:r>
            <a:endParaRPr b="0" lang="uk-U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800" spc="-1" strike="noStrike">
                <a:latin typeface="Arial"/>
              </a:rPr>
              <a:t>Другий рівень структури</a:t>
            </a:r>
            <a:endParaRPr b="0" lang="uk-U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400" spc="-1" strike="noStrike">
                <a:latin typeface="Arial"/>
              </a:rPr>
              <a:t>Третій рівень структури</a:t>
            </a:r>
            <a:endParaRPr b="0" lang="uk-U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latin typeface="Arial"/>
              </a:rPr>
              <a:t>Четвертий рівень структури</a:t>
            </a:r>
            <a:endParaRPr b="0" lang="uk-U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П'ятий рівень структури</a:t>
            </a:r>
            <a:endParaRPr b="0" lang="uk-U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Шостий рівень структури</a:t>
            </a:r>
            <a:endParaRPr b="0" lang="uk-U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Сьомий рівень структури</a:t>
            </a:r>
            <a:endParaRPr b="0" lang="uk-U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2121840"/>
            <a:ext cx="1007712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4400" spc="-1" strike="noStrike">
                <a:solidFill>
                  <a:srgbClr val="000000"/>
                </a:solidFill>
                <a:latin typeface="Arial"/>
                <a:ea typeface="DejaVu Sans"/>
              </a:rPr>
              <a:t>Баг-репорт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770520" y="5455800"/>
            <a:ext cx="309240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0" lang="uk-UA" sz="2200" spc="-1" strike="noStrike">
                <a:solidFill>
                  <a:srgbClr val="000000"/>
                </a:solidFill>
                <a:latin typeface="Arial"/>
                <a:ea typeface="DejaVu Sans"/>
              </a:rPr>
              <a:t>Виконав:</a:t>
            </a:r>
            <a:endParaRPr b="0" lang="uk-UA" sz="2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0" lang="uk-UA" sz="2200" spc="-1" strike="noStrike">
                <a:solidFill>
                  <a:srgbClr val="000000"/>
                </a:solidFill>
                <a:latin typeface="Arial"/>
                <a:ea typeface="DejaVu Sans"/>
              </a:rPr>
              <a:t>ст. гр. ІП-16-2</a:t>
            </a:r>
            <a:endParaRPr b="0" lang="uk-UA" sz="2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0" lang="uk-UA" sz="2200" spc="-1" strike="noStrike">
                <a:solidFill>
                  <a:srgbClr val="000000"/>
                </a:solidFill>
                <a:latin typeface="Arial"/>
                <a:ea typeface="DejaVu Sans"/>
              </a:rPr>
              <a:t>Федорняк М. В.</a:t>
            </a:r>
            <a:endParaRPr b="0" lang="uk-U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1"/>
          <p:cNvGraphicFramePr/>
          <p:nvPr/>
        </p:nvGraphicFramePr>
        <p:xfrm>
          <a:off x="5229720" y="225000"/>
          <a:ext cx="4634280" cy="3790440"/>
        </p:xfrm>
        <a:graphic>
          <a:graphicData uri="http://schemas.openxmlformats.org/drawingml/2006/table">
            <a:tbl>
              <a:tblPr/>
              <a:tblGrid>
                <a:gridCol w="2317320"/>
                <a:gridCol w="2316960"/>
              </a:tblGrid>
              <a:tr h="5673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Короткий опис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Кнопка з </a:t>
                      </a:r>
                      <a:r>
                        <a:rPr b="0" lang="uk-UA" sz="1800" spc="-1" strike="noStrike">
                          <a:latin typeface="Arial"/>
                        </a:rPr>
                        <a:t>неправильним </a:t>
                      </a:r>
                      <a:r>
                        <a:rPr b="0" lang="uk-UA" sz="1800" spc="-1" strike="noStrike">
                          <a:latin typeface="Arial"/>
                        </a:rPr>
                        <a:t>описом “М+”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Проект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Калькулятор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Компонент додатку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Панель кнопок UI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Серйозність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S4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Пріоритет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P2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Кроки відтворення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1. Запускаємо програму “Калькулятор”</a:t>
                      </a:r>
                      <a:endParaRPr b="0" lang="uk-UA" sz="1800" spc="-1" strike="noStrike">
                        <a:latin typeface="Arial"/>
                      </a:endParaRPr>
                    </a:p>
                    <a:p>
                      <a:r>
                        <a:rPr b="0" lang="uk-UA" sz="1800" spc="-1" strike="noStrike">
                          <a:latin typeface="Arial"/>
                        </a:rPr>
                        <a:t>2. Використовуємо кнопку для обчислень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Фактичний результат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Опис кнопки не відповідає її функції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Очікуваний результат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Кнопка з коректним описом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Table 2"/>
          <p:cNvGraphicFramePr/>
          <p:nvPr/>
        </p:nvGraphicFramePr>
        <p:xfrm>
          <a:off x="146880" y="234000"/>
          <a:ext cx="5075280" cy="6449760"/>
        </p:xfrm>
        <a:graphic>
          <a:graphicData uri="http://schemas.openxmlformats.org/drawingml/2006/table">
            <a:tbl>
              <a:tblPr/>
              <a:tblGrid>
                <a:gridCol w="2537640"/>
                <a:gridCol w="2268720"/>
              </a:tblGrid>
              <a:tr h="6058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Короткий опис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Відсутній короткий </a:t>
                      </a:r>
                      <a:r>
                        <a:rPr b="0" lang="uk-UA" sz="1800" spc="-1" strike="noStrike">
                          <a:latin typeface="Arial"/>
                        </a:rPr>
                        <a:t>опис кнопки.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Проект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Калькулятор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Компонент додатку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Панель кнопок UI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Номер версії*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1.2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Серйозність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S4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Пріоритет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P2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Статус*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Нова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Автор*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Федорняк Максим Володимирович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Призначений*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Розробник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Оточення*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Windows 7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Кроки відтворення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Запускаємо програму “Калькулятор”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Фактичний результат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Кнопка без опису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Очікуваний результат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Кнопка з описом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Прикріплений файл*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-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Table 1"/>
          <p:cNvGraphicFramePr/>
          <p:nvPr/>
        </p:nvGraphicFramePr>
        <p:xfrm>
          <a:off x="232200" y="461880"/>
          <a:ext cx="4634280" cy="3790440"/>
        </p:xfrm>
        <a:graphic>
          <a:graphicData uri="http://schemas.openxmlformats.org/drawingml/2006/table">
            <a:tbl>
              <a:tblPr/>
              <a:tblGrid>
                <a:gridCol w="2317320"/>
                <a:gridCol w="2316960"/>
              </a:tblGrid>
              <a:tr h="5673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Короткий опис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Відсутня кнопка “Згорнути вікно”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Проект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Калькулятор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Компонент додатку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Панель вікна UI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Серйозність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S4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Пріоритет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P3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Кроки відтворення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Запускаємо програму “Калькулятор”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Фактичний результат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Кнопка відсутня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Очікуваний результат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Кнопка присутня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Table 2"/>
          <p:cNvGraphicFramePr/>
          <p:nvPr/>
        </p:nvGraphicFramePr>
        <p:xfrm>
          <a:off x="5268960" y="491760"/>
          <a:ext cx="4634280" cy="3790440"/>
        </p:xfrm>
        <a:graphic>
          <a:graphicData uri="http://schemas.openxmlformats.org/drawingml/2006/table">
            <a:tbl>
              <a:tblPr/>
              <a:tblGrid>
                <a:gridCol w="2317320"/>
                <a:gridCol w="2316960"/>
              </a:tblGrid>
              <a:tr h="6058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Короткий опис’исла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В полі для вводу </a:t>
                      </a:r>
                      <a:r>
                        <a:rPr b="0" lang="uk-UA" sz="1800" spc="-1" strike="noStrike">
                          <a:latin typeface="Arial"/>
                        </a:rPr>
                        <a:t>введені числа </a:t>
                      </a:r>
                      <a:r>
                        <a:rPr b="0" lang="uk-UA" sz="1800" spc="-1" strike="noStrike">
                          <a:latin typeface="Arial"/>
                        </a:rPr>
                        <a:t>відображені </a:t>
                      </a:r>
                      <a:r>
                        <a:rPr b="0" lang="uk-UA" sz="1800" spc="-1" strike="noStrike">
                          <a:latin typeface="Arial"/>
                        </a:rPr>
                        <a:t>неправильно.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Проект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Калькулятор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Компонент додатку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Поле для вводу UI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Серйозність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S4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Пріоритет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P3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Кроки відтворення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Запускаємо програму “Калькулятор”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Фактичний результат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Числа знаходяться зліва у полі для вводу.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Очікуваний результат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Числа повинні знаходитись справа.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Table 1"/>
          <p:cNvGraphicFramePr/>
          <p:nvPr/>
        </p:nvGraphicFramePr>
        <p:xfrm>
          <a:off x="232200" y="461880"/>
          <a:ext cx="4634280" cy="3790440"/>
        </p:xfrm>
        <a:graphic>
          <a:graphicData uri="http://schemas.openxmlformats.org/drawingml/2006/table">
            <a:tbl>
              <a:tblPr/>
              <a:tblGrid>
                <a:gridCol w="2317320"/>
                <a:gridCol w="2316960"/>
              </a:tblGrid>
              <a:tr h="5673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Короткий опис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На кнопці “Edit” виділено дві відмітки про гарячі клавіші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Проект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Калькулятор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Компонент додатку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Панель навігації UI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Серйозність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S4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Пріоритет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P3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Кроки відтворення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Запускаємо програму “Калькулятор”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Фактичний результат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У кнопки виділено дві відмітки про гарячі клавіші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Очікуваний результат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Кнопка має одну коректну відмітку про гарячі клавішу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Table 1"/>
          <p:cNvGraphicFramePr/>
          <p:nvPr/>
        </p:nvGraphicFramePr>
        <p:xfrm>
          <a:off x="5832000" y="0"/>
          <a:ext cx="4248000" cy="7326720"/>
        </p:xfrm>
        <a:graphic>
          <a:graphicData uri="http://schemas.openxmlformats.org/drawingml/2006/table">
            <a:tbl>
              <a:tblPr/>
              <a:tblGrid>
                <a:gridCol w="1524240"/>
                <a:gridCol w="2724120"/>
              </a:tblGrid>
              <a:tr h="12967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Короткий опис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Відображений на </a:t>
                      </a:r>
                      <a:r>
                        <a:rPr b="0" lang="uk-UA" sz="1800" spc="-1" strike="noStrike">
                          <a:latin typeface="Arial"/>
                        </a:rPr>
                        <a:t>сторінці календар </a:t>
                      </a:r>
                      <a:r>
                        <a:rPr b="0" lang="uk-UA" sz="1800" spc="-1" strike="noStrike">
                          <a:latin typeface="Arial"/>
                        </a:rPr>
                        <a:t>не відповідає </a:t>
                      </a:r>
                      <a:r>
                        <a:rPr b="0" lang="uk-UA" sz="1800" spc="-1" strike="noStrike">
                          <a:latin typeface="Arial"/>
                        </a:rPr>
                        <a:t>обраній країні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98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Проект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Календар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8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Компонент додатку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UI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98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Серйозність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S3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8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Пріоритет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P2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8907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Кроки відтворення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1. Заходимо на </a:t>
                      </a:r>
                      <a:r>
                        <a:rPr b="0" lang="uk-UA" sz="1800" spc="-1" strike="noStrike">
                          <a:latin typeface="Arial"/>
                        </a:rPr>
                        <a:t>сайт</a:t>
                      </a:r>
                      <a:endParaRPr b="0" lang="uk-UA" sz="1800" spc="-1" strike="noStrike">
                        <a:latin typeface="Arial"/>
                      </a:endParaRPr>
                    </a:p>
                    <a:p>
                      <a:r>
                        <a:rPr b="0" lang="uk-UA" sz="1800" spc="-1" strike="noStrike">
                          <a:latin typeface="Arial"/>
                        </a:rPr>
                        <a:t>2. Обираємо країну </a:t>
                      </a:r>
                      <a:r>
                        <a:rPr b="0" lang="uk-UA" sz="1800" spc="-1" strike="noStrike">
                          <a:latin typeface="Arial"/>
                        </a:rPr>
                        <a:t>на панелі створення </a:t>
                      </a:r>
                      <a:r>
                        <a:rPr b="0" lang="uk-UA" sz="1800" spc="-1" strike="noStrike">
                          <a:latin typeface="Arial"/>
                        </a:rPr>
                        <a:t>календаря</a:t>
                      </a:r>
                      <a:endParaRPr b="0" lang="uk-UA" sz="1800" spc="-1" strike="noStrike">
                        <a:latin typeface="Arial"/>
                      </a:endParaRPr>
                    </a:p>
                    <a:p>
                      <a:r>
                        <a:rPr b="0" lang="uk-UA" sz="1800" spc="-1" strike="noStrike">
                          <a:latin typeface="Arial"/>
                        </a:rPr>
                        <a:t>3. Тиснемо кнопку </a:t>
                      </a:r>
                      <a:r>
                        <a:rPr b="0" lang="uk-UA" sz="1800" spc="-1" strike="noStrike">
                          <a:latin typeface="Arial"/>
                        </a:rPr>
                        <a:t>“Показати на карті”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2967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Фактичний </a:t>
                      </a:r>
                      <a:r>
                        <a:rPr b="0" lang="uk-UA" sz="1800" spc="-1" strike="noStrike">
                          <a:latin typeface="Arial"/>
                        </a:rPr>
                        <a:t>результат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Відображений </a:t>
                      </a:r>
                      <a:r>
                        <a:rPr b="0" lang="uk-UA" sz="1800" spc="-1" strike="noStrike">
                          <a:latin typeface="Arial"/>
                        </a:rPr>
                        <a:t>календар не </a:t>
                      </a:r>
                      <a:r>
                        <a:rPr b="0" lang="uk-UA" sz="1800" spc="-1" strike="noStrike">
                          <a:latin typeface="Arial"/>
                        </a:rPr>
                        <a:t>відповідає заданій </a:t>
                      </a:r>
                      <a:r>
                        <a:rPr b="0" lang="uk-UA" sz="1800" spc="-1" strike="noStrike">
                          <a:latin typeface="Arial"/>
                        </a:rPr>
                        <a:t>країні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045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Очікуваний </a:t>
                      </a:r>
                      <a:r>
                        <a:rPr b="0" lang="uk-UA" sz="1800" spc="-1" strike="noStrike">
                          <a:latin typeface="Arial"/>
                        </a:rPr>
                        <a:t>результат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Календар відповідає обраній країні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Table 2"/>
          <p:cNvGraphicFramePr/>
          <p:nvPr/>
        </p:nvGraphicFramePr>
        <p:xfrm>
          <a:off x="0" y="0"/>
          <a:ext cx="5229360" cy="7723440"/>
        </p:xfrm>
        <a:graphic>
          <a:graphicData uri="http://schemas.openxmlformats.org/drawingml/2006/table">
            <a:tbl>
              <a:tblPr/>
              <a:tblGrid>
                <a:gridCol w="2476440"/>
                <a:gridCol w="3224160"/>
              </a:tblGrid>
              <a:tr h="967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Короткий опис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На панелі “Створити календар” некоректний опис випадаючого списку місяців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431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Проект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Календар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431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Компонент додатку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UI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31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Номер версії*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1.3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431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Серйозність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S4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31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Пріоритет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P2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431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Статус*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Нова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4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Автор*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Федорняк Максим Володимирович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431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Призначений*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Розробник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31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Оточення*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Браузер Firefox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431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Кроки відтворення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Заходимо на сайт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4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Фактичний результат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Список місяців описаний як “Роки”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4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Очікуваний результат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Коректний опис списку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4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Прикріплений файл*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-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1"/>
          <p:cNvGraphicFramePr/>
          <p:nvPr/>
        </p:nvGraphicFramePr>
        <p:xfrm>
          <a:off x="5782680" y="69480"/>
          <a:ext cx="4271040" cy="7418520"/>
        </p:xfrm>
        <a:graphic>
          <a:graphicData uri="http://schemas.openxmlformats.org/drawingml/2006/table">
            <a:tbl>
              <a:tblPr/>
              <a:tblGrid>
                <a:gridCol w="1524240"/>
                <a:gridCol w="2747160"/>
              </a:tblGrid>
              <a:tr h="134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Короткий опис!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На відображеному календарі некоректно підсвічені святкові дні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899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Проект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Календар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Компонент додатку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Відображений календар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899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Серйозність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S4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899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Пріоритет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P2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857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Кроки відтворення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1. Обираємо місяць</a:t>
                      </a:r>
                      <a:endParaRPr b="0" lang="uk-UA" sz="1800" spc="-1" strike="noStrike">
                        <a:latin typeface="Arial"/>
                      </a:endParaRPr>
                    </a:p>
                    <a:p>
                      <a:r>
                        <a:rPr b="0" lang="uk-UA" sz="1800" spc="-1" strike="noStrike">
                          <a:latin typeface="Arial"/>
                        </a:rPr>
                        <a:t>2. Тиснемо кнопку “Показати на карті”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274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Фактичний результат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Святкові дні можуть бути відображені неправильно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61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Очікуваний результат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Усі святкові дні відображені правильно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Table 2"/>
          <p:cNvGraphicFramePr/>
          <p:nvPr/>
        </p:nvGraphicFramePr>
        <p:xfrm>
          <a:off x="39960" y="42840"/>
          <a:ext cx="4271040" cy="7524360"/>
        </p:xfrm>
        <a:graphic>
          <a:graphicData uri="http://schemas.openxmlformats.org/drawingml/2006/table">
            <a:tbl>
              <a:tblPr/>
              <a:tblGrid>
                <a:gridCol w="1524240"/>
                <a:gridCol w="2747160"/>
              </a:tblGrid>
              <a:tr h="1373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Короткий опис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На панелі переходу до найближчого місяця наступний рік відображається некоректно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98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Проект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Календар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Компонент додатку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Відображений календар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98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Серйозність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S4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8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Пріоритет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P2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8907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Кроки відтворення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1. Обираємо грудень будь-якого року та тиснемо кнопку “Показати на карті”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2970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Фактичний результат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Наступний місяць (січень) відображено з поточним роком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66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Очікуваний результат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Наступний місяць (січень) відобразиться з наступним роком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Application>LibreOffice/6.1.6.3$Linux_X86_64 LibreOffice_project/10$Build-3</Application>
  <Words>771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2019-02-25T15:04:16Z</dcterms:created>
  <dc:creator>Gab</dc:creator>
  <dc:description/>
  <dc:language>en-US</dc:language>
  <cp:lastModifiedBy/>
  <dcterms:modified xsi:type="dcterms:W3CDTF">2019-05-28T18:30:07Z</dcterms:modified>
  <cp:revision>63</cp:revision>
  <dc:subject/>
  <dc:title>Forestbird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