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перемі</a:t>
            </a:r>
            <a:r>
              <a:rPr b="0" lang="uk-UA" sz="4400" spc="-1" strike="noStrike">
                <a:latin typeface="Arial"/>
              </a:rPr>
              <a:t>щення </a:t>
            </a:r>
            <a:r>
              <a:rPr b="0" lang="uk-UA" sz="4400" spc="-1" strike="noStrike">
                <a:latin typeface="Arial"/>
              </a:rPr>
              <a:t>сторінк</a:t>
            </a:r>
            <a:r>
              <a:rPr b="0" lang="uk-UA" sz="4400" spc="-1" strike="noStrike">
                <a:latin typeface="Arial"/>
              </a:rPr>
              <a:t>и </a:t>
            </a:r>
            <a:r>
              <a:rPr b="0" lang="uk-UA" sz="4400" spc="-1" strike="noStrike">
                <a:latin typeface="Arial"/>
              </a:rPr>
              <a:t>клацніт</a:t>
            </a:r>
            <a:r>
              <a:rPr b="0" lang="uk-UA" sz="4400" spc="-1" strike="noStrike">
                <a:latin typeface="Arial"/>
              </a:rPr>
              <a:t>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</a:t>
            </a:r>
            <a:r>
              <a:rPr b="0" lang="uk-UA" sz="2000" spc="-1" strike="noStrike">
                <a:latin typeface="Arial"/>
              </a:rPr>
              <a:t>формату </a:t>
            </a:r>
            <a:r>
              <a:rPr b="0" lang="uk-UA" sz="2000" spc="-1" strike="noStrike">
                <a:latin typeface="Arial"/>
              </a:rPr>
              <a:t>приміток </a:t>
            </a:r>
            <a:r>
              <a:rPr b="0" lang="uk-UA" sz="2000" spc="-1" strike="noStrike">
                <a:latin typeface="Arial"/>
              </a:rPr>
              <a:t>клацніть </a:t>
            </a:r>
            <a:r>
              <a:rPr b="0" lang="uk-UA" sz="2000" spc="-1" strike="noStrike">
                <a:latin typeface="Arial"/>
              </a:rPr>
              <a:t>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252699-D24D-46F6-B936-C96AB233BFA9}" type="slidenum">
              <a:rPr b="0" lang="uk-UA" sz="1400" spc="-1" strike="noStrike">
                <a:latin typeface="Times New Roman"/>
              </a:rPr>
              <a:t>1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5A9BC6B-7B9E-43F6-A51D-D04A19F11BE2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181AFA4-BDCE-4912-86C1-6C148D1FD3D2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C32C8AB-0394-40BD-88D8-19D5220C5E13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EB313C7-4F67-4E4D-A71E-7382A84862C4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585E81E-52A0-4DD9-A775-6D87107FD765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729BFC4-2CFC-48CC-B15A-214BF0E338EC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99E6415-91F8-465A-A138-50F1664AF0BE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EBC1656-8EB7-4A47-BA40-04ABBC713676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7894B6-9AFA-4B9A-9164-FF94CA51B2EE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278960" y="10157400"/>
            <a:ext cx="327672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C26B3F3-BCB1-476D-BA96-6203C313AB7C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1320" cy="40046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6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правки </a:t>
            </a:r>
            <a:r>
              <a:rPr b="0" lang="uk-UA" sz="4400" spc="-1" strike="noStrike">
                <a:latin typeface="Arial"/>
              </a:rPr>
              <a:t>тексту </a:t>
            </a:r>
            <a:r>
              <a:rPr b="0" lang="uk-UA" sz="4400" spc="-1" strike="noStrike">
                <a:latin typeface="Arial"/>
              </a:rPr>
              <a:t>заголов</a:t>
            </a:r>
            <a:r>
              <a:rPr b="0" lang="uk-UA" sz="4400" spc="-1" strike="noStrike">
                <a:latin typeface="Arial"/>
              </a:rPr>
              <a:t>ка </a:t>
            </a:r>
            <a:r>
              <a:rPr b="0" lang="uk-UA" sz="4400" spc="-1" strike="noStrike">
                <a:latin typeface="Arial"/>
              </a:rPr>
              <a:t>клацніт</a:t>
            </a:r>
            <a:r>
              <a:rPr b="0" lang="uk-UA" sz="4400" spc="-1" strike="noStrike">
                <a:latin typeface="Arial"/>
              </a:rPr>
              <a:t>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правки </a:t>
            </a:r>
            <a:r>
              <a:rPr b="0" lang="uk-UA" sz="4400" spc="-1" strike="noStrike">
                <a:latin typeface="Arial"/>
              </a:rPr>
              <a:t>тексту </a:t>
            </a:r>
            <a:r>
              <a:rPr b="0" lang="uk-UA" sz="4400" spc="-1" strike="noStrike">
                <a:latin typeface="Arial"/>
              </a:rPr>
              <a:t>заголов</a:t>
            </a:r>
            <a:r>
              <a:rPr b="0" lang="uk-UA" sz="4400" spc="-1" strike="noStrike">
                <a:latin typeface="Arial"/>
              </a:rPr>
              <a:t>ка </a:t>
            </a:r>
            <a:r>
              <a:rPr b="0" lang="uk-UA" sz="4400" spc="-1" strike="noStrike">
                <a:latin typeface="Arial"/>
              </a:rPr>
              <a:t>клацніт</a:t>
            </a:r>
            <a:r>
              <a:rPr b="0" lang="uk-UA" sz="4400" spc="-1" strike="noStrike">
                <a:latin typeface="Arial"/>
              </a:rPr>
              <a:t>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121840"/>
            <a:ext cx="1007676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Конвертер валют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70520" y="5455800"/>
            <a:ext cx="309204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Виконав: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ст. гр. ІП-16-2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Федорняк М. В.</a:t>
            </a:r>
            <a:endParaRPr b="0" lang="uk-UA" sz="2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000" y="3240000"/>
            <a:ext cx="530424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4960800" y="273600"/>
          <a:ext cx="4633920" cy="357588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Всі поля при типових та </a:t>
                      </a:r>
                      <a:r>
                        <a:rPr b="0" lang="uk-UA" sz="1800" spc="-1" strike="noStrike">
                          <a:latin typeface="Arial"/>
                        </a:rPr>
                        <a:t>введених значення не міняють </a:t>
                      </a:r>
                      <a:r>
                        <a:rPr b="0" lang="uk-UA" sz="1800" spc="-1" strike="noStrike">
                          <a:latin typeface="Arial"/>
                        </a:rPr>
                        <a:t>колір даних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4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P3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</a:t>
                      </a:r>
                      <a:r>
                        <a:rPr b="0" lang="uk-UA" sz="1800" spc="-1" strike="noStrike">
                          <a:latin typeface="Arial"/>
                        </a:rPr>
                        <a:t>відтворення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</a:t>
                      </a:r>
                      <a:r>
                        <a:rPr b="0" lang="uk-UA" sz="1800" spc="-1" strike="noStrike">
                          <a:latin typeface="Arial"/>
                        </a:rPr>
                        <a:t>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Значення однаково сіре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Cantarell"/>
                        </a:rPr>
                        <a:t>Введені значення виділяються темним кольором</a:t>
                      </a:r>
                      <a:endParaRPr b="0" lang="uk-UA" sz="1800" spc="-1" strike="noStrike">
                        <a:latin typeface="Cantarel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121840"/>
            <a:ext cx="1007676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Тест-кейси</a:t>
            </a:r>
            <a:endParaRPr b="0" lang="uk-U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288000"/>
            <a:ext cx="9000000" cy="57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ID:  1</a:t>
            </a:r>
            <a:br/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Name: Задання комісії конвертора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Preconditions: -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Steps: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1. Зайти на сторінку конвертора.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2. Ввести значення в поле комісії (див. Результати)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3. Натиснути Enter.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Expected result:</a:t>
            </a:r>
            <a:endParaRPr b="0" lang="uk-UA" sz="1600" spc="-1" strike="noStrike">
              <a:latin typeface="Cantarel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2516760" y="1783080"/>
          <a:ext cx="7290720" cy="4680000"/>
        </p:xfrm>
        <a:graphic>
          <a:graphicData uri="http://schemas.openxmlformats.org/drawingml/2006/table">
            <a:tbl>
              <a:tblPr/>
              <a:tblGrid>
                <a:gridCol w="3645720"/>
                <a:gridCol w="3645360"/>
              </a:tblGrid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uk-UA" sz="1800" spc="-1" strike="noStrike">
                          <a:latin typeface="Arial"/>
                        </a:rPr>
                        <a:t>Вхідне значення</a:t>
                      </a:r>
                      <a:endParaRPr b="1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uk-UA" sz="1800" spc="-1" strike="noStrike">
                          <a:latin typeface="Arial"/>
                        </a:rPr>
                        <a:t>Очікуваний </a:t>
                      </a:r>
                      <a:r>
                        <a:rPr b="1" lang="uk-UA" sz="1800" spc="-1" strike="noStrike">
                          <a:latin typeface="Arial"/>
                        </a:rPr>
                        <a:t>результат</a:t>
                      </a:r>
                      <a:endParaRPr b="1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&lt;залишити поле </a:t>
                      </a:r>
                      <a:r>
                        <a:rPr b="0" lang="uk-UA" sz="1800" spc="-1" strike="noStrike">
                          <a:latin typeface="Arial"/>
                        </a:rPr>
                        <a:t>порожнім&gt; 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Обраховує комісію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&amp;*%#ффца4  </a:t>
                      </a:r>
                      <a:r>
                        <a:rPr b="0" lang="uk-UA" sz="1800" spc="-1" strike="noStrike">
                          <a:latin typeface="Arial"/>
                        </a:rPr>
                        <a:t>42(^3$awfaw@23*&amp;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Символи, що не є </a:t>
                      </a:r>
                      <a:r>
                        <a:rPr b="0" lang="uk-UA" sz="1800" spc="-1" strike="noStrike">
                          <a:latin typeface="Arial"/>
                        </a:rPr>
                        <a:t>цифрами, не </a:t>
                      </a:r>
                      <a:r>
                        <a:rPr b="0" lang="uk-UA" sz="1800" spc="-1" strike="noStrike">
                          <a:latin typeface="Arial"/>
                        </a:rPr>
                        <a:t>повинні вводитись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0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Рахує комісію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Рахує комісію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99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Рахує комісію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100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101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&lt;body&gt;&lt;body&gt;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txtUserId = </a:t>
                      </a:r>
                      <a:r>
                        <a:rPr b="0" lang="uk-UA" sz="1800" spc="-1" strike="noStrike">
                          <a:latin typeface="Arial"/>
                        </a:rPr>
                        <a:t>getRequestString("U</a:t>
                      </a:r>
                      <a:r>
                        <a:rPr b="0" lang="uk-UA" sz="1800" spc="-1" strike="noStrike">
                          <a:latin typeface="Arial"/>
                        </a:rPr>
                        <a:t>serId");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56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document.write(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   </a:t>
                      </a:r>
                      <a:r>
                        <a:rPr b="0" lang="uk-UA" sz="1800" spc="-1" strike="noStrike">
                          <a:latin typeface="Arial"/>
                        </a:rPr>
                        <a:t>"&lt;p&gt;URL: " + </a:t>
                      </a:r>
                      <a:r>
                        <a:rPr b="0" lang="uk-UA" sz="1800" spc="-1" strike="noStrike">
                          <a:latin typeface="Arial"/>
                        </a:rPr>
                        <a:t>document.location + </a:t>
                      </a:r>
                      <a:r>
                        <a:rPr b="0" lang="uk-UA" sz="1800" spc="-1" strike="noStrike">
                          <a:latin typeface="Arial"/>
                        </a:rPr>
                        <a:t>"&lt;/p&gt;");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8000" y="288000"/>
            <a:ext cx="9000000" cy="57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ID:  2</a:t>
            </a:r>
            <a:br/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Name: Задання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валюти на обмін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Preconditions: -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Steps: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1. Зайти на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сторінку конвертора.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2. Ввести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значення в поле 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обміну (див.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Результати)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3. Натиснути </a:t>
            </a: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Enter.</a:t>
            </a:r>
            <a:endParaRPr b="0" lang="uk-UA" sz="1600" spc="-1" strike="noStrike">
              <a:latin typeface="Cantarel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Expected result:</a:t>
            </a:r>
            <a:endParaRPr b="0" lang="uk-UA" sz="1600" spc="-1" strike="noStrike">
              <a:latin typeface="Cantarel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2516760" y="1783080"/>
          <a:ext cx="7290720" cy="4680000"/>
        </p:xfrm>
        <a:graphic>
          <a:graphicData uri="http://schemas.openxmlformats.org/drawingml/2006/table">
            <a:tbl>
              <a:tblPr/>
              <a:tblGrid>
                <a:gridCol w="3645720"/>
                <a:gridCol w="3645360"/>
              </a:tblGrid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uk-UA" sz="1800" spc="-1" strike="noStrike">
                          <a:latin typeface="Arial"/>
                        </a:rPr>
                        <a:t>Вхідне значення</a:t>
                      </a:r>
                      <a:endParaRPr b="1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uk-UA" sz="1800" spc="-1" strike="noStrike">
                          <a:latin typeface="Arial"/>
                        </a:rPr>
                        <a:t>Очікуваний </a:t>
                      </a:r>
                      <a:r>
                        <a:rPr b="1" lang="uk-UA" sz="1800" spc="-1" strike="noStrike">
                          <a:latin typeface="Arial"/>
                        </a:rPr>
                        <a:t>результат</a:t>
                      </a:r>
                      <a:endParaRPr b="1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&lt;залишити поле порожнім&gt; 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Сприйме за 0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&amp;*%#ффца4  42(^3$awfaw@23*&amp;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Символи, що не є цифрами, не повинні вводитись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0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Рахує обмін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  <a:ea typeface="Droid Sans Fallback"/>
                        </a:rPr>
                        <a:t>Рахує </a:t>
                      </a:r>
                      <a:r>
                        <a:rPr b="0" lang="uk-UA" sz="1800" spc="-1" strike="noStrike">
                          <a:latin typeface="Arial"/>
                        </a:rPr>
                        <a:t>обмін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999999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  <a:ea typeface="Droid Sans Fallback"/>
                        </a:rPr>
                        <a:t>Рахує </a:t>
                      </a:r>
                      <a:r>
                        <a:rPr b="0" lang="uk-UA" sz="1800" spc="-1" strike="noStrike">
                          <a:latin typeface="Arial"/>
                        </a:rPr>
                        <a:t>обмін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1000000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  <a:ea typeface="Droid Sans Fallback"/>
                        </a:rPr>
                        <a:t>Рахує </a:t>
                      </a:r>
                      <a:r>
                        <a:rPr b="0" lang="uk-UA" sz="1800" spc="-1" strike="noStrike">
                          <a:latin typeface="Arial"/>
                        </a:rPr>
                        <a:t>обмін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1000001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&lt;body&gt;&lt;body&gt;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txtUserId = getRequestString("UserId");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56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document.write(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r>
                        <a:rPr b="0" lang="uk-UA" sz="1800" spc="-1" strike="noStrike">
                          <a:latin typeface="Arial"/>
                        </a:rPr>
                        <a:t>   </a:t>
                      </a:r>
                      <a:r>
                        <a:rPr b="0" lang="uk-UA" sz="1800" spc="-1" strike="noStrike">
                          <a:latin typeface="Arial"/>
                        </a:rPr>
                        <a:t>"&lt;p&gt;URL: " + document.location + "&lt;/p&gt;");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Видає помилку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121840"/>
            <a:ext cx="1007676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Баг-</a:t>
            </a: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репорт</a:t>
            </a:r>
            <a:endParaRPr b="0" lang="uk-U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5229720" y="225000"/>
          <a:ext cx="4633920" cy="357588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У полі “Мені потрібно” не працює випадне меню валюти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валют.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2. Пробуємо отримати список всієї валюти поля “Мені потрібно”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не реагує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розгортається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2"/>
          <p:cNvGraphicFramePr/>
          <p:nvPr/>
        </p:nvGraphicFramePr>
        <p:xfrm>
          <a:off x="0" y="0"/>
          <a:ext cx="5040000" cy="7559640"/>
        </p:xfrm>
        <a:graphic>
          <a:graphicData uri="http://schemas.openxmlformats.org/drawingml/2006/table">
            <a:tbl>
              <a:tblPr/>
              <a:tblGrid>
                <a:gridCol w="2660400"/>
                <a:gridCol w="2379600"/>
              </a:tblGrid>
              <a:tr h="69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Короткий опис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У полі “У мене є..” не працює випадне меню валюти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Проект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banker.ua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Компонент додатку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Номер версії*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1.2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Серйозність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S4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Пріоритет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P2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Статус*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Нова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0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Автор*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Федорняк Максим Володимирович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Призначений*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Розробник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Оточення*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Manjaro Linux, Chromium 58.0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94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Кроки відтворення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200" spc="-1" strike="noStrike">
                          <a:latin typeface="Arial"/>
                        </a:rPr>
                        <a:t>1. Переходимо на сторінку конвертера валют.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r>
                        <a:rPr b="0" lang="uk-UA" sz="1200" spc="-1" strike="noStrike">
                          <a:latin typeface="Arial"/>
                        </a:rPr>
                        <a:t>2. Пробуємо отримати список всієї валюти поля “У мене є..”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Список не реагує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Список розгортається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0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Прикріплений файл*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-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5268960" y="491760"/>
          <a:ext cx="4633920" cy="361440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У полі “У мене є” не працює випадне меню комісії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2. Пробуємо отримати увесь список варіантів зазначення комісії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не реагує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розгортається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2"/>
          <p:cNvGraphicFramePr/>
          <p:nvPr/>
        </p:nvGraphicFramePr>
        <p:xfrm>
          <a:off x="221400" y="352440"/>
          <a:ext cx="4633920" cy="357588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У полі “У мене є” не працює випадне меню курсу валюти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S4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2. Пробуємо отримати увесь список курсу валют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не реагує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Список розгортається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1"/>
          <p:cNvGraphicFramePr/>
          <p:nvPr/>
        </p:nvGraphicFramePr>
        <p:xfrm>
          <a:off x="4960800" y="273600"/>
          <a:ext cx="4633920" cy="357588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Курс валют не відповідає даним НБУ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Логіка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S3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P1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2. Обраховуємо ціну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Відображено некоректний курс валют, і відповідно обраховані значення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Cantarell"/>
                        </a:rPr>
                        <a:t>Курс та значення </a:t>
                      </a:r>
                      <a:r>
                        <a:rPr b="0" lang="uk-UA" sz="1800" spc="-1" strike="noStrike">
                          <a:latin typeface="Cantarell"/>
                        </a:rPr>
                        <a:t>коректні</a:t>
                      </a:r>
                      <a:endParaRPr b="0" lang="uk-UA" sz="1800" spc="-1" strike="noStrike">
                        <a:latin typeface="Cantarel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2"/>
          <p:cNvGraphicFramePr/>
          <p:nvPr/>
        </p:nvGraphicFramePr>
        <p:xfrm>
          <a:off x="221760" y="352800"/>
          <a:ext cx="4633920" cy="713520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898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Короткий опис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Попереджувальні повідомлення не згортаються автоматично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Проект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banker.ua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Компонент додатку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Серйозність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S4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Пріоритет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P3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490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Кроки відтворення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2. Обраховуємо значення поля, що складає більше його максимального значення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Виводиться попередження, що автоматично не закривається при будь-якій кількості таких попереджень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7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Повідомлення автоматично згортається через проміжок часу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4960800" y="273600"/>
          <a:ext cx="4633920" cy="357588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567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Короткий опис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Для комісії приймаються значення більше 100% та більше значення обміну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Проект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banker.ua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Компонент додатку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Логіка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Серйозність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S3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Пріоритет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P2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Кроки відтворення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2. Обраховуємо комісію, що більша 100%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Значення після </a:t>
                      </a:r>
                      <a:r>
                        <a:rPr b="0" lang="uk-UA" sz="1800" spc="-1" strike="noStrike">
                          <a:latin typeface="Arial"/>
                        </a:rPr>
                        <a:t>обміну стає </a:t>
                      </a:r>
                      <a:r>
                        <a:rPr b="0" lang="uk-UA" sz="1800" spc="-1" strike="noStrike">
                          <a:latin typeface="Arial"/>
                        </a:rPr>
                        <a:t>від’ємним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Cantarell"/>
                        </a:rPr>
                        <a:t>Значення комісії не </a:t>
                      </a:r>
                      <a:r>
                        <a:rPr b="0" lang="uk-UA" sz="1800" spc="-1" strike="noStrike">
                          <a:latin typeface="Cantarell"/>
                        </a:rPr>
                        <a:t>перевищують </a:t>
                      </a:r>
                      <a:r>
                        <a:rPr b="0" lang="uk-UA" sz="1800" spc="-1" strike="noStrike">
                          <a:latin typeface="Cantarell"/>
                        </a:rPr>
                        <a:t>100%</a:t>
                      </a:r>
                      <a:endParaRPr b="0" lang="uk-UA" sz="1800" spc="-1" strike="noStrike">
                        <a:latin typeface="Cantarel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2"/>
          <p:cNvGraphicFramePr/>
          <p:nvPr/>
        </p:nvGraphicFramePr>
        <p:xfrm>
          <a:off x="221760" y="352800"/>
          <a:ext cx="4633920" cy="7135200"/>
        </p:xfrm>
        <a:graphic>
          <a:graphicData uri="http://schemas.openxmlformats.org/drawingml/2006/table">
            <a:tbl>
              <a:tblPr/>
              <a:tblGrid>
                <a:gridCol w="2317320"/>
                <a:gridCol w="2316960"/>
              </a:tblGrid>
              <a:tr h="898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Короткий опис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Поля, що повинні </a:t>
                      </a:r>
                      <a:r>
                        <a:rPr b="0" lang="uk-UA" sz="1400" spc="-1" strike="noStrike">
                          <a:latin typeface="Arial"/>
                        </a:rPr>
                        <a:t>приймати тільки цифри, </a:t>
                      </a:r>
                      <a:r>
                        <a:rPr b="0" lang="uk-UA" sz="1400" spc="-1" strike="noStrike">
                          <a:latin typeface="Arial"/>
                        </a:rPr>
                        <a:t>приймають і інші </a:t>
                      </a:r>
                      <a:r>
                        <a:rPr b="0" lang="uk-UA" sz="1400" spc="-1" strike="noStrike">
                          <a:latin typeface="Arial"/>
                        </a:rPr>
                        <a:t>значення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Проект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banker.ua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Компонент додатку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Панель конвертера валют UI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Серйозність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S4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9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Пріоритет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P3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490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Кроки відтворення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1. Переходимо на сторінку конвертера валют</a:t>
                      </a:r>
                      <a:endParaRPr b="0" lang="uk-UA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2. Вводимо у поля будь-які символи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90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Фактичний результат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Будь-які символи приймаються та ігноруються в подальшому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7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Очікуваний результат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Приймаються тільки цифри</a:t>
                      </a:r>
                      <a:endParaRPr b="0" lang="uk-UA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Application>LibreOffice/6.1.6.3$Linux_X86_64 LibreOffice_project/10$Build-3</Application>
  <Words>771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2019-06-06T21:46:59Z</dcterms:modified>
  <cp:revision>99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