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перемі</a:t>
            </a:r>
            <a:r>
              <a:rPr b="0" lang="uk-UA" sz="4400" spc="-1" strike="noStrike">
                <a:latin typeface="Arial"/>
              </a:rPr>
              <a:t>щення </a:t>
            </a:r>
            <a:r>
              <a:rPr b="0" lang="uk-UA" sz="4400" spc="-1" strike="noStrike">
                <a:latin typeface="Arial"/>
              </a:rPr>
              <a:t>сторінк</a:t>
            </a:r>
            <a:r>
              <a:rPr b="0" lang="uk-UA" sz="4400" spc="-1" strike="noStrike">
                <a:latin typeface="Arial"/>
              </a:rPr>
              <a:t>и </a:t>
            </a:r>
            <a:r>
              <a:rPr b="0" lang="uk-UA" sz="4400" spc="-1" strike="noStrike">
                <a:latin typeface="Arial"/>
              </a:rPr>
              <a:t>клацніт</a:t>
            </a:r>
            <a:r>
              <a:rPr b="0" lang="uk-UA" sz="4400" spc="-1" strike="noStrike">
                <a:latin typeface="Arial"/>
              </a:rPr>
              <a:t>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</a:t>
            </a:r>
            <a:r>
              <a:rPr b="0" lang="uk-UA" sz="2000" spc="-1" strike="noStrike">
                <a:latin typeface="Arial"/>
              </a:rPr>
              <a:t>формату </a:t>
            </a:r>
            <a:r>
              <a:rPr b="0" lang="uk-UA" sz="2000" spc="-1" strike="noStrike">
                <a:latin typeface="Arial"/>
              </a:rPr>
              <a:t>приміток </a:t>
            </a:r>
            <a:r>
              <a:rPr b="0" lang="uk-UA" sz="2000" spc="-1" strike="noStrike">
                <a:latin typeface="Arial"/>
              </a:rPr>
              <a:t>клацніть </a:t>
            </a:r>
            <a:r>
              <a:rPr b="0" lang="uk-UA" sz="2000" spc="-1" strike="noStrike">
                <a:latin typeface="Arial"/>
              </a:rPr>
              <a:t>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 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5D4F73-4C46-477A-BAAE-2B013AA2800D}" type="slidenum">
              <a:rPr b="0" lang="uk-UA" sz="1400" spc="-1" strike="noStrike">
                <a:latin typeface="Times New Roman"/>
              </a:rPr>
              <a:t>1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278960" y="10157400"/>
            <a:ext cx="3274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98A5EA8-6356-4728-B056-DF95280E94C4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39160" cy="4002480"/>
          </a:xfrm>
          <a:prstGeom prst="rect">
            <a:avLst/>
          </a:prstGeom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278960" y="10157400"/>
            <a:ext cx="3274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2C26E50-214A-4DF0-8D8F-1DCA2B791FA3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39160" cy="4002480"/>
          </a:xfrm>
          <a:prstGeom prst="rect">
            <a:avLst/>
          </a:prstGeom>
        </p:spPr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78960" y="10157400"/>
            <a:ext cx="3274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04480CC-CA1E-4A6A-A093-2ADA2C5D4F12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39160" cy="4002480"/>
          </a:xfrm>
          <a:prstGeom prst="rect">
            <a:avLst/>
          </a:prstGeom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960" y="10157400"/>
            <a:ext cx="3274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0752F95-AF33-4240-B7A8-E4723DBB800A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39160" cy="400248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278960" y="10157400"/>
            <a:ext cx="3274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5A0F934-D481-4298-A2EC-E86CCA56A3B0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39160" cy="400248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1520" cy="48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uk-UA" sz="1800" spc="-1" strike="noStrike">
                <a:latin typeface="Arial"/>
              </a:rPr>
              <a:t>Для правки тексту </a:t>
            </a:r>
            <a:r>
              <a:rPr b="0" lang="uk-UA" sz="1800" spc="-1" strike="noStrike">
                <a:latin typeface="Arial"/>
              </a:rPr>
              <a:t>заголовка клацніть </a:t>
            </a:r>
            <a:r>
              <a:rPr b="0" lang="uk-UA" sz="1800" spc="-1" strike="noStrike">
                <a:latin typeface="Arial"/>
              </a:rPr>
              <a:t>мишею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Для редагування структури клацніть мишею</a:t>
            </a:r>
            <a:endParaRPr b="0" lang="uk-U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Другий рівень структури</a:t>
            </a:r>
            <a:endParaRPr b="0" lang="uk-U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Третій рівень структури</a:t>
            </a:r>
            <a:endParaRPr b="0" lang="uk-U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latin typeface="Arial"/>
              </a:rPr>
              <a:t>Четвертий рівень структури</a:t>
            </a:r>
            <a:endParaRPr b="0" lang="uk-U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П'ятий рівень структури</a:t>
            </a:r>
            <a:endParaRPr b="0" lang="uk-U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Шостий рівень структури</a:t>
            </a:r>
            <a:endParaRPr b="0" lang="uk-U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latin typeface="Arial"/>
              </a:rPr>
              <a:t>Сьомий рівень структури</a:t>
            </a:r>
            <a:endParaRPr b="0" lang="uk-U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</a:t>
            </a:r>
            <a:r>
              <a:rPr b="0" lang="uk-UA" sz="4400" spc="-1" strike="noStrike">
                <a:latin typeface="Arial"/>
              </a:rPr>
              <a:t>правки </a:t>
            </a:r>
            <a:r>
              <a:rPr b="0" lang="uk-UA" sz="4400" spc="-1" strike="noStrike">
                <a:latin typeface="Arial"/>
              </a:rPr>
              <a:t>тексту </a:t>
            </a:r>
            <a:r>
              <a:rPr b="0" lang="uk-UA" sz="4400" spc="-1" strike="noStrike">
                <a:latin typeface="Arial"/>
              </a:rPr>
              <a:t>заголов</a:t>
            </a:r>
            <a:r>
              <a:rPr b="0" lang="uk-UA" sz="4400" spc="-1" strike="noStrike">
                <a:latin typeface="Arial"/>
              </a:rPr>
              <a:t>ка </a:t>
            </a:r>
            <a:r>
              <a:rPr b="0" lang="uk-UA" sz="4400" spc="-1" strike="noStrike">
                <a:latin typeface="Arial"/>
              </a:rPr>
              <a:t>клацніт</a:t>
            </a:r>
            <a:r>
              <a:rPr b="0" lang="uk-UA" sz="4400" spc="-1" strike="noStrike">
                <a:latin typeface="Arial"/>
              </a:rPr>
              <a:t>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121840"/>
            <a:ext cx="1007460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Самостійна робота</a:t>
            </a:r>
            <a:endParaRPr b="0" lang="uk-UA" sz="4400" spc="-1" strike="noStrike">
              <a:latin typeface="Arial"/>
            </a:endParaRPr>
          </a:p>
          <a:p>
            <a:pPr algn="ctr">
              <a:lnSpc>
                <a:spcPct val="125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Розробка вимог якості до ПЗ на базі стандарту</a:t>
            </a:r>
            <a:r>
              <a:rPr b="1" lang="uk-UA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uk-UA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ISO</a:t>
            </a:r>
            <a:r>
              <a:rPr b="1" lang="uk-UA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9126</a:t>
            </a:r>
            <a:endParaRPr b="0" lang="uk-UA" sz="2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70520" y="5455800"/>
            <a:ext cx="308988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Виконав: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ст. гр. ІП-16-2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Федорняк М. В.</a:t>
            </a:r>
            <a:endParaRPr b="0" lang="uk-U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37800"/>
            <a:ext cx="10074600" cy="12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Variant 4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60" y="1512000"/>
            <a:ext cx="10072800" cy="28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Завдання: провести оцінювання якості програмних продуктів за допомогою використання метрик стандарту якості ПЗ ISO 9126. Кінцевий користувач висунув наступні вимоги: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побудова діаграм (в тому числі і зведених) за наявними даними;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швидкість обчислення даних повинна становити від 1 до 5 сек;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працювати 7 днів у тиждень і 24 години на добу;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після збоїв в електроживленні відновлення повинно тривати не більше 5 хв;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об’єм даних, який повинен зберігатися повинен становити не менше 10 Гб  з можливістю відновлення;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кінцевий користувач повинен протягом дня вміти працювати з 50% функцій;</a:t>
            </a:r>
            <a:endParaRPr b="0" lang="uk-UA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uk-UA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на обробку одного запиту не повинно витрачатися більше 1 MB оперативної пам'яті.</a:t>
            </a:r>
            <a:endParaRPr b="0" lang="uk-UA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5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68760" y="3984840"/>
          <a:ext cx="9639000" cy="2928960"/>
        </p:xfrm>
        <a:graphic>
          <a:graphicData uri="http://schemas.openxmlformats.org/drawingml/2006/table">
            <a:tbl>
              <a:tblPr/>
              <a:tblGrid>
                <a:gridCol w="2284560"/>
                <a:gridCol w="2797560"/>
                <a:gridCol w="2668680"/>
                <a:gridCol w="1888560"/>
              </a:tblGrid>
              <a:tr h="36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Умовне позначення</a:t>
                      </a:r>
                      <a:endParaRPr b="0" lang="uk-UA" sz="16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Arial"/>
                        </a:rPr>
                        <a:t>Функція</a:t>
                      </a:r>
                      <a:endParaRPr b="0" lang="uk-UA" sz="16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Arial"/>
                        </a:rPr>
                        <a:t>Характеристика</a:t>
                      </a:r>
                      <a:endParaRPr b="0" lang="uk-UA" sz="16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Arial"/>
                        </a:rPr>
                        <a:t>Метрика</a:t>
                      </a:r>
                      <a:endParaRPr b="0" lang="uk-UA" sz="16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R1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Обробка даних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Продуктивність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Секунди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R2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Відновлення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Хвилини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1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R3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Збереження даних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Гігабайти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R4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Побудова діаграм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Функціональність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R5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Забезпечення працездатності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Години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R6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Забезпечення доступності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Практичність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%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R7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Використання ресурсів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Мегабайти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72000" y="229680"/>
          <a:ext cx="9935640" cy="3514680"/>
        </p:xfrm>
        <a:graphic>
          <a:graphicData uri="http://schemas.openxmlformats.org/drawingml/2006/table">
            <a:tbl>
              <a:tblPr/>
              <a:tblGrid>
                <a:gridCol w="1309680"/>
                <a:gridCol w="1368360"/>
                <a:gridCol w="1717200"/>
                <a:gridCol w="2146680"/>
                <a:gridCol w="3393720"/>
              </a:tblGrid>
              <a:tr h="540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Умовне позначення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Вимога користувача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Характеристика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Атрибут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600" spc="-1" strike="noStrike">
                          <a:latin typeface="Cantarell"/>
                        </a:rPr>
                        <a:t>Метрика</a:t>
                      </a:r>
                      <a:endParaRPr b="0" lang="uk-UA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A1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R1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Продуктивність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Часова ефективність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Максимальний час для відгуку, секунди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A2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R2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Здатність до відновлення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Максимальний час для відновлення, секунди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1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A3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R3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 використання ресурсів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Мінімальний об’єм даних, ГБ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A4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R4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Функціональність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Функціональна придатність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A5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R5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Стійкість до відмов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Мінімальний час роботи в день, години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A6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R6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Практичність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Зручність навчання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Мінімальна частина освоєного функціоналу за добу, %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A7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R7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 використання ресурсів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Максимальна к-сть оперативної пам’яті на обробку, МБ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2"/>
          <p:cNvGraphicFramePr/>
          <p:nvPr/>
        </p:nvGraphicFramePr>
        <p:xfrm>
          <a:off x="181440" y="3722040"/>
          <a:ext cx="9647280" cy="3621960"/>
        </p:xfrm>
        <a:graphic>
          <a:graphicData uri="http://schemas.openxmlformats.org/drawingml/2006/table">
            <a:tbl>
              <a:tblPr/>
              <a:tblGrid>
                <a:gridCol w="2262600"/>
                <a:gridCol w="2746080"/>
                <a:gridCol w="2905560"/>
                <a:gridCol w="1733400"/>
              </a:tblGrid>
              <a:tr h="640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Характеристика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Підхарактеристика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Атрибут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Умовне позначення</a:t>
                      </a:r>
                      <a:endParaRPr b="0" lang="uk-UA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Продуктивність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Можливість швидкого зчитування зміни параметрів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- Наявність механізму для постійної перевірки параметрів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B1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89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Можливість до відновлення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- Можливість безперебійної роботи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Наявність механізму резервного копіювання даних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Відновлення в результаті поломки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Наявність механізму постійної підтримки роботи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B2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B3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B4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Використання ресурсів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Механізм розподіленого збереження даних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B5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Функціональність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Захищеність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Наявність механізму шифрування даних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B6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Практичність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Простота використання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Наявність інтуїтивно зрозумілого інтерфейсу</a:t>
                      </a:r>
                      <a:endParaRPr b="0" lang="uk-UA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B7</a:t>
                      </a:r>
                      <a:endParaRPr b="0" lang="uk-UA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1"/>
          <p:cNvGraphicFramePr/>
          <p:nvPr/>
        </p:nvGraphicFramePr>
        <p:xfrm>
          <a:off x="923040" y="727920"/>
          <a:ext cx="8334000" cy="2192400"/>
        </p:xfrm>
        <a:graphic>
          <a:graphicData uri="http://schemas.openxmlformats.org/drawingml/2006/table">
            <a:tbl>
              <a:tblPr/>
              <a:tblGrid>
                <a:gridCol w="1955160"/>
                <a:gridCol w="2334240"/>
                <a:gridCol w="2548800"/>
                <a:gridCol w="1496160"/>
              </a:tblGrid>
              <a:tr h="36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Характеристика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Підхарактеристика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Атрибут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uk-UA" sz="1800" spc="-1" strike="noStrike">
                          <a:latin typeface="Cantarell"/>
                        </a:rPr>
                        <a:t>Умовне позначення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Продуктивність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Можливість швидкого зчитування зміни параметрів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- Наявність механізму для постійної перевірки параметрів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B1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Надійність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Можливість до відновлення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- Можливість безперебійної роботи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Наявність механізму резервного копіювання даних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Відновлення в результаті поломки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Наявність механізму постійної підтримки роботи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B2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B3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B4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1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Ефективність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Використання ресурсів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Механізм розподіленого збереження даних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B5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Функціональність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Захищеність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Наявність механізму шифрування даних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B6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Практичність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Простота використання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- </a:t>
                      </a: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ntarell"/>
                          <a:ea typeface="Arial Unicode MS"/>
                        </a:rPr>
                        <a:t>Наявність інтуїтивно зрозумілого інтерфейсу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Cantarell"/>
                        </a:rPr>
                        <a:t>B7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1"/>
          <p:cNvGraphicFramePr/>
          <p:nvPr/>
        </p:nvGraphicFramePr>
        <p:xfrm>
          <a:off x="2562840" y="929880"/>
          <a:ext cx="5075280" cy="5759280"/>
        </p:xfrm>
        <a:graphic>
          <a:graphicData uri="http://schemas.openxmlformats.org/drawingml/2006/table">
            <a:tbl>
              <a:tblPr/>
              <a:tblGrid>
                <a:gridCol w="634320"/>
                <a:gridCol w="634320"/>
                <a:gridCol w="634320"/>
                <a:gridCol w="634320"/>
                <a:gridCol w="628200"/>
                <a:gridCol w="640440"/>
                <a:gridCol w="634320"/>
                <a:gridCol w="6354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B5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B7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A1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A2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A3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A4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A5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A6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800" spc="-1" strike="noStrike">
                          <a:latin typeface="Arial"/>
                        </a:rPr>
                        <a:t>A7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++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uk-UA" sz="1800" spc="-1" strike="noStrike">
                          <a:latin typeface="Arial"/>
                        </a:rPr>
                        <a:t>--</a:t>
                      </a:r>
                      <a:endParaRPr b="0" lang="uk-U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2019-06-04T23:21:20Z</dcterms:modified>
  <cp:revision>109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