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63" r:id="rId6"/>
    <p:sldId id="258" r:id="rId7"/>
    <p:sldId id="266" r:id="rId8"/>
    <p:sldId id="259" r:id="rId9"/>
    <p:sldId id="265" r:id="rId10"/>
    <p:sldId id="267" r:id="rId11"/>
    <p:sldId id="269" r:id="rId12"/>
    <p:sldId id="268" r:id="rId13"/>
    <p:sldId id="264" r:id="rId14"/>
    <p:sldId id="260" r:id="rId15"/>
    <p:sldId id="270" r:id="rId16"/>
    <p:sldId id="271" r:id="rId17"/>
    <p:sldId id="272" r:id="rId18"/>
    <p:sldId id="274"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86" d="100"/>
          <a:sy n="86" d="100"/>
        </p:scale>
        <p:origin x="5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670F-3E58-44B8-A0D6-D28612986C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BFA3F9-8B90-4597-8ACF-6DA890A30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EEF123-F5C5-4937-9402-A80F296CA4DB}"/>
              </a:ext>
            </a:extLst>
          </p:cNvPr>
          <p:cNvSpPr>
            <a:spLocks noGrp="1"/>
          </p:cNvSpPr>
          <p:nvPr>
            <p:ph type="dt" sz="half" idx="10"/>
          </p:nvPr>
        </p:nvSpPr>
        <p:spPr/>
        <p:txBody>
          <a:bodyPr/>
          <a:lstStyle/>
          <a:p>
            <a:fld id="{94196A2D-8654-49EB-8137-A2DACC8536E8}" type="datetimeFigureOut">
              <a:rPr lang="en-US" smtClean="0"/>
              <a:t>8/7/2019</a:t>
            </a:fld>
            <a:endParaRPr lang="en-US"/>
          </a:p>
        </p:txBody>
      </p:sp>
      <p:sp>
        <p:nvSpPr>
          <p:cNvPr id="5" name="Footer Placeholder 4">
            <a:extLst>
              <a:ext uri="{FF2B5EF4-FFF2-40B4-BE49-F238E27FC236}">
                <a16:creationId xmlns:a16="http://schemas.microsoft.com/office/drawing/2014/main" id="{85D56D0E-E481-4877-A3A1-C42A4B7D4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A22C9-3AA5-48E6-A8AD-AAF3CB72DB26}"/>
              </a:ext>
            </a:extLst>
          </p:cNvPr>
          <p:cNvSpPr>
            <a:spLocks noGrp="1"/>
          </p:cNvSpPr>
          <p:nvPr>
            <p:ph type="sldNum" sz="quarter" idx="12"/>
          </p:nvPr>
        </p:nvSpPr>
        <p:spPr/>
        <p:txBody>
          <a:bodyPr/>
          <a:lstStyle/>
          <a:p>
            <a:fld id="{84A51BB4-3789-4550-AE06-D3F099818B15}" type="slidenum">
              <a:rPr lang="en-US" smtClean="0"/>
              <a:t>‹#›</a:t>
            </a:fld>
            <a:endParaRPr lang="en-US"/>
          </a:p>
        </p:txBody>
      </p:sp>
    </p:spTree>
    <p:extLst>
      <p:ext uri="{BB962C8B-B14F-4D97-AF65-F5344CB8AC3E}">
        <p14:creationId xmlns:p14="http://schemas.microsoft.com/office/powerpoint/2010/main" val="124551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E911-C713-4C2D-AEA1-F72123D97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8F0DE4-629F-4B3B-8D32-5773DE672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E9CAE-8F09-48CA-8248-70B7F4ACC531}"/>
              </a:ext>
            </a:extLst>
          </p:cNvPr>
          <p:cNvSpPr>
            <a:spLocks noGrp="1"/>
          </p:cNvSpPr>
          <p:nvPr>
            <p:ph type="dt" sz="half" idx="10"/>
          </p:nvPr>
        </p:nvSpPr>
        <p:spPr/>
        <p:txBody>
          <a:bodyPr/>
          <a:lstStyle/>
          <a:p>
            <a:fld id="{94196A2D-8654-49EB-8137-A2DACC8536E8}" type="datetimeFigureOut">
              <a:rPr lang="en-US" smtClean="0"/>
              <a:t>8/7/2019</a:t>
            </a:fld>
            <a:endParaRPr lang="en-US"/>
          </a:p>
        </p:txBody>
      </p:sp>
      <p:sp>
        <p:nvSpPr>
          <p:cNvPr id="5" name="Footer Placeholder 4">
            <a:extLst>
              <a:ext uri="{FF2B5EF4-FFF2-40B4-BE49-F238E27FC236}">
                <a16:creationId xmlns:a16="http://schemas.microsoft.com/office/drawing/2014/main" id="{BCD65FAB-919C-4F76-855C-8ED42EBDC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28A5A-3114-446D-90E7-CF4A5ABACD89}"/>
              </a:ext>
            </a:extLst>
          </p:cNvPr>
          <p:cNvSpPr>
            <a:spLocks noGrp="1"/>
          </p:cNvSpPr>
          <p:nvPr>
            <p:ph type="sldNum" sz="quarter" idx="12"/>
          </p:nvPr>
        </p:nvSpPr>
        <p:spPr/>
        <p:txBody>
          <a:bodyPr/>
          <a:lstStyle/>
          <a:p>
            <a:fld id="{84A51BB4-3789-4550-AE06-D3F099818B15}" type="slidenum">
              <a:rPr lang="en-US" smtClean="0"/>
              <a:t>‹#›</a:t>
            </a:fld>
            <a:endParaRPr lang="en-US"/>
          </a:p>
        </p:txBody>
      </p:sp>
    </p:spTree>
    <p:extLst>
      <p:ext uri="{BB962C8B-B14F-4D97-AF65-F5344CB8AC3E}">
        <p14:creationId xmlns:p14="http://schemas.microsoft.com/office/powerpoint/2010/main" val="246481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23A591-3EEE-4CD6-B7F4-6C4AB29B6A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9EC0F-809E-4E72-AE2D-45F6573288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4C1F4-1E16-4A51-835B-B62A59D472AE}"/>
              </a:ext>
            </a:extLst>
          </p:cNvPr>
          <p:cNvSpPr>
            <a:spLocks noGrp="1"/>
          </p:cNvSpPr>
          <p:nvPr>
            <p:ph type="dt" sz="half" idx="10"/>
          </p:nvPr>
        </p:nvSpPr>
        <p:spPr/>
        <p:txBody>
          <a:bodyPr/>
          <a:lstStyle/>
          <a:p>
            <a:fld id="{94196A2D-8654-49EB-8137-A2DACC8536E8}" type="datetimeFigureOut">
              <a:rPr lang="en-US" smtClean="0"/>
              <a:t>8/7/2019</a:t>
            </a:fld>
            <a:endParaRPr lang="en-US"/>
          </a:p>
        </p:txBody>
      </p:sp>
      <p:sp>
        <p:nvSpPr>
          <p:cNvPr id="5" name="Footer Placeholder 4">
            <a:extLst>
              <a:ext uri="{FF2B5EF4-FFF2-40B4-BE49-F238E27FC236}">
                <a16:creationId xmlns:a16="http://schemas.microsoft.com/office/drawing/2014/main" id="{5275BB6A-0750-4419-9E90-C7E79605A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0A88C-AEA7-4851-9022-AE3186DC227C}"/>
              </a:ext>
            </a:extLst>
          </p:cNvPr>
          <p:cNvSpPr>
            <a:spLocks noGrp="1"/>
          </p:cNvSpPr>
          <p:nvPr>
            <p:ph type="sldNum" sz="quarter" idx="12"/>
          </p:nvPr>
        </p:nvSpPr>
        <p:spPr/>
        <p:txBody>
          <a:bodyPr/>
          <a:lstStyle/>
          <a:p>
            <a:fld id="{84A51BB4-3789-4550-AE06-D3F099818B15}" type="slidenum">
              <a:rPr lang="en-US" smtClean="0"/>
              <a:t>‹#›</a:t>
            </a:fld>
            <a:endParaRPr lang="en-US"/>
          </a:p>
        </p:txBody>
      </p:sp>
    </p:spTree>
    <p:extLst>
      <p:ext uri="{BB962C8B-B14F-4D97-AF65-F5344CB8AC3E}">
        <p14:creationId xmlns:p14="http://schemas.microsoft.com/office/powerpoint/2010/main" val="301911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6CD4-0751-4D27-BF7F-8114F386D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F0131E-0FCC-461A-A910-C5AC308CA8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3024E-C0D4-4F5B-8600-A032D3F8F734}"/>
              </a:ext>
            </a:extLst>
          </p:cNvPr>
          <p:cNvSpPr>
            <a:spLocks noGrp="1"/>
          </p:cNvSpPr>
          <p:nvPr>
            <p:ph type="dt" sz="half" idx="10"/>
          </p:nvPr>
        </p:nvSpPr>
        <p:spPr/>
        <p:txBody>
          <a:bodyPr/>
          <a:lstStyle/>
          <a:p>
            <a:fld id="{94196A2D-8654-49EB-8137-A2DACC8536E8}" type="datetimeFigureOut">
              <a:rPr lang="en-US" smtClean="0"/>
              <a:t>8/7/2019</a:t>
            </a:fld>
            <a:endParaRPr lang="en-US"/>
          </a:p>
        </p:txBody>
      </p:sp>
      <p:sp>
        <p:nvSpPr>
          <p:cNvPr id="5" name="Footer Placeholder 4">
            <a:extLst>
              <a:ext uri="{FF2B5EF4-FFF2-40B4-BE49-F238E27FC236}">
                <a16:creationId xmlns:a16="http://schemas.microsoft.com/office/drawing/2014/main" id="{669DC242-0AB5-433C-97A1-96E3991F7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43949-C44B-4212-93B2-E89C8209658D}"/>
              </a:ext>
            </a:extLst>
          </p:cNvPr>
          <p:cNvSpPr>
            <a:spLocks noGrp="1"/>
          </p:cNvSpPr>
          <p:nvPr>
            <p:ph type="sldNum" sz="quarter" idx="12"/>
          </p:nvPr>
        </p:nvSpPr>
        <p:spPr/>
        <p:txBody>
          <a:bodyPr/>
          <a:lstStyle/>
          <a:p>
            <a:fld id="{84A51BB4-3789-4550-AE06-D3F099818B15}" type="slidenum">
              <a:rPr lang="en-US" smtClean="0"/>
              <a:t>‹#›</a:t>
            </a:fld>
            <a:endParaRPr lang="en-US"/>
          </a:p>
        </p:txBody>
      </p:sp>
    </p:spTree>
    <p:extLst>
      <p:ext uri="{BB962C8B-B14F-4D97-AF65-F5344CB8AC3E}">
        <p14:creationId xmlns:p14="http://schemas.microsoft.com/office/powerpoint/2010/main" val="366804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B1C3-A619-4EBE-8B0E-9A0BDBA43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33BB6C-EEAF-44D5-B784-7D1AD586A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247D57-A187-4419-93E5-7B6D8993C28D}"/>
              </a:ext>
            </a:extLst>
          </p:cNvPr>
          <p:cNvSpPr>
            <a:spLocks noGrp="1"/>
          </p:cNvSpPr>
          <p:nvPr>
            <p:ph type="dt" sz="half" idx="10"/>
          </p:nvPr>
        </p:nvSpPr>
        <p:spPr/>
        <p:txBody>
          <a:bodyPr/>
          <a:lstStyle/>
          <a:p>
            <a:fld id="{94196A2D-8654-49EB-8137-A2DACC8536E8}" type="datetimeFigureOut">
              <a:rPr lang="en-US" smtClean="0"/>
              <a:t>8/7/2019</a:t>
            </a:fld>
            <a:endParaRPr lang="en-US"/>
          </a:p>
        </p:txBody>
      </p:sp>
      <p:sp>
        <p:nvSpPr>
          <p:cNvPr id="5" name="Footer Placeholder 4">
            <a:extLst>
              <a:ext uri="{FF2B5EF4-FFF2-40B4-BE49-F238E27FC236}">
                <a16:creationId xmlns:a16="http://schemas.microsoft.com/office/drawing/2014/main" id="{AA4D0978-19D1-4C99-8B95-661E1EF66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97E53-1675-4F2E-8CFC-6A6EF704E478}"/>
              </a:ext>
            </a:extLst>
          </p:cNvPr>
          <p:cNvSpPr>
            <a:spLocks noGrp="1"/>
          </p:cNvSpPr>
          <p:nvPr>
            <p:ph type="sldNum" sz="quarter" idx="12"/>
          </p:nvPr>
        </p:nvSpPr>
        <p:spPr/>
        <p:txBody>
          <a:bodyPr/>
          <a:lstStyle/>
          <a:p>
            <a:fld id="{84A51BB4-3789-4550-AE06-D3F099818B15}" type="slidenum">
              <a:rPr lang="en-US" smtClean="0"/>
              <a:t>‹#›</a:t>
            </a:fld>
            <a:endParaRPr lang="en-US"/>
          </a:p>
        </p:txBody>
      </p:sp>
    </p:spTree>
    <p:extLst>
      <p:ext uri="{BB962C8B-B14F-4D97-AF65-F5344CB8AC3E}">
        <p14:creationId xmlns:p14="http://schemas.microsoft.com/office/powerpoint/2010/main" val="45765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9AA7-1A44-4507-BF73-A04F338EC3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4038A3-EA4C-4F36-823F-1D135EAC49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34494-D7AC-4CF2-AA92-D8D15020C5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39BD9A-A2CF-4CFD-A18A-51C5555F56A0}"/>
              </a:ext>
            </a:extLst>
          </p:cNvPr>
          <p:cNvSpPr>
            <a:spLocks noGrp="1"/>
          </p:cNvSpPr>
          <p:nvPr>
            <p:ph type="dt" sz="half" idx="10"/>
          </p:nvPr>
        </p:nvSpPr>
        <p:spPr/>
        <p:txBody>
          <a:bodyPr/>
          <a:lstStyle/>
          <a:p>
            <a:fld id="{94196A2D-8654-49EB-8137-A2DACC8536E8}" type="datetimeFigureOut">
              <a:rPr lang="en-US" smtClean="0"/>
              <a:t>8/7/2019</a:t>
            </a:fld>
            <a:endParaRPr lang="en-US"/>
          </a:p>
        </p:txBody>
      </p:sp>
      <p:sp>
        <p:nvSpPr>
          <p:cNvPr id="6" name="Footer Placeholder 5">
            <a:extLst>
              <a:ext uri="{FF2B5EF4-FFF2-40B4-BE49-F238E27FC236}">
                <a16:creationId xmlns:a16="http://schemas.microsoft.com/office/drawing/2014/main" id="{D534E346-67CB-4ECC-9969-72236D74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27071-B537-48EA-B3D1-A0A5BD406606}"/>
              </a:ext>
            </a:extLst>
          </p:cNvPr>
          <p:cNvSpPr>
            <a:spLocks noGrp="1"/>
          </p:cNvSpPr>
          <p:nvPr>
            <p:ph type="sldNum" sz="quarter" idx="12"/>
          </p:nvPr>
        </p:nvSpPr>
        <p:spPr/>
        <p:txBody>
          <a:bodyPr/>
          <a:lstStyle/>
          <a:p>
            <a:fld id="{84A51BB4-3789-4550-AE06-D3F099818B15}" type="slidenum">
              <a:rPr lang="en-US" smtClean="0"/>
              <a:t>‹#›</a:t>
            </a:fld>
            <a:endParaRPr lang="en-US"/>
          </a:p>
        </p:txBody>
      </p:sp>
    </p:spTree>
    <p:extLst>
      <p:ext uri="{BB962C8B-B14F-4D97-AF65-F5344CB8AC3E}">
        <p14:creationId xmlns:p14="http://schemas.microsoft.com/office/powerpoint/2010/main" val="393389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FD0D-FF6D-4A17-B53F-E5412FFF9E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E34A84-C266-4383-8FE0-3FDDBB2BF0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3B14E-7A81-4799-A660-1677139306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1DA9A6-D540-43F1-A322-31AC1F55D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529DCA-EEF7-4F2E-BBC1-88846392F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AB6B8C-2F41-425B-A25A-2101D769555C}"/>
              </a:ext>
            </a:extLst>
          </p:cNvPr>
          <p:cNvSpPr>
            <a:spLocks noGrp="1"/>
          </p:cNvSpPr>
          <p:nvPr>
            <p:ph type="dt" sz="half" idx="10"/>
          </p:nvPr>
        </p:nvSpPr>
        <p:spPr/>
        <p:txBody>
          <a:bodyPr/>
          <a:lstStyle/>
          <a:p>
            <a:fld id="{94196A2D-8654-49EB-8137-A2DACC8536E8}" type="datetimeFigureOut">
              <a:rPr lang="en-US" smtClean="0"/>
              <a:t>8/7/2019</a:t>
            </a:fld>
            <a:endParaRPr lang="en-US"/>
          </a:p>
        </p:txBody>
      </p:sp>
      <p:sp>
        <p:nvSpPr>
          <p:cNvPr id="8" name="Footer Placeholder 7">
            <a:extLst>
              <a:ext uri="{FF2B5EF4-FFF2-40B4-BE49-F238E27FC236}">
                <a16:creationId xmlns:a16="http://schemas.microsoft.com/office/drawing/2014/main" id="{9D7F2A7B-77D0-4B37-97DA-EDDD00D757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2F22D4-7872-49C6-86EF-4E82C360D462}"/>
              </a:ext>
            </a:extLst>
          </p:cNvPr>
          <p:cNvSpPr>
            <a:spLocks noGrp="1"/>
          </p:cNvSpPr>
          <p:nvPr>
            <p:ph type="sldNum" sz="quarter" idx="12"/>
          </p:nvPr>
        </p:nvSpPr>
        <p:spPr/>
        <p:txBody>
          <a:bodyPr/>
          <a:lstStyle/>
          <a:p>
            <a:fld id="{84A51BB4-3789-4550-AE06-D3F099818B15}" type="slidenum">
              <a:rPr lang="en-US" smtClean="0"/>
              <a:t>‹#›</a:t>
            </a:fld>
            <a:endParaRPr lang="en-US"/>
          </a:p>
        </p:txBody>
      </p:sp>
    </p:spTree>
    <p:extLst>
      <p:ext uri="{BB962C8B-B14F-4D97-AF65-F5344CB8AC3E}">
        <p14:creationId xmlns:p14="http://schemas.microsoft.com/office/powerpoint/2010/main" val="223395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5DFD-9C40-4DB1-9949-CD13AF969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96009F-4F65-4B8C-9CB7-0BDC7549AAD3}"/>
              </a:ext>
            </a:extLst>
          </p:cNvPr>
          <p:cNvSpPr>
            <a:spLocks noGrp="1"/>
          </p:cNvSpPr>
          <p:nvPr>
            <p:ph type="dt" sz="half" idx="10"/>
          </p:nvPr>
        </p:nvSpPr>
        <p:spPr/>
        <p:txBody>
          <a:bodyPr/>
          <a:lstStyle/>
          <a:p>
            <a:fld id="{94196A2D-8654-49EB-8137-A2DACC8536E8}" type="datetimeFigureOut">
              <a:rPr lang="en-US" smtClean="0"/>
              <a:t>8/7/2019</a:t>
            </a:fld>
            <a:endParaRPr lang="en-US"/>
          </a:p>
        </p:txBody>
      </p:sp>
      <p:sp>
        <p:nvSpPr>
          <p:cNvPr id="4" name="Footer Placeholder 3">
            <a:extLst>
              <a:ext uri="{FF2B5EF4-FFF2-40B4-BE49-F238E27FC236}">
                <a16:creationId xmlns:a16="http://schemas.microsoft.com/office/drawing/2014/main" id="{C5528E3B-7244-48D0-A2E7-FA4B0705F8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D7FB6-71AF-4FB6-84CD-D51A95ECDD61}"/>
              </a:ext>
            </a:extLst>
          </p:cNvPr>
          <p:cNvSpPr>
            <a:spLocks noGrp="1"/>
          </p:cNvSpPr>
          <p:nvPr>
            <p:ph type="sldNum" sz="quarter" idx="12"/>
          </p:nvPr>
        </p:nvSpPr>
        <p:spPr/>
        <p:txBody>
          <a:bodyPr/>
          <a:lstStyle/>
          <a:p>
            <a:fld id="{84A51BB4-3789-4550-AE06-D3F099818B15}" type="slidenum">
              <a:rPr lang="en-US" smtClean="0"/>
              <a:t>‹#›</a:t>
            </a:fld>
            <a:endParaRPr lang="en-US"/>
          </a:p>
        </p:txBody>
      </p:sp>
    </p:spTree>
    <p:extLst>
      <p:ext uri="{BB962C8B-B14F-4D97-AF65-F5344CB8AC3E}">
        <p14:creationId xmlns:p14="http://schemas.microsoft.com/office/powerpoint/2010/main" val="278345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5F0FFD-9B44-4DC3-829D-20A704B96243}"/>
              </a:ext>
            </a:extLst>
          </p:cNvPr>
          <p:cNvSpPr>
            <a:spLocks noGrp="1"/>
          </p:cNvSpPr>
          <p:nvPr>
            <p:ph type="dt" sz="half" idx="10"/>
          </p:nvPr>
        </p:nvSpPr>
        <p:spPr/>
        <p:txBody>
          <a:bodyPr/>
          <a:lstStyle/>
          <a:p>
            <a:fld id="{94196A2D-8654-49EB-8137-A2DACC8536E8}" type="datetimeFigureOut">
              <a:rPr lang="en-US" smtClean="0"/>
              <a:t>8/7/2019</a:t>
            </a:fld>
            <a:endParaRPr lang="en-US"/>
          </a:p>
        </p:txBody>
      </p:sp>
      <p:sp>
        <p:nvSpPr>
          <p:cNvPr id="3" name="Footer Placeholder 2">
            <a:extLst>
              <a:ext uri="{FF2B5EF4-FFF2-40B4-BE49-F238E27FC236}">
                <a16:creationId xmlns:a16="http://schemas.microsoft.com/office/drawing/2014/main" id="{5626368E-0E58-4C6A-A9AE-137BB4826F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C13ACC-DAF9-43F9-8F72-B45D701351A3}"/>
              </a:ext>
            </a:extLst>
          </p:cNvPr>
          <p:cNvSpPr>
            <a:spLocks noGrp="1"/>
          </p:cNvSpPr>
          <p:nvPr>
            <p:ph type="sldNum" sz="quarter" idx="12"/>
          </p:nvPr>
        </p:nvSpPr>
        <p:spPr/>
        <p:txBody>
          <a:bodyPr/>
          <a:lstStyle/>
          <a:p>
            <a:fld id="{84A51BB4-3789-4550-AE06-D3F099818B15}" type="slidenum">
              <a:rPr lang="en-US" smtClean="0"/>
              <a:t>‹#›</a:t>
            </a:fld>
            <a:endParaRPr lang="en-US"/>
          </a:p>
        </p:txBody>
      </p:sp>
    </p:spTree>
    <p:extLst>
      <p:ext uri="{BB962C8B-B14F-4D97-AF65-F5344CB8AC3E}">
        <p14:creationId xmlns:p14="http://schemas.microsoft.com/office/powerpoint/2010/main" val="1136436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65A7-C1ED-4E02-AF47-B05DC5247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4A9366-1789-4E22-B165-8BFC3B745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8A8D4-F33D-4D8B-AAE2-30CDDAD39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CD2F1-B237-499A-8C5A-A18713A7D74E}"/>
              </a:ext>
            </a:extLst>
          </p:cNvPr>
          <p:cNvSpPr>
            <a:spLocks noGrp="1"/>
          </p:cNvSpPr>
          <p:nvPr>
            <p:ph type="dt" sz="half" idx="10"/>
          </p:nvPr>
        </p:nvSpPr>
        <p:spPr/>
        <p:txBody>
          <a:bodyPr/>
          <a:lstStyle/>
          <a:p>
            <a:fld id="{94196A2D-8654-49EB-8137-A2DACC8536E8}" type="datetimeFigureOut">
              <a:rPr lang="en-US" smtClean="0"/>
              <a:t>8/7/2019</a:t>
            </a:fld>
            <a:endParaRPr lang="en-US"/>
          </a:p>
        </p:txBody>
      </p:sp>
      <p:sp>
        <p:nvSpPr>
          <p:cNvPr id="6" name="Footer Placeholder 5">
            <a:extLst>
              <a:ext uri="{FF2B5EF4-FFF2-40B4-BE49-F238E27FC236}">
                <a16:creationId xmlns:a16="http://schemas.microsoft.com/office/drawing/2014/main" id="{1A43DAC4-6145-4094-AE77-C1EB36B3BC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AA8A6-9A04-45BF-8FDA-6D24C2D55615}"/>
              </a:ext>
            </a:extLst>
          </p:cNvPr>
          <p:cNvSpPr>
            <a:spLocks noGrp="1"/>
          </p:cNvSpPr>
          <p:nvPr>
            <p:ph type="sldNum" sz="quarter" idx="12"/>
          </p:nvPr>
        </p:nvSpPr>
        <p:spPr/>
        <p:txBody>
          <a:bodyPr/>
          <a:lstStyle/>
          <a:p>
            <a:fld id="{84A51BB4-3789-4550-AE06-D3F099818B15}" type="slidenum">
              <a:rPr lang="en-US" smtClean="0"/>
              <a:t>‹#›</a:t>
            </a:fld>
            <a:endParaRPr lang="en-US"/>
          </a:p>
        </p:txBody>
      </p:sp>
    </p:spTree>
    <p:extLst>
      <p:ext uri="{BB962C8B-B14F-4D97-AF65-F5344CB8AC3E}">
        <p14:creationId xmlns:p14="http://schemas.microsoft.com/office/powerpoint/2010/main" val="106175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FE5C-7B9F-42A2-B6B7-C10AC02B6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EA607F-B28D-4B3D-983E-D20F123E8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0000E3-E0C4-4447-86D7-A119F893E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8AA3F-E18C-467A-8699-51BF742AA790}"/>
              </a:ext>
            </a:extLst>
          </p:cNvPr>
          <p:cNvSpPr>
            <a:spLocks noGrp="1"/>
          </p:cNvSpPr>
          <p:nvPr>
            <p:ph type="dt" sz="half" idx="10"/>
          </p:nvPr>
        </p:nvSpPr>
        <p:spPr/>
        <p:txBody>
          <a:bodyPr/>
          <a:lstStyle/>
          <a:p>
            <a:fld id="{94196A2D-8654-49EB-8137-A2DACC8536E8}" type="datetimeFigureOut">
              <a:rPr lang="en-US" smtClean="0"/>
              <a:t>8/7/2019</a:t>
            </a:fld>
            <a:endParaRPr lang="en-US"/>
          </a:p>
        </p:txBody>
      </p:sp>
      <p:sp>
        <p:nvSpPr>
          <p:cNvPr id="6" name="Footer Placeholder 5">
            <a:extLst>
              <a:ext uri="{FF2B5EF4-FFF2-40B4-BE49-F238E27FC236}">
                <a16:creationId xmlns:a16="http://schemas.microsoft.com/office/drawing/2014/main" id="{FBABF60E-1F85-4F42-A0E8-D72175630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50DBFB-861F-4A48-A72F-3C4CD71725FD}"/>
              </a:ext>
            </a:extLst>
          </p:cNvPr>
          <p:cNvSpPr>
            <a:spLocks noGrp="1"/>
          </p:cNvSpPr>
          <p:nvPr>
            <p:ph type="sldNum" sz="quarter" idx="12"/>
          </p:nvPr>
        </p:nvSpPr>
        <p:spPr/>
        <p:txBody>
          <a:bodyPr/>
          <a:lstStyle/>
          <a:p>
            <a:fld id="{84A51BB4-3789-4550-AE06-D3F099818B15}" type="slidenum">
              <a:rPr lang="en-US" smtClean="0"/>
              <a:t>‹#›</a:t>
            </a:fld>
            <a:endParaRPr lang="en-US"/>
          </a:p>
        </p:txBody>
      </p:sp>
    </p:spTree>
    <p:extLst>
      <p:ext uri="{BB962C8B-B14F-4D97-AF65-F5344CB8AC3E}">
        <p14:creationId xmlns:p14="http://schemas.microsoft.com/office/powerpoint/2010/main" val="19533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BB1F2A-4DA4-46AF-A006-E384070B3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64142C-8C39-4637-86B5-FF2918578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D5483-9079-4590-9340-CC7B1C9CF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96A2D-8654-49EB-8137-A2DACC8536E8}" type="datetimeFigureOut">
              <a:rPr lang="en-US" smtClean="0"/>
              <a:t>8/7/2019</a:t>
            </a:fld>
            <a:endParaRPr lang="en-US"/>
          </a:p>
        </p:txBody>
      </p:sp>
      <p:sp>
        <p:nvSpPr>
          <p:cNvPr id="5" name="Footer Placeholder 4">
            <a:extLst>
              <a:ext uri="{FF2B5EF4-FFF2-40B4-BE49-F238E27FC236}">
                <a16:creationId xmlns:a16="http://schemas.microsoft.com/office/drawing/2014/main" id="{DF65780C-E6B7-43DD-B546-191EAC3F7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FA9755-6DF0-4AF4-9DDD-37CCD0F08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51BB4-3789-4550-AE06-D3F099818B15}" type="slidenum">
              <a:rPr lang="en-US" smtClean="0"/>
              <a:t>‹#›</a:t>
            </a:fld>
            <a:endParaRPr lang="en-US"/>
          </a:p>
        </p:txBody>
      </p:sp>
    </p:spTree>
    <p:extLst>
      <p:ext uri="{BB962C8B-B14F-4D97-AF65-F5344CB8AC3E}">
        <p14:creationId xmlns:p14="http://schemas.microsoft.com/office/powerpoint/2010/main" val="336127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imgres?imgurl=https%3A%2F%2Fs3-eu-west-1.amazonaws.com%2Ftpd%2Flogos%2F5605d6460000ff000583b7d2%2F0x0.png&amp;imgrefurl=https%3A%2F%2Fwww.sofi.com%2Fpersonal-loans%2F&amp;docid=AEvROrmzgaHoYM&amp;tbnid=kU_vMKr55kQzwM%3A&amp;vet=10ahUKEwjJ9JPK8_DjAhWbX80KHWIIABkQMwhTKAAwAA..i&amp;w=540&amp;h=768&amp;hl=en&amp;bih=751&amp;biw=1536&amp;q=SoFi&amp;ved=0ahUKEwjJ9JPK8_DjAhWbX80KHWIIABkQMwhTKAAwAA&amp;iact=mrc&amp;uact=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google.com/imgres?imgurl=https%3A%2F%2Fs.yimg.com%2Fny%2Fapi%2Fres%2F1.2%2FbzIv2VpDjWvBoSq8AULQ2g--~A%2FYXBwaWQ9aGlnaGxhbmRlcjtzbT0xO3c9NTMzO2g9MzU1%2Fhttp%3A%2F%2Fmedia.zenfs.com%2Fen-US%2Fhomerun%2Fcoin_rivet_596%2F92b908a4572b1c51a3736dc5dfa2bc6b&amp;imgrefurl=https%3A%2F%2Ffinance.yahoo.com%2Fnews%2Fdoes-public-blockchain-technology-140000657.html&amp;docid=d4aTkZKTDGl77M&amp;tbnid=0oEEfFbSDE2NYM%3A&amp;vet=10ahUKEwjx_f2q-vDjAhUaac0KHd-9CeUQMwhyKAkwCQ..i&amp;w=533&amp;h=355&amp;hl=en&amp;bih=751&amp;biw=1536&amp;q=blockchain%20technology&amp;ved=0ahUKEwjx_f2q-vDjAhUaac0KHd-9CeUQMwhyKAkwCQ&amp;iact=mrc&amp;uact=8" TargetMode="Externa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hyperlink" Target="https://www.google.com/imgres?imgurl=http%3A%2F%2Ftest.ivedix.com%2Fwp-content%2Fuploads%2F2017%2F12%2Fblockchain.jpg&amp;imgrefurl=https%3A%2F%2Fwww.ivedix.com%2Fthe-enormous-potential-of-blockchain-technology%2F&amp;docid=Q7XwAqZtRN9QBM&amp;tbnid=NDDNCNlg-xraQM%3A&amp;vet=10ahUKEwjx_f2q-vDjAhUaac0KHd-9CeUQMwhxKAgwCA..i&amp;w=2000&amp;h=1333&amp;hl=en&amp;bih=751&amp;biw=1536&amp;q=blockchain%20technology&amp;ved=0ahUKEwjx_f2q-vDjAhUaac0KHd-9CeUQMwhxKAgwCA&amp;iact=mrc&amp;uact=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jpeg"/><Relationship Id="rId2" Type="http://schemas.openxmlformats.org/officeDocument/2006/relationships/hyperlink" Target="https://www.google.com/imgres?imgurl=https%3A%2F%2Fwww.smartsheet.com%2Fsites%2Fdefault%2Ffiles%2FIC-DevOps-Venn-Diagram.jpg&amp;imgrefurl=https%3A%2F%2Fwww.smartsheet.com%2Fdevops&amp;docid=-858cRh747t9fM&amp;tbnid=nBBcRMCr7fHsDM%3A&amp;vet=10ahUKEwiDhpTx-vDjAhWbZ80KHRkXCgQQMwiBASgFMAU..i&amp;w=3333&amp;h=3225&amp;hl=en&amp;bih=751&amp;biw=1536&amp;q=devops&amp;ved=0ahUKEwiDhpTx-vDjAhWbZ80KHRkXCgQQMwiBASgFMAU&amp;iact=mrc&amp;uact=8" TargetMode="External"/><Relationship Id="rId1" Type="http://schemas.openxmlformats.org/officeDocument/2006/relationships/slideLayout" Target="../slideLayouts/slideLayout1.xml"/><Relationship Id="rId6" Type="http://schemas.openxmlformats.org/officeDocument/2006/relationships/hyperlink" Target="https://www.google.com/imgres?imgurl=https%3A%2F%2Fd259t2jj6zp7qm.cloudfront.net%2Fimages%2Fv1496961360-iyer_blog_financialservices_01_jau1oc.jpg&amp;imgrefurl=https%3A%2F%2Fdeveloper.salesforce.com%2Fblogs%2Fdeveloper-relations%2F2017%2F06%2Fhands-financial-services-cloud-introducing-three-part-blog-series-isvs.html&amp;docid=jBOeYdC75CQn7M&amp;tbnid=pJEL7ISahi2syM%3A&amp;vet=10ahUKEwjswfzZ-_DjAhUbVc0KHd5OCxEQMwhTKAYwBg..i&amp;w=1041&amp;h=527&amp;hl=en&amp;bih=751&amp;biw=1536&amp;q=cloud%20for%20financial%20services&amp;ved=0ahUKEwjswfzZ-_DjAhUbVc0KHd5OCxEQMwhTKAYwBg&amp;iact=mrc&amp;uact=8" TargetMode="External"/><Relationship Id="rId5" Type="http://schemas.openxmlformats.org/officeDocument/2006/relationships/image" Target="../media/image14.png"/><Relationship Id="rId4" Type="http://schemas.openxmlformats.org/officeDocument/2006/relationships/hyperlink" Target="https://www.google.com/imgres?imgurl=https%3A%2F%2Fwww.apiture.com%2Fwp-content%2Fuploads%2F2018%2F08%2F18-API-AccountOpeningBlocksv2.png&amp;imgrefurl=https%3A%2F%2Fwww.apiture.com%2Fsolutions%2Fdigital-account-opening%2F&amp;docid=dZQbalXd75PVsM&amp;tbnid=XqfXP5NqWgtB-M%3A&amp;vet=10ahUKEwi_9Yqe-_DjAhUFT6wKHfowBscQMwhFKAUwBQ..i&amp;w=990&amp;h=600&amp;hl=en&amp;bih=751&amp;biw=1536&amp;q=Future%20of%20Account%20Opening&amp;ved=0ahUKEwi_9Yqe-_DjAhUFT6wKHfowBscQMwhFKAUwBQ&amp;iact=mrc&amp;uact=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imgres?imgurl=https%3A%2F%2Fd32ijn7u0aqfv4.cloudfront.net%2Fwp%2Fwp-content%2Fuploads%2F20180313161607%2FHomepage-Social-Share-2.jpg&amp;imgrefurl=https%3A%2F%2Fwww.sofi.com%2F&amp;docid=C6sAhHIECaRxjM&amp;tbnid=K6wlTLMnsC4M6M%3A&amp;vet=10ahUKEwjJ9JPK8_DjAhWbX80KHWIIABkQMwhWKAMwAw..i&amp;w=1200&amp;h=638&amp;hl=en&amp;bih=751&amp;biw=1536&amp;q=SoFi&amp;ved=0ahUKEwjJ9JPK8_DjAhWbX80KHWIIABkQMwhWKAMwAw&amp;iact=mrc&amp;uact=8"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google.com/imgres?imgurl=https%3A%2F%2Fd32ijn7u0aqfv4.cloudfront.net%2Fwp%2Fwp-content%2Fuploads%2Fraw%2FSoFi-Advice-Social-Share.jpg&amp;imgrefurl=https%3A%2F%2Fwww.sofi.com%2Frelay%2F&amp;docid=kgeVVZTdOUSryM&amp;tbnid=s-v1emrhh0mqOM%3A&amp;vet=10ahUKEwjJ9JPK8_DjAhWbX80KHWIIABkQMwhfKAwwDA..i&amp;w=1200&amp;h=630&amp;hl=en&amp;bih=751&amp;biw=1536&amp;q=SoFi&amp;ved=0ahUKEwjJ9JPK8_DjAhWbX80KHWIIABkQMwhfKAwwDA&amp;iact=mrc&amp;uact=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oogle.com/imgres?imgurl=https%3A%2F%2Fd32ijn7u0aqfv4.cloudfront.net%2Fwp%2Fwp-content%2Fuploads%2F20171205095146%2FSoFi-Lending-Corp.-Map1.png&amp;imgrefurl=https%3A%2F%2Fwww.sofi.com%2F&amp;docid=C6sAhHIECaRxjM&amp;tbnid=lSbq6hyGyS2rZM%3A&amp;vet=10ahUKEwjJ9JPK8_DjAhWbX80KHWIIABkQMwhcKAkwCQ..i&amp;w=559&amp;h=406&amp;hl=en&amp;bih=751&amp;biw=1536&amp;q=SoFi&amp;ved=0ahUKEwjJ9JPK8_DjAhWbX80KHWIIABkQMwhcKAkwCQ&amp;iact=mrc&amp;uact=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imgres?imgurl=https%3A%2F%2Fd32ijn7u0aqfv4.cloudfront.net%2Fwp%2Fwp-content%2Fuploads%2Fraw%2FPersonalLoans_SocialShare_OMNIBUS.jpg&amp;imgrefurl=https%3A%2F%2Fwww.sofi.com%2Fpersonal-loans%2F&amp;docid=AEvROrmzgaHoYM&amp;tbnid=-FKWGjyxhG7XlM%3A&amp;vet=10ahUKEwjJ9JPK8_DjAhWbX80KHWIIABkQMwhkKBEwEQ..i&amp;w=1200&amp;h=630&amp;hl=en&amp;bih=751&amp;biw=1536&amp;q=SoFi&amp;ved=0ahUKEwjJ9JPK8_DjAhWbX80KHWIIABkQMwhkKBEwEQ&amp;iact=mrc&amp;uact=8" TargetMode="External"/><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902AD2-2306-48E3-A674-03E078C77217}"/>
              </a:ext>
            </a:extLst>
          </p:cNvPr>
          <p:cNvSpPr/>
          <p:nvPr/>
        </p:nvSpPr>
        <p:spPr>
          <a:xfrm>
            <a:off x="2502203" y="4185366"/>
            <a:ext cx="1992148" cy="646331"/>
          </a:xfrm>
          <a:prstGeom prst="rect">
            <a:avLst/>
          </a:prstGeom>
        </p:spPr>
        <p:txBody>
          <a:bodyPr wrap="none">
            <a:spAutoFit/>
          </a:bodyPr>
          <a:lstStyle/>
          <a:p>
            <a:r>
              <a:rPr lang="en-US" b="1" dirty="0"/>
              <a:t>FinTech Case Study</a:t>
            </a:r>
          </a:p>
          <a:p>
            <a:r>
              <a:rPr lang="en-US" b="1" dirty="0"/>
              <a:t>Domain: Lending</a:t>
            </a:r>
          </a:p>
        </p:txBody>
      </p:sp>
      <p:sp>
        <p:nvSpPr>
          <p:cNvPr id="5" name="Rectangle 4">
            <a:extLst>
              <a:ext uri="{FF2B5EF4-FFF2-40B4-BE49-F238E27FC236}">
                <a16:creationId xmlns:a16="http://schemas.microsoft.com/office/drawing/2014/main" id="{107984F1-9797-4314-8D9C-339765256DCD}"/>
              </a:ext>
            </a:extLst>
          </p:cNvPr>
          <p:cNvSpPr/>
          <p:nvPr/>
        </p:nvSpPr>
        <p:spPr>
          <a:xfrm>
            <a:off x="5211193" y="2267790"/>
            <a:ext cx="4456590" cy="954107"/>
          </a:xfrm>
          <a:prstGeom prst="rect">
            <a:avLst/>
          </a:prstGeom>
        </p:spPr>
        <p:txBody>
          <a:bodyPr wrap="square">
            <a:spAutoFit/>
          </a:bodyPr>
          <a:lstStyle/>
          <a:p>
            <a:pPr algn="ctr"/>
            <a:r>
              <a:rPr lang="en-US" sz="2800" b="1" dirty="0" err="1"/>
              <a:t>SoFi</a:t>
            </a:r>
            <a:r>
              <a:rPr lang="en-US" sz="2800" b="1" dirty="0"/>
              <a:t> a Finance Company that Can Help You Get Ahead</a:t>
            </a:r>
          </a:p>
        </p:txBody>
      </p:sp>
      <p:sp>
        <p:nvSpPr>
          <p:cNvPr id="6" name="Rectangle 5">
            <a:extLst>
              <a:ext uri="{FF2B5EF4-FFF2-40B4-BE49-F238E27FC236}">
                <a16:creationId xmlns:a16="http://schemas.microsoft.com/office/drawing/2014/main" id="{47072832-83FD-4EC7-B56F-6465388136A1}"/>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Image result for SoFi">
            <a:hlinkClick r:id="rId2"/>
            <a:extLst>
              <a:ext uri="{FF2B5EF4-FFF2-40B4-BE49-F238E27FC236}">
                <a16:creationId xmlns:a16="http://schemas.microsoft.com/office/drawing/2014/main" id="{F9B2E025-280B-47E5-A798-87B1C3692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007" y="1149246"/>
            <a:ext cx="17907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9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56B6D-AE8F-4480-9825-677A77CD72D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B79F8EF-3A53-481E-B0BC-D052CD58BA1E}"/>
              </a:ext>
            </a:extLst>
          </p:cNvPr>
          <p:cNvSpPr/>
          <p:nvPr/>
        </p:nvSpPr>
        <p:spPr>
          <a:xfrm>
            <a:off x="1235967" y="1694382"/>
            <a:ext cx="6096000" cy="3139321"/>
          </a:xfrm>
          <a:prstGeom prst="rect">
            <a:avLst/>
          </a:prstGeom>
        </p:spPr>
        <p:txBody>
          <a:bodyPr>
            <a:spAutoFit/>
          </a:bodyPr>
          <a:lstStyle/>
          <a:p>
            <a:br>
              <a:rPr lang="en-US" dirty="0">
                <a:latin typeface="Consolas" panose="020B0609020204030204" pitchFamily="49" charset="0"/>
              </a:rPr>
            </a:br>
            <a:r>
              <a:rPr lang="en-US" dirty="0">
                <a:latin typeface="Consolas" panose="020B0609020204030204" pitchFamily="49" charset="0"/>
              </a:rPr>
              <a:t>31 Application &amp; Data (Python, MySQL...)</a:t>
            </a:r>
          </a:p>
          <a:p>
            <a:r>
              <a:rPr lang="en-US" dirty="0">
                <a:latin typeface="Consolas" panose="020B0609020204030204" pitchFamily="49" charset="0"/>
              </a:rPr>
              <a:t>13 Utilities (</a:t>
            </a:r>
            <a:r>
              <a:rPr lang="en-US" dirty="0" err="1">
                <a:latin typeface="Consolas" panose="020B0609020204030204" pitchFamily="49" charset="0"/>
              </a:rPr>
              <a:t>Jupyter</a:t>
            </a:r>
            <a:r>
              <a:rPr lang="en-US" dirty="0">
                <a:latin typeface="Consolas" panose="020B0609020204030204" pitchFamily="49" charset="0"/>
              </a:rPr>
              <a:t> Lab...)</a:t>
            </a:r>
          </a:p>
          <a:p>
            <a:r>
              <a:rPr lang="en-US" dirty="0">
                <a:latin typeface="Consolas" panose="020B0609020204030204" pitchFamily="49" charset="0"/>
              </a:rPr>
              <a:t>30 DevOps (Git..)</a:t>
            </a:r>
          </a:p>
          <a:p>
            <a:r>
              <a:rPr lang="en-US" dirty="0">
                <a:latin typeface="Consolas" panose="020B0609020204030204" pitchFamily="49" charset="0"/>
              </a:rPr>
              <a:t>7 Business Tools (Slack..)</a:t>
            </a:r>
          </a:p>
          <a:p>
            <a:r>
              <a:rPr lang="en-US" dirty="0">
                <a:latin typeface="Consolas" panose="020B0609020204030204" pitchFamily="49" charset="0"/>
              </a:rPr>
              <a:t>Peer-to-peer lending platforms </a:t>
            </a:r>
          </a:p>
          <a:p>
            <a:r>
              <a:rPr lang="en-US" dirty="0">
                <a:latin typeface="Consolas" panose="020B0609020204030204" pitchFamily="49" charset="0"/>
              </a:rPr>
              <a:t>Underwriter and lending platforms using machine learning technologies</a:t>
            </a:r>
          </a:p>
          <a:p>
            <a:r>
              <a:rPr lang="en-US" dirty="0">
                <a:latin typeface="Consolas" panose="020B0609020204030204" pitchFamily="49" charset="0"/>
              </a:rPr>
              <a:t>Algorithms to assess creditworthiness.</a:t>
            </a:r>
          </a:p>
          <a:p>
            <a:br>
              <a:rPr lang="en-US" dirty="0">
                <a:latin typeface="Consolas" panose="020B0609020204030204" pitchFamily="49" charset="0"/>
              </a:rPr>
            </a:br>
            <a:endParaRPr lang="en-US" b="0" dirty="0">
              <a:effectLst/>
              <a:latin typeface="Consolas" panose="020B0609020204030204" pitchFamily="49" charset="0"/>
            </a:endParaRPr>
          </a:p>
        </p:txBody>
      </p:sp>
      <p:sp>
        <p:nvSpPr>
          <p:cNvPr id="5" name="Rectangle 4">
            <a:extLst>
              <a:ext uri="{FF2B5EF4-FFF2-40B4-BE49-F238E27FC236}">
                <a16:creationId xmlns:a16="http://schemas.microsoft.com/office/drawing/2014/main" id="{E3D8DE67-68BD-45BC-9EB3-3143194588F6}"/>
              </a:ext>
            </a:extLst>
          </p:cNvPr>
          <p:cNvSpPr/>
          <p:nvPr/>
        </p:nvSpPr>
        <p:spPr>
          <a:xfrm>
            <a:off x="1235967" y="1049486"/>
            <a:ext cx="2590774" cy="369332"/>
          </a:xfrm>
          <a:prstGeom prst="rect">
            <a:avLst/>
          </a:prstGeom>
        </p:spPr>
        <p:txBody>
          <a:bodyPr wrap="none">
            <a:spAutoFit/>
          </a:bodyPr>
          <a:lstStyle/>
          <a:p>
            <a:r>
              <a:rPr lang="en-US" b="1" dirty="0">
                <a:effectLst/>
                <a:latin typeface="Consolas" panose="020B0609020204030204" pitchFamily="49" charset="0"/>
              </a:rPr>
              <a:t>Business Activities</a:t>
            </a:r>
            <a:endParaRPr lang="en-US" b="0" dirty="0">
              <a:effectLst/>
              <a:latin typeface="Consolas" panose="020B0609020204030204" pitchFamily="49" charset="0"/>
            </a:endParaRPr>
          </a:p>
        </p:txBody>
      </p:sp>
      <p:sp>
        <p:nvSpPr>
          <p:cNvPr id="7" name="Rectangle 6">
            <a:extLst>
              <a:ext uri="{FF2B5EF4-FFF2-40B4-BE49-F238E27FC236}">
                <a16:creationId xmlns:a16="http://schemas.microsoft.com/office/drawing/2014/main" id="{365A7A44-4B8A-4AB3-8582-6AB831BB8107}"/>
              </a:ext>
            </a:extLst>
          </p:cNvPr>
          <p:cNvSpPr/>
          <p:nvPr/>
        </p:nvSpPr>
        <p:spPr>
          <a:xfrm>
            <a:off x="6263195" y="4024607"/>
            <a:ext cx="6096000" cy="1477328"/>
          </a:xfrm>
          <a:prstGeom prst="rect">
            <a:avLst/>
          </a:prstGeom>
        </p:spPr>
        <p:txBody>
          <a:bodyPr>
            <a:spAutoFit/>
          </a:bodyPr>
          <a:lstStyle/>
          <a:p>
            <a:br>
              <a:rPr lang="en-US" dirty="0">
                <a:latin typeface="Consolas" panose="020B0609020204030204" pitchFamily="49" charset="0"/>
              </a:rPr>
            </a:br>
            <a:r>
              <a:rPr lang="en-US" dirty="0">
                <a:latin typeface="Consolas" panose="020B0609020204030204" pitchFamily="49" charset="0"/>
              </a:rPr>
              <a:t>Kabbage closer competitors is using:</a:t>
            </a:r>
          </a:p>
          <a:p>
            <a:r>
              <a:rPr lang="en-US" dirty="0">
                <a:latin typeface="Consolas" panose="020B0609020204030204" pitchFamily="49" charset="0"/>
              </a:rPr>
              <a:t>3 Application Data (Apache HTTP ...)</a:t>
            </a:r>
          </a:p>
          <a:p>
            <a:r>
              <a:rPr lang="en-US" dirty="0">
                <a:latin typeface="Consolas" panose="020B0609020204030204" pitchFamily="49" charset="0"/>
              </a:rPr>
              <a:t>5 Utilities (Google Analytics..)</a:t>
            </a:r>
          </a:p>
          <a:p>
            <a:r>
              <a:rPr lang="en-US" dirty="0">
                <a:latin typeface="Consolas" panose="020B0609020204030204" pitchFamily="49" charset="0"/>
              </a:rPr>
              <a:t>2 Business Tools (HubSpot..)</a:t>
            </a:r>
            <a:endParaRPr lang="en-US" b="0" dirty="0">
              <a:effectLst/>
              <a:latin typeface="Consolas" panose="020B0609020204030204" pitchFamily="49" charset="0"/>
            </a:endParaRPr>
          </a:p>
        </p:txBody>
      </p:sp>
      <p:sp>
        <p:nvSpPr>
          <p:cNvPr id="8" name="Rectangle 7">
            <a:extLst>
              <a:ext uri="{FF2B5EF4-FFF2-40B4-BE49-F238E27FC236}">
                <a16:creationId xmlns:a16="http://schemas.microsoft.com/office/drawing/2014/main" id="{CD871B01-DAD9-4E92-A588-0ABBC49E472D}"/>
              </a:ext>
            </a:extLst>
          </p:cNvPr>
          <p:cNvSpPr/>
          <p:nvPr/>
        </p:nvSpPr>
        <p:spPr>
          <a:xfrm>
            <a:off x="1235967" y="1568268"/>
            <a:ext cx="3857146" cy="369332"/>
          </a:xfrm>
          <a:prstGeom prst="rect">
            <a:avLst/>
          </a:prstGeom>
        </p:spPr>
        <p:txBody>
          <a:bodyPr wrap="none">
            <a:spAutoFit/>
          </a:bodyPr>
          <a:lstStyle/>
          <a:p>
            <a:r>
              <a:rPr lang="en-US" dirty="0">
                <a:latin typeface="Consolas" panose="020B0609020204030204" pitchFamily="49" charset="0"/>
              </a:rPr>
              <a:t>Technologies currently using:</a:t>
            </a:r>
          </a:p>
        </p:txBody>
      </p:sp>
      <p:pic>
        <p:nvPicPr>
          <p:cNvPr id="10" name="Picture 9" descr="A screenshot of a computer&#10;&#10;Description automatically generated">
            <a:extLst>
              <a:ext uri="{FF2B5EF4-FFF2-40B4-BE49-F238E27FC236}">
                <a16:creationId xmlns:a16="http://schemas.microsoft.com/office/drawing/2014/main" id="{58D9FED8-7015-4138-81EC-F72A9AF63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9635" y="1330927"/>
            <a:ext cx="2419350" cy="1885950"/>
          </a:xfrm>
          <a:prstGeom prst="rect">
            <a:avLst/>
          </a:prstGeom>
        </p:spPr>
      </p:pic>
    </p:spTree>
    <p:extLst>
      <p:ext uri="{BB962C8B-B14F-4D97-AF65-F5344CB8AC3E}">
        <p14:creationId xmlns:p14="http://schemas.microsoft.com/office/powerpoint/2010/main" val="261477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56B6D-AE8F-4480-9825-677A77CD72D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E55E7C-C1DF-48E1-82A7-3F164AD177D4}"/>
              </a:ext>
            </a:extLst>
          </p:cNvPr>
          <p:cNvSpPr/>
          <p:nvPr/>
        </p:nvSpPr>
        <p:spPr>
          <a:xfrm>
            <a:off x="1242364" y="998738"/>
            <a:ext cx="1324402" cy="369332"/>
          </a:xfrm>
          <a:prstGeom prst="rect">
            <a:avLst/>
          </a:prstGeom>
        </p:spPr>
        <p:txBody>
          <a:bodyPr wrap="none">
            <a:spAutoFit/>
          </a:bodyPr>
          <a:lstStyle/>
          <a:p>
            <a:r>
              <a:rPr lang="en-US" b="1" dirty="0">
                <a:latin typeface="Consolas" panose="020B0609020204030204" pitchFamily="49" charset="0"/>
              </a:rPr>
              <a:t>Landscape</a:t>
            </a:r>
            <a:endParaRPr lang="en-US" b="0" dirty="0">
              <a:effectLst/>
              <a:latin typeface="Consolas" panose="020B0609020204030204" pitchFamily="49" charset="0"/>
            </a:endParaRPr>
          </a:p>
        </p:txBody>
      </p:sp>
      <p:sp>
        <p:nvSpPr>
          <p:cNvPr id="4" name="Rectangle 3">
            <a:extLst>
              <a:ext uri="{FF2B5EF4-FFF2-40B4-BE49-F238E27FC236}">
                <a16:creationId xmlns:a16="http://schemas.microsoft.com/office/drawing/2014/main" id="{EDAD4909-E93E-41CD-B1A8-992953C03E8D}"/>
              </a:ext>
            </a:extLst>
          </p:cNvPr>
          <p:cNvSpPr/>
          <p:nvPr/>
        </p:nvSpPr>
        <p:spPr>
          <a:xfrm>
            <a:off x="1242364" y="1859339"/>
            <a:ext cx="10173809" cy="3139321"/>
          </a:xfrm>
          <a:prstGeom prst="rect">
            <a:avLst/>
          </a:prstGeom>
        </p:spPr>
        <p:txBody>
          <a:bodyPr wrap="square">
            <a:spAutoFit/>
          </a:bodyPr>
          <a:lstStyle/>
          <a:p>
            <a:r>
              <a:rPr lang="en-US" dirty="0">
                <a:latin typeface="Consolas" panose="020B0609020204030204" pitchFamily="49" charset="0"/>
              </a:rPr>
              <a:t>Major trends and innovations of the domain:</a:t>
            </a:r>
          </a:p>
          <a:p>
            <a:endParaRPr lang="en-US" dirty="0">
              <a:latin typeface="Consolas" panose="020B0609020204030204" pitchFamily="49" charset="0"/>
            </a:endParaRPr>
          </a:p>
          <a:p>
            <a:r>
              <a:rPr lang="en-US" dirty="0">
                <a:latin typeface="Consolas" panose="020B0609020204030204" pitchFamily="49" charset="0"/>
              </a:rPr>
              <a:t>	Mobile Banking: company with the easiest app wins.</a:t>
            </a:r>
          </a:p>
          <a:p>
            <a:r>
              <a:rPr lang="en-US" dirty="0">
                <a:latin typeface="Consolas" panose="020B0609020204030204" pitchFamily="49" charset="0"/>
              </a:rPr>
              <a:t>	Mobile pay: “normal” part of retail</a:t>
            </a:r>
          </a:p>
          <a:p>
            <a:r>
              <a:rPr lang="en-US" dirty="0">
                <a:latin typeface="Consolas" panose="020B0609020204030204" pitchFamily="49" charset="0"/>
              </a:rPr>
              <a:t>	</a:t>
            </a:r>
            <a:r>
              <a:rPr lang="en-US" dirty="0" err="1">
                <a:latin typeface="Consolas" panose="020B0609020204030204" pitchFamily="49" charset="0"/>
              </a:rPr>
              <a:t>Movil</a:t>
            </a:r>
            <a:r>
              <a:rPr lang="en-US" dirty="0">
                <a:latin typeface="Consolas" panose="020B0609020204030204" pitchFamily="49" charset="0"/>
              </a:rPr>
              <a:t> apps: provided by third-party financial service providers</a:t>
            </a:r>
          </a:p>
          <a:p>
            <a:r>
              <a:rPr lang="en-US" dirty="0">
                <a:latin typeface="Consolas" panose="020B0609020204030204" pitchFamily="49" charset="0"/>
              </a:rPr>
              <a:t>	Blockchain: where valuable information needs the utmost security</a:t>
            </a:r>
          </a:p>
          <a:p>
            <a:r>
              <a:rPr lang="en-US" dirty="0">
                <a:latin typeface="Consolas" panose="020B0609020204030204" pitchFamily="49" charset="0"/>
              </a:rPr>
              <a:t>	Automated Wealth Managers: wealth bots.</a:t>
            </a:r>
          </a:p>
          <a:p>
            <a:r>
              <a:rPr lang="en-US" dirty="0">
                <a:latin typeface="Consolas" panose="020B0609020204030204" pitchFamily="49" charset="0"/>
              </a:rPr>
              <a:t>	Complex algorithms: calculate the best investment opportunities</a:t>
            </a:r>
          </a:p>
          <a:p>
            <a:r>
              <a:rPr lang="en-US" dirty="0">
                <a:latin typeface="Consolas" panose="020B0609020204030204" pitchFamily="49" charset="0"/>
              </a:rPr>
              <a:t>	Big Data: needs machine learning tools, process quickly and accurately.</a:t>
            </a:r>
          </a:p>
          <a:p>
            <a:br>
              <a:rPr lang="en-US" dirty="0">
                <a:latin typeface="Consolas" panose="020B0609020204030204" pitchFamily="49" charset="0"/>
              </a:rPr>
            </a:br>
            <a:endParaRPr lang="en-US" b="0" dirty="0">
              <a:effectLst/>
              <a:latin typeface="Consolas" panose="020B0609020204030204" pitchFamily="49" charset="0"/>
            </a:endParaRPr>
          </a:p>
        </p:txBody>
      </p:sp>
      <p:pic>
        <p:nvPicPr>
          <p:cNvPr id="6" name="Picture 5" descr="A close up of text on a white background&#10;&#10;Description automatically generated">
            <a:extLst>
              <a:ext uri="{FF2B5EF4-FFF2-40B4-BE49-F238E27FC236}">
                <a16:creationId xmlns:a16="http://schemas.microsoft.com/office/drawing/2014/main" id="{4C3B73E1-96B0-47D6-A063-29F6B482F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607" y="998738"/>
            <a:ext cx="2706434" cy="1520672"/>
          </a:xfrm>
          <a:prstGeom prst="rect">
            <a:avLst/>
          </a:prstGeom>
        </p:spPr>
      </p:pic>
    </p:spTree>
    <p:extLst>
      <p:ext uri="{BB962C8B-B14F-4D97-AF65-F5344CB8AC3E}">
        <p14:creationId xmlns:p14="http://schemas.microsoft.com/office/powerpoint/2010/main" val="3040686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56B6D-AE8F-4480-9825-677A77CD72D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698601-7C6A-4E25-A74E-BB676AC05D33}"/>
              </a:ext>
            </a:extLst>
          </p:cNvPr>
          <p:cNvSpPr/>
          <p:nvPr/>
        </p:nvSpPr>
        <p:spPr>
          <a:xfrm>
            <a:off x="2229773" y="2125708"/>
            <a:ext cx="8467817" cy="2031325"/>
          </a:xfrm>
          <a:prstGeom prst="rect">
            <a:avLst/>
          </a:prstGeom>
        </p:spPr>
        <p:txBody>
          <a:bodyPr wrap="square">
            <a:spAutoFit/>
          </a:bodyPr>
          <a:lstStyle/>
          <a:p>
            <a:r>
              <a:rPr lang="en-US" dirty="0">
                <a:latin typeface="Consolas" panose="020B0609020204030204" pitchFamily="49" charset="0"/>
              </a:rPr>
              <a:t>This domain is preparing for:</a:t>
            </a:r>
          </a:p>
          <a:p>
            <a:endParaRPr lang="en-US" dirty="0">
              <a:latin typeface="Consolas" panose="020B0609020204030204" pitchFamily="49" charset="0"/>
            </a:endParaRPr>
          </a:p>
          <a:p>
            <a:r>
              <a:rPr lang="en-US" dirty="0">
                <a:latin typeface="Consolas" panose="020B0609020204030204" pitchFamily="49" charset="0"/>
              </a:rPr>
              <a:t> The Future of Account Opening</a:t>
            </a:r>
          </a:p>
          <a:p>
            <a:r>
              <a:rPr lang="en-US" dirty="0">
                <a:latin typeface="Consolas" panose="020B0609020204030204" pitchFamily="49" charset="0"/>
              </a:rPr>
              <a:t> Driving organizations to move to the cloud</a:t>
            </a:r>
          </a:p>
          <a:p>
            <a:r>
              <a:rPr lang="en-US" dirty="0">
                <a:latin typeface="Consolas" panose="020B0609020204030204" pitchFamily="49" charset="0"/>
              </a:rPr>
              <a:t> DevOps and innovation thinking on consumer satisfaction.</a:t>
            </a:r>
          </a:p>
          <a:p>
            <a:br>
              <a:rPr lang="en-US" dirty="0">
                <a:latin typeface="Consolas" panose="020B0609020204030204" pitchFamily="49" charset="0"/>
              </a:rPr>
            </a:br>
            <a:endParaRPr lang="en-US" b="0" dirty="0">
              <a:effectLst/>
              <a:latin typeface="Consolas" panose="020B0609020204030204" pitchFamily="49" charset="0"/>
            </a:endParaRPr>
          </a:p>
        </p:txBody>
      </p:sp>
      <p:sp>
        <p:nvSpPr>
          <p:cNvPr id="4" name="Rectangle 3">
            <a:extLst>
              <a:ext uri="{FF2B5EF4-FFF2-40B4-BE49-F238E27FC236}">
                <a16:creationId xmlns:a16="http://schemas.microsoft.com/office/drawing/2014/main" id="{D98CC99F-0F85-41CB-90E9-D7EE4239F048}"/>
              </a:ext>
            </a:extLst>
          </p:cNvPr>
          <p:cNvSpPr/>
          <p:nvPr/>
        </p:nvSpPr>
        <p:spPr>
          <a:xfrm>
            <a:off x="1135832" y="963228"/>
            <a:ext cx="1324402" cy="369332"/>
          </a:xfrm>
          <a:prstGeom prst="rect">
            <a:avLst/>
          </a:prstGeom>
        </p:spPr>
        <p:txBody>
          <a:bodyPr wrap="none">
            <a:spAutoFit/>
          </a:bodyPr>
          <a:lstStyle/>
          <a:p>
            <a:r>
              <a:rPr lang="en-US" b="1" dirty="0">
                <a:latin typeface="Consolas" panose="020B0609020204030204" pitchFamily="49" charset="0"/>
              </a:rPr>
              <a:t>Landscape</a:t>
            </a:r>
            <a:endParaRPr lang="en-US" b="0" dirty="0">
              <a:effectLst/>
              <a:latin typeface="Consolas" panose="020B0609020204030204" pitchFamily="49" charset="0"/>
            </a:endParaRPr>
          </a:p>
        </p:txBody>
      </p:sp>
    </p:spTree>
    <p:extLst>
      <p:ext uri="{BB962C8B-B14F-4D97-AF65-F5344CB8AC3E}">
        <p14:creationId xmlns:p14="http://schemas.microsoft.com/office/powerpoint/2010/main" val="129357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56B6D-AE8F-4480-9825-677A77CD72D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9960C7-B290-4A81-A050-7C1E80FF8980}"/>
              </a:ext>
            </a:extLst>
          </p:cNvPr>
          <p:cNvSpPr/>
          <p:nvPr/>
        </p:nvSpPr>
        <p:spPr>
          <a:xfrm>
            <a:off x="2142478" y="2226212"/>
            <a:ext cx="3246268" cy="2862322"/>
          </a:xfrm>
          <a:prstGeom prst="rect">
            <a:avLst/>
          </a:prstGeom>
        </p:spPr>
        <p:txBody>
          <a:bodyPr wrap="square">
            <a:spAutoFit/>
          </a:bodyPr>
          <a:lstStyle/>
          <a:p>
            <a:r>
              <a:rPr lang="en-US" dirty="0">
                <a:latin typeface="Consolas" panose="020B0609020204030204" pitchFamily="49" charset="0"/>
              </a:rPr>
              <a:t>Affirm</a:t>
            </a:r>
          </a:p>
          <a:p>
            <a:r>
              <a:rPr lang="en-US" dirty="0">
                <a:latin typeface="Consolas" panose="020B0609020204030204" pitchFamily="49" charset="0"/>
              </a:rPr>
              <a:t>Avant</a:t>
            </a:r>
          </a:p>
          <a:p>
            <a:r>
              <a:rPr lang="en-US" dirty="0" err="1">
                <a:latin typeface="Consolas" panose="020B0609020204030204" pitchFamily="49" charset="0"/>
              </a:rPr>
              <a:t>borro</a:t>
            </a:r>
            <a:endParaRPr lang="en-US" dirty="0">
              <a:latin typeface="Consolas" panose="020B0609020204030204" pitchFamily="49" charset="0"/>
            </a:endParaRPr>
          </a:p>
          <a:p>
            <a:r>
              <a:rPr lang="en-US" dirty="0">
                <a:latin typeface="Consolas" panose="020B0609020204030204" pitchFamily="49" charset="0"/>
              </a:rPr>
              <a:t>C2FO</a:t>
            </a:r>
          </a:p>
          <a:p>
            <a:r>
              <a:rPr lang="en-US" dirty="0">
                <a:latin typeface="Consolas" panose="020B0609020204030204" pitchFamily="49" charset="0"/>
              </a:rPr>
              <a:t>Credit Karma</a:t>
            </a:r>
          </a:p>
          <a:p>
            <a:r>
              <a:rPr lang="en-US" dirty="0" err="1">
                <a:latin typeface="Consolas" panose="020B0609020204030204" pitchFamily="49" charset="0"/>
              </a:rPr>
              <a:t>Fundbox</a:t>
            </a:r>
            <a:endParaRPr lang="en-US" dirty="0">
              <a:latin typeface="Consolas" panose="020B0609020204030204" pitchFamily="49" charset="0"/>
            </a:endParaRPr>
          </a:p>
          <a:p>
            <a:r>
              <a:rPr lang="en-US" dirty="0" err="1">
                <a:latin typeface="Consolas" panose="020B0609020204030204" pitchFamily="49" charset="0"/>
              </a:rPr>
              <a:t>fundera</a:t>
            </a:r>
            <a:endParaRPr lang="en-US" dirty="0">
              <a:latin typeface="Consolas" panose="020B0609020204030204" pitchFamily="49" charset="0"/>
            </a:endParaRPr>
          </a:p>
          <a:p>
            <a:r>
              <a:rPr lang="en-US" dirty="0">
                <a:latin typeface="Consolas" panose="020B0609020204030204" pitchFamily="49" charset="0"/>
              </a:rPr>
              <a:t>Funding Circle</a:t>
            </a:r>
          </a:p>
          <a:p>
            <a:r>
              <a:rPr lang="en-US" dirty="0" err="1">
                <a:latin typeface="Consolas" panose="020B0609020204030204" pitchFamily="49" charset="0"/>
              </a:rPr>
              <a:t>GoRefi</a:t>
            </a:r>
            <a:endParaRPr lang="en-US" dirty="0">
              <a:latin typeface="Consolas" panose="020B0609020204030204" pitchFamily="49" charset="0"/>
            </a:endParaRPr>
          </a:p>
          <a:p>
            <a:endParaRPr lang="en-US" b="0" dirty="0">
              <a:effectLst/>
              <a:latin typeface="Consolas" panose="020B0609020204030204" pitchFamily="49" charset="0"/>
            </a:endParaRPr>
          </a:p>
        </p:txBody>
      </p:sp>
      <p:sp>
        <p:nvSpPr>
          <p:cNvPr id="4" name="Rectangle 3">
            <a:extLst>
              <a:ext uri="{FF2B5EF4-FFF2-40B4-BE49-F238E27FC236}">
                <a16:creationId xmlns:a16="http://schemas.microsoft.com/office/drawing/2014/main" id="{9B571365-CF09-4D43-8E02-06935CB33DBC}"/>
              </a:ext>
            </a:extLst>
          </p:cNvPr>
          <p:cNvSpPr/>
          <p:nvPr/>
        </p:nvSpPr>
        <p:spPr>
          <a:xfrm>
            <a:off x="6637539" y="2226212"/>
            <a:ext cx="6096000" cy="2585323"/>
          </a:xfrm>
          <a:prstGeom prst="rect">
            <a:avLst/>
          </a:prstGeom>
        </p:spPr>
        <p:txBody>
          <a:bodyPr>
            <a:spAutoFit/>
          </a:bodyPr>
          <a:lstStyle/>
          <a:p>
            <a:r>
              <a:rPr lang="en-US" dirty="0">
                <a:latin typeface="Consolas" panose="020B0609020204030204" pitchFamily="49" charset="0"/>
              </a:rPr>
              <a:t>Kabbage</a:t>
            </a:r>
          </a:p>
          <a:p>
            <a:r>
              <a:rPr lang="en-US" dirty="0" err="1">
                <a:latin typeface="Consolas" panose="020B0609020204030204" pitchFamily="49" charset="0"/>
              </a:rPr>
              <a:t>LendingClub</a:t>
            </a:r>
            <a:endParaRPr lang="en-US" dirty="0">
              <a:latin typeface="Consolas" panose="020B0609020204030204" pitchFamily="49" charset="0"/>
            </a:endParaRPr>
          </a:p>
          <a:p>
            <a:r>
              <a:rPr lang="en-US" dirty="0">
                <a:latin typeface="Consolas" panose="020B0609020204030204" pitchFamily="49" charset="0"/>
              </a:rPr>
              <a:t>Nova</a:t>
            </a:r>
          </a:p>
          <a:p>
            <a:r>
              <a:rPr lang="en-US" dirty="0" err="1">
                <a:latin typeface="Consolas" panose="020B0609020204030204" pitchFamily="49" charset="0"/>
              </a:rPr>
              <a:t>OnDeck</a:t>
            </a:r>
            <a:endParaRPr lang="en-US" dirty="0">
              <a:latin typeface="Consolas" panose="020B0609020204030204" pitchFamily="49" charset="0"/>
            </a:endParaRPr>
          </a:p>
          <a:p>
            <a:r>
              <a:rPr lang="en-US" dirty="0">
                <a:latin typeface="Consolas" panose="020B0609020204030204" pitchFamily="49" charset="0"/>
              </a:rPr>
              <a:t>Orchard</a:t>
            </a:r>
          </a:p>
          <a:p>
            <a:r>
              <a:rPr lang="en-US" dirty="0">
                <a:latin typeface="Consolas" panose="020B0609020204030204" pitchFamily="49" charset="0"/>
              </a:rPr>
              <a:t>Prosper</a:t>
            </a:r>
          </a:p>
          <a:p>
            <a:r>
              <a:rPr lang="en-US" dirty="0">
                <a:latin typeface="Consolas" panose="020B0609020204030204" pitchFamily="49" charset="0"/>
              </a:rPr>
              <a:t>Vouch</a:t>
            </a:r>
          </a:p>
          <a:p>
            <a:r>
              <a:rPr lang="en-US" dirty="0" err="1">
                <a:latin typeface="Consolas" panose="020B0609020204030204" pitchFamily="49" charset="0"/>
              </a:rPr>
              <a:t>wonga</a:t>
            </a:r>
            <a:endParaRPr lang="en-US" dirty="0">
              <a:latin typeface="Consolas" panose="020B0609020204030204" pitchFamily="49" charset="0"/>
            </a:endParaRPr>
          </a:p>
          <a:p>
            <a:r>
              <a:rPr lang="en-US" dirty="0" err="1">
                <a:latin typeface="Consolas" panose="020B0609020204030204" pitchFamily="49" charset="0"/>
              </a:rPr>
              <a:t>ZestFinance</a:t>
            </a:r>
            <a:endParaRPr lang="en-US" b="0" dirty="0">
              <a:effectLst/>
              <a:latin typeface="Consolas" panose="020B0609020204030204" pitchFamily="49" charset="0"/>
            </a:endParaRPr>
          </a:p>
        </p:txBody>
      </p:sp>
      <p:sp>
        <p:nvSpPr>
          <p:cNvPr id="5" name="Rectangle 4">
            <a:extLst>
              <a:ext uri="{FF2B5EF4-FFF2-40B4-BE49-F238E27FC236}">
                <a16:creationId xmlns:a16="http://schemas.microsoft.com/office/drawing/2014/main" id="{C4F2A1B1-4A64-4069-B0D8-BB36E17A3943}"/>
              </a:ext>
            </a:extLst>
          </p:cNvPr>
          <p:cNvSpPr/>
          <p:nvPr/>
        </p:nvSpPr>
        <p:spPr>
          <a:xfrm>
            <a:off x="2108447" y="1594720"/>
            <a:ext cx="5250155" cy="369332"/>
          </a:xfrm>
          <a:prstGeom prst="rect">
            <a:avLst/>
          </a:prstGeom>
        </p:spPr>
        <p:txBody>
          <a:bodyPr wrap="none">
            <a:spAutoFit/>
          </a:bodyPr>
          <a:lstStyle/>
          <a:p>
            <a:r>
              <a:rPr lang="en-US" dirty="0">
                <a:latin typeface="Consolas" panose="020B0609020204030204" pitchFamily="49" charset="0"/>
              </a:rPr>
              <a:t>The other major companies in this domain</a:t>
            </a:r>
          </a:p>
        </p:txBody>
      </p:sp>
      <p:sp>
        <p:nvSpPr>
          <p:cNvPr id="6" name="Rectangle 5">
            <a:extLst>
              <a:ext uri="{FF2B5EF4-FFF2-40B4-BE49-F238E27FC236}">
                <a16:creationId xmlns:a16="http://schemas.microsoft.com/office/drawing/2014/main" id="{306DF838-A4A7-4268-8FED-52C071721B96}"/>
              </a:ext>
            </a:extLst>
          </p:cNvPr>
          <p:cNvSpPr/>
          <p:nvPr/>
        </p:nvSpPr>
        <p:spPr>
          <a:xfrm>
            <a:off x="1135832" y="963228"/>
            <a:ext cx="1324402" cy="369332"/>
          </a:xfrm>
          <a:prstGeom prst="rect">
            <a:avLst/>
          </a:prstGeom>
        </p:spPr>
        <p:txBody>
          <a:bodyPr wrap="none">
            <a:spAutoFit/>
          </a:bodyPr>
          <a:lstStyle/>
          <a:p>
            <a:r>
              <a:rPr lang="en-US" b="1" dirty="0">
                <a:latin typeface="Consolas" panose="020B0609020204030204" pitchFamily="49" charset="0"/>
              </a:rPr>
              <a:t>Landscape</a:t>
            </a:r>
            <a:endParaRPr lang="en-US" b="0" dirty="0">
              <a:effectLst/>
              <a:latin typeface="Consolas" panose="020B0609020204030204" pitchFamily="49" charset="0"/>
            </a:endParaRPr>
          </a:p>
        </p:txBody>
      </p:sp>
      <p:pic>
        <p:nvPicPr>
          <p:cNvPr id="7" name="Picture 6" descr="A screenshot of a cell phone&#10;&#10;Description automatically generated">
            <a:extLst>
              <a:ext uri="{FF2B5EF4-FFF2-40B4-BE49-F238E27FC236}">
                <a16:creationId xmlns:a16="http://schemas.microsoft.com/office/drawing/2014/main" id="{A76CAB19-E329-41B7-9EC4-A1EAC9A5F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395" y="1060881"/>
            <a:ext cx="2323976" cy="1740739"/>
          </a:xfrm>
          <a:prstGeom prst="rect">
            <a:avLst/>
          </a:prstGeom>
        </p:spPr>
      </p:pic>
    </p:spTree>
    <p:extLst>
      <p:ext uri="{BB962C8B-B14F-4D97-AF65-F5344CB8AC3E}">
        <p14:creationId xmlns:p14="http://schemas.microsoft.com/office/powerpoint/2010/main" val="380493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4FDDE9-B204-422E-B8B5-6A4A1B3CFBA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AAF0324-D31F-4E20-872B-040ACE0A1412}"/>
              </a:ext>
            </a:extLst>
          </p:cNvPr>
          <p:cNvSpPr/>
          <p:nvPr/>
        </p:nvSpPr>
        <p:spPr>
          <a:xfrm>
            <a:off x="1281400" y="876216"/>
            <a:ext cx="1071127" cy="369332"/>
          </a:xfrm>
          <a:prstGeom prst="rect">
            <a:avLst/>
          </a:prstGeom>
        </p:spPr>
        <p:txBody>
          <a:bodyPr wrap="none">
            <a:spAutoFit/>
          </a:bodyPr>
          <a:lstStyle/>
          <a:p>
            <a:r>
              <a:rPr lang="en-US" b="1" dirty="0">
                <a:latin typeface="Consolas" panose="020B0609020204030204" pitchFamily="49" charset="0"/>
              </a:rPr>
              <a:t>Results</a:t>
            </a:r>
            <a:endParaRPr lang="en-US" b="0" dirty="0">
              <a:effectLst/>
              <a:latin typeface="Consolas" panose="020B0609020204030204" pitchFamily="49" charset="0"/>
            </a:endParaRPr>
          </a:p>
        </p:txBody>
      </p:sp>
      <p:sp>
        <p:nvSpPr>
          <p:cNvPr id="4" name="Rectangle 3">
            <a:extLst>
              <a:ext uri="{FF2B5EF4-FFF2-40B4-BE49-F238E27FC236}">
                <a16:creationId xmlns:a16="http://schemas.microsoft.com/office/drawing/2014/main" id="{BA56E3DE-5327-4F2E-B92D-45CC8CE4430B}"/>
              </a:ext>
            </a:extLst>
          </p:cNvPr>
          <p:cNvSpPr/>
          <p:nvPr/>
        </p:nvSpPr>
        <p:spPr>
          <a:xfrm>
            <a:off x="1737064" y="2260626"/>
            <a:ext cx="9141041" cy="1754326"/>
          </a:xfrm>
          <a:prstGeom prst="rect">
            <a:avLst/>
          </a:prstGeom>
        </p:spPr>
        <p:txBody>
          <a:bodyPr wrap="square">
            <a:spAutoFit/>
          </a:bodyPr>
          <a:lstStyle/>
          <a:p>
            <a:r>
              <a:rPr lang="en-US" dirty="0">
                <a:latin typeface="Consolas" panose="020B0609020204030204" pitchFamily="49" charset="0"/>
              </a:rPr>
              <a:t>The business impact of this company so far is positive:</a:t>
            </a:r>
          </a:p>
          <a:p>
            <a:endParaRPr lang="en-US" dirty="0">
              <a:latin typeface="Consolas" panose="020B0609020204030204" pitchFamily="49" charset="0"/>
            </a:endParaRPr>
          </a:p>
          <a:p>
            <a:r>
              <a:rPr lang="en-US" dirty="0">
                <a:latin typeface="Consolas" panose="020B0609020204030204" pitchFamily="49" charset="0"/>
              </a:rPr>
              <a:t>Launched in 2011, focused on refinancing student loans. Soon added personal loans and mortgages. The growth fueled by his fundraising prowess and excellent timing. Before long valued in 4 billions and managing a multi-billion dollars loan book.</a:t>
            </a:r>
            <a:endParaRPr lang="en-US" b="0" dirty="0">
              <a:effectLst/>
              <a:latin typeface="Consolas" panose="020B0609020204030204" pitchFamily="49" charset="0"/>
            </a:endParaRPr>
          </a:p>
        </p:txBody>
      </p:sp>
    </p:spTree>
    <p:extLst>
      <p:ext uri="{BB962C8B-B14F-4D97-AF65-F5344CB8AC3E}">
        <p14:creationId xmlns:p14="http://schemas.microsoft.com/office/powerpoint/2010/main" val="107943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4FDDE9-B204-422E-B8B5-6A4A1B3CFBA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AAF0324-D31F-4E20-872B-040ACE0A1412}"/>
              </a:ext>
            </a:extLst>
          </p:cNvPr>
          <p:cNvSpPr/>
          <p:nvPr/>
        </p:nvSpPr>
        <p:spPr>
          <a:xfrm>
            <a:off x="1281400" y="876216"/>
            <a:ext cx="1071127" cy="369332"/>
          </a:xfrm>
          <a:prstGeom prst="rect">
            <a:avLst/>
          </a:prstGeom>
        </p:spPr>
        <p:txBody>
          <a:bodyPr wrap="none">
            <a:spAutoFit/>
          </a:bodyPr>
          <a:lstStyle/>
          <a:p>
            <a:r>
              <a:rPr lang="en-US" b="1" dirty="0">
                <a:latin typeface="Consolas" panose="020B0609020204030204" pitchFamily="49" charset="0"/>
              </a:rPr>
              <a:t>Results</a:t>
            </a:r>
            <a:endParaRPr lang="en-US" b="0" dirty="0">
              <a:effectLst/>
              <a:latin typeface="Consolas" panose="020B0609020204030204" pitchFamily="49" charset="0"/>
            </a:endParaRPr>
          </a:p>
        </p:txBody>
      </p:sp>
      <p:sp>
        <p:nvSpPr>
          <p:cNvPr id="5" name="Rectangle 4">
            <a:extLst>
              <a:ext uri="{FF2B5EF4-FFF2-40B4-BE49-F238E27FC236}">
                <a16:creationId xmlns:a16="http://schemas.microsoft.com/office/drawing/2014/main" id="{D8710EEC-0A23-4307-AB12-658EB1EE83A9}"/>
              </a:ext>
            </a:extLst>
          </p:cNvPr>
          <p:cNvSpPr/>
          <p:nvPr/>
        </p:nvSpPr>
        <p:spPr>
          <a:xfrm>
            <a:off x="1281400" y="1503001"/>
            <a:ext cx="10999433" cy="3416320"/>
          </a:xfrm>
          <a:prstGeom prst="rect">
            <a:avLst/>
          </a:prstGeom>
        </p:spPr>
        <p:txBody>
          <a:bodyPr wrap="square">
            <a:spAutoFit/>
          </a:bodyPr>
          <a:lstStyle/>
          <a:p>
            <a:r>
              <a:rPr lang="en-US" dirty="0">
                <a:latin typeface="Consolas" panose="020B0609020204030204" pitchFamily="49" charset="0"/>
              </a:rPr>
              <a:t>Lending companies are using seven metrics (KPI):</a:t>
            </a:r>
          </a:p>
          <a:p>
            <a:endParaRPr lang="en-US" dirty="0">
              <a:latin typeface="Consolas" panose="020B0609020204030204" pitchFamily="49" charset="0"/>
            </a:endParaRPr>
          </a:p>
          <a:p>
            <a:r>
              <a:rPr lang="en-US" dirty="0">
                <a:latin typeface="Consolas" panose="020B0609020204030204" pitchFamily="49" charset="0"/>
              </a:rPr>
              <a:t>	Acquisition Metrics: how many new customers</a:t>
            </a:r>
          </a:p>
          <a:p>
            <a:r>
              <a:rPr lang="en-US" dirty="0">
                <a:latin typeface="Consolas" panose="020B0609020204030204" pitchFamily="49" charset="0"/>
              </a:rPr>
              <a:t>	Activation Metrics: how getting people to use your product</a:t>
            </a:r>
          </a:p>
          <a:p>
            <a:r>
              <a:rPr lang="en-US" dirty="0">
                <a:latin typeface="Consolas" panose="020B0609020204030204" pitchFamily="49" charset="0"/>
              </a:rPr>
              <a:t>	Retention Metrics: how people engaged with your product</a:t>
            </a:r>
          </a:p>
          <a:p>
            <a:r>
              <a:rPr lang="en-US" dirty="0">
                <a:latin typeface="Consolas" panose="020B0609020204030204" pitchFamily="49" charset="0"/>
              </a:rPr>
              <a:t>	Referrals: Willingness to recommend your product to others </a:t>
            </a:r>
          </a:p>
          <a:p>
            <a:r>
              <a:rPr lang="en-US" dirty="0">
                <a:latin typeface="Consolas" panose="020B0609020204030204" pitchFamily="49" charset="0"/>
              </a:rPr>
              <a:t>	Revenues : Daily revenue and number of transactions</a:t>
            </a:r>
          </a:p>
          <a:p>
            <a:r>
              <a:rPr lang="en-US" dirty="0">
                <a:latin typeface="Consolas" panose="020B0609020204030204" pitchFamily="49" charset="0"/>
              </a:rPr>
              <a:t>	Marketing Metrics: How are going your efforts to attract customers</a:t>
            </a:r>
          </a:p>
          <a:p>
            <a:r>
              <a:rPr lang="en-US" dirty="0">
                <a:latin typeface="Consolas" panose="020B0609020204030204" pitchFamily="49" charset="0"/>
              </a:rPr>
              <a:t>	Technical Metrics: Measure trust and security </a:t>
            </a:r>
          </a:p>
          <a:p>
            <a:endParaRPr lang="en-US" dirty="0">
              <a:latin typeface="Consolas" panose="020B0609020204030204" pitchFamily="49" charset="0"/>
            </a:endParaRPr>
          </a:p>
          <a:p>
            <a:br>
              <a:rPr lang="en-US" dirty="0">
                <a:latin typeface="Consolas" panose="020B0609020204030204" pitchFamily="49" charset="0"/>
              </a:rPr>
            </a:br>
            <a:endParaRPr lang="en-US" b="0" dirty="0">
              <a:effectLst/>
              <a:latin typeface="Consolas" panose="020B0609020204030204" pitchFamily="49" charset="0"/>
            </a:endParaRPr>
          </a:p>
        </p:txBody>
      </p:sp>
      <p:pic>
        <p:nvPicPr>
          <p:cNvPr id="6" name="Picture 5" descr="A screenshot of a cell phone&#10;&#10;Description automatically generated">
            <a:extLst>
              <a:ext uri="{FF2B5EF4-FFF2-40B4-BE49-F238E27FC236}">
                <a16:creationId xmlns:a16="http://schemas.microsoft.com/office/drawing/2014/main" id="{AD81FA8F-DE35-48D9-9244-2E0045FFD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331" y="3948226"/>
            <a:ext cx="2762250" cy="1657350"/>
          </a:xfrm>
          <a:prstGeom prst="rect">
            <a:avLst/>
          </a:prstGeom>
        </p:spPr>
      </p:pic>
    </p:spTree>
    <p:extLst>
      <p:ext uri="{BB962C8B-B14F-4D97-AF65-F5344CB8AC3E}">
        <p14:creationId xmlns:p14="http://schemas.microsoft.com/office/powerpoint/2010/main" val="53375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4FDDE9-B204-422E-B8B5-6A4A1B3CFBA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AAF0324-D31F-4E20-872B-040ACE0A1412}"/>
              </a:ext>
            </a:extLst>
          </p:cNvPr>
          <p:cNvSpPr/>
          <p:nvPr/>
        </p:nvSpPr>
        <p:spPr>
          <a:xfrm>
            <a:off x="1281400" y="876216"/>
            <a:ext cx="1071127" cy="369332"/>
          </a:xfrm>
          <a:prstGeom prst="rect">
            <a:avLst/>
          </a:prstGeom>
        </p:spPr>
        <p:txBody>
          <a:bodyPr wrap="none">
            <a:spAutoFit/>
          </a:bodyPr>
          <a:lstStyle/>
          <a:p>
            <a:r>
              <a:rPr lang="en-US" b="1" dirty="0">
                <a:latin typeface="Consolas" panose="020B0609020204030204" pitchFamily="49" charset="0"/>
              </a:rPr>
              <a:t>Results</a:t>
            </a:r>
            <a:endParaRPr lang="en-US" b="0" dirty="0">
              <a:effectLst/>
              <a:latin typeface="Consolas" panose="020B0609020204030204" pitchFamily="49" charset="0"/>
            </a:endParaRPr>
          </a:p>
        </p:txBody>
      </p:sp>
      <p:sp>
        <p:nvSpPr>
          <p:cNvPr id="4" name="Rectangle 3">
            <a:extLst>
              <a:ext uri="{FF2B5EF4-FFF2-40B4-BE49-F238E27FC236}">
                <a16:creationId xmlns:a16="http://schemas.microsoft.com/office/drawing/2014/main" id="{2594EE0F-3B73-489A-A385-B0D03EE1DFD0}"/>
              </a:ext>
            </a:extLst>
          </p:cNvPr>
          <p:cNvSpPr/>
          <p:nvPr/>
        </p:nvSpPr>
        <p:spPr>
          <a:xfrm>
            <a:off x="1812496" y="1967701"/>
            <a:ext cx="8567007" cy="923330"/>
          </a:xfrm>
          <a:prstGeom prst="rect">
            <a:avLst/>
          </a:prstGeom>
        </p:spPr>
        <p:txBody>
          <a:bodyPr wrap="square">
            <a:spAutoFit/>
          </a:bodyPr>
          <a:lstStyle/>
          <a:p>
            <a:r>
              <a:rPr lang="en-US" dirty="0">
                <a:latin typeface="Consolas" panose="020B0609020204030204" pitchFamily="49" charset="0"/>
              </a:rPr>
              <a:t>The visible metrics founded about </a:t>
            </a:r>
            <a:r>
              <a:rPr lang="en-US" dirty="0" err="1">
                <a:latin typeface="Consolas" panose="020B0609020204030204" pitchFamily="49" charset="0"/>
              </a:rPr>
              <a:t>SoFi</a:t>
            </a:r>
            <a:r>
              <a:rPr lang="en-US" dirty="0">
                <a:latin typeface="Consolas" panose="020B0609020204030204" pitchFamily="49" charset="0"/>
              </a:rPr>
              <a:t> are on referrals where 75% of its costumers show their satisfaction. The other 25%, BBB shows on detail the complaints of the costumers.</a:t>
            </a:r>
            <a:endParaRPr lang="en-US" dirty="0"/>
          </a:p>
        </p:txBody>
      </p:sp>
    </p:spTree>
    <p:extLst>
      <p:ext uri="{BB962C8B-B14F-4D97-AF65-F5344CB8AC3E}">
        <p14:creationId xmlns:p14="http://schemas.microsoft.com/office/powerpoint/2010/main" val="264596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4FDDE9-B204-422E-B8B5-6A4A1B3CFBA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57FB04E-FA9F-4F70-B6E7-3AE73FC26AEA}"/>
              </a:ext>
            </a:extLst>
          </p:cNvPr>
          <p:cNvSpPr/>
          <p:nvPr/>
        </p:nvSpPr>
        <p:spPr>
          <a:xfrm>
            <a:off x="1174345" y="998283"/>
            <a:ext cx="2084225" cy="369332"/>
          </a:xfrm>
          <a:prstGeom prst="rect">
            <a:avLst/>
          </a:prstGeom>
        </p:spPr>
        <p:txBody>
          <a:bodyPr wrap="none">
            <a:spAutoFit/>
          </a:bodyPr>
          <a:lstStyle/>
          <a:p>
            <a:r>
              <a:rPr lang="en-US" b="1" dirty="0">
                <a:latin typeface="Consolas" panose="020B0609020204030204" pitchFamily="49" charset="0"/>
              </a:rPr>
              <a:t>Recommendations</a:t>
            </a:r>
            <a:endParaRPr lang="en-US" b="0" dirty="0">
              <a:effectLst/>
              <a:latin typeface="Consolas" panose="020B0609020204030204" pitchFamily="49" charset="0"/>
            </a:endParaRPr>
          </a:p>
        </p:txBody>
      </p:sp>
      <p:sp>
        <p:nvSpPr>
          <p:cNvPr id="5" name="Rectangle 4">
            <a:extLst>
              <a:ext uri="{FF2B5EF4-FFF2-40B4-BE49-F238E27FC236}">
                <a16:creationId xmlns:a16="http://schemas.microsoft.com/office/drawing/2014/main" id="{F04E37AE-4A2E-4EC9-B8E9-7A657ABD4FC2}"/>
              </a:ext>
            </a:extLst>
          </p:cNvPr>
          <p:cNvSpPr/>
          <p:nvPr/>
        </p:nvSpPr>
        <p:spPr>
          <a:xfrm>
            <a:off x="1846555" y="1951660"/>
            <a:ext cx="8904303" cy="1754326"/>
          </a:xfrm>
          <a:prstGeom prst="rect">
            <a:avLst/>
          </a:prstGeom>
        </p:spPr>
        <p:txBody>
          <a:bodyPr wrap="square">
            <a:spAutoFit/>
          </a:bodyPr>
          <a:lstStyle/>
          <a:p>
            <a:r>
              <a:rPr lang="en-US" dirty="0" err="1">
                <a:latin typeface="Consolas" panose="020B0609020204030204" pitchFamily="49" charset="0"/>
              </a:rPr>
              <a:t>SoFi</a:t>
            </a:r>
            <a:r>
              <a:rPr lang="en-US" dirty="0">
                <a:latin typeface="Consolas" panose="020B0609020204030204" pitchFamily="49" charset="0"/>
              </a:rPr>
              <a:t> would have products that use blockchain. The advantage of it is having cash in very short time without waiting one or two days. </a:t>
            </a:r>
          </a:p>
          <a:p>
            <a:r>
              <a:rPr lang="en-US" dirty="0">
                <a:latin typeface="Consolas" panose="020B0609020204030204" pitchFamily="49" charset="0"/>
              </a:rPr>
              <a:t>Complains from the waiting time for cash would be solved.</a:t>
            </a:r>
          </a:p>
          <a:p>
            <a:endParaRPr lang="en-US" dirty="0">
              <a:latin typeface="Consolas" panose="020B0609020204030204" pitchFamily="49" charset="0"/>
            </a:endParaRPr>
          </a:p>
          <a:p>
            <a:r>
              <a:rPr lang="en-US" dirty="0">
                <a:latin typeface="Consolas" panose="020B0609020204030204" pitchFamily="49" charset="0"/>
              </a:rPr>
              <a:t>I think that </a:t>
            </a:r>
            <a:r>
              <a:rPr lang="en-US" dirty="0" err="1">
                <a:latin typeface="Consolas" panose="020B0609020204030204" pitchFamily="49" charset="0"/>
              </a:rPr>
              <a:t>SoFi</a:t>
            </a:r>
            <a:r>
              <a:rPr lang="en-US" dirty="0">
                <a:latin typeface="Consolas" panose="020B0609020204030204" pitchFamily="49" charset="0"/>
              </a:rPr>
              <a:t> would be one of the first lending companies releasing cash closer to real time.</a:t>
            </a:r>
            <a:endParaRPr lang="en-US" b="0" dirty="0">
              <a:effectLst/>
              <a:latin typeface="Consolas" panose="020B0609020204030204" pitchFamily="49" charset="0"/>
            </a:endParaRPr>
          </a:p>
        </p:txBody>
      </p:sp>
      <p:pic>
        <p:nvPicPr>
          <p:cNvPr id="6147" name="Picture 3" descr="Image result for blockchain technology">
            <a:hlinkClick r:id="rId2"/>
            <a:extLst>
              <a:ext uri="{FF2B5EF4-FFF2-40B4-BE49-F238E27FC236}">
                <a16:creationId xmlns:a16="http://schemas.microsoft.com/office/drawing/2014/main" id="{9043462C-A7A9-4CAE-B8F2-139610BD6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762" y="4187782"/>
            <a:ext cx="1880818" cy="1251599"/>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Image result for blockchain technology">
            <a:hlinkClick r:id="rId4"/>
            <a:extLst>
              <a:ext uri="{FF2B5EF4-FFF2-40B4-BE49-F238E27FC236}">
                <a16:creationId xmlns:a16="http://schemas.microsoft.com/office/drawing/2014/main" id="{E1C4C0C2-68F5-4F9F-A8DC-D62A546CA7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5825" y="3975106"/>
            <a:ext cx="2200413" cy="146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1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4FDDE9-B204-422E-B8B5-6A4A1B3CFBA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57FB04E-FA9F-4F70-B6E7-3AE73FC26AEA}"/>
              </a:ext>
            </a:extLst>
          </p:cNvPr>
          <p:cNvSpPr/>
          <p:nvPr/>
        </p:nvSpPr>
        <p:spPr>
          <a:xfrm>
            <a:off x="1174345" y="998283"/>
            <a:ext cx="2084225" cy="369332"/>
          </a:xfrm>
          <a:prstGeom prst="rect">
            <a:avLst/>
          </a:prstGeom>
        </p:spPr>
        <p:txBody>
          <a:bodyPr wrap="none">
            <a:spAutoFit/>
          </a:bodyPr>
          <a:lstStyle/>
          <a:p>
            <a:r>
              <a:rPr lang="en-US" b="1" dirty="0">
                <a:latin typeface="Consolas" panose="020B0609020204030204" pitchFamily="49" charset="0"/>
              </a:rPr>
              <a:t>Recommendations</a:t>
            </a:r>
            <a:endParaRPr lang="en-US" b="0" dirty="0">
              <a:effectLst/>
              <a:latin typeface="Consolas" panose="020B0609020204030204" pitchFamily="49" charset="0"/>
            </a:endParaRPr>
          </a:p>
        </p:txBody>
      </p:sp>
      <p:sp>
        <p:nvSpPr>
          <p:cNvPr id="3" name="Rectangle 2">
            <a:extLst>
              <a:ext uri="{FF2B5EF4-FFF2-40B4-BE49-F238E27FC236}">
                <a16:creationId xmlns:a16="http://schemas.microsoft.com/office/drawing/2014/main" id="{F0A5ED56-BB06-4873-AD90-6FD2E5D1D639}"/>
              </a:ext>
            </a:extLst>
          </p:cNvPr>
          <p:cNvSpPr/>
          <p:nvPr/>
        </p:nvSpPr>
        <p:spPr>
          <a:xfrm>
            <a:off x="1549152" y="2106603"/>
            <a:ext cx="9512424" cy="1200329"/>
          </a:xfrm>
          <a:prstGeom prst="rect">
            <a:avLst/>
          </a:prstGeom>
        </p:spPr>
        <p:txBody>
          <a:bodyPr wrap="square">
            <a:spAutoFit/>
          </a:bodyPr>
          <a:lstStyle/>
          <a:p>
            <a:r>
              <a:rPr lang="en-US" dirty="0">
                <a:latin typeface="Consolas" panose="020B0609020204030204" pitchFamily="49" charset="0"/>
              </a:rPr>
              <a:t>Follow the trend in technology of lending domain such as:</a:t>
            </a:r>
          </a:p>
          <a:p>
            <a:r>
              <a:rPr lang="en-US" dirty="0">
                <a:latin typeface="Consolas" panose="020B0609020204030204" pitchFamily="49" charset="0"/>
              </a:rPr>
              <a:t>  Preparing for the Future of Account Opening</a:t>
            </a:r>
          </a:p>
          <a:p>
            <a:r>
              <a:rPr lang="en-US" dirty="0">
                <a:latin typeface="Consolas" panose="020B0609020204030204" pitchFamily="49" charset="0"/>
              </a:rPr>
              <a:t>  Driving organizations to move to the cloud</a:t>
            </a:r>
          </a:p>
          <a:p>
            <a:r>
              <a:rPr lang="en-US" dirty="0">
                <a:latin typeface="Consolas" panose="020B0609020204030204" pitchFamily="49" charset="0"/>
              </a:rPr>
              <a:t>  DevOps and innovation thinking all the time on consumer satisfaction.</a:t>
            </a:r>
            <a:endParaRPr lang="en-US" b="0" dirty="0">
              <a:effectLst/>
              <a:latin typeface="Consolas" panose="020B0609020204030204" pitchFamily="49" charset="0"/>
            </a:endParaRPr>
          </a:p>
        </p:txBody>
      </p:sp>
      <p:pic>
        <p:nvPicPr>
          <p:cNvPr id="7171" name="Picture 3" descr="Image result for devops">
            <a:hlinkClick r:id="rId2"/>
            <a:extLst>
              <a:ext uri="{FF2B5EF4-FFF2-40B4-BE49-F238E27FC236}">
                <a16:creationId xmlns:a16="http://schemas.microsoft.com/office/drawing/2014/main" id="{1E269231-64F5-4876-867C-BEBBA89E2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1229" y="3848571"/>
            <a:ext cx="1355140" cy="131353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Image result for Future of Account Opening">
            <a:hlinkClick r:id="rId4"/>
            <a:extLst>
              <a:ext uri="{FF2B5EF4-FFF2-40B4-BE49-F238E27FC236}">
                <a16:creationId xmlns:a16="http://schemas.microsoft.com/office/drawing/2014/main" id="{1DC05264-B9B3-4673-85CA-A3CAC313FA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9907" y="3800523"/>
            <a:ext cx="2062900" cy="1249161"/>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Image result for cloud for financial services">
            <a:hlinkClick r:id="rId6"/>
            <a:extLst>
              <a:ext uri="{FF2B5EF4-FFF2-40B4-BE49-F238E27FC236}">
                <a16:creationId xmlns:a16="http://schemas.microsoft.com/office/drawing/2014/main" id="{08C7F13A-7259-42CE-A6F5-B7982AF25F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6773" y="4232450"/>
            <a:ext cx="2262511" cy="114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848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4FDDE9-B204-422E-B8B5-6A4A1B3CFBA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AAF0324-D31F-4E20-872B-040ACE0A1412}"/>
              </a:ext>
            </a:extLst>
          </p:cNvPr>
          <p:cNvSpPr/>
          <p:nvPr/>
        </p:nvSpPr>
        <p:spPr>
          <a:xfrm>
            <a:off x="1281400" y="876216"/>
            <a:ext cx="1957587" cy="369332"/>
          </a:xfrm>
          <a:prstGeom prst="rect">
            <a:avLst/>
          </a:prstGeom>
        </p:spPr>
        <p:txBody>
          <a:bodyPr wrap="none">
            <a:spAutoFit/>
          </a:bodyPr>
          <a:lstStyle/>
          <a:p>
            <a:r>
              <a:rPr lang="en-US" b="1" dirty="0" err="1">
                <a:latin typeface="Consolas" panose="020B0609020204030204" pitchFamily="49" charset="0"/>
              </a:rPr>
              <a:t>Recomendations</a:t>
            </a:r>
            <a:endParaRPr lang="en-US" b="0" dirty="0">
              <a:effectLst/>
              <a:latin typeface="Consolas" panose="020B0609020204030204" pitchFamily="49" charset="0"/>
            </a:endParaRPr>
          </a:p>
        </p:txBody>
      </p:sp>
      <p:sp>
        <p:nvSpPr>
          <p:cNvPr id="4" name="Rectangle 3">
            <a:extLst>
              <a:ext uri="{FF2B5EF4-FFF2-40B4-BE49-F238E27FC236}">
                <a16:creationId xmlns:a16="http://schemas.microsoft.com/office/drawing/2014/main" id="{18C1D0B7-956B-43B9-B309-1575EE5D8439}"/>
              </a:ext>
            </a:extLst>
          </p:cNvPr>
          <p:cNvSpPr/>
          <p:nvPr/>
        </p:nvSpPr>
        <p:spPr>
          <a:xfrm>
            <a:off x="1899821" y="2207399"/>
            <a:ext cx="8780016" cy="646331"/>
          </a:xfrm>
          <a:prstGeom prst="rect">
            <a:avLst/>
          </a:prstGeom>
        </p:spPr>
        <p:txBody>
          <a:bodyPr wrap="square">
            <a:spAutoFit/>
          </a:bodyPr>
          <a:lstStyle/>
          <a:p>
            <a:r>
              <a:rPr lang="en-US" dirty="0" err="1">
                <a:latin typeface="Consolas" panose="020B0609020204030204" pitchFamily="49" charset="0"/>
              </a:rPr>
              <a:t>SoFi</a:t>
            </a:r>
            <a:r>
              <a:rPr lang="en-US" dirty="0">
                <a:latin typeface="Consolas" panose="020B0609020204030204" pitchFamily="49" charset="0"/>
              </a:rPr>
              <a:t> should be attach to its big plan, working on getting a balance after its successful startup and fast growing.</a:t>
            </a:r>
            <a:endParaRPr lang="en-US" b="0" dirty="0">
              <a:effectLst/>
              <a:latin typeface="Consolas" panose="020B0609020204030204" pitchFamily="49" charset="0"/>
            </a:endParaRPr>
          </a:p>
        </p:txBody>
      </p:sp>
    </p:spTree>
    <p:extLst>
      <p:ext uri="{BB962C8B-B14F-4D97-AF65-F5344CB8AC3E}">
        <p14:creationId xmlns:p14="http://schemas.microsoft.com/office/powerpoint/2010/main" val="26286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072832-83FD-4EC7-B56F-6465388136A1}"/>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F910DF4-2DC9-4585-A95E-110D2D25410E}"/>
              </a:ext>
            </a:extLst>
          </p:cNvPr>
          <p:cNvSpPr/>
          <p:nvPr/>
        </p:nvSpPr>
        <p:spPr>
          <a:xfrm>
            <a:off x="1444854" y="1060882"/>
            <a:ext cx="2864887" cy="400110"/>
          </a:xfrm>
          <a:prstGeom prst="rect">
            <a:avLst/>
          </a:prstGeom>
        </p:spPr>
        <p:txBody>
          <a:bodyPr wrap="none">
            <a:spAutoFit/>
          </a:bodyPr>
          <a:lstStyle/>
          <a:p>
            <a:r>
              <a:rPr lang="en-US" sz="2000" b="1" dirty="0">
                <a:effectLst/>
                <a:latin typeface="Consolas" panose="020B0609020204030204" pitchFamily="49" charset="0"/>
              </a:rPr>
              <a:t>Overview and Origin</a:t>
            </a:r>
          </a:p>
        </p:txBody>
      </p:sp>
      <p:sp>
        <p:nvSpPr>
          <p:cNvPr id="7" name="Rectangle 6">
            <a:extLst>
              <a:ext uri="{FF2B5EF4-FFF2-40B4-BE49-F238E27FC236}">
                <a16:creationId xmlns:a16="http://schemas.microsoft.com/office/drawing/2014/main" id="{843A0884-4B1D-4E7F-B37B-C2FB3E3256E8}"/>
              </a:ext>
            </a:extLst>
          </p:cNvPr>
          <p:cNvSpPr/>
          <p:nvPr/>
        </p:nvSpPr>
        <p:spPr>
          <a:xfrm>
            <a:off x="1669002" y="2505670"/>
            <a:ext cx="9188387" cy="923330"/>
          </a:xfrm>
          <a:prstGeom prst="rect">
            <a:avLst/>
          </a:prstGeom>
        </p:spPr>
        <p:txBody>
          <a:bodyPr wrap="square">
            <a:spAutoFit/>
          </a:bodyPr>
          <a:lstStyle/>
          <a:p>
            <a:r>
              <a:rPr lang="en-US" b="0" dirty="0">
                <a:effectLst/>
                <a:latin typeface="Consolas" panose="020B0609020204030204" pitchFamily="49" charset="0"/>
              </a:rPr>
              <a:t>Incorporated in August 2011. Its founders: Mike Cagney, James Finnigan, Ian Brady, Dan Macklin. They hoped </a:t>
            </a:r>
            <a:r>
              <a:rPr lang="en-US" b="0" dirty="0" err="1">
                <a:effectLst/>
                <a:latin typeface="Consolas" panose="020B0609020204030204" pitchFamily="49" charset="0"/>
              </a:rPr>
              <a:t>SoFi</a:t>
            </a:r>
            <a:r>
              <a:rPr lang="en-US" b="0" dirty="0">
                <a:effectLst/>
                <a:latin typeface="Consolas" panose="020B0609020204030204" pitchFamily="49" charset="0"/>
              </a:rPr>
              <a:t> could provide affordable options for those to fund their education.</a:t>
            </a:r>
          </a:p>
        </p:txBody>
      </p:sp>
      <p:pic>
        <p:nvPicPr>
          <p:cNvPr id="2051" name="Picture 3" descr="Image result for SoFi">
            <a:hlinkClick r:id="rId2"/>
            <a:extLst>
              <a:ext uri="{FF2B5EF4-FFF2-40B4-BE49-F238E27FC236}">
                <a16:creationId xmlns:a16="http://schemas.microsoft.com/office/drawing/2014/main" id="{5BB3FA88-1107-432B-9241-DA36B3B74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3787" y="3979601"/>
            <a:ext cx="29337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097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4FDDE9-B204-422E-B8B5-6A4A1B3CFBA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20D00EB-51D3-45D5-8DE6-48B281ED9B4D}"/>
              </a:ext>
            </a:extLst>
          </p:cNvPr>
          <p:cNvSpPr/>
          <p:nvPr/>
        </p:nvSpPr>
        <p:spPr>
          <a:xfrm>
            <a:off x="1185169" y="1443841"/>
            <a:ext cx="9889724" cy="3970318"/>
          </a:xfrm>
          <a:prstGeom prst="rect">
            <a:avLst/>
          </a:prstGeom>
        </p:spPr>
        <p:txBody>
          <a:bodyPr wrap="square">
            <a:spAutoFit/>
          </a:bodyPr>
          <a:lstStyle/>
          <a:p>
            <a:r>
              <a:rPr lang="en-US" sz="1200" b="1" dirty="0">
                <a:latin typeface="Consolas" panose="020B0609020204030204" pitchFamily="49" charset="0"/>
              </a:rPr>
              <a:t>RESOURCES</a:t>
            </a:r>
          </a:p>
          <a:p>
            <a:br>
              <a:rPr lang="en-US" sz="1200" dirty="0">
                <a:latin typeface="Consolas" panose="020B0609020204030204" pitchFamily="49" charset="0"/>
              </a:rPr>
            </a:br>
            <a:r>
              <a:rPr lang="en-US" sz="1200" dirty="0">
                <a:latin typeface="Consolas" panose="020B0609020204030204" pitchFamily="49" charset="0"/>
              </a:rPr>
              <a:t>Lending domain and </a:t>
            </a:r>
            <a:r>
              <a:rPr lang="en-US" sz="1200" dirty="0" err="1">
                <a:latin typeface="Consolas" panose="020B0609020204030204" pitchFamily="49" charset="0"/>
              </a:rPr>
              <a:t>SoFi</a:t>
            </a:r>
            <a:r>
              <a:rPr lang="en-US" sz="1200" dirty="0">
                <a:latin typeface="Consolas" panose="020B0609020204030204" pitchFamily="49" charset="0"/>
              </a:rPr>
              <a:t> http://empirica-software.com/fintech-companies-lending/</a:t>
            </a:r>
          </a:p>
          <a:p>
            <a:r>
              <a:rPr lang="en-US" sz="1200" dirty="0">
                <a:latin typeface="Consolas" panose="020B0609020204030204" pitchFamily="49" charset="0"/>
              </a:rPr>
              <a:t>Reviews about </a:t>
            </a:r>
            <a:r>
              <a:rPr lang="en-US" sz="1200" dirty="0" err="1">
                <a:latin typeface="Consolas" panose="020B0609020204030204" pitchFamily="49" charset="0"/>
              </a:rPr>
              <a:t>SoFi</a:t>
            </a:r>
            <a:r>
              <a:rPr lang="en-US" sz="1200" dirty="0">
                <a:latin typeface="Consolas" panose="020B0609020204030204" pitchFamily="49" charset="0"/>
              </a:rPr>
              <a:t> https://www.trustpilot.com/review/sofi.com?utm_medium=trustbox&amp;utm_source=Grid</a:t>
            </a:r>
          </a:p>
          <a:p>
            <a:r>
              <a:rPr lang="en-US" sz="1200" dirty="0">
                <a:latin typeface="Consolas" panose="020B0609020204030204" pitchFamily="49" charset="0"/>
              </a:rPr>
              <a:t>The future of lending https://www.forbes.com/sites/sarahhansen/2019/02/04/top-lending-fintech-companies/#1f18ccc2775e</a:t>
            </a:r>
          </a:p>
          <a:p>
            <a:r>
              <a:rPr lang="en-US" sz="1200" dirty="0">
                <a:latin typeface="Consolas" panose="020B0609020204030204" pitchFamily="49" charset="0"/>
              </a:rPr>
              <a:t>Investors https://en.wikipedia.org/wiki/SoFi</a:t>
            </a:r>
          </a:p>
          <a:p>
            <a:r>
              <a:rPr lang="en-US" sz="1200" dirty="0">
                <a:latin typeface="Consolas" panose="020B0609020204030204" pitchFamily="49" charset="0"/>
              </a:rPr>
              <a:t>Series A B C How it works https://www.investopedia.com/articles/personal-finance/102015/series-b-c-funding-what-it-all-means-and-how-it-works.asp</a:t>
            </a:r>
          </a:p>
          <a:p>
            <a:r>
              <a:rPr lang="en-US" sz="1200" dirty="0">
                <a:latin typeface="Consolas" panose="020B0609020204030204" pitchFamily="49" charset="0"/>
              </a:rPr>
              <a:t>Complaints at BBB credited business https://www.bbb.org/us/ca/san-francisco/profile/loans/sofi-1116-439036/complaints</a:t>
            </a:r>
          </a:p>
          <a:p>
            <a:r>
              <a:rPr lang="en-US" sz="1200" dirty="0">
                <a:latin typeface="Consolas" panose="020B0609020204030204" pitchFamily="49" charset="0"/>
              </a:rPr>
              <a:t>Foray into bank accounts https://tearsheet.co/modern-banking-experience/inside-sofis-expensive-customer-acquisition-push/</a:t>
            </a:r>
          </a:p>
          <a:p>
            <a:r>
              <a:rPr lang="en-US" sz="1200" dirty="0">
                <a:latin typeface="Consolas" panose="020B0609020204030204" pitchFamily="49" charset="0"/>
              </a:rPr>
              <a:t>Technology used at </a:t>
            </a:r>
            <a:r>
              <a:rPr lang="en-US" sz="1200" dirty="0" err="1">
                <a:latin typeface="Consolas" panose="020B0609020204030204" pitchFamily="49" charset="0"/>
              </a:rPr>
              <a:t>SoFi</a:t>
            </a:r>
            <a:r>
              <a:rPr lang="en-US" sz="1200" dirty="0">
                <a:latin typeface="Consolas" panose="020B0609020204030204" pitchFamily="49" charset="0"/>
              </a:rPr>
              <a:t> https://stackshare.io/sofi/sofi</a:t>
            </a:r>
          </a:p>
          <a:p>
            <a:r>
              <a:rPr lang="en-US" sz="1200" dirty="0">
                <a:latin typeface="Consolas" panose="020B0609020204030204" pitchFamily="49" charset="0"/>
              </a:rPr>
              <a:t>Core metrics for lending companies https://medium.com/swlh/intro-to-kpis-for-fintech-82092070b156</a:t>
            </a:r>
          </a:p>
          <a:p>
            <a:r>
              <a:rPr lang="en-US" sz="1200" dirty="0">
                <a:latin typeface="Consolas" panose="020B0609020204030204" pitchFamily="49" charset="0"/>
              </a:rPr>
              <a:t>Fintech Analytics: The Top 7 Metrics Every Fintech Company Should Monitor https://www.benzinga.com/fintech/19/06/13911172/fintech-analytics-the-top-7-metrics-every-fintech-company-should-monitor</a:t>
            </a:r>
          </a:p>
          <a:p>
            <a:r>
              <a:rPr lang="en-US" sz="1200" dirty="0">
                <a:latin typeface="Consolas" panose="020B0609020204030204" pitchFamily="49" charset="0"/>
              </a:rPr>
              <a:t>AARRR metrics http://startitup.co/guides/374/aarrr-startup-metrics</a:t>
            </a:r>
          </a:p>
          <a:p>
            <a:r>
              <a:rPr lang="en-US" sz="1200" dirty="0">
                <a:latin typeface="Consolas" panose="020B0609020204030204" pitchFamily="49" charset="0"/>
              </a:rPr>
              <a:t>Blockchain Technology https://www.blockchain-council.org/blockchain/top-10-companies-that-have-already-adopted-blockchain/</a:t>
            </a:r>
            <a:endParaRPr lang="en-US" sz="1200" b="0" dirty="0">
              <a:effectLst/>
              <a:latin typeface="Consolas" panose="020B0609020204030204" pitchFamily="49" charset="0"/>
            </a:endParaRPr>
          </a:p>
        </p:txBody>
      </p:sp>
    </p:spTree>
    <p:extLst>
      <p:ext uri="{BB962C8B-B14F-4D97-AF65-F5344CB8AC3E}">
        <p14:creationId xmlns:p14="http://schemas.microsoft.com/office/powerpoint/2010/main" val="381521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072832-83FD-4EC7-B56F-6465388136A1}"/>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9F73FBA-2499-40F7-81A1-3D132D2F4E2D}"/>
              </a:ext>
            </a:extLst>
          </p:cNvPr>
          <p:cNvSpPr/>
          <p:nvPr/>
        </p:nvSpPr>
        <p:spPr>
          <a:xfrm>
            <a:off x="1180729" y="1965756"/>
            <a:ext cx="10203402" cy="2031325"/>
          </a:xfrm>
          <a:prstGeom prst="rect">
            <a:avLst/>
          </a:prstGeom>
        </p:spPr>
        <p:txBody>
          <a:bodyPr wrap="square">
            <a:spAutoFit/>
          </a:bodyPr>
          <a:lstStyle/>
          <a:p>
            <a:r>
              <a:rPr lang="en-US" b="0" dirty="0">
                <a:effectLst/>
                <a:latin typeface="Consolas" panose="020B0609020204030204" pitchFamily="49" charset="0"/>
              </a:rPr>
              <a:t>The inaugural loan program was a $2 million pilot at Stanford. Forty alumni invested an average of $20,000 to fund 100 students.</a:t>
            </a:r>
          </a:p>
          <a:p>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In 2012, 2013, and 2014 </a:t>
            </a:r>
            <a:r>
              <a:rPr lang="en-US" b="0" dirty="0" err="1">
                <a:effectLst/>
                <a:latin typeface="Consolas" panose="020B0609020204030204" pitchFamily="49" charset="0"/>
              </a:rPr>
              <a:t>SoFi</a:t>
            </a:r>
            <a:r>
              <a:rPr lang="en-US" b="0" dirty="0">
                <a:effectLst/>
                <a:latin typeface="Consolas" panose="020B0609020204030204" pitchFamily="49" charset="0"/>
              </a:rPr>
              <a:t> raised $ 657 millions from ventures companies, debt and equity, and Series C to expand student loans and to extend into new products like mortgages and personal loans.</a:t>
            </a:r>
          </a:p>
        </p:txBody>
      </p:sp>
      <p:sp>
        <p:nvSpPr>
          <p:cNvPr id="7" name="Rectangle 6">
            <a:extLst>
              <a:ext uri="{FF2B5EF4-FFF2-40B4-BE49-F238E27FC236}">
                <a16:creationId xmlns:a16="http://schemas.microsoft.com/office/drawing/2014/main" id="{D3356529-C894-4A78-9712-CD7A51BC8950}"/>
              </a:ext>
            </a:extLst>
          </p:cNvPr>
          <p:cNvSpPr/>
          <p:nvPr/>
        </p:nvSpPr>
        <p:spPr>
          <a:xfrm>
            <a:off x="1285056" y="991141"/>
            <a:ext cx="2864887" cy="400110"/>
          </a:xfrm>
          <a:prstGeom prst="rect">
            <a:avLst/>
          </a:prstGeom>
        </p:spPr>
        <p:txBody>
          <a:bodyPr wrap="none">
            <a:spAutoFit/>
          </a:bodyPr>
          <a:lstStyle/>
          <a:p>
            <a:r>
              <a:rPr lang="en-US" sz="2000" b="1" dirty="0">
                <a:effectLst/>
                <a:latin typeface="Consolas" panose="020B0609020204030204" pitchFamily="49" charset="0"/>
              </a:rPr>
              <a:t>Overview and Origin</a:t>
            </a:r>
          </a:p>
        </p:txBody>
      </p:sp>
    </p:spTree>
    <p:extLst>
      <p:ext uri="{BB962C8B-B14F-4D97-AF65-F5344CB8AC3E}">
        <p14:creationId xmlns:p14="http://schemas.microsoft.com/office/powerpoint/2010/main" val="374381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4A4A74-4232-46A6-8103-E5BCA9CB1C38}"/>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EEFDC13-DE5D-4C58-A943-40BD97AAB1FE}"/>
              </a:ext>
            </a:extLst>
          </p:cNvPr>
          <p:cNvSpPr/>
          <p:nvPr/>
        </p:nvSpPr>
        <p:spPr>
          <a:xfrm>
            <a:off x="1571347" y="2274838"/>
            <a:ext cx="9365942" cy="923330"/>
          </a:xfrm>
          <a:prstGeom prst="rect">
            <a:avLst/>
          </a:prstGeom>
        </p:spPr>
        <p:txBody>
          <a:bodyPr wrap="square">
            <a:spAutoFit/>
          </a:bodyPr>
          <a:lstStyle/>
          <a:p>
            <a:r>
              <a:rPr lang="en-US" b="0" dirty="0" err="1">
                <a:effectLst/>
                <a:latin typeface="Consolas" panose="020B0609020204030204" pitchFamily="49" charset="0"/>
              </a:rPr>
              <a:t>SoFi</a:t>
            </a:r>
            <a:r>
              <a:rPr lang="en-US" b="0" dirty="0">
                <a:effectLst/>
                <a:latin typeface="Consolas" panose="020B0609020204030204" pitchFamily="49" charset="0"/>
              </a:rPr>
              <a:t> as others best lending companies includes primarily peer-to-peer lending platforms as well as underwriter and lending platforms using machine learning technologies and algorithms to assess creditworthiness.</a:t>
            </a:r>
          </a:p>
        </p:txBody>
      </p:sp>
      <p:sp>
        <p:nvSpPr>
          <p:cNvPr id="4" name="Rectangle 3">
            <a:extLst>
              <a:ext uri="{FF2B5EF4-FFF2-40B4-BE49-F238E27FC236}">
                <a16:creationId xmlns:a16="http://schemas.microsoft.com/office/drawing/2014/main" id="{E59D73BF-B99E-4565-A639-47006749B15D}"/>
              </a:ext>
            </a:extLst>
          </p:cNvPr>
          <p:cNvSpPr/>
          <p:nvPr/>
        </p:nvSpPr>
        <p:spPr>
          <a:xfrm>
            <a:off x="1444854" y="1060882"/>
            <a:ext cx="2864887" cy="400110"/>
          </a:xfrm>
          <a:prstGeom prst="rect">
            <a:avLst/>
          </a:prstGeom>
        </p:spPr>
        <p:txBody>
          <a:bodyPr wrap="none">
            <a:spAutoFit/>
          </a:bodyPr>
          <a:lstStyle/>
          <a:p>
            <a:r>
              <a:rPr lang="en-US" sz="2000" b="1" dirty="0">
                <a:effectLst/>
                <a:latin typeface="Consolas" panose="020B0609020204030204" pitchFamily="49" charset="0"/>
              </a:rPr>
              <a:t>Overview and Origin</a:t>
            </a:r>
          </a:p>
        </p:txBody>
      </p:sp>
      <p:pic>
        <p:nvPicPr>
          <p:cNvPr id="3075" name="Picture 3" descr="Image result for SoFi">
            <a:hlinkClick r:id="rId2"/>
            <a:extLst>
              <a:ext uri="{FF2B5EF4-FFF2-40B4-BE49-F238E27FC236}">
                <a16:creationId xmlns:a16="http://schemas.microsoft.com/office/drawing/2014/main" id="{CD971BA2-A270-4CD5-A38F-A4BA2BC75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570" y="4012014"/>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399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072832-83FD-4EC7-B56F-6465388136A1}"/>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EE73C25-7051-4F9F-BC76-570DC93208BC}"/>
              </a:ext>
            </a:extLst>
          </p:cNvPr>
          <p:cNvSpPr/>
          <p:nvPr/>
        </p:nvSpPr>
        <p:spPr>
          <a:xfrm>
            <a:off x="1342499" y="1140326"/>
            <a:ext cx="2590774" cy="369332"/>
          </a:xfrm>
          <a:prstGeom prst="rect">
            <a:avLst/>
          </a:prstGeom>
        </p:spPr>
        <p:txBody>
          <a:bodyPr wrap="none">
            <a:spAutoFit/>
          </a:bodyPr>
          <a:lstStyle/>
          <a:p>
            <a:r>
              <a:rPr lang="en-US" b="1" dirty="0">
                <a:effectLst/>
                <a:latin typeface="Consolas" panose="020B0609020204030204" pitchFamily="49" charset="0"/>
              </a:rPr>
              <a:t>Business Activities</a:t>
            </a:r>
            <a:endParaRPr lang="en-US" b="0" dirty="0">
              <a:effectLst/>
              <a:latin typeface="Consolas" panose="020B0609020204030204" pitchFamily="49" charset="0"/>
            </a:endParaRPr>
          </a:p>
        </p:txBody>
      </p:sp>
      <p:sp>
        <p:nvSpPr>
          <p:cNvPr id="3" name="Rectangle 2">
            <a:extLst>
              <a:ext uri="{FF2B5EF4-FFF2-40B4-BE49-F238E27FC236}">
                <a16:creationId xmlns:a16="http://schemas.microsoft.com/office/drawing/2014/main" id="{4F811793-8036-4B26-8DFB-4AF91FF4C9B1}"/>
              </a:ext>
            </a:extLst>
          </p:cNvPr>
          <p:cNvSpPr/>
          <p:nvPr/>
        </p:nvSpPr>
        <p:spPr>
          <a:xfrm>
            <a:off x="2370338" y="1619682"/>
            <a:ext cx="7164280" cy="1200329"/>
          </a:xfrm>
          <a:prstGeom prst="rect">
            <a:avLst/>
          </a:prstGeom>
        </p:spPr>
        <p:txBody>
          <a:bodyPr wrap="square">
            <a:spAutoFit/>
          </a:bodyPr>
          <a:lstStyle/>
          <a:p>
            <a:br>
              <a:rPr lang="en-US" b="0" dirty="0">
                <a:effectLst/>
                <a:latin typeface="Consolas" panose="020B0609020204030204" pitchFamily="49" charset="0"/>
              </a:rPr>
            </a:br>
            <a:r>
              <a:rPr lang="en-US" b="0" dirty="0" err="1">
                <a:effectLst/>
                <a:latin typeface="Consolas" panose="020B0609020204030204" pitchFamily="49" charset="0"/>
              </a:rPr>
              <a:t>SoFi’s</a:t>
            </a:r>
            <a:r>
              <a:rPr lang="en-US" b="0" dirty="0">
                <a:effectLst/>
                <a:latin typeface="Consolas" panose="020B0609020204030204" pitchFamily="49" charset="0"/>
              </a:rPr>
              <a:t> Costumers are young borrowers with high-end jobs and degrees. </a:t>
            </a:r>
            <a:r>
              <a:rPr lang="en-US" b="0" dirty="0" err="1">
                <a:effectLst/>
                <a:latin typeface="Consolas" panose="020B0609020204030204" pitchFamily="49" charset="0"/>
              </a:rPr>
              <a:t>SoFi</a:t>
            </a:r>
            <a:r>
              <a:rPr lang="en-US" b="0" dirty="0">
                <a:effectLst/>
                <a:latin typeface="Consolas" panose="020B0609020204030204" pitchFamily="49" charset="0"/>
              </a:rPr>
              <a:t> offers student loan refinancing, personal loans and mortgages.</a:t>
            </a:r>
          </a:p>
        </p:txBody>
      </p:sp>
      <p:sp>
        <p:nvSpPr>
          <p:cNvPr id="4" name="Rectangle 3">
            <a:extLst>
              <a:ext uri="{FF2B5EF4-FFF2-40B4-BE49-F238E27FC236}">
                <a16:creationId xmlns:a16="http://schemas.microsoft.com/office/drawing/2014/main" id="{BD60AD84-99F4-444D-B3D1-F6C1259FDEBF}"/>
              </a:ext>
            </a:extLst>
          </p:cNvPr>
          <p:cNvSpPr/>
          <p:nvPr/>
        </p:nvSpPr>
        <p:spPr>
          <a:xfrm>
            <a:off x="2370338" y="3191723"/>
            <a:ext cx="7054788" cy="923330"/>
          </a:xfrm>
          <a:prstGeom prst="rect">
            <a:avLst/>
          </a:prstGeom>
        </p:spPr>
        <p:txBody>
          <a:bodyPr wrap="square">
            <a:spAutoFit/>
          </a:bodyPr>
          <a:lstStyle/>
          <a:p>
            <a:r>
              <a:rPr lang="en-US" b="0" dirty="0">
                <a:effectLst/>
                <a:latin typeface="Consolas" panose="020B0609020204030204" pitchFamily="49" charset="0"/>
              </a:rPr>
              <a:t>To hold its costumers the company opens up membership with VIP-style member benefits nevertheless the high cost implications.</a:t>
            </a:r>
          </a:p>
        </p:txBody>
      </p:sp>
    </p:spTree>
    <p:extLst>
      <p:ext uri="{BB962C8B-B14F-4D97-AF65-F5344CB8AC3E}">
        <p14:creationId xmlns:p14="http://schemas.microsoft.com/office/powerpoint/2010/main" val="422492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488FD-3E6C-4D14-944F-B87A36B30EFE}"/>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D6B6EA5-1CA4-4635-B8CB-FEEC41396715}"/>
              </a:ext>
            </a:extLst>
          </p:cNvPr>
          <p:cNvSpPr/>
          <p:nvPr/>
        </p:nvSpPr>
        <p:spPr>
          <a:xfrm>
            <a:off x="1748901" y="2130927"/>
            <a:ext cx="8762259" cy="1754326"/>
          </a:xfrm>
          <a:prstGeom prst="rect">
            <a:avLst/>
          </a:prstGeom>
        </p:spPr>
        <p:txBody>
          <a:bodyPr wrap="square">
            <a:spAutoFit/>
          </a:bodyPr>
          <a:lstStyle/>
          <a:p>
            <a:r>
              <a:rPr lang="en-US" b="0" dirty="0">
                <a:effectLst/>
                <a:latin typeface="Consolas" panose="020B0609020204030204" pitchFamily="49" charset="0"/>
              </a:rPr>
              <a:t>Its big plan is extending its costumers and products. Bank accounts for US citizens and residents. Personal finance operating system with no high fees and clunky digital interface .Wealth management product, digital and physical advice platform, brokerage and crypto.</a:t>
            </a:r>
          </a:p>
          <a:p>
            <a:r>
              <a:rPr lang="en-US" dirty="0">
                <a:latin typeface="Consolas" panose="020B0609020204030204" pitchFamily="49" charset="0"/>
              </a:rPr>
              <a:t>Also credit cards, and let their costumers buying individual stocks and crypto currencies.</a:t>
            </a:r>
          </a:p>
        </p:txBody>
      </p:sp>
      <p:sp>
        <p:nvSpPr>
          <p:cNvPr id="4" name="Rectangle 3">
            <a:extLst>
              <a:ext uri="{FF2B5EF4-FFF2-40B4-BE49-F238E27FC236}">
                <a16:creationId xmlns:a16="http://schemas.microsoft.com/office/drawing/2014/main" id="{52FCBD3D-3567-4D95-AF36-12FE78FEEC88}"/>
              </a:ext>
            </a:extLst>
          </p:cNvPr>
          <p:cNvSpPr/>
          <p:nvPr/>
        </p:nvSpPr>
        <p:spPr>
          <a:xfrm>
            <a:off x="1271477" y="1060882"/>
            <a:ext cx="2590774" cy="369332"/>
          </a:xfrm>
          <a:prstGeom prst="rect">
            <a:avLst/>
          </a:prstGeom>
        </p:spPr>
        <p:txBody>
          <a:bodyPr wrap="none">
            <a:spAutoFit/>
          </a:bodyPr>
          <a:lstStyle/>
          <a:p>
            <a:r>
              <a:rPr lang="en-US" b="1" dirty="0">
                <a:effectLst/>
                <a:latin typeface="Consolas" panose="020B0609020204030204" pitchFamily="49" charset="0"/>
              </a:rPr>
              <a:t>Business Activities</a:t>
            </a:r>
            <a:endParaRPr lang="en-US" b="0" dirty="0">
              <a:effectLst/>
              <a:latin typeface="Consolas" panose="020B0609020204030204" pitchFamily="49" charset="0"/>
            </a:endParaRPr>
          </a:p>
        </p:txBody>
      </p:sp>
      <p:pic>
        <p:nvPicPr>
          <p:cNvPr id="5123" name="Picture 3" descr="Image result for SoFi">
            <a:hlinkClick r:id="rId2"/>
            <a:extLst>
              <a:ext uri="{FF2B5EF4-FFF2-40B4-BE49-F238E27FC236}">
                <a16:creationId xmlns:a16="http://schemas.microsoft.com/office/drawing/2014/main" id="{53809A08-A2C6-4B14-8721-952122530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446" y="3676328"/>
            <a:ext cx="251460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21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56B6D-AE8F-4480-9825-677A77CD72D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89646BF-DB44-4BD5-A081-9AC3AEB6F459}"/>
              </a:ext>
            </a:extLst>
          </p:cNvPr>
          <p:cNvSpPr/>
          <p:nvPr/>
        </p:nvSpPr>
        <p:spPr>
          <a:xfrm>
            <a:off x="1340528" y="1383916"/>
            <a:ext cx="10076155" cy="3693319"/>
          </a:xfrm>
          <a:prstGeom prst="rect">
            <a:avLst/>
          </a:prstGeom>
        </p:spPr>
        <p:txBody>
          <a:bodyPr wrap="square">
            <a:spAutoFit/>
          </a:bodyPr>
          <a:lstStyle/>
          <a:p>
            <a:r>
              <a:rPr lang="en-US" dirty="0">
                <a:latin typeface="Consolas" panose="020B0609020204030204" pitchFamily="49" charset="0"/>
              </a:rPr>
              <a:t>Also competitors have created plans to hold and enter new markets.</a:t>
            </a:r>
          </a:p>
          <a:p>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Lending Club has extended to home improvement, mortgages, student and personal loans.</a:t>
            </a:r>
          </a:p>
          <a:p>
            <a:r>
              <a:rPr lang="en-US" dirty="0">
                <a:latin typeface="Consolas" panose="020B0609020204030204" pitchFamily="49" charset="0"/>
              </a:rPr>
              <a:t>Prosper Marketplace, a P2P lender acquired personal finance app.</a:t>
            </a:r>
          </a:p>
          <a:p>
            <a:r>
              <a:rPr lang="en-US" dirty="0">
                <a:latin typeface="Consolas" panose="020B0609020204030204" pitchFamily="49" charset="0"/>
              </a:rPr>
              <a:t>Kabbage owner of consumer loan brand (</a:t>
            </a:r>
            <a:r>
              <a:rPr lang="en-US" dirty="0" err="1">
                <a:latin typeface="Consolas" panose="020B0609020204030204" pitchFamily="49" charset="0"/>
              </a:rPr>
              <a:t>Karrot</a:t>
            </a:r>
            <a:r>
              <a:rPr lang="en-US" dirty="0">
                <a:latin typeface="Consolas" panose="020B0609020204030204" pitchFamily="49" charset="0"/>
              </a:rPr>
              <a:t>), they has added white label partnership solutions. </a:t>
            </a:r>
          </a:p>
          <a:p>
            <a:endParaRPr lang="en-US" dirty="0">
              <a:latin typeface="Consolas" panose="020B0609020204030204" pitchFamily="49" charset="0"/>
            </a:endParaRPr>
          </a:p>
          <a:p>
            <a:r>
              <a:rPr lang="en-US" dirty="0" err="1">
                <a:latin typeface="Consolas" panose="020B0609020204030204" pitchFamily="49" charset="0"/>
              </a:rPr>
              <a:t>SoFi</a:t>
            </a:r>
            <a:r>
              <a:rPr lang="en-US" dirty="0">
                <a:latin typeface="Consolas" panose="020B0609020204030204" pitchFamily="49" charset="0"/>
              </a:rPr>
              <a:t> says digital financial services has plenty of room to grow, and it won’t be limited to the lending market.</a:t>
            </a:r>
          </a:p>
          <a:p>
            <a:br>
              <a:rPr lang="en-US" dirty="0">
                <a:latin typeface="Consolas" panose="020B0609020204030204" pitchFamily="49" charset="0"/>
              </a:rPr>
            </a:br>
            <a:endParaRPr lang="en-US" b="0" dirty="0">
              <a:effectLst/>
              <a:latin typeface="Consolas" panose="020B0609020204030204" pitchFamily="49" charset="0"/>
            </a:endParaRPr>
          </a:p>
        </p:txBody>
      </p:sp>
      <p:sp>
        <p:nvSpPr>
          <p:cNvPr id="5" name="Rectangle 4">
            <a:extLst>
              <a:ext uri="{FF2B5EF4-FFF2-40B4-BE49-F238E27FC236}">
                <a16:creationId xmlns:a16="http://schemas.microsoft.com/office/drawing/2014/main" id="{E4511CBE-1D2F-4E54-A24F-605FC3FE240C}"/>
              </a:ext>
            </a:extLst>
          </p:cNvPr>
          <p:cNvSpPr/>
          <p:nvPr/>
        </p:nvSpPr>
        <p:spPr>
          <a:xfrm>
            <a:off x="1138312" y="915665"/>
            <a:ext cx="2590774" cy="369332"/>
          </a:xfrm>
          <a:prstGeom prst="rect">
            <a:avLst/>
          </a:prstGeom>
        </p:spPr>
        <p:txBody>
          <a:bodyPr wrap="none">
            <a:spAutoFit/>
          </a:bodyPr>
          <a:lstStyle/>
          <a:p>
            <a:r>
              <a:rPr lang="en-US" b="1" dirty="0">
                <a:effectLst/>
                <a:latin typeface="Consolas" panose="020B0609020204030204" pitchFamily="49" charset="0"/>
              </a:rPr>
              <a:t>Business Activities</a:t>
            </a:r>
            <a:endParaRPr lang="en-US" b="0" dirty="0">
              <a:effectLst/>
              <a:latin typeface="Consolas" panose="020B0609020204030204" pitchFamily="49" charset="0"/>
            </a:endParaRPr>
          </a:p>
        </p:txBody>
      </p:sp>
      <p:pic>
        <p:nvPicPr>
          <p:cNvPr id="7" name="Picture 6" descr="A screenshot of a cell phone&#10;&#10;Description automatically generated">
            <a:extLst>
              <a:ext uri="{FF2B5EF4-FFF2-40B4-BE49-F238E27FC236}">
                <a16:creationId xmlns:a16="http://schemas.microsoft.com/office/drawing/2014/main" id="{27ABB87C-0BE1-42D9-862F-61BD417B2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8078" y="4210328"/>
            <a:ext cx="1999926" cy="1498014"/>
          </a:xfrm>
          <a:prstGeom prst="rect">
            <a:avLst/>
          </a:prstGeom>
        </p:spPr>
      </p:pic>
    </p:spTree>
    <p:extLst>
      <p:ext uri="{BB962C8B-B14F-4D97-AF65-F5344CB8AC3E}">
        <p14:creationId xmlns:p14="http://schemas.microsoft.com/office/powerpoint/2010/main" val="176288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56B6D-AE8F-4480-9825-677A77CD72D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FA65AFD-3ECE-44DC-9863-C8C9D89725E5}"/>
              </a:ext>
            </a:extLst>
          </p:cNvPr>
          <p:cNvSpPr/>
          <p:nvPr/>
        </p:nvSpPr>
        <p:spPr>
          <a:xfrm>
            <a:off x="1497367" y="1560225"/>
            <a:ext cx="9197266" cy="923330"/>
          </a:xfrm>
          <a:prstGeom prst="rect">
            <a:avLst/>
          </a:prstGeom>
        </p:spPr>
        <p:txBody>
          <a:bodyPr wrap="square">
            <a:spAutoFit/>
          </a:bodyPr>
          <a:lstStyle/>
          <a:p>
            <a:r>
              <a:rPr lang="en-US" dirty="0">
                <a:latin typeface="Consolas" panose="020B0609020204030204" pitchFamily="49" charset="0"/>
              </a:rPr>
              <a:t>Advantage in relation to its competitors:</a:t>
            </a:r>
          </a:p>
          <a:p>
            <a:br>
              <a:rPr lang="en-US" dirty="0">
                <a:latin typeface="Consolas" panose="020B0609020204030204" pitchFamily="49" charset="0"/>
              </a:rPr>
            </a:br>
            <a:r>
              <a:rPr lang="en-US" dirty="0">
                <a:latin typeface="Consolas" panose="020B0609020204030204" pitchFamily="49" charset="0"/>
              </a:rPr>
              <a:t>  No fees or hidden fees, low rates. Career services to its members.</a:t>
            </a:r>
            <a:endParaRPr lang="en-US" b="0" dirty="0">
              <a:effectLst/>
              <a:latin typeface="Consolas" panose="020B0609020204030204" pitchFamily="49" charset="0"/>
            </a:endParaRPr>
          </a:p>
        </p:txBody>
      </p:sp>
      <p:sp>
        <p:nvSpPr>
          <p:cNvPr id="4" name="Rectangle 3">
            <a:extLst>
              <a:ext uri="{FF2B5EF4-FFF2-40B4-BE49-F238E27FC236}">
                <a16:creationId xmlns:a16="http://schemas.microsoft.com/office/drawing/2014/main" id="{919DD504-BF59-42C8-995A-F1EB7414E8D1}"/>
              </a:ext>
            </a:extLst>
          </p:cNvPr>
          <p:cNvSpPr/>
          <p:nvPr/>
        </p:nvSpPr>
        <p:spPr>
          <a:xfrm>
            <a:off x="1497366" y="3240351"/>
            <a:ext cx="10070237" cy="1200329"/>
          </a:xfrm>
          <a:prstGeom prst="rect">
            <a:avLst/>
          </a:prstGeom>
        </p:spPr>
        <p:txBody>
          <a:bodyPr wrap="square">
            <a:spAutoFit/>
          </a:bodyPr>
          <a:lstStyle/>
          <a:p>
            <a:r>
              <a:rPr lang="en-US" dirty="0">
                <a:latin typeface="Consolas" panose="020B0609020204030204" pitchFamily="49" charset="0"/>
              </a:rPr>
              <a:t>The unfair disadvantage:</a:t>
            </a:r>
          </a:p>
          <a:p>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SoFi</a:t>
            </a:r>
            <a:r>
              <a:rPr lang="en-US" dirty="0">
                <a:latin typeface="Consolas" panose="020B0609020204030204" pitchFamily="49" charset="0"/>
              </a:rPr>
              <a:t> misrepresented the saving on its refinancing student loans (FTC). </a:t>
            </a:r>
          </a:p>
          <a:p>
            <a:endParaRPr lang="en-US" b="0" dirty="0">
              <a:effectLst/>
              <a:latin typeface="Consolas" panose="020B0609020204030204" pitchFamily="49" charset="0"/>
            </a:endParaRPr>
          </a:p>
        </p:txBody>
      </p:sp>
      <p:sp>
        <p:nvSpPr>
          <p:cNvPr id="5" name="Rectangle 4">
            <a:extLst>
              <a:ext uri="{FF2B5EF4-FFF2-40B4-BE49-F238E27FC236}">
                <a16:creationId xmlns:a16="http://schemas.microsoft.com/office/drawing/2014/main" id="{892E7D8F-1868-4674-9559-6C10B8B66D32}"/>
              </a:ext>
            </a:extLst>
          </p:cNvPr>
          <p:cNvSpPr/>
          <p:nvPr/>
        </p:nvSpPr>
        <p:spPr>
          <a:xfrm>
            <a:off x="1227089" y="997161"/>
            <a:ext cx="2590774" cy="369332"/>
          </a:xfrm>
          <a:prstGeom prst="rect">
            <a:avLst/>
          </a:prstGeom>
        </p:spPr>
        <p:txBody>
          <a:bodyPr wrap="none">
            <a:spAutoFit/>
          </a:bodyPr>
          <a:lstStyle/>
          <a:p>
            <a:r>
              <a:rPr lang="en-US" b="1" dirty="0">
                <a:effectLst/>
                <a:latin typeface="Consolas" panose="020B0609020204030204" pitchFamily="49" charset="0"/>
              </a:rPr>
              <a:t>Business Activities</a:t>
            </a:r>
            <a:endParaRPr lang="en-US" b="0" dirty="0">
              <a:effectLst/>
              <a:latin typeface="Consolas" panose="020B0609020204030204" pitchFamily="49" charset="0"/>
            </a:endParaRPr>
          </a:p>
        </p:txBody>
      </p:sp>
      <p:pic>
        <p:nvPicPr>
          <p:cNvPr id="7" name="Picture 6" descr="A close up of a mans face&#10;&#10;Description automatically generated">
            <a:extLst>
              <a:ext uri="{FF2B5EF4-FFF2-40B4-BE49-F238E27FC236}">
                <a16:creationId xmlns:a16="http://schemas.microsoft.com/office/drawing/2014/main" id="{0189F986-1F37-4BBD-8A1B-C9FE404B2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858" y="4331725"/>
            <a:ext cx="1843088" cy="1380536"/>
          </a:xfrm>
          <a:prstGeom prst="rect">
            <a:avLst/>
          </a:prstGeom>
        </p:spPr>
      </p:pic>
      <p:pic>
        <p:nvPicPr>
          <p:cNvPr id="4099" name="Picture 3" descr="Image result for SoFi">
            <a:hlinkClick r:id="rId3"/>
            <a:extLst>
              <a:ext uri="{FF2B5EF4-FFF2-40B4-BE49-F238E27FC236}">
                <a16:creationId xmlns:a16="http://schemas.microsoft.com/office/drawing/2014/main" id="{E8ADBB91-BC70-4450-AF7B-FDAD207E7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5678" y="975391"/>
            <a:ext cx="2224520" cy="1169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71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56B6D-AE8F-4480-9825-677A77CD72D7}"/>
              </a:ext>
            </a:extLst>
          </p:cNvPr>
          <p:cNvSpPr/>
          <p:nvPr/>
        </p:nvSpPr>
        <p:spPr>
          <a:xfrm>
            <a:off x="994299" y="816746"/>
            <a:ext cx="10271464" cy="49803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B3433E3-ED04-4169-9CF4-70F83DCCAB81}"/>
              </a:ext>
            </a:extLst>
          </p:cNvPr>
          <p:cNvSpPr/>
          <p:nvPr/>
        </p:nvSpPr>
        <p:spPr>
          <a:xfrm>
            <a:off x="1553592" y="2020890"/>
            <a:ext cx="9383697" cy="2031325"/>
          </a:xfrm>
          <a:prstGeom prst="rect">
            <a:avLst/>
          </a:prstGeom>
        </p:spPr>
        <p:txBody>
          <a:bodyPr wrap="square">
            <a:spAutoFit/>
          </a:bodyPr>
          <a:lstStyle/>
          <a:p>
            <a:r>
              <a:rPr lang="en-US" dirty="0">
                <a:latin typeface="Consolas" panose="020B0609020204030204" pitchFamily="49" charset="0"/>
              </a:rPr>
              <a:t>Financial and Other Problems:</a:t>
            </a:r>
          </a:p>
          <a:p>
            <a:br>
              <a:rPr lang="en-US" dirty="0">
                <a:latin typeface="Consolas" panose="020B0609020204030204" pitchFamily="49" charset="0"/>
              </a:rPr>
            </a:br>
            <a:r>
              <a:rPr lang="en-US" dirty="0" err="1">
                <a:latin typeface="Consolas" panose="020B0609020204030204" pitchFamily="49" charset="0"/>
              </a:rPr>
              <a:t>SoFi</a:t>
            </a:r>
            <a:r>
              <a:rPr lang="en-US" dirty="0">
                <a:latin typeface="Consolas" panose="020B0609020204030204" pitchFamily="49" charset="0"/>
              </a:rPr>
              <a:t> is still trying to balance its rapid growth focusing on being a viable and successful business longer term.</a:t>
            </a:r>
          </a:p>
          <a:p>
            <a:endParaRPr lang="en-US" dirty="0">
              <a:latin typeface="Consolas" panose="020B0609020204030204" pitchFamily="49" charset="0"/>
            </a:endParaRPr>
          </a:p>
          <a:p>
            <a:r>
              <a:rPr lang="en-US" dirty="0" err="1">
                <a:latin typeface="Consolas" panose="020B0609020204030204" pitchFamily="49" charset="0"/>
              </a:rPr>
              <a:t>SoFi</a:t>
            </a:r>
            <a:r>
              <a:rPr lang="en-US" dirty="0">
                <a:latin typeface="Consolas" panose="020B0609020204030204" pitchFamily="49" charset="0"/>
              </a:rPr>
              <a:t> receives a high volume of complaints. BBB is publishing the details of 25% of this business’ complaints online.</a:t>
            </a:r>
            <a:endParaRPr lang="en-US" b="0" dirty="0">
              <a:effectLst/>
              <a:latin typeface="Consolas" panose="020B0609020204030204" pitchFamily="49" charset="0"/>
            </a:endParaRPr>
          </a:p>
        </p:txBody>
      </p:sp>
      <p:sp>
        <p:nvSpPr>
          <p:cNvPr id="4" name="Rectangle 3">
            <a:extLst>
              <a:ext uri="{FF2B5EF4-FFF2-40B4-BE49-F238E27FC236}">
                <a16:creationId xmlns:a16="http://schemas.microsoft.com/office/drawing/2014/main" id="{521FD88C-022E-4E97-BDF7-E5BA1DA13D98}"/>
              </a:ext>
            </a:extLst>
          </p:cNvPr>
          <p:cNvSpPr/>
          <p:nvPr/>
        </p:nvSpPr>
        <p:spPr>
          <a:xfrm>
            <a:off x="1235967" y="1049486"/>
            <a:ext cx="2590774" cy="369332"/>
          </a:xfrm>
          <a:prstGeom prst="rect">
            <a:avLst/>
          </a:prstGeom>
        </p:spPr>
        <p:txBody>
          <a:bodyPr wrap="none">
            <a:spAutoFit/>
          </a:bodyPr>
          <a:lstStyle/>
          <a:p>
            <a:r>
              <a:rPr lang="en-US" b="1" dirty="0">
                <a:effectLst/>
                <a:latin typeface="Consolas" panose="020B0609020204030204" pitchFamily="49" charset="0"/>
              </a:rPr>
              <a:t>Business Activities</a:t>
            </a:r>
            <a:endParaRPr lang="en-US" b="0" dirty="0">
              <a:effectLst/>
              <a:latin typeface="Consolas" panose="020B0609020204030204" pitchFamily="49" charset="0"/>
            </a:endParaRPr>
          </a:p>
        </p:txBody>
      </p:sp>
    </p:spTree>
    <p:extLst>
      <p:ext uri="{BB962C8B-B14F-4D97-AF65-F5344CB8AC3E}">
        <p14:creationId xmlns:p14="http://schemas.microsoft.com/office/powerpoint/2010/main" val="1212825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626</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R Martinez C</dc:creator>
  <cp:lastModifiedBy>Maria R Martinez C</cp:lastModifiedBy>
  <cp:revision>50</cp:revision>
  <dcterms:created xsi:type="dcterms:W3CDTF">2019-08-07T03:17:27Z</dcterms:created>
  <dcterms:modified xsi:type="dcterms:W3CDTF">2019-08-07T15:16:46Z</dcterms:modified>
</cp:coreProperties>
</file>