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57" r:id="rId2"/>
    <p:sldId id="281" r:id="rId3"/>
    <p:sldId id="302" r:id="rId4"/>
    <p:sldId id="357" r:id="rId5"/>
    <p:sldId id="358" r:id="rId6"/>
    <p:sldId id="374" r:id="rId7"/>
    <p:sldId id="360" r:id="rId8"/>
    <p:sldId id="361" r:id="rId9"/>
    <p:sldId id="364" r:id="rId10"/>
    <p:sldId id="370" r:id="rId11"/>
    <p:sldId id="459" r:id="rId12"/>
    <p:sldId id="452" r:id="rId13"/>
    <p:sldId id="453" r:id="rId14"/>
    <p:sldId id="454" r:id="rId15"/>
    <p:sldId id="455" r:id="rId16"/>
    <p:sldId id="456" r:id="rId17"/>
    <p:sldId id="457" r:id="rId18"/>
    <p:sldId id="363" r:id="rId19"/>
    <p:sldId id="365" r:id="rId20"/>
    <p:sldId id="367" r:id="rId21"/>
  </p:sldIdLst>
  <p:sldSz cx="10688638" cy="7562850"/>
  <p:notesSz cx="7010400" cy="9296400"/>
  <p:defaultTextStyle>
    <a:defPPr>
      <a:defRPr lang="en-US"/>
    </a:defPPr>
    <a:lvl1pPr algn="l" defTabSz="520700" rtl="0" fontAlgn="base">
      <a:spcBef>
        <a:spcPct val="0"/>
      </a:spcBef>
      <a:spcAft>
        <a:spcPct val="0"/>
      </a:spcAft>
      <a:defRPr sz="2100" kern="1200">
        <a:solidFill>
          <a:schemeClr val="tx1"/>
        </a:solidFill>
        <a:latin typeface="Calibri" pitchFamily="34" charset="0"/>
        <a:ea typeface="+mn-ea"/>
        <a:cs typeface="Arial" pitchFamily="34" charset="0"/>
      </a:defRPr>
    </a:lvl1pPr>
    <a:lvl2pPr marL="520700" indent="-63500" algn="l" defTabSz="520700" rtl="0" fontAlgn="base">
      <a:spcBef>
        <a:spcPct val="0"/>
      </a:spcBef>
      <a:spcAft>
        <a:spcPct val="0"/>
      </a:spcAft>
      <a:defRPr sz="2100" kern="1200">
        <a:solidFill>
          <a:schemeClr val="tx1"/>
        </a:solidFill>
        <a:latin typeface="Calibri" pitchFamily="34" charset="0"/>
        <a:ea typeface="+mn-ea"/>
        <a:cs typeface="Arial" pitchFamily="34" charset="0"/>
      </a:defRPr>
    </a:lvl2pPr>
    <a:lvl3pPr marL="1041400" indent="-127000" algn="l" defTabSz="520700" rtl="0" fontAlgn="base">
      <a:spcBef>
        <a:spcPct val="0"/>
      </a:spcBef>
      <a:spcAft>
        <a:spcPct val="0"/>
      </a:spcAft>
      <a:defRPr sz="2100" kern="1200">
        <a:solidFill>
          <a:schemeClr val="tx1"/>
        </a:solidFill>
        <a:latin typeface="Calibri" pitchFamily="34" charset="0"/>
        <a:ea typeface="+mn-ea"/>
        <a:cs typeface="Arial" pitchFamily="34" charset="0"/>
      </a:defRPr>
    </a:lvl3pPr>
    <a:lvl4pPr marL="1563688" indent="-192088" algn="l" defTabSz="520700" rtl="0" fontAlgn="base">
      <a:spcBef>
        <a:spcPct val="0"/>
      </a:spcBef>
      <a:spcAft>
        <a:spcPct val="0"/>
      </a:spcAft>
      <a:defRPr sz="2100" kern="1200">
        <a:solidFill>
          <a:schemeClr val="tx1"/>
        </a:solidFill>
        <a:latin typeface="Calibri" pitchFamily="34" charset="0"/>
        <a:ea typeface="+mn-ea"/>
        <a:cs typeface="Arial" pitchFamily="34" charset="0"/>
      </a:defRPr>
    </a:lvl4pPr>
    <a:lvl5pPr marL="2084388" indent="-255588" algn="l" defTabSz="520700" rtl="0" fontAlgn="base">
      <a:spcBef>
        <a:spcPct val="0"/>
      </a:spcBef>
      <a:spcAft>
        <a:spcPct val="0"/>
      </a:spcAft>
      <a:defRPr sz="2100" kern="1200">
        <a:solidFill>
          <a:schemeClr val="tx1"/>
        </a:solidFill>
        <a:latin typeface="Calibri" pitchFamily="34" charset="0"/>
        <a:ea typeface="+mn-ea"/>
        <a:cs typeface="Arial" pitchFamily="34" charset="0"/>
      </a:defRPr>
    </a:lvl5pPr>
    <a:lvl6pPr marL="2286000" algn="l" defTabSz="914400" rtl="0" eaLnBrk="1" latinLnBrk="0" hangingPunct="1">
      <a:defRPr sz="2100" kern="1200">
        <a:solidFill>
          <a:schemeClr val="tx1"/>
        </a:solidFill>
        <a:latin typeface="Calibri" pitchFamily="34" charset="0"/>
        <a:ea typeface="+mn-ea"/>
        <a:cs typeface="Arial" pitchFamily="34" charset="0"/>
      </a:defRPr>
    </a:lvl6pPr>
    <a:lvl7pPr marL="2743200" algn="l" defTabSz="914400" rtl="0" eaLnBrk="1" latinLnBrk="0" hangingPunct="1">
      <a:defRPr sz="2100" kern="1200">
        <a:solidFill>
          <a:schemeClr val="tx1"/>
        </a:solidFill>
        <a:latin typeface="Calibri" pitchFamily="34" charset="0"/>
        <a:ea typeface="+mn-ea"/>
        <a:cs typeface="Arial" pitchFamily="34" charset="0"/>
      </a:defRPr>
    </a:lvl7pPr>
    <a:lvl8pPr marL="3200400" algn="l" defTabSz="914400" rtl="0" eaLnBrk="1" latinLnBrk="0" hangingPunct="1">
      <a:defRPr sz="2100" kern="1200">
        <a:solidFill>
          <a:schemeClr val="tx1"/>
        </a:solidFill>
        <a:latin typeface="Calibri" pitchFamily="34" charset="0"/>
        <a:ea typeface="+mn-ea"/>
        <a:cs typeface="Arial" pitchFamily="34" charset="0"/>
      </a:defRPr>
    </a:lvl8pPr>
    <a:lvl9pPr marL="3657600" algn="l" defTabSz="914400" rtl="0" eaLnBrk="1" latinLnBrk="0" hangingPunct="1">
      <a:defRPr sz="2100" kern="1200">
        <a:solidFill>
          <a:schemeClr val="tx1"/>
        </a:solidFill>
        <a:latin typeface="Calibri"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121"/>
    <a:srgbClr val="EA0000"/>
    <a:srgbClr val="FF6161"/>
    <a:srgbClr val="FFFFFF"/>
    <a:srgbClr val="FCFEDE"/>
    <a:srgbClr val="FFFFB3"/>
    <a:srgbClr val="FFBDBD"/>
    <a:srgbClr val="FF8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581" autoAdjust="0"/>
  </p:normalViewPr>
  <p:slideViewPr>
    <p:cSldViewPr snapToGrid="0" snapToObjects="1">
      <p:cViewPr varScale="1">
        <p:scale>
          <a:sx n="106" d="100"/>
          <a:sy n="106" d="100"/>
        </p:scale>
        <p:origin x="-1200" y="-90"/>
      </p:cViewPr>
      <p:guideLst>
        <p:guide orient="horz" pos="2382"/>
        <p:guide pos="3367"/>
      </p:guideLst>
    </p:cSldViewPr>
  </p:slideViewPr>
  <p:outlineViewPr>
    <p:cViewPr>
      <p:scale>
        <a:sx n="33" d="100"/>
        <a:sy n="33" d="100"/>
      </p:scale>
      <p:origin x="0" y="1085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defTabSz="521367"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defTabSz="521367" fontAlgn="auto">
              <a:spcBef>
                <a:spcPts val="0"/>
              </a:spcBef>
              <a:spcAft>
                <a:spcPts val="0"/>
              </a:spcAft>
              <a:defRPr sz="1200">
                <a:latin typeface="+mn-lt"/>
                <a:cs typeface="+mn-cs"/>
              </a:defRPr>
            </a:lvl1pPr>
          </a:lstStyle>
          <a:p>
            <a:pPr>
              <a:defRPr/>
            </a:pPr>
            <a:fld id="{A625354C-7E6C-404D-ADB7-223E5F541E2C}" type="datetimeFigureOut">
              <a:rPr lang="en-US"/>
              <a:pPr>
                <a:defRPr/>
              </a:pPr>
              <a:t>12/12/2020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defTabSz="521367"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defTabSz="521367" fontAlgn="auto">
              <a:spcBef>
                <a:spcPts val="0"/>
              </a:spcBef>
              <a:spcAft>
                <a:spcPts val="0"/>
              </a:spcAft>
              <a:defRPr sz="1200">
                <a:latin typeface="+mn-lt"/>
                <a:cs typeface="+mn-cs"/>
              </a:defRPr>
            </a:lvl1pPr>
          </a:lstStyle>
          <a:p>
            <a:pPr>
              <a:defRPr/>
            </a:pPr>
            <a:fld id="{A583CA78-92D5-4372-89DB-EEF421224D9D}" type="slidenum">
              <a:rPr lang="en-US"/>
              <a:pPr>
                <a:defRPr/>
              </a:pPr>
              <a:t>‹#›</a:t>
            </a:fld>
            <a:endParaRPr lang="en-US"/>
          </a:p>
        </p:txBody>
      </p:sp>
    </p:spTree>
    <p:extLst>
      <p:ext uri="{BB962C8B-B14F-4D97-AF65-F5344CB8AC3E}">
        <p14:creationId xmlns:p14="http://schemas.microsoft.com/office/powerpoint/2010/main" val="8268590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defTabSz="521367"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defTabSz="521367" fontAlgn="auto">
              <a:spcBef>
                <a:spcPts val="0"/>
              </a:spcBef>
              <a:spcAft>
                <a:spcPts val="0"/>
              </a:spcAft>
              <a:defRPr sz="1200">
                <a:latin typeface="+mn-lt"/>
                <a:cs typeface="+mn-cs"/>
              </a:defRPr>
            </a:lvl1pPr>
          </a:lstStyle>
          <a:p>
            <a:pPr>
              <a:defRPr/>
            </a:pPr>
            <a:fld id="{CA4F7730-B6DA-497F-BC7E-3F2F49DF3444}" type="datetimeFigureOut">
              <a:rPr lang="en-US"/>
              <a:pPr>
                <a:defRPr/>
              </a:pPr>
              <a:t>12/12/2020</a:t>
            </a:fld>
            <a:endParaRPr lang="en-US"/>
          </a:p>
        </p:txBody>
      </p:sp>
      <p:sp>
        <p:nvSpPr>
          <p:cNvPr id="4" name="Slide Image Placeholder 3"/>
          <p:cNvSpPr>
            <a:spLocks noGrp="1" noRot="1" noChangeAspect="1"/>
          </p:cNvSpPr>
          <p:nvPr>
            <p:ph type="sldImg" idx="2"/>
          </p:nvPr>
        </p:nvSpPr>
        <p:spPr>
          <a:xfrm>
            <a:off x="1042988" y="696913"/>
            <a:ext cx="4924425"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0088" y="4416425"/>
            <a:ext cx="5610225" cy="4183063"/>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defTabSz="521367"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defTabSz="521367" fontAlgn="auto">
              <a:spcBef>
                <a:spcPts val="0"/>
              </a:spcBef>
              <a:spcAft>
                <a:spcPts val="0"/>
              </a:spcAft>
              <a:defRPr sz="1200">
                <a:latin typeface="+mn-lt"/>
                <a:cs typeface="+mn-cs"/>
              </a:defRPr>
            </a:lvl1pPr>
          </a:lstStyle>
          <a:p>
            <a:pPr>
              <a:defRPr/>
            </a:pPr>
            <a:fld id="{4FE18496-ED4C-4077-989F-0A89F095AB8E}" type="slidenum">
              <a:rPr lang="en-US"/>
              <a:pPr>
                <a:defRPr/>
              </a:pPr>
              <a:t>‹#›</a:t>
            </a:fld>
            <a:endParaRPr lang="en-US"/>
          </a:p>
        </p:txBody>
      </p:sp>
    </p:spTree>
    <p:extLst>
      <p:ext uri="{BB962C8B-B14F-4D97-AF65-F5344CB8AC3E}">
        <p14:creationId xmlns:p14="http://schemas.microsoft.com/office/powerpoint/2010/main" val="41883493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3388" y="7167563"/>
            <a:ext cx="3138487" cy="258762"/>
          </a:xfrm>
          <a:prstGeom prst="rect">
            <a:avLst/>
          </a:prstGeom>
          <a:noFill/>
          <a:ln>
            <a:noFill/>
          </a:ln>
          <a:extLst/>
        </p:spPr>
        <p:txBody>
          <a:bodyPr wrap="none" lIns="104274" tIns="52137" rIns="104274" bIns="52137">
            <a:spAutoFit/>
          </a:bodyPr>
          <a:lstStyle>
            <a:lvl1pPr>
              <a:defRPr sz="2100">
                <a:solidFill>
                  <a:schemeClr val="tx1"/>
                </a:solidFill>
                <a:latin typeface="Calibri" pitchFamily="34" charset="0"/>
              </a:defRPr>
            </a:lvl1pPr>
            <a:lvl2pPr marL="742950" indent="-285750">
              <a:defRPr sz="2100">
                <a:solidFill>
                  <a:schemeClr val="tx1"/>
                </a:solidFill>
                <a:latin typeface="Calibri" pitchFamily="34" charset="0"/>
              </a:defRPr>
            </a:lvl2pPr>
            <a:lvl3pPr marL="1143000" indent="-228600">
              <a:defRPr sz="2100">
                <a:solidFill>
                  <a:schemeClr val="tx1"/>
                </a:solidFill>
                <a:latin typeface="Calibri" pitchFamily="34" charset="0"/>
              </a:defRPr>
            </a:lvl3pPr>
            <a:lvl4pPr marL="1600200" indent="-228600">
              <a:defRPr sz="2100">
                <a:solidFill>
                  <a:schemeClr val="tx1"/>
                </a:solidFill>
                <a:latin typeface="Calibri" pitchFamily="34" charset="0"/>
              </a:defRPr>
            </a:lvl4pPr>
            <a:lvl5pPr marL="2057400" indent="-228600">
              <a:defRPr sz="2100">
                <a:solidFill>
                  <a:schemeClr val="tx1"/>
                </a:solidFill>
                <a:latin typeface="Calibri" pitchFamily="34" charset="0"/>
              </a:defRPr>
            </a:lvl5pPr>
            <a:lvl6pPr marL="2514600" indent="-228600" defTabSz="520700" fontAlgn="base">
              <a:spcBef>
                <a:spcPct val="0"/>
              </a:spcBef>
              <a:spcAft>
                <a:spcPct val="0"/>
              </a:spcAft>
              <a:defRPr sz="2100">
                <a:solidFill>
                  <a:schemeClr val="tx1"/>
                </a:solidFill>
                <a:latin typeface="Calibri" pitchFamily="34" charset="0"/>
              </a:defRPr>
            </a:lvl6pPr>
            <a:lvl7pPr marL="2971800" indent="-228600" defTabSz="520700" fontAlgn="base">
              <a:spcBef>
                <a:spcPct val="0"/>
              </a:spcBef>
              <a:spcAft>
                <a:spcPct val="0"/>
              </a:spcAft>
              <a:defRPr sz="2100">
                <a:solidFill>
                  <a:schemeClr val="tx1"/>
                </a:solidFill>
                <a:latin typeface="Calibri" pitchFamily="34" charset="0"/>
              </a:defRPr>
            </a:lvl7pPr>
            <a:lvl8pPr marL="3429000" indent="-228600" defTabSz="520700" fontAlgn="base">
              <a:spcBef>
                <a:spcPct val="0"/>
              </a:spcBef>
              <a:spcAft>
                <a:spcPct val="0"/>
              </a:spcAft>
              <a:defRPr sz="2100">
                <a:solidFill>
                  <a:schemeClr val="tx1"/>
                </a:solidFill>
                <a:latin typeface="Calibri" pitchFamily="34" charset="0"/>
              </a:defRPr>
            </a:lvl8pPr>
            <a:lvl9pPr marL="3886200" indent="-228600" defTabSz="520700" fontAlgn="base">
              <a:spcBef>
                <a:spcPct val="0"/>
              </a:spcBef>
              <a:spcAft>
                <a:spcPct val="0"/>
              </a:spcAft>
              <a:defRPr sz="2100">
                <a:solidFill>
                  <a:schemeClr val="tx1"/>
                </a:solidFill>
                <a:latin typeface="Calibri" pitchFamily="34" charset="0"/>
              </a:defRPr>
            </a:lvl9pPr>
          </a:lstStyle>
          <a:p>
            <a:pPr>
              <a:defRPr/>
            </a:pPr>
            <a:r>
              <a:rPr lang="en-US" sz="1000" dirty="0">
                <a:solidFill>
                  <a:srgbClr val="FF0000"/>
                </a:solidFill>
                <a:latin typeface="+mn-lt"/>
              </a:rPr>
              <a:t>Copyright</a:t>
            </a:r>
            <a:r>
              <a:rPr lang="ro-RO" sz="1000" dirty="0">
                <a:solidFill>
                  <a:srgbClr val="FF0000"/>
                </a:solidFill>
                <a:latin typeface="+mn-lt"/>
              </a:rPr>
              <a:t> </a:t>
            </a:r>
            <a:r>
              <a:rPr lang="en-US" sz="1000" dirty="0">
                <a:solidFill>
                  <a:srgbClr val="FF0000"/>
                </a:solidFill>
                <a:latin typeface="+mn-lt"/>
                <a:cs typeface="Neuton regular" pitchFamily="2" charset="2"/>
              </a:rPr>
              <a:t>©</a:t>
            </a:r>
            <a:r>
              <a:rPr lang="ro-RO" sz="1000" dirty="0">
                <a:solidFill>
                  <a:srgbClr val="FF0000"/>
                </a:solidFill>
                <a:latin typeface="+mn-lt"/>
              </a:rPr>
              <a:t> </a:t>
            </a:r>
            <a:r>
              <a:rPr lang="en-US" sz="1000" dirty="0" smtClean="0">
                <a:solidFill>
                  <a:srgbClr val="FF0000"/>
                </a:solidFill>
                <a:latin typeface="+mn-lt"/>
              </a:rPr>
              <a:t>Bitdefender</a:t>
            </a:r>
            <a:r>
              <a:rPr lang="ro-RO" sz="1000" dirty="0" smtClean="0">
                <a:solidFill>
                  <a:srgbClr val="FF0000"/>
                </a:solidFill>
                <a:latin typeface="+mn-lt"/>
              </a:rPr>
              <a:t> </a:t>
            </a:r>
            <a:r>
              <a:rPr lang="en-US" sz="1000" dirty="0" smtClean="0">
                <a:solidFill>
                  <a:srgbClr val="FF0000"/>
                </a:solidFill>
                <a:latin typeface="+mn-lt"/>
              </a:rPr>
              <a:t>201</a:t>
            </a:r>
            <a:r>
              <a:rPr lang="ro-RO" sz="1000" dirty="0" smtClean="0">
                <a:solidFill>
                  <a:srgbClr val="FF0000"/>
                </a:solidFill>
                <a:latin typeface="+mn-lt"/>
              </a:rPr>
              <a:t>7</a:t>
            </a:r>
            <a:r>
              <a:rPr lang="en-US" sz="1000" dirty="0" smtClean="0">
                <a:solidFill>
                  <a:srgbClr val="FF0000"/>
                </a:solidFill>
                <a:latin typeface="+mn-lt"/>
              </a:rPr>
              <a:t>  </a:t>
            </a:r>
            <a:r>
              <a:rPr lang="en-US" sz="1000" dirty="0">
                <a:solidFill>
                  <a:srgbClr val="FF0000"/>
                </a:solidFill>
                <a:latin typeface="+mn-lt"/>
              </a:rPr>
              <a:t>/  www.bitdefender.com</a:t>
            </a:r>
          </a:p>
        </p:txBody>
      </p:sp>
      <p:sp>
        <p:nvSpPr>
          <p:cNvPr id="2" name="Title 1"/>
          <p:cNvSpPr>
            <a:spLocks noGrp="1"/>
          </p:cNvSpPr>
          <p:nvPr>
            <p:ph type="title"/>
          </p:nvPr>
        </p:nvSpPr>
        <p:spPr>
          <a:xfrm>
            <a:off x="432330" y="437642"/>
            <a:ext cx="8141654" cy="722395"/>
          </a:xfrm>
          <a:prstGeom prst="rect">
            <a:avLst/>
          </a:prstGeom>
        </p:spPr>
        <p:txBody>
          <a:bodyPr vert="horz"/>
          <a:lstStyle>
            <a:lvl1pPr algn="l">
              <a:defRPr sz="4000" b="1" baseline="0">
                <a:solidFill>
                  <a:srgbClr val="FF0000"/>
                </a:solidFill>
                <a:latin typeface="Tahoma" panose="020B0604030504040204" pitchFamily="34" charset="0"/>
                <a:cs typeface="Arial"/>
              </a:defRPr>
            </a:lvl1pPr>
          </a:lstStyle>
          <a:p>
            <a:r>
              <a:rPr lang="en-US" dirty="0"/>
              <a:t>Click to edit Master title style</a:t>
            </a:r>
          </a:p>
        </p:txBody>
      </p:sp>
      <p:sp>
        <p:nvSpPr>
          <p:cNvPr id="15" name="Text Placeholder 14"/>
          <p:cNvSpPr>
            <a:spLocks noGrp="1"/>
          </p:cNvSpPr>
          <p:nvPr>
            <p:ph type="body" sz="quarter" idx="12"/>
          </p:nvPr>
        </p:nvSpPr>
        <p:spPr>
          <a:xfrm>
            <a:off x="434226" y="1481511"/>
            <a:ext cx="8920189" cy="5036196"/>
          </a:xfrm>
          <a:prstGeom prst="rect">
            <a:avLst/>
          </a:prstGeom>
        </p:spPr>
        <p:txBody>
          <a:bodyPr vert="horz" lIns="104274" tIns="52137" rIns="104274" bIns="52137"/>
          <a:lstStyle>
            <a:lvl1pPr>
              <a:buFont typeface="+mj-lt"/>
              <a:buAutoNum type="arabicPeriod"/>
              <a:defRPr sz="3200">
                <a:latin typeface="Tahoma" panose="020B0604030504040204" pitchFamily="34" charset="0"/>
                <a:cs typeface="Arial"/>
              </a:defRPr>
            </a:lvl1pPr>
            <a:lvl2pPr marL="912392" indent="-391026">
              <a:buClr>
                <a:srgbClr val="FF0000"/>
              </a:buClr>
              <a:buFont typeface="Arial"/>
              <a:buChar char="•"/>
              <a:defRPr sz="3200">
                <a:latin typeface="Tahoma" panose="020B0604030504040204" pitchFamily="34" charset="0"/>
                <a:cs typeface="Arial"/>
              </a:defRPr>
            </a:lvl2pPr>
            <a:lvl3pPr marL="1433759" indent="-391026">
              <a:buFont typeface="Lucida Grande"/>
              <a:buChar char="-"/>
              <a:defRPr sz="2800">
                <a:latin typeface="Tahoma" panose="020B0604030504040204" pitchFamily="34" charset="0"/>
                <a:cs typeface="Arial"/>
              </a:defRPr>
            </a:lvl3pPr>
            <a:lvl4pPr marL="1955126" indent="-391026">
              <a:buFont typeface="Lucida Grande"/>
              <a:buChar char="-"/>
              <a:defRPr sz="2800" i="1">
                <a:latin typeface="Tahoma" panose="020B0604030504040204" pitchFamily="34" charset="0"/>
                <a:cs typeface="Arial"/>
              </a:defRPr>
            </a:lvl4pPr>
            <a:lvl5pPr marL="2476493" indent="-391026">
              <a:buFont typeface="Lucida Grande"/>
              <a:buChar char="-"/>
              <a:defRPr sz="2800">
                <a:latin typeface="Tahoma" panose="020B0604030504040204" pitchFamily="34" charset="0"/>
                <a:cs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439738" y="3040063"/>
            <a:ext cx="7935912" cy="1054100"/>
          </a:xfrm>
          <a:prstGeom prst="rect">
            <a:avLst/>
          </a:prstGeom>
          <a:noFill/>
          <a:ln>
            <a:noFill/>
          </a:ln>
          <a:extLst/>
        </p:spPr>
        <p:txBody>
          <a:bodyPr lIns="104274" tIns="52137" rIns="104274" bIns="52137">
            <a:spAutoFit/>
          </a:bodyPr>
          <a:lstStyle>
            <a:lvl1pPr>
              <a:defRPr sz="2100">
                <a:solidFill>
                  <a:schemeClr val="tx1"/>
                </a:solidFill>
                <a:latin typeface="Calibri" pitchFamily="34" charset="0"/>
              </a:defRPr>
            </a:lvl1pPr>
            <a:lvl2pPr marL="742950" indent="-285750">
              <a:defRPr sz="2100">
                <a:solidFill>
                  <a:schemeClr val="tx1"/>
                </a:solidFill>
                <a:latin typeface="Calibri" pitchFamily="34" charset="0"/>
              </a:defRPr>
            </a:lvl2pPr>
            <a:lvl3pPr marL="1143000" indent="-228600">
              <a:defRPr sz="2100">
                <a:solidFill>
                  <a:schemeClr val="tx1"/>
                </a:solidFill>
                <a:latin typeface="Calibri" pitchFamily="34" charset="0"/>
              </a:defRPr>
            </a:lvl3pPr>
            <a:lvl4pPr marL="1600200" indent="-228600">
              <a:defRPr sz="2100">
                <a:solidFill>
                  <a:schemeClr val="tx1"/>
                </a:solidFill>
                <a:latin typeface="Calibri" pitchFamily="34" charset="0"/>
              </a:defRPr>
            </a:lvl4pPr>
            <a:lvl5pPr marL="2057400" indent="-228600">
              <a:defRPr sz="2100">
                <a:solidFill>
                  <a:schemeClr val="tx1"/>
                </a:solidFill>
                <a:latin typeface="Calibri" pitchFamily="34" charset="0"/>
              </a:defRPr>
            </a:lvl5pPr>
            <a:lvl6pPr marL="2514600" indent="-228600" defTabSz="520700" fontAlgn="base">
              <a:spcBef>
                <a:spcPct val="0"/>
              </a:spcBef>
              <a:spcAft>
                <a:spcPct val="0"/>
              </a:spcAft>
              <a:defRPr sz="2100">
                <a:solidFill>
                  <a:schemeClr val="tx1"/>
                </a:solidFill>
                <a:latin typeface="Calibri" pitchFamily="34" charset="0"/>
              </a:defRPr>
            </a:lvl6pPr>
            <a:lvl7pPr marL="2971800" indent="-228600" defTabSz="520700" fontAlgn="base">
              <a:spcBef>
                <a:spcPct val="0"/>
              </a:spcBef>
              <a:spcAft>
                <a:spcPct val="0"/>
              </a:spcAft>
              <a:defRPr sz="2100">
                <a:solidFill>
                  <a:schemeClr val="tx1"/>
                </a:solidFill>
                <a:latin typeface="Calibri" pitchFamily="34" charset="0"/>
              </a:defRPr>
            </a:lvl7pPr>
            <a:lvl8pPr marL="3429000" indent="-228600" defTabSz="520700" fontAlgn="base">
              <a:spcBef>
                <a:spcPct val="0"/>
              </a:spcBef>
              <a:spcAft>
                <a:spcPct val="0"/>
              </a:spcAft>
              <a:defRPr sz="2100">
                <a:solidFill>
                  <a:schemeClr val="tx1"/>
                </a:solidFill>
                <a:latin typeface="Calibri" pitchFamily="34" charset="0"/>
              </a:defRPr>
            </a:lvl8pPr>
            <a:lvl9pPr marL="3886200" indent="-228600" defTabSz="520700" fontAlgn="base">
              <a:spcBef>
                <a:spcPct val="0"/>
              </a:spcBef>
              <a:spcAft>
                <a:spcPct val="0"/>
              </a:spcAft>
              <a:defRPr sz="2100">
                <a:solidFill>
                  <a:schemeClr val="tx1"/>
                </a:solidFill>
                <a:latin typeface="Calibri" pitchFamily="34" charset="0"/>
              </a:defRPr>
            </a:lvl9pPr>
          </a:lstStyle>
          <a:p>
            <a:pPr>
              <a:lnSpc>
                <a:spcPts val="7438"/>
              </a:lnSpc>
              <a:defRPr/>
            </a:pPr>
            <a:r>
              <a:rPr lang="en-US" sz="7500" b="1" dirty="0" err="1">
                <a:solidFill>
                  <a:srgbClr val="FFFFFF"/>
                </a:solidFill>
                <a:latin typeface="Tahoma" panose="020B0604030504040204" pitchFamily="34" charset="0"/>
              </a:rPr>
              <a:t>Vă</a:t>
            </a:r>
            <a:r>
              <a:rPr lang="en-US" sz="7500" b="1" dirty="0">
                <a:solidFill>
                  <a:srgbClr val="FFFFFF"/>
                </a:solidFill>
                <a:latin typeface="Tahoma" panose="020B0604030504040204" pitchFamily="34" charset="0"/>
              </a:rPr>
              <a:t> </a:t>
            </a:r>
            <a:r>
              <a:rPr lang="en-US" sz="7500" b="1" dirty="0" err="1">
                <a:solidFill>
                  <a:srgbClr val="FFFFFF"/>
                </a:solidFill>
                <a:latin typeface="Tahoma" panose="020B0604030504040204" pitchFamily="34" charset="0"/>
              </a:rPr>
              <a:t>mulțumim</a:t>
            </a:r>
            <a:r>
              <a:rPr lang="en-US" sz="7500" b="1" dirty="0">
                <a:solidFill>
                  <a:srgbClr val="FFFFFF"/>
                </a:solidFill>
                <a:latin typeface="Tahoma" panose="020B0604030504040204" pitchFamily="34" charset="0"/>
              </a:rPr>
              <a:t>!</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txStyles>
    <p:titleStyle>
      <a:lvl1pPr algn="ctr" defTabSz="520700" rtl="0" fontAlgn="base">
        <a:spcBef>
          <a:spcPct val="0"/>
        </a:spcBef>
        <a:spcAft>
          <a:spcPct val="0"/>
        </a:spcAft>
        <a:defRPr sz="5000" kern="1200">
          <a:solidFill>
            <a:schemeClr val="tx1"/>
          </a:solidFill>
          <a:latin typeface="+mj-lt"/>
          <a:ea typeface="+mj-ea"/>
          <a:cs typeface="+mj-cs"/>
        </a:defRPr>
      </a:lvl1pPr>
      <a:lvl2pPr algn="ctr" defTabSz="520700" rtl="0" fontAlgn="base">
        <a:spcBef>
          <a:spcPct val="0"/>
        </a:spcBef>
        <a:spcAft>
          <a:spcPct val="0"/>
        </a:spcAft>
        <a:defRPr sz="5000">
          <a:solidFill>
            <a:schemeClr val="tx1"/>
          </a:solidFill>
          <a:latin typeface="Calibri" pitchFamily="34" charset="0"/>
        </a:defRPr>
      </a:lvl2pPr>
      <a:lvl3pPr algn="ctr" defTabSz="520700" rtl="0" fontAlgn="base">
        <a:spcBef>
          <a:spcPct val="0"/>
        </a:spcBef>
        <a:spcAft>
          <a:spcPct val="0"/>
        </a:spcAft>
        <a:defRPr sz="5000">
          <a:solidFill>
            <a:schemeClr val="tx1"/>
          </a:solidFill>
          <a:latin typeface="Calibri" pitchFamily="34" charset="0"/>
        </a:defRPr>
      </a:lvl3pPr>
      <a:lvl4pPr algn="ctr" defTabSz="520700" rtl="0" fontAlgn="base">
        <a:spcBef>
          <a:spcPct val="0"/>
        </a:spcBef>
        <a:spcAft>
          <a:spcPct val="0"/>
        </a:spcAft>
        <a:defRPr sz="5000">
          <a:solidFill>
            <a:schemeClr val="tx1"/>
          </a:solidFill>
          <a:latin typeface="Calibri" pitchFamily="34" charset="0"/>
        </a:defRPr>
      </a:lvl4pPr>
      <a:lvl5pPr algn="ctr" defTabSz="520700" rtl="0" fontAlgn="base">
        <a:spcBef>
          <a:spcPct val="0"/>
        </a:spcBef>
        <a:spcAft>
          <a:spcPct val="0"/>
        </a:spcAft>
        <a:defRPr sz="5000">
          <a:solidFill>
            <a:schemeClr val="tx1"/>
          </a:solidFill>
          <a:latin typeface="Calibri" pitchFamily="34" charset="0"/>
        </a:defRPr>
      </a:lvl5pPr>
      <a:lvl6pPr marL="457200" algn="ctr" defTabSz="520700" rtl="0" eaLnBrk="1" fontAlgn="base" hangingPunct="1">
        <a:spcBef>
          <a:spcPct val="0"/>
        </a:spcBef>
        <a:spcAft>
          <a:spcPct val="0"/>
        </a:spcAft>
        <a:defRPr sz="5000">
          <a:solidFill>
            <a:schemeClr val="tx1"/>
          </a:solidFill>
          <a:latin typeface="Calibri" pitchFamily="34" charset="0"/>
        </a:defRPr>
      </a:lvl6pPr>
      <a:lvl7pPr marL="914400" algn="ctr" defTabSz="520700" rtl="0" eaLnBrk="1" fontAlgn="base" hangingPunct="1">
        <a:spcBef>
          <a:spcPct val="0"/>
        </a:spcBef>
        <a:spcAft>
          <a:spcPct val="0"/>
        </a:spcAft>
        <a:defRPr sz="5000">
          <a:solidFill>
            <a:schemeClr val="tx1"/>
          </a:solidFill>
          <a:latin typeface="Calibri" pitchFamily="34" charset="0"/>
        </a:defRPr>
      </a:lvl7pPr>
      <a:lvl8pPr marL="1371600" algn="ctr" defTabSz="520700" rtl="0" eaLnBrk="1" fontAlgn="base" hangingPunct="1">
        <a:spcBef>
          <a:spcPct val="0"/>
        </a:spcBef>
        <a:spcAft>
          <a:spcPct val="0"/>
        </a:spcAft>
        <a:defRPr sz="5000">
          <a:solidFill>
            <a:schemeClr val="tx1"/>
          </a:solidFill>
          <a:latin typeface="Calibri" pitchFamily="34" charset="0"/>
        </a:defRPr>
      </a:lvl8pPr>
      <a:lvl9pPr marL="1828800" algn="ctr" defTabSz="520700" rtl="0" eaLnBrk="1" fontAlgn="base" hangingPunct="1">
        <a:spcBef>
          <a:spcPct val="0"/>
        </a:spcBef>
        <a:spcAft>
          <a:spcPct val="0"/>
        </a:spcAft>
        <a:defRPr sz="5000">
          <a:solidFill>
            <a:schemeClr val="tx1"/>
          </a:solidFill>
          <a:latin typeface="Calibri" pitchFamily="34" charset="0"/>
        </a:defRPr>
      </a:lvl9pPr>
    </p:titleStyle>
    <p:bodyStyle>
      <a:lvl1pPr marL="390525" indent="-390525" algn="l" defTabSz="520700"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846138" indent="-325438" algn="l" defTabSz="520700"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303338" indent="-260350" algn="l" defTabSz="520700" rtl="0" fontAlgn="base">
        <a:spcBef>
          <a:spcPct val="20000"/>
        </a:spcBef>
        <a:spcAft>
          <a:spcPct val="0"/>
        </a:spcAft>
        <a:buFont typeface="Arial" pitchFamily="34" charset="0"/>
        <a:buChar char="•"/>
        <a:defRPr sz="2700" kern="1200">
          <a:solidFill>
            <a:schemeClr val="tx1"/>
          </a:solidFill>
          <a:latin typeface="+mn-lt"/>
          <a:ea typeface="+mn-ea"/>
          <a:cs typeface="+mn-cs"/>
        </a:defRPr>
      </a:lvl3pPr>
      <a:lvl4pPr marL="1824038" indent="-260350" algn="l" defTabSz="520700" rtl="0" fontAlgn="base">
        <a:spcBef>
          <a:spcPct val="20000"/>
        </a:spcBef>
        <a:spcAft>
          <a:spcPct val="0"/>
        </a:spcAft>
        <a:buFont typeface="Arial" pitchFamily="34" charset="0"/>
        <a:buChar char="–"/>
        <a:defRPr sz="2300" kern="1200">
          <a:solidFill>
            <a:schemeClr val="tx1"/>
          </a:solidFill>
          <a:latin typeface="+mn-lt"/>
          <a:ea typeface="+mn-ea"/>
          <a:cs typeface="+mn-cs"/>
        </a:defRPr>
      </a:lvl4pPr>
      <a:lvl5pPr marL="2344738" indent="-260350" algn="l" defTabSz="520700" rtl="0" fontAlgn="base">
        <a:spcBef>
          <a:spcPct val="20000"/>
        </a:spcBef>
        <a:spcAft>
          <a:spcPct val="0"/>
        </a:spcAft>
        <a:buFont typeface="Arial" pitchFamily="34" charset="0"/>
        <a:buChar char="»"/>
        <a:defRPr sz="2300" kern="1200">
          <a:solidFill>
            <a:schemeClr val="tx1"/>
          </a:solidFill>
          <a:latin typeface="+mn-lt"/>
          <a:ea typeface="+mn-ea"/>
          <a:cs typeface="+mn-cs"/>
        </a:defRPr>
      </a:lvl5pPr>
      <a:lvl6pPr marL="2867518" indent="-260684" algn="l" defTabSz="521367" rtl="0" eaLnBrk="1" latinLnBrk="0" hangingPunct="1">
        <a:spcBef>
          <a:spcPct val="20000"/>
        </a:spcBef>
        <a:buFont typeface="Arial"/>
        <a:buChar char="•"/>
        <a:defRPr sz="2300" kern="1200">
          <a:solidFill>
            <a:schemeClr val="tx1"/>
          </a:solidFill>
          <a:latin typeface="+mn-lt"/>
          <a:ea typeface="+mn-ea"/>
          <a:cs typeface="+mn-cs"/>
        </a:defRPr>
      </a:lvl6pPr>
      <a:lvl7pPr marL="3388885" indent="-260684" algn="l" defTabSz="521367" rtl="0" eaLnBrk="1" latinLnBrk="0" hangingPunct="1">
        <a:spcBef>
          <a:spcPct val="20000"/>
        </a:spcBef>
        <a:buFont typeface="Arial"/>
        <a:buChar char="•"/>
        <a:defRPr sz="2300" kern="1200">
          <a:solidFill>
            <a:schemeClr val="tx1"/>
          </a:solidFill>
          <a:latin typeface="+mn-lt"/>
          <a:ea typeface="+mn-ea"/>
          <a:cs typeface="+mn-cs"/>
        </a:defRPr>
      </a:lvl7pPr>
      <a:lvl8pPr marL="3910252" indent="-260684" algn="l" defTabSz="521367" rtl="0" eaLnBrk="1" latinLnBrk="0" hangingPunct="1">
        <a:spcBef>
          <a:spcPct val="20000"/>
        </a:spcBef>
        <a:buFont typeface="Arial"/>
        <a:buChar char="•"/>
        <a:defRPr sz="2300" kern="1200">
          <a:solidFill>
            <a:schemeClr val="tx1"/>
          </a:solidFill>
          <a:latin typeface="+mn-lt"/>
          <a:ea typeface="+mn-ea"/>
          <a:cs typeface="+mn-cs"/>
        </a:defRPr>
      </a:lvl8pPr>
      <a:lvl9pPr marL="4431619" indent="-260684" algn="l" defTabSz="521367"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1367" rtl="0" eaLnBrk="1" latinLnBrk="0" hangingPunct="1">
        <a:defRPr sz="2100" kern="1200">
          <a:solidFill>
            <a:schemeClr val="tx1"/>
          </a:solidFill>
          <a:latin typeface="+mn-lt"/>
          <a:ea typeface="+mn-ea"/>
          <a:cs typeface="+mn-cs"/>
        </a:defRPr>
      </a:lvl1pPr>
      <a:lvl2pPr marL="521367" algn="l" defTabSz="521367" rtl="0" eaLnBrk="1" latinLnBrk="0" hangingPunct="1">
        <a:defRPr sz="2100" kern="1200">
          <a:solidFill>
            <a:schemeClr val="tx1"/>
          </a:solidFill>
          <a:latin typeface="+mn-lt"/>
          <a:ea typeface="+mn-ea"/>
          <a:cs typeface="+mn-cs"/>
        </a:defRPr>
      </a:lvl2pPr>
      <a:lvl3pPr marL="1042734" algn="l" defTabSz="521367" rtl="0" eaLnBrk="1" latinLnBrk="0" hangingPunct="1">
        <a:defRPr sz="2100" kern="1200">
          <a:solidFill>
            <a:schemeClr val="tx1"/>
          </a:solidFill>
          <a:latin typeface="+mn-lt"/>
          <a:ea typeface="+mn-ea"/>
          <a:cs typeface="+mn-cs"/>
        </a:defRPr>
      </a:lvl3pPr>
      <a:lvl4pPr marL="1564101" algn="l" defTabSz="521367" rtl="0" eaLnBrk="1" latinLnBrk="0" hangingPunct="1">
        <a:defRPr sz="2100" kern="1200">
          <a:solidFill>
            <a:schemeClr val="tx1"/>
          </a:solidFill>
          <a:latin typeface="+mn-lt"/>
          <a:ea typeface="+mn-ea"/>
          <a:cs typeface="+mn-cs"/>
        </a:defRPr>
      </a:lvl4pPr>
      <a:lvl5pPr marL="2085467" algn="l" defTabSz="521367" rtl="0" eaLnBrk="1" latinLnBrk="0" hangingPunct="1">
        <a:defRPr sz="2100" kern="1200">
          <a:solidFill>
            <a:schemeClr val="tx1"/>
          </a:solidFill>
          <a:latin typeface="+mn-lt"/>
          <a:ea typeface="+mn-ea"/>
          <a:cs typeface="+mn-cs"/>
        </a:defRPr>
      </a:lvl5pPr>
      <a:lvl6pPr marL="2606835" algn="l" defTabSz="521367" rtl="0" eaLnBrk="1" latinLnBrk="0" hangingPunct="1">
        <a:defRPr sz="2100" kern="1200">
          <a:solidFill>
            <a:schemeClr val="tx1"/>
          </a:solidFill>
          <a:latin typeface="+mn-lt"/>
          <a:ea typeface="+mn-ea"/>
          <a:cs typeface="+mn-cs"/>
        </a:defRPr>
      </a:lvl6pPr>
      <a:lvl7pPr marL="3128201" algn="l" defTabSz="521367" rtl="0" eaLnBrk="1" latinLnBrk="0" hangingPunct="1">
        <a:defRPr sz="2100" kern="1200">
          <a:solidFill>
            <a:schemeClr val="tx1"/>
          </a:solidFill>
          <a:latin typeface="+mn-lt"/>
          <a:ea typeface="+mn-ea"/>
          <a:cs typeface="+mn-cs"/>
        </a:defRPr>
      </a:lvl7pPr>
      <a:lvl8pPr marL="3649569" algn="l" defTabSz="521367" rtl="0" eaLnBrk="1" latinLnBrk="0" hangingPunct="1">
        <a:defRPr sz="2100" kern="1200">
          <a:solidFill>
            <a:schemeClr val="tx1"/>
          </a:solidFill>
          <a:latin typeface="+mn-lt"/>
          <a:ea typeface="+mn-ea"/>
          <a:cs typeface="+mn-cs"/>
        </a:defRPr>
      </a:lvl8pPr>
      <a:lvl9pPr marL="4170935" algn="l" defTabSz="52136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Placeholder 5"/>
          <p:cNvSpPr txBox="1">
            <a:spLocks/>
          </p:cNvSpPr>
          <p:nvPr/>
        </p:nvSpPr>
        <p:spPr bwMode="auto">
          <a:xfrm>
            <a:off x="0" y="5394325"/>
            <a:ext cx="10688638" cy="2133600"/>
          </a:xfrm>
          <a:prstGeom prst="rect">
            <a:avLst/>
          </a:prstGeom>
          <a:noFill/>
          <a:ln w="9525">
            <a:noFill/>
            <a:miter lim="800000"/>
            <a:headEnd/>
            <a:tailEnd/>
          </a:ln>
        </p:spPr>
        <p:txBody>
          <a:bodyPr/>
          <a:lstStyle/>
          <a:p>
            <a:pPr algn="ctr">
              <a:spcBef>
                <a:spcPct val="20000"/>
              </a:spcBef>
              <a:buFont typeface="Arial" pitchFamily="34" charset="0"/>
              <a:buNone/>
            </a:pPr>
            <a:r>
              <a:rPr lang="en-US" sz="2800" b="1">
                <a:solidFill>
                  <a:schemeClr val="bg1"/>
                </a:solidFill>
                <a:latin typeface="Cambria" pitchFamily="18" charset="0"/>
              </a:rPr>
              <a:t>Programare multi-modul</a:t>
            </a:r>
          </a:p>
          <a:p>
            <a:pPr>
              <a:spcBef>
                <a:spcPct val="20000"/>
              </a:spcBef>
              <a:buFont typeface="Arial" pitchFamily="34" charset="0"/>
              <a:buNone/>
            </a:pPr>
            <a:endParaRPr lang="ro-RO" sz="2000" b="1">
              <a:solidFill>
                <a:schemeClr val="bg1"/>
              </a:solidFill>
              <a:latin typeface="Cambria" pitchFamily="18" charset="0"/>
            </a:endParaRPr>
          </a:p>
          <a:p>
            <a:pPr>
              <a:spcBef>
                <a:spcPct val="20000"/>
              </a:spcBef>
              <a:buFont typeface="Arial" pitchFamily="34" charset="0"/>
              <a:buNone/>
            </a:pPr>
            <a:endParaRPr lang="ro-RO" sz="2000" b="1">
              <a:solidFill>
                <a:schemeClr val="bg1"/>
              </a:solidFill>
              <a:latin typeface="Cambria" pitchFamily="18" charset="0"/>
            </a:endParaRPr>
          </a:p>
          <a:p>
            <a:pPr>
              <a:spcBef>
                <a:spcPct val="20000"/>
              </a:spcBef>
              <a:buFont typeface="Arial" pitchFamily="34" charset="0"/>
              <a:buNone/>
            </a:pPr>
            <a:endParaRPr lang="ro-RO" sz="2000" b="1">
              <a:solidFill>
                <a:schemeClr val="bg1"/>
              </a:solidFill>
              <a:latin typeface="Cambria" pitchFamily="18" charset="0"/>
            </a:endParaRPr>
          </a:p>
          <a:p>
            <a:pPr>
              <a:spcBef>
                <a:spcPct val="20000"/>
              </a:spcBef>
              <a:buFont typeface="Arial" pitchFamily="34" charset="0"/>
              <a:buNone/>
            </a:pPr>
            <a:r>
              <a:rPr lang="ro-RO" sz="2000" b="1">
                <a:solidFill>
                  <a:schemeClr val="bg1"/>
                </a:solidFill>
                <a:latin typeface="Cambria" pitchFamily="18" charset="0"/>
              </a:rPr>
              <a:t>mvanta@bitdefender.com</a:t>
            </a:r>
            <a:endParaRPr lang="en-US" sz="2000" b="1">
              <a:solidFill>
                <a:schemeClr val="bg1"/>
              </a:solidFill>
              <a:latin typeface="Cambria" pitchFamily="18" charset="0"/>
            </a:endParaRPr>
          </a:p>
        </p:txBody>
      </p:sp>
      <p:pic>
        <p:nvPicPr>
          <p:cNvPr id="9218" name="Picture 2"/>
          <p:cNvPicPr>
            <a:picLocks noChangeAspect="1"/>
          </p:cNvPicPr>
          <p:nvPr/>
        </p:nvPicPr>
        <p:blipFill>
          <a:blip r:embed="rId2"/>
          <a:srcRect/>
          <a:stretch>
            <a:fillRect/>
          </a:stretch>
        </p:blipFill>
        <p:spPr bwMode="auto">
          <a:xfrm>
            <a:off x="74613" y="6735763"/>
            <a:ext cx="1525587" cy="25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38263"/>
            <a:ext cx="9701213" cy="5453062"/>
          </a:xfrm>
        </p:spPr>
        <p:txBody>
          <a:bodyPr/>
          <a:lstStyle/>
          <a:p>
            <a:pPr>
              <a:buFont typeface="Arial" panose="020B0604020202020204" pitchFamily="34" charset="0"/>
              <a:buChar char="•"/>
              <a:defRPr/>
            </a:pPr>
            <a:r>
              <a:rPr lang="ro-RO" sz="2800" dirty="0">
                <a:solidFill>
                  <a:srgbClr val="FF0000"/>
                </a:solidFill>
              </a:rPr>
              <a:t>Legarea </a:t>
            </a:r>
            <a:r>
              <a:rPr lang="ro-RO" sz="2800" b="1" dirty="0">
                <a:solidFill>
                  <a:srgbClr val="FF0000"/>
                </a:solidFill>
              </a:rPr>
              <a:t>statică</a:t>
            </a:r>
            <a:r>
              <a:rPr lang="ro-RO" sz="2800" dirty="0">
                <a:solidFill>
                  <a:srgbClr val="FF0000"/>
                </a:solidFill>
              </a:rPr>
              <a:t> la </a:t>
            </a:r>
            <a:r>
              <a:rPr lang="ro-RO" sz="2800" b="1" dirty="0" smtClean="0">
                <a:solidFill>
                  <a:srgbClr val="FF0000"/>
                </a:solidFill>
              </a:rPr>
              <a:t>linkeditare </a:t>
            </a:r>
            <a:r>
              <a:rPr lang="ro-RO" sz="2800" dirty="0" smtClean="0">
                <a:solidFill>
                  <a:srgbClr val="FF0000"/>
                </a:solidFill>
              </a:rPr>
              <a:t>– sumar responsabilități</a:t>
            </a:r>
            <a:endParaRPr lang="ro-RO" sz="2800" dirty="0"/>
          </a:p>
          <a:p>
            <a:pPr lvl="1">
              <a:buFont typeface="Arial" panose="020B0604020202020204" pitchFamily="34" charset="0"/>
              <a:buChar char="•"/>
              <a:defRPr/>
            </a:pPr>
            <a:r>
              <a:rPr lang="ro-RO" sz="1800" u="sng" dirty="0" smtClean="0"/>
              <a:t>Preprocesor</a:t>
            </a:r>
            <a:r>
              <a:rPr lang="ro-RO" sz="1800" dirty="0" smtClean="0"/>
              <a:t>: </a:t>
            </a:r>
            <a:r>
              <a:rPr lang="ro-RO" sz="1800" b="1" dirty="0" smtClean="0"/>
              <a:t>text =</a:t>
            </a:r>
            <a:r>
              <a:rPr lang="en-US" sz="1800" b="1" dirty="0" smtClean="0"/>
              <a:t>&gt; text</a:t>
            </a:r>
            <a:r>
              <a:rPr lang="ro-RO" sz="1800" b="1" dirty="0" smtClean="0"/>
              <a:t> </a:t>
            </a:r>
          </a:p>
          <a:p>
            <a:pPr lvl="2">
              <a:buFont typeface="Arial" panose="020B0604020202020204" pitchFamily="34" charset="0"/>
              <a:buChar char="•"/>
              <a:defRPr/>
            </a:pPr>
            <a:r>
              <a:rPr lang="ro-RO" sz="1400" dirty="0" smtClean="0"/>
              <a:t>Efectuează prelucrări asupra </a:t>
            </a:r>
            <a:r>
              <a:rPr lang="ro-RO" sz="1400" i="1" dirty="0" smtClean="0"/>
              <a:t>textului</a:t>
            </a:r>
            <a:r>
              <a:rPr lang="ro-RO" sz="1400" dirty="0" smtClean="0"/>
              <a:t> sursă, rezultând un </a:t>
            </a:r>
            <a:r>
              <a:rPr lang="ro-RO" sz="1400" i="1" dirty="0" smtClean="0"/>
              <a:t>text </a:t>
            </a:r>
            <a:r>
              <a:rPr lang="ro-RO" sz="1400" dirty="0" smtClean="0"/>
              <a:t>sursă intermediar</a:t>
            </a:r>
          </a:p>
          <a:p>
            <a:pPr lvl="2">
              <a:buFont typeface="Arial" panose="020B0604020202020204" pitchFamily="34" charset="0"/>
              <a:buChar char="•"/>
              <a:defRPr/>
            </a:pPr>
            <a:r>
              <a:rPr lang="ro-RO" sz="1400" dirty="0" smtClean="0"/>
              <a:t>Se poate imagina ca fiind o componentă a compilatorului sau asamblorului</a:t>
            </a:r>
          </a:p>
          <a:p>
            <a:pPr lvl="2">
              <a:buFont typeface="Arial" panose="020B0604020202020204" pitchFamily="34" charset="0"/>
              <a:buChar char="•"/>
              <a:defRPr/>
            </a:pPr>
            <a:r>
              <a:rPr lang="ro-RO" sz="1400" dirty="0" smtClean="0"/>
              <a:t>Poate lipsi, multe limbaje nu au un preprocesor!</a:t>
            </a:r>
          </a:p>
          <a:p>
            <a:pPr lvl="1">
              <a:buFont typeface="Arial" panose="020B0604020202020204" pitchFamily="34" charset="0"/>
              <a:buChar char="•"/>
              <a:defRPr/>
            </a:pPr>
            <a:r>
              <a:rPr lang="ro-RO" sz="1800" u="sng" dirty="0" smtClean="0"/>
              <a:t>Asamblor</a:t>
            </a:r>
            <a:r>
              <a:rPr lang="ro-RO" sz="1800" dirty="0" smtClean="0"/>
              <a:t>: </a:t>
            </a:r>
            <a:r>
              <a:rPr lang="ro-RO" sz="1800" b="1" dirty="0" smtClean="0"/>
              <a:t>instrucțiuni (text) =</a:t>
            </a:r>
            <a:r>
              <a:rPr lang="en-US" sz="1800" b="1" dirty="0" smtClean="0"/>
              <a:t>&gt; </a:t>
            </a:r>
            <a:r>
              <a:rPr lang="ro-RO" sz="1800" b="1" dirty="0" smtClean="0"/>
              <a:t>codificare binară (fișier obiect)</a:t>
            </a:r>
            <a:endParaRPr lang="ro-RO" sz="1800" b="1" dirty="0"/>
          </a:p>
          <a:p>
            <a:pPr lvl="2">
              <a:buFont typeface="Arial" panose="020B0604020202020204" pitchFamily="34" charset="0"/>
              <a:buChar char="•"/>
              <a:defRPr/>
            </a:pPr>
            <a:r>
              <a:rPr lang="ro-RO" sz="1400" dirty="0" smtClean="0"/>
              <a:t>Codifică instrucțiunile și datele (variabilele) din textul sursă preprocesat și construiește un fișier obiect ce conține cod mașină și valori de variabile alături de infomații despre conținut (denumiri de variabile, subrutine, informații despre tipul și vizibilitatea acestora etc)</a:t>
            </a:r>
          </a:p>
          <a:p>
            <a:pPr lvl="1">
              <a:buFont typeface="Arial" panose="020B0604020202020204" pitchFamily="34" charset="0"/>
              <a:buChar char="•"/>
              <a:defRPr/>
            </a:pPr>
            <a:r>
              <a:rPr lang="ro-RO" sz="1800" u="sng" dirty="0" smtClean="0"/>
              <a:t>Compilator</a:t>
            </a:r>
            <a:r>
              <a:rPr lang="ro-RO" sz="1800" dirty="0" smtClean="0"/>
              <a:t>: </a:t>
            </a:r>
            <a:r>
              <a:rPr lang="ro-RO" sz="1800" b="1" dirty="0"/>
              <a:t>instrucțiuni (text) =</a:t>
            </a:r>
            <a:r>
              <a:rPr lang="en-US" sz="1800" b="1" dirty="0"/>
              <a:t>&gt; </a:t>
            </a:r>
            <a:r>
              <a:rPr lang="ro-RO" sz="1800" b="1" dirty="0"/>
              <a:t>codificare </a:t>
            </a:r>
            <a:r>
              <a:rPr lang="ro-RO" sz="1800" b="1" dirty="0" smtClean="0"/>
              <a:t>binară (fișier </a:t>
            </a:r>
            <a:r>
              <a:rPr lang="ro-RO" sz="1800" b="1" dirty="0"/>
              <a:t>obiect)</a:t>
            </a:r>
          </a:p>
          <a:p>
            <a:pPr lvl="2">
              <a:buFont typeface="Arial" panose="020B0604020202020204" pitchFamily="34" charset="0"/>
              <a:buChar char="•"/>
              <a:defRPr/>
            </a:pPr>
            <a:r>
              <a:rPr lang="ro-RO" sz="1400" dirty="0" smtClean="0"/>
              <a:t>Identifică secvențe de  instrucțiuni de procesor prin care se pot obține funcționalitățile descrise în textul sursă </a:t>
            </a:r>
            <a:r>
              <a:rPr lang="ro-RO" sz="1400" i="1" dirty="0" smtClean="0"/>
              <a:t>iar apoi, precum un asamblor</a:t>
            </a:r>
            <a:r>
              <a:rPr lang="ro-RO" sz="1400" dirty="0" smtClean="0"/>
              <a:t>, generează un fișier obiect ce conține codificarea binară a acestora și a variabilelor din program</a:t>
            </a:r>
          </a:p>
          <a:p>
            <a:pPr lvl="2">
              <a:buFont typeface="Arial" panose="020B0604020202020204" pitchFamily="34" charset="0"/>
              <a:buChar char="•"/>
              <a:defRPr/>
            </a:pPr>
            <a:r>
              <a:rPr lang="ro-RO" sz="1400" dirty="0" smtClean="0"/>
              <a:t>Asamblarea este un caz special de compilare, unde instructiunile de procesor sunt gata oferite direct în textul programului și ca atare nu necesită să fie alese de către compilator!</a:t>
            </a:r>
          </a:p>
          <a:p>
            <a:pPr lvl="1">
              <a:buFont typeface="Arial" panose="020B0604020202020204" pitchFamily="34" charset="0"/>
              <a:buChar char="•"/>
              <a:defRPr/>
            </a:pPr>
            <a:r>
              <a:rPr lang="ro-RO" sz="1800" u="sng" dirty="0" smtClean="0"/>
              <a:t>Linkeditor</a:t>
            </a:r>
            <a:r>
              <a:rPr lang="ro-RO" sz="1800" dirty="0" smtClean="0"/>
              <a:t>: </a:t>
            </a:r>
            <a:r>
              <a:rPr lang="ro-RO" sz="1800" b="1" dirty="0" smtClean="0"/>
              <a:t>fișiere obiect</a:t>
            </a:r>
            <a:r>
              <a:rPr lang="ro-RO" sz="1800" dirty="0" smtClean="0"/>
              <a:t> </a:t>
            </a:r>
            <a:r>
              <a:rPr lang="ro-RO" sz="1800" b="1" dirty="0" smtClean="0"/>
              <a:t>=</a:t>
            </a:r>
            <a:r>
              <a:rPr lang="en-US" sz="1800" b="1" dirty="0" smtClean="0"/>
              <a:t>&gt; </a:t>
            </a:r>
            <a:r>
              <a:rPr lang="en-US" sz="1800" b="1" dirty="0" err="1" smtClean="0"/>
              <a:t>bibliotec</a:t>
            </a:r>
            <a:r>
              <a:rPr lang="ro-RO" sz="1800" b="1" dirty="0" smtClean="0"/>
              <a:t>ă sau program</a:t>
            </a:r>
          </a:p>
          <a:p>
            <a:pPr lvl="2">
              <a:buFont typeface="Arial" panose="020B0604020202020204" pitchFamily="34" charset="0"/>
              <a:buChar char="•"/>
              <a:defRPr/>
            </a:pPr>
            <a:r>
              <a:rPr lang="ro-RO" sz="1400" dirty="0" smtClean="0"/>
              <a:t>Construiește rezultatul final, adică un program (.exe) sau bibliotecă (.dll sau .lib) în care </a:t>
            </a:r>
            <a:r>
              <a:rPr lang="ro-RO" sz="1400" i="1" dirty="0" smtClean="0"/>
              <a:t>leagă împreună</a:t>
            </a:r>
            <a:r>
              <a:rPr lang="ro-RO" sz="1400" dirty="0" smtClean="0"/>
              <a:t> (include) codul și datele binare prezente în fișierele obiect.</a:t>
            </a:r>
          </a:p>
          <a:p>
            <a:pPr lvl="2">
              <a:buFont typeface="Arial" panose="020B0604020202020204" pitchFamily="34" charset="0"/>
              <a:buChar char="•"/>
              <a:defRPr/>
            </a:pPr>
            <a:r>
              <a:rPr lang="ro-RO" sz="1400" dirty="0" smtClean="0"/>
              <a:t>Nu este interesat</a:t>
            </a:r>
            <a:r>
              <a:rPr lang="en-US" sz="1400" dirty="0" smtClean="0"/>
              <a:t> </a:t>
            </a:r>
            <a:r>
              <a:rPr lang="ro-RO" sz="1400" dirty="0" smtClean="0"/>
              <a:t>în</a:t>
            </a:r>
            <a:r>
              <a:rPr lang="en-US" sz="1400" dirty="0" smtClean="0"/>
              <a:t> </a:t>
            </a:r>
            <a:r>
              <a:rPr lang="ro-RO" sz="1400" dirty="0" smtClean="0"/>
              <a:t>ce compilatoare sau ce limbaje au fost folosite! Legarea necesită doar ca fișierele de intrare să respecte formatul standard al fișierelor obiect!</a:t>
            </a:r>
            <a:endParaRPr lang="ro-RO" sz="1400" dirty="0"/>
          </a:p>
          <a:p>
            <a:pPr marL="1042733" lvl="2" indent="0">
              <a:buFont typeface="Lucida Grande"/>
              <a:buNone/>
              <a:defRPr/>
            </a:pPr>
            <a:endParaRPr lang="ro-RO" sz="2000" dirty="0"/>
          </a:p>
          <a:p>
            <a:pPr lvl="2">
              <a:buFont typeface="Arial" panose="020B0604020202020204" pitchFamily="34" charset="0"/>
              <a:buChar char="•"/>
              <a:defRPr/>
            </a:pPr>
            <a:endParaRPr lang="en-US" sz="2000" dirty="0"/>
          </a:p>
        </p:txBody>
      </p:sp>
      <p:sp>
        <p:nvSpPr>
          <p:cNvPr id="19458"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smtClean="0">
                <a:cs typeface="Arial" pitchFamily="34" charset="0"/>
              </a:rPr>
              <a:t>Tehnici și instrumente</a:t>
            </a:r>
            <a:endParaRPr lang="en-US" sz="3600" smtClean="0">
              <a:cs typeface="Arial" pitchFamily="34" charset="0"/>
            </a:endParaRPr>
          </a:p>
        </p:txBody>
      </p:sp>
      <p:sp>
        <p:nvSpPr>
          <p:cNvPr id="19459"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19460"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19461"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38263"/>
            <a:ext cx="9299575" cy="5653087"/>
          </a:xfrm>
        </p:spPr>
        <p:txBody>
          <a:bodyPr/>
          <a:lstStyle/>
          <a:p>
            <a:pPr>
              <a:buFont typeface="Arial" panose="020B0604020202020204" pitchFamily="34" charset="0"/>
              <a:buChar char="•"/>
              <a:defRPr/>
            </a:pPr>
            <a:r>
              <a:rPr lang="ro-RO" sz="2800" dirty="0">
                <a:solidFill>
                  <a:srgbClr val="FF0000"/>
                </a:solidFill>
              </a:rPr>
              <a:t>Legarea </a:t>
            </a:r>
            <a:r>
              <a:rPr lang="ro-RO" sz="2800" b="1" dirty="0">
                <a:solidFill>
                  <a:srgbClr val="FF0000"/>
                </a:solidFill>
              </a:rPr>
              <a:t>statică</a:t>
            </a:r>
            <a:r>
              <a:rPr lang="ro-RO" sz="2800" dirty="0">
                <a:solidFill>
                  <a:srgbClr val="FF0000"/>
                </a:solidFill>
              </a:rPr>
              <a:t> la </a:t>
            </a:r>
            <a:r>
              <a:rPr lang="ro-RO" sz="2800" b="1" dirty="0" smtClean="0">
                <a:solidFill>
                  <a:srgbClr val="FF0000"/>
                </a:solidFill>
              </a:rPr>
              <a:t>linkeditare</a:t>
            </a:r>
          </a:p>
          <a:p>
            <a:pPr lvl="1">
              <a:buFont typeface="Arial" panose="020B0604020202020204" pitchFamily="34" charset="0"/>
              <a:buChar char="•"/>
              <a:defRPr/>
            </a:pPr>
            <a:r>
              <a:rPr lang="ro-RO" sz="1800" dirty="0" smtClean="0"/>
              <a:t>Permite unirea mai multor </a:t>
            </a:r>
            <a:r>
              <a:rPr lang="ro-RO" sz="1800" b="1" dirty="0" smtClean="0"/>
              <a:t>module binare</a:t>
            </a:r>
            <a:r>
              <a:rPr lang="ro-RO" sz="1800" dirty="0" smtClean="0"/>
              <a:t> (fișiere obiect sau biblioteci statice) într-un singur fișier</a:t>
            </a:r>
          </a:p>
          <a:p>
            <a:pPr lvl="2">
              <a:buFont typeface="Arial" panose="020B0604020202020204" pitchFamily="34" charset="0"/>
              <a:buChar char="•"/>
              <a:defRPr/>
            </a:pPr>
            <a:r>
              <a:rPr lang="ro-RO" sz="1800" dirty="0" smtClean="0"/>
              <a:t>Intrări: oricâte fișiere obiect (</a:t>
            </a:r>
            <a:r>
              <a:rPr lang="ro-RO" sz="1800" b="1" dirty="0" smtClean="0"/>
              <a:t>.OBJ</a:t>
            </a:r>
            <a:r>
              <a:rPr lang="ro-RO" sz="1800" dirty="0" smtClean="0"/>
              <a:t>) și/sau biblioteci statice (</a:t>
            </a:r>
            <a:r>
              <a:rPr lang="ro-RO" sz="1800" b="1" dirty="0" smtClean="0"/>
              <a:t>.LIB</a:t>
            </a:r>
            <a:r>
              <a:rPr lang="ro-RO" sz="1800" dirty="0" smtClean="0"/>
              <a:t>)</a:t>
            </a:r>
          </a:p>
          <a:p>
            <a:pPr lvl="3">
              <a:buFont typeface="Arial" panose="020B0604020202020204" pitchFamily="34" charset="0"/>
              <a:buChar char="•"/>
              <a:defRPr/>
            </a:pPr>
            <a:r>
              <a:rPr lang="ro-RO" sz="1600" dirty="0" smtClean="0"/>
              <a:t>Atenție, nu toate fișierele .LIB sunt biblioteci statice!</a:t>
            </a:r>
          </a:p>
          <a:p>
            <a:pPr lvl="2">
              <a:buFont typeface="Arial" panose="020B0604020202020204" pitchFamily="34" charset="0"/>
              <a:buChar char="•"/>
              <a:defRPr/>
            </a:pPr>
            <a:r>
              <a:rPr lang="ro-RO" sz="1800" dirty="0" smtClean="0"/>
              <a:t>Ieșire: .EXE sau .LIB sau .DLL (Dynamic-Link Library)</a:t>
            </a:r>
          </a:p>
          <a:p>
            <a:pPr lvl="1">
              <a:buFont typeface="Arial" panose="020B0604020202020204" pitchFamily="34" charset="0"/>
              <a:buChar char="•"/>
              <a:defRPr/>
            </a:pPr>
            <a:r>
              <a:rPr lang="en-US" sz="1800" u="sng" dirty="0" err="1" smtClean="0"/>
              <a:t>Multimodul</a:t>
            </a:r>
            <a:r>
              <a:rPr lang="ro-RO" sz="1800" dirty="0" smtClean="0"/>
              <a:t>: oricâte fișiere pot fi compilate separat și linkeditate împreună</a:t>
            </a:r>
          </a:p>
          <a:p>
            <a:pPr lvl="2">
              <a:buFont typeface="Arial" panose="020B0604020202020204" pitchFamily="34" charset="0"/>
              <a:buChar char="•"/>
              <a:defRPr/>
            </a:pPr>
            <a:r>
              <a:rPr lang="ro-RO" sz="1400" dirty="0" smtClean="0"/>
              <a:t>Pas realizat de linkeditor </a:t>
            </a:r>
            <a:r>
              <a:rPr lang="ro-RO" sz="1400" i="1" dirty="0" smtClean="0"/>
              <a:t>după</a:t>
            </a:r>
            <a:r>
              <a:rPr lang="ro-RO" sz="1400" dirty="0" smtClean="0"/>
              <a:t> compilare/asamblare -</a:t>
            </a:r>
            <a:r>
              <a:rPr lang="en-US" sz="1400" dirty="0" smtClean="0"/>
              <a:t>&gt; </a:t>
            </a:r>
            <a:r>
              <a:rPr lang="en-US" sz="1400" b="1" u="sng" dirty="0" smtClean="0"/>
              <a:t>n</a:t>
            </a:r>
            <a:r>
              <a:rPr lang="ro-RO" sz="1400" b="1" u="sng" dirty="0" smtClean="0"/>
              <a:t>u depinde de limbaj!</a:t>
            </a:r>
          </a:p>
          <a:p>
            <a:pPr lvl="1">
              <a:buFont typeface="Arial" panose="020B0604020202020204" pitchFamily="34" charset="0"/>
              <a:buChar char="•"/>
              <a:defRPr/>
            </a:pPr>
            <a:r>
              <a:rPr lang="ro-RO" sz="1800" dirty="0" smtClean="0"/>
              <a:t>Reutilizare:</a:t>
            </a:r>
          </a:p>
          <a:p>
            <a:pPr lvl="2">
              <a:buFont typeface="Arial" panose="020B0604020202020204" pitchFamily="34" charset="0"/>
              <a:buChar char="•"/>
              <a:defRPr/>
            </a:pPr>
            <a:r>
              <a:rPr lang="ro-RO" sz="1400" dirty="0" smtClean="0"/>
              <a:t>În </a:t>
            </a:r>
            <a:r>
              <a:rPr lang="ro-RO" sz="1400" u="sng" dirty="0" smtClean="0"/>
              <a:t>formă binară</a:t>
            </a:r>
            <a:r>
              <a:rPr lang="ro-RO" sz="1400" dirty="0" smtClean="0"/>
              <a:t> - nu expune codul sursă!</a:t>
            </a:r>
          </a:p>
          <a:p>
            <a:pPr lvl="2">
              <a:buFont typeface="Arial" panose="020B0604020202020204" pitchFamily="34" charset="0"/>
              <a:buChar char="•"/>
              <a:defRPr/>
            </a:pPr>
            <a:r>
              <a:rPr lang="ro-RO" sz="1400" dirty="0" smtClean="0"/>
              <a:t>Permite inter-operabilitate între limbaje diferite!</a:t>
            </a:r>
          </a:p>
          <a:p>
            <a:pPr lvl="1">
              <a:buFont typeface="Arial" panose="020B0604020202020204" pitchFamily="34" charset="0"/>
              <a:buChar char="•"/>
              <a:defRPr/>
            </a:pPr>
            <a:r>
              <a:rPr lang="ro-RO" sz="1800" dirty="0" smtClean="0"/>
              <a:t>Alte avantaje și dezavantaje:</a:t>
            </a:r>
          </a:p>
          <a:p>
            <a:pPr lvl="2">
              <a:buFont typeface="Arial" panose="020B0604020202020204" pitchFamily="34" charset="0"/>
              <a:buChar char="•"/>
              <a:defRPr/>
            </a:pPr>
            <a:r>
              <a:rPr lang="ro-RO" sz="1400" dirty="0" smtClean="0"/>
              <a:t>Editorul de legături</a:t>
            </a:r>
            <a:r>
              <a:rPr lang="ro-RO" sz="1400" i="1" dirty="0" smtClean="0"/>
              <a:t> poate</a:t>
            </a:r>
            <a:r>
              <a:rPr lang="ro-RO" sz="1400" dirty="0" smtClean="0"/>
              <a:t> identifica și elimina resurse neutilizate sau efectua alte optimizări</a:t>
            </a:r>
          </a:p>
          <a:p>
            <a:pPr lvl="2">
              <a:buFont typeface="Arial" panose="020B0604020202020204" pitchFamily="34" charset="0"/>
              <a:buChar char="•"/>
              <a:defRPr/>
            </a:pPr>
            <a:r>
              <a:rPr lang="ro-RO" sz="1400" dirty="0" smtClean="0"/>
              <a:t>Dimensiune mare a programului: programul înglobează resursele externe reutilizate</a:t>
            </a:r>
          </a:p>
          <a:p>
            <a:pPr lvl="2">
              <a:buFont typeface="Arial" panose="020B0604020202020204" pitchFamily="34" charset="0"/>
              <a:buChar char="•"/>
              <a:defRPr/>
            </a:pPr>
            <a:r>
              <a:rPr lang="ro-RO" sz="1400" dirty="0" smtClean="0"/>
              <a:t>Dimensiune mare a programelor: bibliotecile populare duplicate în multe programe</a:t>
            </a:r>
          </a:p>
          <a:p>
            <a:pPr lvl="1">
              <a:buFont typeface="Arial" panose="020B0604020202020204" pitchFamily="34" charset="0"/>
              <a:buChar char="•"/>
              <a:defRPr/>
            </a:pPr>
            <a:r>
              <a:rPr lang="ro-RO" sz="1800" dirty="0" smtClean="0"/>
              <a:t>NASM: directivele </a:t>
            </a:r>
            <a:r>
              <a:rPr lang="ro-RO" sz="1800" b="1" dirty="0" smtClean="0"/>
              <a:t>global</a:t>
            </a:r>
            <a:r>
              <a:rPr lang="ro-RO" sz="1800" dirty="0" smtClean="0"/>
              <a:t> </a:t>
            </a:r>
            <a:r>
              <a:rPr lang="en-US" sz="1800" b="1" dirty="0" smtClean="0"/>
              <a:t>(</a:t>
            </a:r>
            <a:r>
              <a:rPr lang="en-US" sz="1800" b="1" dirty="0" err="1" smtClean="0"/>
              <a:t>mecanism</a:t>
            </a:r>
            <a:r>
              <a:rPr lang="en-US" sz="1800" b="1" dirty="0" smtClean="0"/>
              <a:t> export)</a:t>
            </a:r>
            <a:r>
              <a:rPr lang="en-US" sz="1800" dirty="0" smtClean="0"/>
              <a:t> </a:t>
            </a:r>
            <a:r>
              <a:rPr lang="ro-RO" sz="1800" dirty="0" smtClean="0"/>
              <a:t>și </a:t>
            </a:r>
            <a:r>
              <a:rPr lang="ro-RO" sz="1800" b="1" dirty="0" smtClean="0"/>
              <a:t>extern</a:t>
            </a:r>
            <a:r>
              <a:rPr lang="en-US" sz="1800" b="1" dirty="0" smtClean="0"/>
              <a:t> (</a:t>
            </a:r>
            <a:r>
              <a:rPr lang="en-US" sz="1800" b="1" dirty="0" err="1" smtClean="0"/>
              <a:t>mecanism</a:t>
            </a:r>
            <a:r>
              <a:rPr lang="en-US" sz="1800" b="1" dirty="0" smtClean="0"/>
              <a:t> import)</a:t>
            </a:r>
            <a:endParaRPr lang="ro-RO" sz="1800" b="1" dirty="0" smtClean="0"/>
          </a:p>
          <a:p>
            <a:pPr lvl="2">
              <a:buFont typeface="Arial" panose="020B0604020202020204" pitchFamily="34" charset="0"/>
              <a:buChar char="•"/>
              <a:defRPr/>
            </a:pPr>
            <a:r>
              <a:rPr lang="ro-RO" sz="1400" dirty="0" smtClean="0"/>
              <a:t>global </a:t>
            </a:r>
            <a:r>
              <a:rPr lang="ro-RO" sz="1400" i="1" dirty="0" smtClean="0"/>
              <a:t>nume</a:t>
            </a:r>
            <a:r>
              <a:rPr lang="ro-RO" sz="1400" dirty="0" smtClean="0"/>
              <a:t> – oferirea </a:t>
            </a:r>
            <a:r>
              <a:rPr lang="ro-RO" sz="1400" u="sng" dirty="0" smtClean="0"/>
              <a:t>posibilității</a:t>
            </a:r>
            <a:r>
              <a:rPr lang="ro-RO" sz="1400" dirty="0" smtClean="0"/>
              <a:t> de utilizare din exterior a acestei resurse date prin nume</a:t>
            </a:r>
          </a:p>
          <a:p>
            <a:pPr lvl="2">
              <a:buFont typeface="Arial" panose="020B0604020202020204" pitchFamily="34" charset="0"/>
              <a:buChar char="•"/>
              <a:defRPr/>
            </a:pPr>
            <a:r>
              <a:rPr lang="ro-RO" sz="1400" dirty="0" smtClean="0"/>
              <a:t>extern </a:t>
            </a:r>
            <a:r>
              <a:rPr lang="ro-RO" sz="1400" i="1" dirty="0" smtClean="0"/>
              <a:t>nume</a:t>
            </a:r>
            <a:r>
              <a:rPr lang="ro-RO" sz="1400" dirty="0" smtClean="0"/>
              <a:t> – solicitare de acces la resursa specificată; </a:t>
            </a:r>
            <a:r>
              <a:rPr lang="ro-RO" sz="1400" u="sng" dirty="0" smtClean="0"/>
              <a:t>necesită să fie publică!</a:t>
            </a:r>
          </a:p>
          <a:p>
            <a:pPr lvl="2">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marL="1042733" lvl="2" indent="0">
              <a:buFont typeface="Lucida Grande"/>
              <a:buNone/>
              <a:defRPr/>
            </a:pPr>
            <a:endParaRPr lang="ro-RO" sz="2000" dirty="0"/>
          </a:p>
          <a:p>
            <a:pPr lvl="2">
              <a:buFont typeface="Arial" panose="020B0604020202020204" pitchFamily="34" charset="0"/>
              <a:buChar char="•"/>
              <a:defRPr/>
            </a:pPr>
            <a:endParaRPr lang="en-US" sz="2000" dirty="0"/>
          </a:p>
        </p:txBody>
      </p:sp>
      <p:sp>
        <p:nvSpPr>
          <p:cNvPr id="20482"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smtClean="0">
                <a:cs typeface="Arial" pitchFamily="34" charset="0"/>
              </a:rPr>
              <a:t>Tehnici și instrumente</a:t>
            </a:r>
            <a:endParaRPr lang="en-US" sz="3600" smtClean="0">
              <a:cs typeface="Arial" pitchFamily="34" charset="0"/>
            </a:endParaRPr>
          </a:p>
        </p:txBody>
      </p:sp>
      <p:sp>
        <p:nvSpPr>
          <p:cNvPr id="20483"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0484"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0485"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Placeholder 2"/>
          <p:cNvSpPr>
            <a:spLocks noGrp="1"/>
          </p:cNvSpPr>
          <p:nvPr>
            <p:ph type="body" sz="quarter" idx="12"/>
          </p:nvPr>
        </p:nvSpPr>
        <p:spPr bwMode="auto">
          <a:xfrm>
            <a:off x="434975" y="1338263"/>
            <a:ext cx="9299575" cy="5562600"/>
          </a:xfrm>
          <a:noFill/>
          <a:ln>
            <a:miter lim="800000"/>
            <a:headEnd/>
            <a:tailEnd/>
          </a:ln>
        </p:spPr>
        <p:txBody>
          <a:bodyPr wrap="square" numCol="1" anchor="t" anchorCtr="0" compatLnSpc="1">
            <a:prstTxWarp prst="textNoShape">
              <a:avLst/>
            </a:prstTxWarp>
          </a:bodyPr>
          <a:lstStyle/>
          <a:p>
            <a:pPr>
              <a:buFont typeface="Arial" pitchFamily="34" charset="0"/>
              <a:buChar char="•"/>
            </a:pPr>
            <a:r>
              <a:rPr lang="ro-RO" sz="2800" dirty="0" smtClean="0">
                <a:solidFill>
                  <a:srgbClr val="FF0000"/>
                </a:solidFill>
                <a:cs typeface="Arial" pitchFamily="34" charset="0"/>
              </a:rPr>
              <a:t>Legarea </a:t>
            </a:r>
            <a:r>
              <a:rPr lang="ro-RO" sz="2800" b="1" dirty="0" smtClean="0">
                <a:solidFill>
                  <a:srgbClr val="FF0000"/>
                </a:solidFill>
                <a:cs typeface="Arial" pitchFamily="34" charset="0"/>
              </a:rPr>
              <a:t>statică</a:t>
            </a:r>
            <a:r>
              <a:rPr lang="ro-RO" sz="2800" dirty="0" smtClean="0">
                <a:solidFill>
                  <a:srgbClr val="FF0000"/>
                </a:solidFill>
                <a:cs typeface="Arial" pitchFamily="34" charset="0"/>
              </a:rPr>
              <a:t> la </a:t>
            </a:r>
            <a:r>
              <a:rPr lang="ro-RO" sz="2800" b="1" dirty="0" smtClean="0">
                <a:solidFill>
                  <a:srgbClr val="FF0000"/>
                </a:solidFill>
                <a:cs typeface="Arial" pitchFamily="34" charset="0"/>
              </a:rPr>
              <a:t>linkeditare</a:t>
            </a:r>
            <a:r>
              <a:rPr lang="en-US" sz="2800" b="1" dirty="0" smtClean="0">
                <a:solidFill>
                  <a:srgbClr val="FF0000"/>
                </a:solidFill>
                <a:cs typeface="Arial" pitchFamily="34" charset="0"/>
              </a:rPr>
              <a:t> – </a:t>
            </a:r>
            <a:r>
              <a:rPr lang="en-US" sz="2800" dirty="0" err="1" smtClean="0">
                <a:solidFill>
                  <a:srgbClr val="FF0000"/>
                </a:solidFill>
                <a:cs typeface="Arial" pitchFamily="34" charset="0"/>
              </a:rPr>
              <a:t>cerin</a:t>
            </a:r>
            <a:r>
              <a:rPr lang="ro-RO" sz="2800" dirty="0" smtClean="0">
                <a:solidFill>
                  <a:srgbClr val="FF0000"/>
                </a:solidFill>
                <a:cs typeface="Arial" pitchFamily="34" charset="0"/>
              </a:rPr>
              <a:t>țele nasm</a:t>
            </a:r>
            <a:endParaRPr lang="ro-RO" sz="2400" u="sng" dirty="0" smtClean="0">
              <a:cs typeface="Arial" pitchFamily="34" charset="0"/>
            </a:endParaRPr>
          </a:p>
          <a:p>
            <a:pPr marL="911225" lvl="1" indent="-390525">
              <a:buFont typeface="Arial" pitchFamily="34" charset="0"/>
              <a:buChar char="•"/>
            </a:pPr>
            <a:r>
              <a:rPr lang="ro-RO" sz="2000" u="sng" dirty="0" smtClean="0">
                <a:cs typeface="Arial" pitchFamily="34" charset="0"/>
              </a:rPr>
              <a:t>Resursele sunt partajate de comun acord</a:t>
            </a:r>
          </a:p>
          <a:p>
            <a:pPr marL="911225" lvl="1" indent="-390525">
              <a:buFont typeface="Arial" pitchFamily="34" charset="0"/>
              <a:buChar char="•"/>
            </a:pPr>
            <a:r>
              <a:rPr lang="en-US" sz="2000" i="1" dirty="0" smtClean="0">
                <a:cs typeface="Arial" pitchFamily="34" charset="0"/>
              </a:rPr>
              <a:t>Export</a:t>
            </a:r>
            <a:r>
              <a:rPr lang="en-US" sz="2000" dirty="0" smtClean="0">
                <a:cs typeface="Arial" pitchFamily="34" charset="0"/>
              </a:rPr>
              <a:t> </a:t>
            </a:r>
            <a:r>
              <a:rPr lang="en-US" sz="2000" dirty="0" err="1" smtClean="0">
                <a:cs typeface="Arial" pitchFamily="34" charset="0"/>
              </a:rPr>
              <a:t>prin</a:t>
            </a:r>
            <a:r>
              <a:rPr lang="en-US" sz="2000" dirty="0" smtClean="0">
                <a:cs typeface="Arial" pitchFamily="34" charset="0"/>
              </a:rPr>
              <a:t> </a:t>
            </a:r>
            <a:r>
              <a:rPr lang="ro-RO" sz="2000" b="1" dirty="0" smtClean="0">
                <a:cs typeface="Arial" pitchFamily="34" charset="0"/>
              </a:rPr>
              <a:t>global</a:t>
            </a:r>
            <a:r>
              <a:rPr lang="ro-RO" sz="2000" dirty="0" smtClean="0">
                <a:cs typeface="Arial" pitchFamily="34" charset="0"/>
              </a:rPr>
              <a:t> nume1, nume2, ...</a:t>
            </a:r>
          </a:p>
          <a:p>
            <a:pPr marL="1433513" lvl="2" indent="-390525">
              <a:buFont typeface="Arial" pitchFamily="34" charset="0"/>
              <a:buChar char="•"/>
            </a:pPr>
            <a:r>
              <a:rPr lang="en-US" sz="1800" dirty="0" smtClean="0">
                <a:cs typeface="Arial" pitchFamily="34" charset="0"/>
              </a:rPr>
              <a:t>O</a:t>
            </a:r>
            <a:r>
              <a:rPr lang="ro-RO" sz="1800" dirty="0" smtClean="0">
                <a:cs typeface="Arial" pitchFamily="34" charset="0"/>
              </a:rPr>
              <a:t>fer disponibilitate </a:t>
            </a:r>
            <a:r>
              <a:rPr lang="ro-RO" sz="1800" u="sng" dirty="0" smtClean="0">
                <a:cs typeface="Arial" pitchFamily="34" charset="0"/>
              </a:rPr>
              <a:t>oricărui</a:t>
            </a:r>
            <a:r>
              <a:rPr lang="ro-RO" sz="1800" dirty="0" smtClean="0">
                <a:cs typeface="Arial" pitchFamily="34" charset="0"/>
              </a:rPr>
              <a:t> fișier ar fi interesat</a:t>
            </a:r>
          </a:p>
          <a:p>
            <a:pPr marL="911225" lvl="1" indent="-390525">
              <a:buFont typeface="Arial" pitchFamily="34" charset="0"/>
              <a:buChar char="•"/>
            </a:pPr>
            <a:r>
              <a:rPr lang="en-US" sz="2000" i="1" dirty="0" smtClean="0">
                <a:cs typeface="Arial" pitchFamily="34" charset="0"/>
              </a:rPr>
              <a:t>Import</a:t>
            </a:r>
            <a:r>
              <a:rPr lang="en-US" sz="2000" dirty="0" smtClean="0">
                <a:cs typeface="Arial" pitchFamily="34" charset="0"/>
              </a:rPr>
              <a:t> </a:t>
            </a:r>
            <a:r>
              <a:rPr lang="en-US" sz="2000" dirty="0" err="1" smtClean="0">
                <a:cs typeface="Arial" pitchFamily="34" charset="0"/>
              </a:rPr>
              <a:t>prin</a:t>
            </a:r>
            <a:r>
              <a:rPr lang="en-US" sz="2000" dirty="0" smtClean="0">
                <a:cs typeface="Arial" pitchFamily="34" charset="0"/>
              </a:rPr>
              <a:t> </a:t>
            </a:r>
            <a:r>
              <a:rPr lang="ro-RO" sz="2000" b="1" dirty="0" smtClean="0">
                <a:cs typeface="Arial" pitchFamily="34" charset="0"/>
              </a:rPr>
              <a:t>extern</a:t>
            </a:r>
            <a:r>
              <a:rPr lang="ro-RO" sz="2000" dirty="0" smtClean="0">
                <a:cs typeface="Arial" pitchFamily="34" charset="0"/>
              </a:rPr>
              <a:t> nume1, nume2, ...</a:t>
            </a:r>
          </a:p>
          <a:p>
            <a:pPr marL="1433513" lvl="2" indent="-390525">
              <a:buFont typeface="Arial" pitchFamily="34" charset="0"/>
              <a:buChar char="•"/>
            </a:pPr>
            <a:r>
              <a:rPr lang="ro-RO" sz="1800" dirty="0" smtClean="0">
                <a:cs typeface="Arial" pitchFamily="34" charset="0"/>
              </a:rPr>
              <a:t>Solicit acces, </a:t>
            </a:r>
            <a:r>
              <a:rPr lang="ro-RO" sz="1800" u="sng" dirty="0" smtClean="0">
                <a:cs typeface="Arial" pitchFamily="34" charset="0"/>
              </a:rPr>
              <a:t>indiferent din ce fișier</a:t>
            </a:r>
            <a:r>
              <a:rPr lang="ro-RO" sz="1800" dirty="0" smtClean="0">
                <a:cs typeface="Arial" pitchFamily="34" charset="0"/>
              </a:rPr>
              <a:t> va fi oferită resursa</a:t>
            </a:r>
            <a:endParaRPr lang="en-US" sz="1800" dirty="0" smtClean="0">
              <a:cs typeface="Arial" pitchFamily="34" charset="0"/>
            </a:endParaRPr>
          </a:p>
          <a:p>
            <a:pPr marL="911225" lvl="1" indent="-390525">
              <a:buFont typeface="Arial" pitchFamily="34" charset="0"/>
              <a:buChar char="•"/>
            </a:pPr>
            <a:r>
              <a:rPr lang="ro-RO" sz="1800" dirty="0" smtClean="0">
                <a:cs typeface="Arial" pitchFamily="34" charset="0"/>
              </a:rPr>
              <a:t>Solicitare fără disponibilitate = eroare!</a:t>
            </a:r>
          </a:p>
          <a:p>
            <a:pPr marL="1433513" lvl="2" indent="-390525">
              <a:buFont typeface="Arial" pitchFamily="34" charset="0"/>
              <a:buChar char="•"/>
            </a:pPr>
            <a:r>
              <a:rPr lang="ro-RO" sz="1600" dirty="0" smtClean="0">
                <a:cs typeface="Arial" pitchFamily="34" charset="0"/>
              </a:rPr>
              <a:t>Nu se pot importa decât resurse ce sunt exportate undeva</a:t>
            </a:r>
          </a:p>
          <a:p>
            <a:pPr marL="911225" lvl="1" indent="-390525">
              <a:buFont typeface="Arial" pitchFamily="34" charset="0"/>
              <a:buChar char="•"/>
            </a:pPr>
            <a:r>
              <a:rPr lang="ro-RO" sz="2000" dirty="0" smtClean="0">
                <a:cs typeface="Arial" pitchFamily="34" charset="0"/>
              </a:rPr>
              <a:t>Însă disponibilitate fără solicitare este caz permis. De ce?</a:t>
            </a:r>
          </a:p>
          <a:p>
            <a:pPr marL="1433513" lvl="2" indent="-390525">
              <a:buFont typeface="Arial" pitchFamily="34" charset="0"/>
              <a:buChar char="•"/>
            </a:pPr>
            <a:r>
              <a:rPr lang="ro-RO" sz="1600" dirty="0" smtClean="0">
                <a:cs typeface="Arial" pitchFamily="34" charset="0"/>
              </a:rPr>
              <a:t>Răspuns: chiar dacă niciun modul din program nu solicită/folosește, poate se va utiliza într-o versiune viito</a:t>
            </a:r>
            <a:r>
              <a:rPr lang="en-US" sz="1600" dirty="0" smtClean="0">
                <a:cs typeface="Arial" pitchFamily="34" charset="0"/>
              </a:rPr>
              <a:t>a</a:t>
            </a:r>
            <a:r>
              <a:rPr lang="ro-RO" sz="1600" dirty="0" smtClean="0">
                <a:cs typeface="Arial" pitchFamily="34" charset="0"/>
              </a:rPr>
              <a:t>re sau de către un alt program.</a:t>
            </a:r>
          </a:p>
          <a:p>
            <a:pPr marL="911225" lvl="1" indent="-390525">
              <a:buFont typeface="Arial" pitchFamily="34" charset="0"/>
              <a:buChar char="•"/>
            </a:pPr>
            <a:r>
              <a:rPr lang="ro-RO" sz="2000" u="sng" dirty="0" smtClean="0">
                <a:cs typeface="Arial" pitchFamily="34" charset="0"/>
              </a:rPr>
              <a:t>Limbajele de programare de nivel mai inalt oferă și ele la rândul lor construcții sintactice cu rol echivalent!</a:t>
            </a:r>
          </a:p>
          <a:p>
            <a:pPr marL="1433513" lvl="2" indent="-390525">
              <a:buFont typeface="Arial" pitchFamily="34" charset="0"/>
              <a:buChar char="•"/>
            </a:pPr>
            <a:r>
              <a:rPr lang="ro-RO" sz="1600" dirty="0" smtClean="0">
                <a:cs typeface="Arial" pitchFamily="34" charset="0"/>
              </a:rPr>
              <a:t>Exemplu: în limbajul C </a:t>
            </a:r>
          </a:p>
          <a:p>
            <a:pPr marL="1954213" lvl="3" indent="-390525">
              <a:buFont typeface="Arial" pitchFamily="34" charset="0"/>
              <a:buChar char="•"/>
            </a:pPr>
            <a:r>
              <a:rPr lang="ro-RO" sz="1600" dirty="0" smtClean="0">
                <a:cs typeface="Arial" pitchFamily="34" charset="0"/>
              </a:rPr>
              <a:t>Disponibilitatea este automată/implicită, putându-se însă opta pentru a bloca accesul prin folosirea cuvântului cheie </a:t>
            </a:r>
            <a:r>
              <a:rPr lang="ro-RO" sz="1600" b="1" dirty="0" smtClean="0">
                <a:cs typeface="Arial" pitchFamily="34" charset="0"/>
              </a:rPr>
              <a:t>static</a:t>
            </a:r>
          </a:p>
          <a:p>
            <a:pPr marL="1954213" lvl="3" indent="-390525">
              <a:buFont typeface="Arial" pitchFamily="34" charset="0"/>
              <a:buChar char="•"/>
            </a:pPr>
            <a:r>
              <a:rPr lang="ro-RO" sz="1600" dirty="0" smtClean="0">
                <a:cs typeface="Arial" pitchFamily="34" charset="0"/>
              </a:rPr>
              <a:t>Solicitarea de acces se face (tot) prin intermediul cuvântului cheie </a:t>
            </a:r>
            <a:r>
              <a:rPr lang="ro-RO" sz="1600" b="1" dirty="0" smtClean="0">
                <a:cs typeface="Arial" pitchFamily="34" charset="0"/>
              </a:rPr>
              <a:t>extern</a:t>
            </a:r>
          </a:p>
          <a:p>
            <a:pPr marL="1433513" lvl="2" indent="-390525">
              <a:buFont typeface="Arial" pitchFamily="34" charset="0"/>
              <a:buChar char="•"/>
            </a:pPr>
            <a:endParaRPr lang="ro-RO" sz="1800" i="1" dirty="0" smtClean="0">
              <a:cs typeface="Arial" pitchFamily="34" charset="0"/>
            </a:endParaRPr>
          </a:p>
        </p:txBody>
      </p:sp>
      <p:sp>
        <p:nvSpPr>
          <p:cNvPr id="21506"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smtClean="0">
                <a:cs typeface="Arial" pitchFamily="34" charset="0"/>
              </a:rPr>
              <a:t>Tehnici și instrumente</a:t>
            </a:r>
            <a:endParaRPr lang="en-US" sz="3600" smtClean="0">
              <a:cs typeface="Arial" pitchFamily="34" charset="0"/>
            </a:endParaRPr>
          </a:p>
        </p:txBody>
      </p:sp>
      <p:sp>
        <p:nvSpPr>
          <p:cNvPr id="21507"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1508"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1509"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2"/>
          <p:cNvSpPr>
            <a:spLocks noGrp="1"/>
          </p:cNvSpPr>
          <p:nvPr>
            <p:ph type="body" sz="quarter" idx="12"/>
          </p:nvPr>
        </p:nvSpPr>
        <p:spPr bwMode="auto">
          <a:xfrm>
            <a:off x="434975" y="1338263"/>
            <a:ext cx="9299575" cy="1379537"/>
          </a:xfrm>
          <a:noFill/>
          <a:ln>
            <a:miter lim="800000"/>
            <a:headEnd/>
            <a:tailEnd/>
          </a:ln>
        </p:spPr>
        <p:txBody>
          <a:bodyPr wrap="square" numCol="1" anchor="t" anchorCtr="0" compatLnSpc="1">
            <a:prstTxWarp prst="textNoShape">
              <a:avLst/>
            </a:prstTxWarp>
          </a:bodyPr>
          <a:lstStyle/>
          <a:p>
            <a:pPr>
              <a:buFont typeface="Arial" pitchFamily="34" charset="0"/>
              <a:buChar char="•"/>
            </a:pPr>
            <a:r>
              <a:rPr lang="ro-RO" sz="2800" smtClean="0">
                <a:solidFill>
                  <a:srgbClr val="FF0000"/>
                </a:solidFill>
                <a:cs typeface="Arial" pitchFamily="34" charset="0"/>
              </a:rPr>
              <a:t>Legarea </a:t>
            </a:r>
            <a:r>
              <a:rPr lang="ro-RO" sz="2800" b="1" smtClean="0">
                <a:solidFill>
                  <a:srgbClr val="FF0000"/>
                </a:solidFill>
                <a:cs typeface="Arial" pitchFamily="34" charset="0"/>
              </a:rPr>
              <a:t>statică</a:t>
            </a:r>
            <a:r>
              <a:rPr lang="ro-RO" sz="2800" smtClean="0">
                <a:solidFill>
                  <a:srgbClr val="FF0000"/>
                </a:solidFill>
                <a:cs typeface="Arial" pitchFamily="34" charset="0"/>
              </a:rPr>
              <a:t> la </a:t>
            </a:r>
            <a:r>
              <a:rPr lang="ro-RO" sz="2800" b="1" smtClean="0">
                <a:solidFill>
                  <a:srgbClr val="FF0000"/>
                </a:solidFill>
                <a:cs typeface="Arial" pitchFamily="34" charset="0"/>
              </a:rPr>
              <a:t>linkeditare</a:t>
            </a:r>
            <a:r>
              <a:rPr lang="en-US" sz="2800" b="1" smtClean="0">
                <a:solidFill>
                  <a:srgbClr val="FF0000"/>
                </a:solidFill>
                <a:cs typeface="Arial" pitchFamily="34" charset="0"/>
              </a:rPr>
              <a:t> – </a:t>
            </a:r>
            <a:r>
              <a:rPr lang="en-US" sz="2800" smtClean="0">
                <a:solidFill>
                  <a:srgbClr val="FF0000"/>
                </a:solidFill>
                <a:cs typeface="Arial" pitchFamily="34" charset="0"/>
              </a:rPr>
              <a:t>cerin</a:t>
            </a:r>
            <a:r>
              <a:rPr lang="ro-RO" sz="2800" smtClean="0">
                <a:solidFill>
                  <a:srgbClr val="FF0000"/>
                </a:solidFill>
                <a:cs typeface="Arial" pitchFamily="34" charset="0"/>
              </a:rPr>
              <a:t>țele nasm</a:t>
            </a:r>
          </a:p>
          <a:p>
            <a:pPr marL="911225" lvl="1" indent="-390525">
              <a:buFont typeface="Arial" pitchFamily="34" charset="0"/>
              <a:buChar char="•"/>
            </a:pPr>
            <a:r>
              <a:rPr lang="en-US" sz="2400" smtClean="0">
                <a:cs typeface="Arial" pitchFamily="34" charset="0"/>
              </a:rPr>
              <a:t>Folosirea </a:t>
            </a:r>
            <a:r>
              <a:rPr lang="ro-RO" sz="2400" smtClean="0">
                <a:cs typeface="Arial" pitchFamily="34" charset="0"/>
              </a:rPr>
              <a:t>în </a:t>
            </a:r>
            <a:r>
              <a:rPr lang="en-US" sz="2400" smtClean="0">
                <a:cs typeface="Arial" pitchFamily="34" charset="0"/>
              </a:rPr>
              <a:t>practic</a:t>
            </a:r>
            <a:r>
              <a:rPr lang="ro-RO" sz="2400" smtClean="0">
                <a:cs typeface="Arial" pitchFamily="34" charset="0"/>
              </a:rPr>
              <a:t>ă a directivelor global și extern</a:t>
            </a:r>
          </a:p>
        </p:txBody>
      </p:sp>
      <p:sp>
        <p:nvSpPr>
          <p:cNvPr id="22530"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smtClean="0">
                <a:cs typeface="Arial" pitchFamily="34" charset="0"/>
              </a:rPr>
              <a:t>Tehnici și instrumente</a:t>
            </a:r>
            <a:endParaRPr lang="en-US" sz="3600" smtClean="0">
              <a:cs typeface="Arial" pitchFamily="34" charset="0"/>
            </a:endParaRPr>
          </a:p>
        </p:txBody>
      </p:sp>
      <p:sp>
        <p:nvSpPr>
          <p:cNvPr id="22531"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2532"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2533"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
        <p:nvSpPr>
          <p:cNvPr id="6" name="TextBox 5"/>
          <p:cNvSpPr txBox="1"/>
          <p:nvPr/>
        </p:nvSpPr>
        <p:spPr>
          <a:xfrm>
            <a:off x="1395413" y="2351088"/>
            <a:ext cx="2987675" cy="4402137"/>
          </a:xfrm>
          <a:prstGeom prst="rect">
            <a:avLst/>
          </a:prstGeom>
          <a:noFill/>
        </p:spPr>
        <p:txBody>
          <a:bodyPr>
            <a:spAutoFit/>
          </a:bodyPr>
          <a:lstStyle/>
          <a:p>
            <a:pPr>
              <a:defRPr/>
            </a:pPr>
            <a:r>
              <a:rPr lang="ro-RO" sz="2800" b="1" dirty="0"/>
              <a:t>; FIȘIER1.ASM</a:t>
            </a:r>
            <a:endParaRPr lang="ro-RO" b="1" dirty="0"/>
          </a:p>
          <a:p>
            <a:pPr>
              <a:defRPr/>
            </a:pPr>
            <a:r>
              <a:rPr lang="ro-RO" b="1" dirty="0"/>
              <a:t>global</a:t>
            </a:r>
            <a:r>
              <a:rPr lang="ro-RO" dirty="0"/>
              <a:t> </a:t>
            </a:r>
            <a:r>
              <a:rPr lang="ro-RO" dirty="0">
                <a:solidFill>
                  <a:schemeClr val="bg2">
                    <a:lumMod val="25000"/>
                  </a:schemeClr>
                </a:solidFill>
              </a:rPr>
              <a:t>Var1</a:t>
            </a:r>
            <a:r>
              <a:rPr lang="ro-RO" dirty="0"/>
              <a:t>, </a:t>
            </a:r>
            <a:r>
              <a:rPr lang="ro-RO" dirty="0">
                <a:solidFill>
                  <a:schemeClr val="bg2">
                    <a:lumMod val="25000"/>
                  </a:schemeClr>
                </a:solidFill>
              </a:rPr>
              <a:t>Subrutina2</a:t>
            </a:r>
          </a:p>
          <a:p>
            <a:pPr>
              <a:defRPr/>
            </a:pPr>
            <a:r>
              <a:rPr lang="ro-RO" b="1" dirty="0"/>
              <a:t>extern</a:t>
            </a:r>
            <a:r>
              <a:rPr lang="ro-RO" dirty="0"/>
              <a:t> </a:t>
            </a:r>
            <a:r>
              <a:rPr lang="ro-RO" dirty="0">
                <a:solidFill>
                  <a:schemeClr val="accent1">
                    <a:lumMod val="75000"/>
                  </a:schemeClr>
                </a:solidFill>
              </a:rPr>
              <a:t>Var3</a:t>
            </a:r>
            <a:r>
              <a:rPr lang="ro-RO" dirty="0"/>
              <a:t>, </a:t>
            </a:r>
            <a:r>
              <a:rPr lang="ro-RO" dirty="0">
                <a:solidFill>
                  <a:schemeClr val="accent1">
                    <a:lumMod val="75000"/>
                  </a:schemeClr>
                </a:solidFill>
              </a:rPr>
              <a:t>Subrutina3</a:t>
            </a:r>
          </a:p>
          <a:p>
            <a:pPr>
              <a:defRPr/>
            </a:pPr>
            <a:r>
              <a:rPr lang="ro-RO" dirty="0">
                <a:solidFill>
                  <a:srgbClr val="FF2121"/>
                </a:solidFill>
              </a:rPr>
              <a:t>Subrutina1:</a:t>
            </a:r>
          </a:p>
          <a:p>
            <a:pPr>
              <a:defRPr/>
            </a:pPr>
            <a:r>
              <a:rPr lang="ro-RO" dirty="0"/>
              <a:t>	.</a:t>
            </a:r>
            <a:r>
              <a:rPr lang="en-US" dirty="0"/>
              <a:t>...</a:t>
            </a:r>
          </a:p>
          <a:p>
            <a:pPr>
              <a:defRPr/>
            </a:pPr>
            <a:r>
              <a:rPr lang="en-US" dirty="0"/>
              <a:t>	</a:t>
            </a:r>
            <a:r>
              <a:rPr lang="en-US" dirty="0" err="1"/>
              <a:t>apel</a:t>
            </a:r>
            <a:r>
              <a:rPr lang="ro-RO" dirty="0"/>
              <a:t>(</a:t>
            </a:r>
            <a:r>
              <a:rPr lang="en-US" dirty="0">
                <a:solidFill>
                  <a:schemeClr val="accent1">
                    <a:lumMod val="75000"/>
                  </a:schemeClr>
                </a:solidFill>
              </a:rPr>
              <a:t>Subrutina3</a:t>
            </a:r>
            <a:r>
              <a:rPr lang="ro-RO" dirty="0">
                <a:solidFill>
                  <a:schemeClr val="accent1">
                    <a:lumMod val="75000"/>
                  </a:schemeClr>
                </a:solidFill>
              </a:rPr>
              <a:t>)</a:t>
            </a:r>
            <a:endParaRPr lang="en-US" dirty="0">
              <a:solidFill>
                <a:schemeClr val="accent1">
                  <a:lumMod val="75000"/>
                </a:schemeClr>
              </a:solidFill>
            </a:endParaRPr>
          </a:p>
          <a:p>
            <a:pPr>
              <a:defRPr/>
            </a:pPr>
            <a:r>
              <a:rPr lang="en-US" dirty="0"/>
              <a:t>	</a:t>
            </a:r>
            <a:r>
              <a:rPr lang="ro-RO" dirty="0"/>
              <a:t>.</a:t>
            </a:r>
            <a:r>
              <a:rPr lang="en-US" dirty="0"/>
              <a:t>...</a:t>
            </a:r>
            <a:r>
              <a:rPr lang="ro-RO" dirty="0"/>
              <a:t> </a:t>
            </a:r>
            <a:r>
              <a:rPr lang="en-US" dirty="0"/>
              <a:t>	</a:t>
            </a:r>
          </a:p>
          <a:p>
            <a:pPr>
              <a:defRPr/>
            </a:pPr>
            <a:r>
              <a:rPr lang="en-US" dirty="0"/>
              <a:t>	</a:t>
            </a:r>
            <a:r>
              <a:rPr lang="en-US" dirty="0" err="1"/>
              <a:t>operatii</a:t>
            </a:r>
            <a:r>
              <a:rPr lang="en-US" dirty="0"/>
              <a:t>(</a:t>
            </a:r>
            <a:r>
              <a:rPr lang="en-US" dirty="0">
                <a:solidFill>
                  <a:schemeClr val="accent1">
                    <a:lumMod val="75000"/>
                  </a:schemeClr>
                </a:solidFill>
              </a:rPr>
              <a:t>Var3</a:t>
            </a:r>
            <a:r>
              <a:rPr lang="en-US" dirty="0"/>
              <a:t>)</a:t>
            </a:r>
          </a:p>
          <a:p>
            <a:pPr>
              <a:defRPr/>
            </a:pPr>
            <a:r>
              <a:rPr lang="en-US" dirty="0"/>
              <a:t>	</a:t>
            </a:r>
            <a:r>
              <a:rPr lang="ro-RO" dirty="0"/>
              <a:t>.</a:t>
            </a:r>
            <a:r>
              <a:rPr lang="en-US" dirty="0"/>
              <a:t>...</a:t>
            </a:r>
          </a:p>
          <a:p>
            <a:pPr>
              <a:defRPr/>
            </a:pPr>
            <a:r>
              <a:rPr lang="ro-RO" dirty="0">
                <a:solidFill>
                  <a:schemeClr val="bg2">
                    <a:lumMod val="25000"/>
                  </a:schemeClr>
                </a:solidFill>
              </a:rPr>
              <a:t>Subrutina</a:t>
            </a:r>
            <a:r>
              <a:rPr lang="en-US" dirty="0">
                <a:solidFill>
                  <a:schemeClr val="bg2">
                    <a:lumMod val="25000"/>
                  </a:schemeClr>
                </a:solidFill>
              </a:rPr>
              <a:t>2</a:t>
            </a:r>
            <a:r>
              <a:rPr lang="ro-RO" dirty="0"/>
              <a:t>:</a:t>
            </a:r>
            <a:endParaRPr lang="en-US" dirty="0"/>
          </a:p>
          <a:p>
            <a:pPr>
              <a:defRPr/>
            </a:pPr>
            <a:r>
              <a:rPr lang="en-US" dirty="0"/>
              <a:t>	</a:t>
            </a:r>
            <a:r>
              <a:rPr lang="ro-RO" dirty="0"/>
              <a:t> .</a:t>
            </a:r>
            <a:r>
              <a:rPr lang="en-US" dirty="0"/>
              <a:t>...</a:t>
            </a:r>
            <a:endParaRPr lang="ro-RO" dirty="0"/>
          </a:p>
          <a:p>
            <a:pPr>
              <a:defRPr/>
            </a:pPr>
            <a:r>
              <a:rPr lang="ro-RO" dirty="0">
                <a:solidFill>
                  <a:schemeClr val="bg2">
                    <a:lumMod val="25000"/>
                  </a:schemeClr>
                </a:solidFill>
              </a:rPr>
              <a:t>Var1</a:t>
            </a:r>
            <a:r>
              <a:rPr lang="ro-RO" dirty="0"/>
              <a:t> dd ...</a:t>
            </a:r>
          </a:p>
          <a:p>
            <a:pPr>
              <a:defRPr/>
            </a:pPr>
            <a:r>
              <a:rPr lang="ro-RO" dirty="0">
                <a:solidFill>
                  <a:srgbClr val="FF2121"/>
                </a:solidFill>
              </a:rPr>
              <a:t>Var2</a:t>
            </a:r>
            <a:r>
              <a:rPr lang="ro-RO" dirty="0"/>
              <a:t> db </a:t>
            </a:r>
            <a:r>
              <a:rPr lang="en-US" dirty="0"/>
              <a:t>…</a:t>
            </a:r>
          </a:p>
        </p:txBody>
      </p:sp>
      <p:sp>
        <p:nvSpPr>
          <p:cNvPr id="9" name="TextBox 8"/>
          <p:cNvSpPr txBox="1"/>
          <p:nvPr/>
        </p:nvSpPr>
        <p:spPr>
          <a:xfrm>
            <a:off x="6026150" y="2351088"/>
            <a:ext cx="2987675" cy="4402137"/>
          </a:xfrm>
          <a:prstGeom prst="rect">
            <a:avLst/>
          </a:prstGeom>
          <a:noFill/>
        </p:spPr>
        <p:txBody>
          <a:bodyPr>
            <a:spAutoFit/>
          </a:bodyPr>
          <a:lstStyle/>
          <a:p>
            <a:pPr>
              <a:defRPr/>
            </a:pPr>
            <a:r>
              <a:rPr lang="ro-RO" sz="2800" b="1" dirty="0"/>
              <a:t>; FIȘIER2.ASM</a:t>
            </a:r>
            <a:endParaRPr lang="ro-RO" b="1" dirty="0"/>
          </a:p>
          <a:p>
            <a:pPr>
              <a:defRPr/>
            </a:pPr>
            <a:r>
              <a:rPr lang="ro-RO" b="1" dirty="0"/>
              <a:t>extern</a:t>
            </a:r>
            <a:r>
              <a:rPr lang="ro-RO" dirty="0">
                <a:solidFill>
                  <a:schemeClr val="bg2">
                    <a:lumMod val="25000"/>
                  </a:schemeClr>
                </a:solidFill>
              </a:rPr>
              <a:t> </a:t>
            </a:r>
            <a:r>
              <a:rPr lang="ro-RO" dirty="0">
                <a:solidFill>
                  <a:schemeClr val="accent1">
                    <a:lumMod val="75000"/>
                  </a:schemeClr>
                </a:solidFill>
              </a:rPr>
              <a:t>Var1</a:t>
            </a:r>
            <a:r>
              <a:rPr lang="ro-RO" dirty="0"/>
              <a:t>, </a:t>
            </a:r>
            <a:r>
              <a:rPr lang="ro-RO" dirty="0">
                <a:solidFill>
                  <a:schemeClr val="accent1">
                    <a:lumMod val="75000"/>
                  </a:schemeClr>
                </a:solidFill>
              </a:rPr>
              <a:t>Subrutina2</a:t>
            </a:r>
            <a:endParaRPr lang="ro-RO" b="1" dirty="0"/>
          </a:p>
          <a:p>
            <a:pPr>
              <a:defRPr/>
            </a:pPr>
            <a:r>
              <a:rPr lang="ro-RO" b="1" dirty="0"/>
              <a:t>global</a:t>
            </a:r>
            <a:r>
              <a:rPr lang="ro-RO" dirty="0"/>
              <a:t> </a:t>
            </a:r>
            <a:r>
              <a:rPr lang="ro-RO" dirty="0">
                <a:solidFill>
                  <a:schemeClr val="bg2">
                    <a:lumMod val="25000"/>
                  </a:schemeClr>
                </a:solidFill>
              </a:rPr>
              <a:t>Subrutina3</a:t>
            </a:r>
            <a:r>
              <a:rPr lang="ro-RO" dirty="0"/>
              <a:t>, </a:t>
            </a:r>
            <a:r>
              <a:rPr lang="ro-RO" dirty="0">
                <a:solidFill>
                  <a:schemeClr val="bg2">
                    <a:lumMod val="25000"/>
                  </a:schemeClr>
                </a:solidFill>
              </a:rPr>
              <a:t>Var3</a:t>
            </a:r>
          </a:p>
          <a:p>
            <a:pPr>
              <a:defRPr/>
            </a:pPr>
            <a:r>
              <a:rPr lang="ro-RO" dirty="0"/>
              <a:t>Subrutina</a:t>
            </a:r>
            <a:r>
              <a:rPr lang="en-US" dirty="0"/>
              <a:t>3</a:t>
            </a:r>
            <a:r>
              <a:rPr lang="ro-RO" dirty="0"/>
              <a:t>:</a:t>
            </a:r>
          </a:p>
          <a:p>
            <a:pPr>
              <a:defRPr/>
            </a:pPr>
            <a:r>
              <a:rPr lang="ro-RO" dirty="0"/>
              <a:t>	.</a:t>
            </a:r>
            <a:r>
              <a:rPr lang="en-US" dirty="0"/>
              <a:t>...</a:t>
            </a:r>
          </a:p>
          <a:p>
            <a:pPr>
              <a:defRPr/>
            </a:pPr>
            <a:r>
              <a:rPr lang="en-US" dirty="0"/>
              <a:t>	</a:t>
            </a:r>
            <a:r>
              <a:rPr lang="en-US" dirty="0" err="1"/>
              <a:t>apel</a:t>
            </a:r>
            <a:r>
              <a:rPr lang="ro-RO" dirty="0"/>
              <a:t>(</a:t>
            </a:r>
            <a:r>
              <a:rPr lang="en-US" dirty="0">
                <a:solidFill>
                  <a:schemeClr val="accent1">
                    <a:lumMod val="75000"/>
                  </a:schemeClr>
                </a:solidFill>
              </a:rPr>
              <a:t>Subrutina2</a:t>
            </a:r>
            <a:r>
              <a:rPr lang="ro-RO" dirty="0">
                <a:solidFill>
                  <a:schemeClr val="accent1">
                    <a:lumMod val="75000"/>
                  </a:schemeClr>
                </a:solidFill>
              </a:rPr>
              <a:t>)</a:t>
            </a:r>
            <a:endParaRPr lang="en-US" dirty="0">
              <a:solidFill>
                <a:schemeClr val="accent1">
                  <a:lumMod val="75000"/>
                </a:schemeClr>
              </a:solidFill>
            </a:endParaRPr>
          </a:p>
          <a:p>
            <a:pPr>
              <a:defRPr/>
            </a:pPr>
            <a:r>
              <a:rPr lang="en-US" dirty="0"/>
              <a:t>	</a:t>
            </a:r>
            <a:r>
              <a:rPr lang="ro-RO" dirty="0"/>
              <a:t>.</a:t>
            </a:r>
            <a:r>
              <a:rPr lang="en-US" dirty="0"/>
              <a:t>...</a:t>
            </a:r>
            <a:r>
              <a:rPr lang="ro-RO" dirty="0"/>
              <a:t> </a:t>
            </a:r>
            <a:r>
              <a:rPr lang="en-US" dirty="0"/>
              <a:t>	</a:t>
            </a:r>
          </a:p>
          <a:p>
            <a:pPr>
              <a:defRPr/>
            </a:pPr>
            <a:r>
              <a:rPr lang="en-US" dirty="0"/>
              <a:t>	</a:t>
            </a:r>
            <a:r>
              <a:rPr lang="en-US" dirty="0" err="1"/>
              <a:t>operatii</a:t>
            </a:r>
            <a:r>
              <a:rPr lang="en-US" dirty="0"/>
              <a:t>(</a:t>
            </a:r>
            <a:r>
              <a:rPr lang="en-US" dirty="0">
                <a:solidFill>
                  <a:schemeClr val="accent1">
                    <a:lumMod val="75000"/>
                  </a:schemeClr>
                </a:solidFill>
              </a:rPr>
              <a:t>Var1</a:t>
            </a:r>
            <a:r>
              <a:rPr lang="en-US" dirty="0"/>
              <a:t>)</a:t>
            </a:r>
          </a:p>
          <a:p>
            <a:pPr>
              <a:defRPr/>
            </a:pPr>
            <a:r>
              <a:rPr lang="en-US" dirty="0"/>
              <a:t>	</a:t>
            </a:r>
            <a:r>
              <a:rPr lang="ro-RO" dirty="0"/>
              <a:t>.</a:t>
            </a:r>
            <a:r>
              <a:rPr lang="en-US" dirty="0"/>
              <a:t>...</a:t>
            </a:r>
          </a:p>
          <a:p>
            <a:pPr>
              <a:defRPr/>
            </a:pPr>
            <a:r>
              <a:rPr lang="en-US" dirty="0" err="1">
                <a:solidFill>
                  <a:srgbClr val="FF2121"/>
                </a:solidFill>
              </a:rPr>
              <a:t>Subrutin</a:t>
            </a:r>
            <a:r>
              <a:rPr lang="ro-RO" dirty="0">
                <a:solidFill>
                  <a:srgbClr val="FF2121"/>
                </a:solidFill>
              </a:rPr>
              <a:t>a1</a:t>
            </a:r>
            <a:r>
              <a:rPr lang="en-US" dirty="0">
                <a:solidFill>
                  <a:srgbClr val="FF2121"/>
                </a:solidFill>
              </a:rPr>
              <a:t>:</a:t>
            </a:r>
          </a:p>
          <a:p>
            <a:pPr>
              <a:defRPr/>
            </a:pPr>
            <a:r>
              <a:rPr lang="en-US" dirty="0"/>
              <a:t>	</a:t>
            </a:r>
            <a:r>
              <a:rPr lang="ro-RO" dirty="0"/>
              <a:t> .</a:t>
            </a:r>
            <a:r>
              <a:rPr lang="en-US" dirty="0"/>
              <a:t>...</a:t>
            </a:r>
            <a:endParaRPr lang="ro-RO" dirty="0"/>
          </a:p>
          <a:p>
            <a:pPr>
              <a:defRPr/>
            </a:pPr>
            <a:r>
              <a:rPr lang="ro-RO" dirty="0">
                <a:solidFill>
                  <a:srgbClr val="EA0000"/>
                </a:solidFill>
              </a:rPr>
              <a:t>Var2</a:t>
            </a:r>
            <a:r>
              <a:rPr lang="ro-RO" dirty="0"/>
              <a:t> db </a:t>
            </a:r>
            <a:r>
              <a:rPr lang="en-US" dirty="0"/>
              <a:t>…</a:t>
            </a:r>
          </a:p>
          <a:p>
            <a:pPr>
              <a:defRPr/>
            </a:pPr>
            <a:r>
              <a:rPr lang="ro-RO" dirty="0">
                <a:solidFill>
                  <a:schemeClr val="bg2">
                    <a:lumMod val="25000"/>
                  </a:schemeClr>
                </a:solidFill>
              </a:rPr>
              <a:t>Var</a:t>
            </a:r>
            <a:r>
              <a:rPr lang="en-US" dirty="0">
                <a:solidFill>
                  <a:schemeClr val="bg2">
                    <a:lumMod val="25000"/>
                  </a:schemeClr>
                </a:solidFill>
              </a:rPr>
              <a:t>3</a:t>
            </a:r>
            <a:r>
              <a:rPr lang="ro-RO" dirty="0"/>
              <a:t> dd ...</a:t>
            </a:r>
          </a:p>
        </p:txBody>
      </p:sp>
      <p:cxnSp>
        <p:nvCxnSpPr>
          <p:cNvPr id="10" name="Straight Arrow Connector 9"/>
          <p:cNvCxnSpPr/>
          <p:nvPr/>
        </p:nvCxnSpPr>
        <p:spPr>
          <a:xfrm>
            <a:off x="4184650" y="3022600"/>
            <a:ext cx="1887538"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4184650" y="3316288"/>
            <a:ext cx="1841500"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Placeholder 2"/>
          <p:cNvSpPr>
            <a:spLocks noGrp="1"/>
          </p:cNvSpPr>
          <p:nvPr>
            <p:ph type="body" sz="quarter" idx="12"/>
          </p:nvPr>
        </p:nvSpPr>
        <p:spPr bwMode="auto">
          <a:xfrm>
            <a:off x="434975" y="1338263"/>
            <a:ext cx="9299575" cy="1379537"/>
          </a:xfrm>
          <a:noFill/>
          <a:ln>
            <a:miter lim="800000"/>
            <a:headEnd/>
            <a:tailEnd/>
          </a:ln>
        </p:spPr>
        <p:txBody>
          <a:bodyPr wrap="square" numCol="1" anchor="t" anchorCtr="0" compatLnSpc="1">
            <a:prstTxWarp prst="textNoShape">
              <a:avLst/>
            </a:prstTxWarp>
          </a:bodyPr>
          <a:lstStyle/>
          <a:p>
            <a:pPr>
              <a:buFont typeface="Arial" pitchFamily="34" charset="0"/>
              <a:buChar char="•"/>
            </a:pPr>
            <a:r>
              <a:rPr lang="ro-RO" sz="2800" smtClean="0">
                <a:solidFill>
                  <a:srgbClr val="FF0000"/>
                </a:solidFill>
                <a:cs typeface="Arial" pitchFamily="34" charset="0"/>
              </a:rPr>
              <a:t>Legarea </a:t>
            </a:r>
            <a:r>
              <a:rPr lang="ro-RO" sz="2800" b="1" smtClean="0">
                <a:solidFill>
                  <a:srgbClr val="FF0000"/>
                </a:solidFill>
                <a:cs typeface="Arial" pitchFamily="34" charset="0"/>
              </a:rPr>
              <a:t>statică</a:t>
            </a:r>
            <a:r>
              <a:rPr lang="ro-RO" sz="2800" smtClean="0">
                <a:solidFill>
                  <a:srgbClr val="FF0000"/>
                </a:solidFill>
                <a:cs typeface="Arial" pitchFamily="34" charset="0"/>
              </a:rPr>
              <a:t> la </a:t>
            </a:r>
            <a:r>
              <a:rPr lang="ro-RO" sz="2800" b="1" smtClean="0">
                <a:solidFill>
                  <a:srgbClr val="FF0000"/>
                </a:solidFill>
                <a:cs typeface="Arial" pitchFamily="34" charset="0"/>
              </a:rPr>
              <a:t>linkeditare</a:t>
            </a:r>
            <a:r>
              <a:rPr lang="en-US" sz="2800" b="1" smtClean="0">
                <a:solidFill>
                  <a:srgbClr val="FF0000"/>
                </a:solidFill>
                <a:cs typeface="Arial" pitchFamily="34" charset="0"/>
              </a:rPr>
              <a:t> – </a:t>
            </a:r>
            <a:r>
              <a:rPr lang="en-US" sz="2800" smtClean="0">
                <a:solidFill>
                  <a:srgbClr val="FF0000"/>
                </a:solidFill>
                <a:cs typeface="Arial" pitchFamily="34" charset="0"/>
              </a:rPr>
              <a:t>cerin</a:t>
            </a:r>
            <a:r>
              <a:rPr lang="ro-RO" sz="2800" smtClean="0">
                <a:solidFill>
                  <a:srgbClr val="FF0000"/>
                </a:solidFill>
                <a:cs typeface="Arial" pitchFamily="34" charset="0"/>
              </a:rPr>
              <a:t>țele nasm</a:t>
            </a:r>
          </a:p>
          <a:p>
            <a:pPr marL="911225" lvl="1" indent="-390525">
              <a:buFont typeface="Arial" pitchFamily="34" charset="0"/>
              <a:buChar char="•"/>
            </a:pPr>
            <a:r>
              <a:rPr lang="en-US" sz="2400" smtClean="0">
                <a:cs typeface="Arial" pitchFamily="34" charset="0"/>
              </a:rPr>
              <a:t>Folosirea </a:t>
            </a:r>
            <a:r>
              <a:rPr lang="ro-RO" sz="2400" smtClean="0">
                <a:cs typeface="Arial" pitchFamily="34" charset="0"/>
              </a:rPr>
              <a:t>în </a:t>
            </a:r>
            <a:r>
              <a:rPr lang="en-US" sz="2400" smtClean="0">
                <a:cs typeface="Arial" pitchFamily="34" charset="0"/>
              </a:rPr>
              <a:t>practic</a:t>
            </a:r>
            <a:r>
              <a:rPr lang="ro-RO" sz="2400" smtClean="0">
                <a:cs typeface="Arial" pitchFamily="34" charset="0"/>
              </a:rPr>
              <a:t>ă a directivelor global și extern</a:t>
            </a:r>
          </a:p>
        </p:txBody>
      </p:sp>
      <p:sp>
        <p:nvSpPr>
          <p:cNvPr id="23554"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smtClean="0">
                <a:cs typeface="Arial" pitchFamily="34" charset="0"/>
              </a:rPr>
              <a:t>Tehnici și instrumente</a:t>
            </a:r>
            <a:endParaRPr lang="en-US" sz="3600" smtClean="0">
              <a:cs typeface="Arial" pitchFamily="34" charset="0"/>
            </a:endParaRPr>
          </a:p>
        </p:txBody>
      </p:sp>
      <p:sp>
        <p:nvSpPr>
          <p:cNvPr id="23555"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3556"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3557"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
        <p:nvSpPr>
          <p:cNvPr id="6" name="TextBox 5"/>
          <p:cNvSpPr txBox="1"/>
          <p:nvPr/>
        </p:nvSpPr>
        <p:spPr>
          <a:xfrm>
            <a:off x="1395413" y="2351088"/>
            <a:ext cx="2987675" cy="4402137"/>
          </a:xfrm>
          <a:prstGeom prst="rect">
            <a:avLst/>
          </a:prstGeom>
          <a:noFill/>
        </p:spPr>
        <p:txBody>
          <a:bodyPr>
            <a:spAutoFit/>
          </a:bodyPr>
          <a:lstStyle/>
          <a:p>
            <a:pPr>
              <a:defRPr/>
            </a:pPr>
            <a:r>
              <a:rPr lang="ro-RO" sz="2800" b="1" dirty="0"/>
              <a:t>; FIȘIER1.ASM</a:t>
            </a:r>
            <a:endParaRPr lang="ro-RO" b="1" dirty="0"/>
          </a:p>
          <a:p>
            <a:pPr>
              <a:defRPr/>
            </a:pPr>
            <a:r>
              <a:rPr lang="ro-RO" b="1" dirty="0"/>
              <a:t>global</a:t>
            </a:r>
            <a:r>
              <a:rPr lang="ro-RO" dirty="0"/>
              <a:t> </a:t>
            </a:r>
            <a:r>
              <a:rPr lang="ro-RO" dirty="0">
                <a:solidFill>
                  <a:schemeClr val="bg2">
                    <a:lumMod val="25000"/>
                  </a:schemeClr>
                </a:solidFill>
              </a:rPr>
              <a:t>Var1</a:t>
            </a:r>
            <a:r>
              <a:rPr lang="ro-RO" dirty="0"/>
              <a:t>, </a:t>
            </a:r>
            <a:r>
              <a:rPr lang="ro-RO" dirty="0">
                <a:solidFill>
                  <a:schemeClr val="bg2">
                    <a:lumMod val="25000"/>
                  </a:schemeClr>
                </a:solidFill>
              </a:rPr>
              <a:t>Subrutina2</a:t>
            </a:r>
          </a:p>
          <a:p>
            <a:pPr>
              <a:defRPr/>
            </a:pPr>
            <a:r>
              <a:rPr lang="ro-RO" b="1" dirty="0"/>
              <a:t>extern</a:t>
            </a:r>
            <a:r>
              <a:rPr lang="ro-RO" dirty="0"/>
              <a:t> </a:t>
            </a:r>
            <a:r>
              <a:rPr lang="ro-RO" dirty="0">
                <a:solidFill>
                  <a:schemeClr val="accent1">
                    <a:lumMod val="75000"/>
                  </a:schemeClr>
                </a:solidFill>
              </a:rPr>
              <a:t>Var3</a:t>
            </a:r>
            <a:r>
              <a:rPr lang="ro-RO" dirty="0"/>
              <a:t>, </a:t>
            </a:r>
            <a:r>
              <a:rPr lang="ro-RO" dirty="0">
                <a:solidFill>
                  <a:schemeClr val="accent1">
                    <a:lumMod val="75000"/>
                  </a:schemeClr>
                </a:solidFill>
              </a:rPr>
              <a:t>Subrutina3</a:t>
            </a:r>
          </a:p>
          <a:p>
            <a:pPr>
              <a:defRPr/>
            </a:pPr>
            <a:r>
              <a:rPr lang="ro-RO" dirty="0"/>
              <a:t>Subrutina</a:t>
            </a:r>
            <a:r>
              <a:rPr lang="ro-RO" dirty="0">
                <a:solidFill>
                  <a:schemeClr val="tx2">
                    <a:lumMod val="75000"/>
                  </a:schemeClr>
                </a:solidFill>
              </a:rPr>
              <a:t>1</a:t>
            </a:r>
            <a:r>
              <a:rPr lang="ro-RO" dirty="0"/>
              <a:t>:</a:t>
            </a:r>
          </a:p>
          <a:p>
            <a:pPr>
              <a:defRPr/>
            </a:pPr>
            <a:r>
              <a:rPr lang="ro-RO" dirty="0"/>
              <a:t>	.</a:t>
            </a:r>
            <a:r>
              <a:rPr lang="en-US" dirty="0"/>
              <a:t>...</a:t>
            </a:r>
          </a:p>
          <a:p>
            <a:pPr>
              <a:defRPr/>
            </a:pPr>
            <a:r>
              <a:rPr lang="en-US" dirty="0"/>
              <a:t>	</a:t>
            </a:r>
            <a:r>
              <a:rPr lang="en-US" dirty="0" err="1"/>
              <a:t>apel</a:t>
            </a:r>
            <a:r>
              <a:rPr lang="ro-RO" dirty="0"/>
              <a:t>(</a:t>
            </a:r>
            <a:r>
              <a:rPr lang="en-US" dirty="0">
                <a:solidFill>
                  <a:schemeClr val="accent1">
                    <a:lumMod val="75000"/>
                  </a:schemeClr>
                </a:solidFill>
              </a:rPr>
              <a:t>Subrutina3</a:t>
            </a:r>
            <a:r>
              <a:rPr lang="ro-RO" dirty="0">
                <a:solidFill>
                  <a:schemeClr val="accent1">
                    <a:lumMod val="75000"/>
                  </a:schemeClr>
                </a:solidFill>
              </a:rPr>
              <a:t>)</a:t>
            </a:r>
            <a:endParaRPr lang="en-US" dirty="0">
              <a:solidFill>
                <a:schemeClr val="accent1">
                  <a:lumMod val="75000"/>
                </a:schemeClr>
              </a:solidFill>
            </a:endParaRPr>
          </a:p>
          <a:p>
            <a:pPr>
              <a:defRPr/>
            </a:pPr>
            <a:r>
              <a:rPr lang="en-US" dirty="0"/>
              <a:t>	</a:t>
            </a:r>
            <a:r>
              <a:rPr lang="ro-RO" dirty="0"/>
              <a:t>.</a:t>
            </a:r>
            <a:r>
              <a:rPr lang="en-US" dirty="0"/>
              <a:t>...</a:t>
            </a:r>
            <a:r>
              <a:rPr lang="ro-RO" dirty="0"/>
              <a:t> </a:t>
            </a:r>
            <a:r>
              <a:rPr lang="en-US" dirty="0"/>
              <a:t>	</a:t>
            </a:r>
          </a:p>
          <a:p>
            <a:pPr>
              <a:defRPr/>
            </a:pPr>
            <a:r>
              <a:rPr lang="en-US" dirty="0"/>
              <a:t>	</a:t>
            </a:r>
            <a:r>
              <a:rPr lang="en-US" dirty="0" err="1"/>
              <a:t>operatii</a:t>
            </a:r>
            <a:r>
              <a:rPr lang="en-US" dirty="0"/>
              <a:t>(</a:t>
            </a:r>
            <a:r>
              <a:rPr lang="en-US" dirty="0">
                <a:solidFill>
                  <a:schemeClr val="accent1">
                    <a:lumMod val="75000"/>
                  </a:schemeClr>
                </a:solidFill>
              </a:rPr>
              <a:t>Var3</a:t>
            </a:r>
            <a:r>
              <a:rPr lang="en-US" dirty="0"/>
              <a:t>)</a:t>
            </a:r>
          </a:p>
          <a:p>
            <a:pPr>
              <a:defRPr/>
            </a:pPr>
            <a:r>
              <a:rPr lang="en-US" dirty="0"/>
              <a:t>	</a:t>
            </a:r>
            <a:r>
              <a:rPr lang="ro-RO" dirty="0"/>
              <a:t>.</a:t>
            </a:r>
            <a:r>
              <a:rPr lang="en-US" dirty="0"/>
              <a:t>...</a:t>
            </a:r>
          </a:p>
          <a:p>
            <a:pPr>
              <a:defRPr/>
            </a:pPr>
            <a:r>
              <a:rPr lang="ro-RO" dirty="0">
                <a:solidFill>
                  <a:schemeClr val="bg2">
                    <a:lumMod val="25000"/>
                  </a:schemeClr>
                </a:solidFill>
              </a:rPr>
              <a:t>Subrutina</a:t>
            </a:r>
            <a:r>
              <a:rPr lang="en-US" dirty="0">
                <a:solidFill>
                  <a:schemeClr val="bg2">
                    <a:lumMod val="25000"/>
                  </a:schemeClr>
                </a:solidFill>
              </a:rPr>
              <a:t>2</a:t>
            </a:r>
            <a:r>
              <a:rPr lang="ro-RO" dirty="0"/>
              <a:t>:</a:t>
            </a:r>
            <a:endParaRPr lang="en-US" dirty="0"/>
          </a:p>
          <a:p>
            <a:pPr>
              <a:defRPr/>
            </a:pPr>
            <a:r>
              <a:rPr lang="en-US" dirty="0"/>
              <a:t>	</a:t>
            </a:r>
            <a:r>
              <a:rPr lang="ro-RO" dirty="0"/>
              <a:t> .</a:t>
            </a:r>
            <a:r>
              <a:rPr lang="en-US" dirty="0"/>
              <a:t>...</a:t>
            </a:r>
            <a:endParaRPr lang="ro-RO" dirty="0"/>
          </a:p>
          <a:p>
            <a:pPr>
              <a:defRPr/>
            </a:pPr>
            <a:r>
              <a:rPr lang="ro-RO" dirty="0">
                <a:solidFill>
                  <a:schemeClr val="bg2">
                    <a:lumMod val="25000"/>
                  </a:schemeClr>
                </a:solidFill>
              </a:rPr>
              <a:t>Var1</a:t>
            </a:r>
            <a:r>
              <a:rPr lang="ro-RO" dirty="0"/>
              <a:t> dd ...</a:t>
            </a:r>
          </a:p>
          <a:p>
            <a:pPr>
              <a:defRPr/>
            </a:pPr>
            <a:r>
              <a:rPr lang="ro-RO" dirty="0"/>
              <a:t>Var2 db </a:t>
            </a:r>
            <a:r>
              <a:rPr lang="en-US" dirty="0"/>
              <a:t>…</a:t>
            </a:r>
          </a:p>
        </p:txBody>
      </p:sp>
      <p:sp>
        <p:nvSpPr>
          <p:cNvPr id="9" name="TextBox 8"/>
          <p:cNvSpPr txBox="1"/>
          <p:nvPr/>
        </p:nvSpPr>
        <p:spPr>
          <a:xfrm>
            <a:off x="6072188" y="2351088"/>
            <a:ext cx="2986087" cy="4402137"/>
          </a:xfrm>
          <a:prstGeom prst="rect">
            <a:avLst/>
          </a:prstGeom>
          <a:noFill/>
        </p:spPr>
        <p:txBody>
          <a:bodyPr>
            <a:spAutoFit/>
          </a:bodyPr>
          <a:lstStyle/>
          <a:p>
            <a:pPr>
              <a:defRPr/>
            </a:pPr>
            <a:r>
              <a:rPr lang="ro-RO" sz="2800" b="1" dirty="0"/>
              <a:t>; FIȘIER2.ASM</a:t>
            </a:r>
            <a:endParaRPr lang="ro-RO" b="1" dirty="0"/>
          </a:p>
          <a:p>
            <a:pPr>
              <a:defRPr/>
            </a:pPr>
            <a:r>
              <a:rPr lang="ro-RO" b="1" dirty="0"/>
              <a:t>extern</a:t>
            </a:r>
            <a:r>
              <a:rPr lang="ro-RO" dirty="0">
                <a:solidFill>
                  <a:schemeClr val="bg2">
                    <a:lumMod val="25000"/>
                  </a:schemeClr>
                </a:solidFill>
              </a:rPr>
              <a:t> </a:t>
            </a:r>
            <a:r>
              <a:rPr lang="ro-RO" dirty="0">
                <a:solidFill>
                  <a:schemeClr val="accent1">
                    <a:lumMod val="75000"/>
                  </a:schemeClr>
                </a:solidFill>
              </a:rPr>
              <a:t>Var1</a:t>
            </a:r>
            <a:r>
              <a:rPr lang="ro-RO" dirty="0"/>
              <a:t>, </a:t>
            </a:r>
            <a:r>
              <a:rPr lang="ro-RO" dirty="0">
                <a:solidFill>
                  <a:schemeClr val="accent1">
                    <a:lumMod val="75000"/>
                  </a:schemeClr>
                </a:solidFill>
              </a:rPr>
              <a:t>Subrutina2</a:t>
            </a:r>
          </a:p>
          <a:p>
            <a:pPr>
              <a:defRPr/>
            </a:pPr>
            <a:r>
              <a:rPr lang="ro-RO" b="1" dirty="0"/>
              <a:t>global</a:t>
            </a:r>
            <a:r>
              <a:rPr lang="ro-RO" dirty="0"/>
              <a:t> </a:t>
            </a:r>
            <a:r>
              <a:rPr lang="ro-RO" dirty="0">
                <a:solidFill>
                  <a:schemeClr val="bg2">
                    <a:lumMod val="25000"/>
                  </a:schemeClr>
                </a:solidFill>
              </a:rPr>
              <a:t>Subrutina3</a:t>
            </a:r>
            <a:r>
              <a:rPr lang="ro-RO" dirty="0"/>
              <a:t>, </a:t>
            </a:r>
            <a:r>
              <a:rPr lang="ro-RO" dirty="0">
                <a:solidFill>
                  <a:schemeClr val="bg2">
                    <a:lumMod val="25000"/>
                  </a:schemeClr>
                </a:solidFill>
              </a:rPr>
              <a:t>Var3</a:t>
            </a:r>
          </a:p>
          <a:p>
            <a:pPr>
              <a:defRPr/>
            </a:pPr>
            <a:r>
              <a:rPr lang="ro-RO" dirty="0"/>
              <a:t>Subrutina</a:t>
            </a:r>
            <a:r>
              <a:rPr lang="en-US" dirty="0"/>
              <a:t>3</a:t>
            </a:r>
            <a:r>
              <a:rPr lang="ro-RO" dirty="0"/>
              <a:t>:</a:t>
            </a:r>
          </a:p>
          <a:p>
            <a:pPr>
              <a:defRPr/>
            </a:pPr>
            <a:r>
              <a:rPr lang="ro-RO" dirty="0"/>
              <a:t>	.</a:t>
            </a:r>
            <a:r>
              <a:rPr lang="en-US" dirty="0"/>
              <a:t>...</a:t>
            </a:r>
          </a:p>
          <a:p>
            <a:pPr>
              <a:defRPr/>
            </a:pPr>
            <a:r>
              <a:rPr lang="en-US" dirty="0"/>
              <a:t>	</a:t>
            </a:r>
            <a:r>
              <a:rPr lang="en-US" dirty="0" err="1"/>
              <a:t>apel</a:t>
            </a:r>
            <a:r>
              <a:rPr lang="ro-RO" dirty="0"/>
              <a:t>(</a:t>
            </a:r>
            <a:r>
              <a:rPr lang="en-US" dirty="0">
                <a:solidFill>
                  <a:schemeClr val="accent1">
                    <a:lumMod val="75000"/>
                  </a:schemeClr>
                </a:solidFill>
              </a:rPr>
              <a:t>Subrutina2</a:t>
            </a:r>
            <a:r>
              <a:rPr lang="ro-RO" dirty="0">
                <a:solidFill>
                  <a:schemeClr val="accent1">
                    <a:lumMod val="75000"/>
                  </a:schemeClr>
                </a:solidFill>
              </a:rPr>
              <a:t>)</a:t>
            </a:r>
            <a:endParaRPr lang="en-US" dirty="0">
              <a:solidFill>
                <a:schemeClr val="accent1">
                  <a:lumMod val="75000"/>
                </a:schemeClr>
              </a:solidFill>
            </a:endParaRPr>
          </a:p>
          <a:p>
            <a:pPr>
              <a:defRPr/>
            </a:pPr>
            <a:r>
              <a:rPr lang="en-US" dirty="0"/>
              <a:t>	</a:t>
            </a:r>
            <a:r>
              <a:rPr lang="ro-RO" dirty="0"/>
              <a:t>.</a:t>
            </a:r>
            <a:r>
              <a:rPr lang="en-US" dirty="0"/>
              <a:t>...</a:t>
            </a:r>
            <a:r>
              <a:rPr lang="ro-RO" dirty="0"/>
              <a:t> </a:t>
            </a:r>
            <a:r>
              <a:rPr lang="en-US" dirty="0"/>
              <a:t>	</a:t>
            </a:r>
          </a:p>
          <a:p>
            <a:pPr>
              <a:defRPr/>
            </a:pPr>
            <a:r>
              <a:rPr lang="en-US" dirty="0"/>
              <a:t>	</a:t>
            </a:r>
            <a:r>
              <a:rPr lang="en-US" dirty="0" err="1"/>
              <a:t>operatii</a:t>
            </a:r>
            <a:r>
              <a:rPr lang="en-US" dirty="0"/>
              <a:t>(</a:t>
            </a:r>
            <a:r>
              <a:rPr lang="en-US" dirty="0">
                <a:solidFill>
                  <a:schemeClr val="accent1">
                    <a:lumMod val="75000"/>
                  </a:schemeClr>
                </a:solidFill>
              </a:rPr>
              <a:t>Var1</a:t>
            </a:r>
            <a:r>
              <a:rPr lang="en-US" dirty="0"/>
              <a:t>)</a:t>
            </a:r>
          </a:p>
          <a:p>
            <a:pPr>
              <a:defRPr/>
            </a:pPr>
            <a:r>
              <a:rPr lang="en-US" dirty="0"/>
              <a:t>	</a:t>
            </a:r>
            <a:r>
              <a:rPr lang="ro-RO" dirty="0"/>
              <a:t>.</a:t>
            </a:r>
            <a:r>
              <a:rPr lang="en-US" dirty="0"/>
              <a:t>...</a:t>
            </a:r>
          </a:p>
          <a:p>
            <a:pPr>
              <a:defRPr/>
            </a:pPr>
            <a:r>
              <a:rPr lang="en-US" dirty="0" err="1"/>
              <a:t>Subrutina</a:t>
            </a:r>
            <a:r>
              <a:rPr lang="ro-RO" dirty="0">
                <a:solidFill>
                  <a:schemeClr val="tx2">
                    <a:lumMod val="75000"/>
                  </a:schemeClr>
                </a:solidFill>
              </a:rPr>
              <a:t>1</a:t>
            </a:r>
            <a:r>
              <a:rPr lang="en-US" dirty="0"/>
              <a:t>:</a:t>
            </a:r>
          </a:p>
          <a:p>
            <a:pPr>
              <a:defRPr/>
            </a:pPr>
            <a:r>
              <a:rPr lang="en-US" dirty="0"/>
              <a:t>	</a:t>
            </a:r>
            <a:r>
              <a:rPr lang="ro-RO" dirty="0"/>
              <a:t> .</a:t>
            </a:r>
            <a:r>
              <a:rPr lang="en-US" dirty="0"/>
              <a:t>...</a:t>
            </a:r>
            <a:endParaRPr lang="ro-RO" dirty="0"/>
          </a:p>
          <a:p>
            <a:pPr>
              <a:defRPr/>
            </a:pPr>
            <a:r>
              <a:rPr lang="ro-RO" dirty="0"/>
              <a:t>Var</a:t>
            </a:r>
            <a:r>
              <a:rPr lang="ro-RO" dirty="0">
                <a:solidFill>
                  <a:schemeClr val="tx2">
                    <a:lumMod val="75000"/>
                  </a:schemeClr>
                </a:solidFill>
              </a:rPr>
              <a:t>2</a:t>
            </a:r>
            <a:r>
              <a:rPr lang="ro-RO" dirty="0"/>
              <a:t> db </a:t>
            </a:r>
            <a:r>
              <a:rPr lang="en-US" dirty="0"/>
              <a:t>…</a:t>
            </a:r>
          </a:p>
          <a:p>
            <a:pPr>
              <a:defRPr/>
            </a:pPr>
            <a:r>
              <a:rPr lang="ro-RO" dirty="0">
                <a:solidFill>
                  <a:schemeClr val="bg2">
                    <a:lumMod val="25000"/>
                  </a:schemeClr>
                </a:solidFill>
              </a:rPr>
              <a:t>Var</a:t>
            </a:r>
            <a:r>
              <a:rPr lang="en-US" dirty="0">
                <a:solidFill>
                  <a:schemeClr val="bg2">
                    <a:lumMod val="25000"/>
                  </a:schemeClr>
                </a:solidFill>
              </a:rPr>
              <a:t>3</a:t>
            </a:r>
            <a:r>
              <a:rPr lang="ro-RO" dirty="0"/>
              <a:t> dd ...</a:t>
            </a:r>
          </a:p>
        </p:txBody>
      </p:sp>
      <p:cxnSp>
        <p:nvCxnSpPr>
          <p:cNvPr id="10" name="Straight Arrow Connector 9"/>
          <p:cNvCxnSpPr/>
          <p:nvPr/>
        </p:nvCxnSpPr>
        <p:spPr>
          <a:xfrm flipH="1">
            <a:off x="3868738" y="3602038"/>
            <a:ext cx="2203450" cy="63500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flipV="1">
            <a:off x="3535363" y="4932363"/>
            <a:ext cx="2536825" cy="159067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2865438" y="4316413"/>
            <a:ext cx="3694112" cy="123031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2754313" y="4932363"/>
            <a:ext cx="3805237" cy="123031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564" name="TextBox 20"/>
          <p:cNvSpPr txBox="1">
            <a:spLocks noChangeArrowheads="1"/>
          </p:cNvSpPr>
          <p:nvPr/>
        </p:nvSpPr>
        <p:spPr bwMode="auto">
          <a:xfrm>
            <a:off x="7759700" y="5267325"/>
            <a:ext cx="2506663" cy="1062038"/>
          </a:xfrm>
          <a:prstGeom prst="rect">
            <a:avLst/>
          </a:prstGeom>
          <a:noFill/>
          <a:ln w="9525">
            <a:noFill/>
            <a:miter lim="800000"/>
            <a:headEnd/>
            <a:tailEnd/>
          </a:ln>
        </p:spPr>
        <p:txBody>
          <a:bodyPr>
            <a:spAutoFit/>
          </a:bodyPr>
          <a:lstStyle/>
          <a:p>
            <a:r>
              <a:rPr lang="ro-RO" i="1"/>
              <a:t>Pot fi refolosite denumirile </a:t>
            </a:r>
            <a:r>
              <a:rPr lang="ro-RO" i="1" u="sng"/>
              <a:t>cât timp nu sunt globale</a:t>
            </a:r>
            <a:r>
              <a:rPr lang="ro-RO" i="1"/>
              <a:t>!</a:t>
            </a:r>
            <a:endParaRPr lang="en-US" i="1"/>
          </a:p>
        </p:txBody>
      </p:sp>
      <p:cxnSp>
        <p:nvCxnSpPr>
          <p:cNvPr id="23" name="Straight Arrow Connector 22"/>
          <p:cNvCxnSpPr/>
          <p:nvPr/>
        </p:nvCxnSpPr>
        <p:spPr>
          <a:xfrm>
            <a:off x="7486650" y="5546725"/>
            <a:ext cx="273050" cy="2317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a:endCxn id="23564" idx="1"/>
          </p:cNvCxnSpPr>
          <p:nvPr/>
        </p:nvCxnSpPr>
        <p:spPr>
          <a:xfrm flipV="1">
            <a:off x="7375525" y="5797550"/>
            <a:ext cx="384175" cy="3651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27150"/>
            <a:ext cx="8920163" cy="657225"/>
          </a:xfrm>
        </p:spPr>
        <p:txBody>
          <a:bodyPr/>
          <a:lstStyle/>
          <a:p>
            <a:pPr>
              <a:buFont typeface="Arial" panose="020B0604020202020204" pitchFamily="34" charset="0"/>
              <a:buChar char="•"/>
              <a:defRPr/>
            </a:pPr>
            <a:r>
              <a:rPr lang="ro-RO" sz="2400" dirty="0"/>
              <a:t>Exemplu program multimodul </a:t>
            </a:r>
            <a:r>
              <a:rPr lang="ro-RO" sz="2400" dirty="0" smtClean="0"/>
              <a:t>nasm </a:t>
            </a:r>
            <a:r>
              <a:rPr lang="ro-RO" sz="2400" dirty="0"/>
              <a:t>+ </a:t>
            </a:r>
            <a:r>
              <a:rPr lang="ro-RO" sz="2400" dirty="0" smtClean="0"/>
              <a:t>nasm</a:t>
            </a:r>
            <a:endParaRPr lang="ro-RO" sz="2400" b="1" dirty="0"/>
          </a:p>
          <a:p>
            <a:pPr marL="1042733" lvl="2" indent="0">
              <a:buFont typeface="Lucida Grande"/>
              <a:buNone/>
              <a:defRPr/>
            </a:pPr>
            <a:endParaRPr lang="ro-RO" sz="2000" dirty="0"/>
          </a:p>
          <a:p>
            <a:pPr lvl="2">
              <a:buFont typeface="Arial" panose="020B0604020202020204" pitchFamily="34" charset="0"/>
              <a:buChar char="•"/>
              <a:defRPr/>
            </a:pPr>
            <a:endParaRPr lang="en-US" sz="2000" dirty="0"/>
          </a:p>
        </p:txBody>
      </p:sp>
      <p:sp>
        <p:nvSpPr>
          <p:cNvPr id="24578"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dirty="0" smtClean="0">
                <a:cs typeface="Arial" pitchFamily="34" charset="0"/>
              </a:rPr>
              <a:t>Tehnici și instrumente</a:t>
            </a:r>
            <a:endParaRPr lang="en-US" sz="3600" dirty="0" smtClean="0">
              <a:cs typeface="Arial" pitchFamily="34" charset="0"/>
            </a:endParaRPr>
          </a:p>
        </p:txBody>
      </p:sp>
      <p:sp>
        <p:nvSpPr>
          <p:cNvPr id="24579"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4580"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4581"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
        <p:nvSpPr>
          <p:cNvPr id="24582" name="TextBox 7"/>
          <p:cNvSpPr txBox="1">
            <a:spLocks noChangeArrowheads="1"/>
          </p:cNvSpPr>
          <p:nvPr/>
        </p:nvSpPr>
        <p:spPr bwMode="auto">
          <a:xfrm>
            <a:off x="431800" y="1984375"/>
            <a:ext cx="4264025" cy="4710113"/>
          </a:xfrm>
          <a:prstGeom prst="rect">
            <a:avLst/>
          </a:prstGeom>
          <a:noFill/>
          <a:ln w="9525">
            <a:noFill/>
            <a:miter lim="800000"/>
            <a:headEnd/>
            <a:tailEnd/>
          </a:ln>
        </p:spPr>
        <p:txBody>
          <a:bodyPr wrap="none">
            <a:spAutoFit/>
          </a:bodyPr>
          <a:lstStyle/>
          <a:p>
            <a:r>
              <a:rPr lang="en-US" sz="1600" b="1" dirty="0">
                <a:latin typeface="Consolas" pitchFamily="49" charset="0"/>
                <a:ea typeface="Times New Roman" pitchFamily="18" charset="0"/>
                <a:cs typeface="Consolas" pitchFamily="49" charset="0"/>
              </a:rPr>
              <a:t>; </a:t>
            </a:r>
            <a:r>
              <a:rPr lang="ro-RO" sz="1600" b="1" dirty="0">
                <a:latin typeface="Consolas" pitchFamily="49" charset="0"/>
                <a:ea typeface="Times New Roman" pitchFamily="18" charset="0"/>
                <a:cs typeface="Consolas" pitchFamily="49" charset="0"/>
              </a:rPr>
              <a:t>MODULUL MAIN.ASM</a:t>
            </a:r>
          </a:p>
          <a:p>
            <a:r>
              <a:rPr lang="en-US" sz="1600" dirty="0">
                <a:solidFill>
                  <a:srgbClr val="0000FF"/>
                </a:solidFill>
                <a:latin typeface="Consolas" pitchFamily="49" charset="0"/>
                <a:ea typeface="Times New Roman" pitchFamily="18" charset="0"/>
                <a:cs typeface="Consolas" pitchFamily="49" charset="0"/>
              </a:rPr>
              <a:t>global</a:t>
            </a:r>
            <a:r>
              <a:rPr lang="en-US" sz="1600" dirty="0">
                <a:solidFill>
                  <a:srgbClr val="000000"/>
                </a:solidFill>
                <a:latin typeface="Consolas" pitchFamily="49" charset="0"/>
                <a:ea typeface="Times New Roman" pitchFamily="18" charset="0"/>
                <a:cs typeface="Consolas" pitchFamily="49" charset="0"/>
              </a:rPr>
              <a:t> </a:t>
            </a:r>
            <a:r>
              <a:rPr lang="en-US" sz="1600" dirty="0" err="1">
                <a:solidFill>
                  <a:srgbClr val="000080"/>
                </a:solidFill>
                <a:latin typeface="Consolas" pitchFamily="49" charset="0"/>
                <a:ea typeface="Times New Roman" pitchFamily="18" charset="0"/>
                <a:cs typeface="Consolas" pitchFamily="49" charset="0"/>
              </a:rPr>
              <a:t>SirFinal</a:t>
            </a:r>
            <a:endParaRPr lang="ro-RO" sz="1600" dirty="0">
              <a:solidFill>
                <a:srgbClr val="0000FF"/>
              </a:solidFill>
              <a:latin typeface="Consolas" pitchFamily="49" charset="0"/>
              <a:ea typeface="Times New Roman" pitchFamily="18" charset="0"/>
              <a:cs typeface="Consolas" pitchFamily="49" charset="0"/>
            </a:endParaRPr>
          </a:p>
          <a:p>
            <a:r>
              <a:rPr lang="en-US" sz="1600" dirty="0">
                <a:solidFill>
                  <a:srgbClr val="0000FF"/>
                </a:solidFill>
                <a:latin typeface="Consolas" pitchFamily="49" charset="0"/>
                <a:ea typeface="Times New Roman" pitchFamily="18" charset="0"/>
                <a:cs typeface="Consolas" pitchFamily="49" charset="0"/>
              </a:rPr>
              <a:t>extern</a:t>
            </a:r>
            <a:r>
              <a:rPr lang="en-US" sz="1600" dirty="0">
                <a:solidFill>
                  <a:srgbClr val="000000"/>
                </a:solidFill>
                <a:latin typeface="Consolas" pitchFamily="49" charset="0"/>
                <a:ea typeface="Times New Roman" pitchFamily="18" charset="0"/>
                <a:cs typeface="Consolas" pitchFamily="49" charset="0"/>
              </a:rPr>
              <a:t> </a:t>
            </a:r>
            <a:r>
              <a:rPr lang="en-US" sz="1600" dirty="0" err="1">
                <a:solidFill>
                  <a:srgbClr val="000080"/>
                </a:solidFill>
                <a:latin typeface="Consolas" pitchFamily="49" charset="0"/>
                <a:ea typeface="Times New Roman" pitchFamily="18" charset="0"/>
                <a:cs typeface="Consolas" pitchFamily="49" charset="0"/>
              </a:rPr>
              <a:t>Concatenare</a:t>
            </a:r>
            <a:endParaRPr lang="en-US" sz="1600" dirty="0">
              <a:solidFill>
                <a:srgbClr val="000080"/>
              </a:solidFill>
              <a:latin typeface="Consolas" pitchFamily="49" charset="0"/>
              <a:ea typeface="Times New Roman" pitchFamily="18" charset="0"/>
              <a:cs typeface="Consolas" pitchFamily="49" charset="0"/>
            </a:endParaRPr>
          </a:p>
          <a:p>
            <a:endParaRPr lang="en-US" sz="1200" dirty="0">
              <a:solidFill>
                <a:srgbClr val="000000"/>
              </a:solidFill>
              <a:latin typeface="Consolas" pitchFamily="49" charset="0"/>
              <a:ea typeface="Times New Roman" pitchFamily="18" charset="0"/>
              <a:cs typeface="Consolas" pitchFamily="49" charset="0"/>
            </a:endParaRPr>
          </a:p>
          <a:p>
            <a:r>
              <a:rPr lang="en-US" sz="1200" dirty="0">
                <a:solidFill>
                  <a:srgbClr val="0000FF"/>
                </a:solidFill>
                <a:latin typeface="Consolas" pitchFamily="49" charset="0"/>
                <a:ea typeface="Times New Roman" pitchFamily="18" charset="0"/>
                <a:cs typeface="Consolas" pitchFamily="49" charset="0"/>
              </a:rPr>
              <a:t>impor</a:t>
            </a:r>
            <a:r>
              <a:rPr lang="en-US" sz="1200" dirty="0">
                <a:solidFill>
                  <a:srgbClr val="000000"/>
                </a:solidFill>
                <a:latin typeface="Consolas" pitchFamily="49" charset="0"/>
                <a:ea typeface="Times New Roman" pitchFamily="18" charset="0"/>
                <a:cs typeface="Consolas" pitchFamily="49" charset="0"/>
              </a:rPr>
              <a:t>t </a:t>
            </a:r>
            <a:r>
              <a:rPr lang="en-US" sz="1200" dirty="0" err="1">
                <a:solidFill>
                  <a:srgbClr val="000080"/>
                </a:solidFill>
                <a:latin typeface="Consolas" pitchFamily="49" charset="0"/>
                <a:ea typeface="Times New Roman" pitchFamily="18" charset="0"/>
                <a:cs typeface="Consolas" pitchFamily="49" charset="0"/>
              </a:rPr>
              <a:t>printf</a:t>
            </a:r>
            <a:r>
              <a:rPr lang="en-US" sz="1200" dirty="0">
                <a:solidFill>
                  <a:srgbClr val="000080"/>
                </a:solidFill>
                <a:latin typeface="Consolas" pitchFamily="49" charset="0"/>
                <a:ea typeface="Times New Roman" pitchFamily="18" charset="0"/>
                <a:cs typeface="Consolas" pitchFamily="49" charset="0"/>
              </a:rPr>
              <a:t> msvcrt.dll</a:t>
            </a:r>
          </a:p>
          <a:p>
            <a:r>
              <a:rPr lang="en-US" sz="1200" dirty="0">
                <a:solidFill>
                  <a:srgbClr val="0000FF"/>
                </a:solidFill>
                <a:latin typeface="Consolas" pitchFamily="49" charset="0"/>
                <a:ea typeface="Times New Roman" pitchFamily="18" charset="0"/>
                <a:cs typeface="Consolas" pitchFamily="49" charset="0"/>
              </a:rPr>
              <a:t>import</a:t>
            </a:r>
            <a:r>
              <a:rPr lang="en-US" sz="1200" dirty="0">
                <a:solidFill>
                  <a:srgbClr val="000000"/>
                </a:solidFill>
                <a:latin typeface="Consolas" pitchFamily="49" charset="0"/>
                <a:ea typeface="Times New Roman" pitchFamily="18" charset="0"/>
                <a:cs typeface="Consolas" pitchFamily="49" charset="0"/>
              </a:rPr>
              <a:t> </a:t>
            </a:r>
            <a:r>
              <a:rPr lang="en-US" sz="1200" dirty="0">
                <a:solidFill>
                  <a:srgbClr val="000080"/>
                </a:solidFill>
                <a:latin typeface="Consolas" pitchFamily="49" charset="0"/>
                <a:ea typeface="Times New Roman" pitchFamily="18" charset="0"/>
                <a:cs typeface="Consolas" pitchFamily="49" charset="0"/>
              </a:rPr>
              <a:t>exit msvcrt.dll</a:t>
            </a:r>
          </a:p>
          <a:p>
            <a:r>
              <a:rPr lang="en-US" sz="1200" dirty="0">
                <a:solidFill>
                  <a:srgbClr val="0000FF"/>
                </a:solidFill>
                <a:latin typeface="Consolas" pitchFamily="49" charset="0"/>
                <a:ea typeface="Times New Roman" pitchFamily="18" charset="0"/>
                <a:cs typeface="Consolas" pitchFamily="49" charset="0"/>
              </a:rPr>
              <a:t>extern</a:t>
            </a:r>
            <a:r>
              <a:rPr lang="en-US" sz="1200" dirty="0">
                <a:solidFill>
                  <a:srgbClr val="000000"/>
                </a:solidFill>
                <a:latin typeface="Consolas" pitchFamily="49" charset="0"/>
                <a:ea typeface="Times New Roman" pitchFamily="18" charset="0"/>
                <a:cs typeface="Consolas" pitchFamily="49" charset="0"/>
              </a:rPr>
              <a:t> </a:t>
            </a:r>
            <a:r>
              <a:rPr lang="en-US" sz="1200" dirty="0" err="1">
                <a:solidFill>
                  <a:srgbClr val="000080"/>
                </a:solidFill>
                <a:latin typeface="Consolas" pitchFamily="49" charset="0"/>
                <a:ea typeface="Times New Roman" pitchFamily="18" charset="0"/>
                <a:cs typeface="Consolas" pitchFamily="49" charset="0"/>
              </a:rPr>
              <a:t>printf</a:t>
            </a:r>
            <a:r>
              <a:rPr lang="en-US" sz="1200" dirty="0">
                <a:solidFill>
                  <a:srgbClr val="000000"/>
                </a:solidFill>
                <a:latin typeface="Consolas" pitchFamily="49" charset="0"/>
                <a:ea typeface="Times New Roman" pitchFamily="18" charset="0"/>
                <a:cs typeface="Consolas" pitchFamily="49" charset="0"/>
              </a:rPr>
              <a:t>, </a:t>
            </a:r>
            <a:r>
              <a:rPr lang="en-US" sz="1200" dirty="0">
                <a:solidFill>
                  <a:srgbClr val="000080"/>
                </a:solidFill>
                <a:latin typeface="Consolas" pitchFamily="49" charset="0"/>
                <a:ea typeface="Times New Roman" pitchFamily="18" charset="0"/>
                <a:cs typeface="Consolas" pitchFamily="49" charset="0"/>
              </a:rPr>
              <a:t>exit</a:t>
            </a:r>
          </a:p>
          <a:p>
            <a:r>
              <a:rPr lang="en-US" sz="1200" dirty="0">
                <a:solidFill>
                  <a:srgbClr val="0000FF"/>
                </a:solidFill>
                <a:latin typeface="Consolas" pitchFamily="49" charset="0"/>
                <a:ea typeface="Times New Roman" pitchFamily="18" charset="0"/>
                <a:cs typeface="Consolas" pitchFamily="49" charset="0"/>
              </a:rPr>
              <a:t>global</a:t>
            </a:r>
            <a:r>
              <a:rPr lang="ro-RO" sz="1200" dirty="0">
                <a:solidFill>
                  <a:srgbClr val="0000FF"/>
                </a:solidFill>
                <a:latin typeface="Consolas" pitchFamily="49" charset="0"/>
                <a:ea typeface="Times New Roman" pitchFamily="18" charset="0"/>
                <a:cs typeface="Consolas" pitchFamily="49" charset="0"/>
              </a:rPr>
              <a:t> </a:t>
            </a:r>
            <a:r>
              <a:rPr lang="en-US" sz="1200" dirty="0">
                <a:solidFill>
                  <a:srgbClr val="000080"/>
                </a:solidFill>
                <a:latin typeface="Consolas" pitchFamily="49" charset="0"/>
                <a:ea typeface="Times New Roman" pitchFamily="18" charset="0"/>
                <a:cs typeface="Consolas" pitchFamily="49" charset="0"/>
              </a:rPr>
              <a:t>start</a:t>
            </a:r>
            <a:endParaRPr lang="ro-RO" sz="1200" dirty="0">
              <a:solidFill>
                <a:srgbClr val="000080"/>
              </a:solidFill>
              <a:latin typeface="Consolas" pitchFamily="49" charset="0"/>
              <a:ea typeface="Times New Roman" pitchFamily="18" charset="0"/>
              <a:cs typeface="Consolas" pitchFamily="49" charset="0"/>
            </a:endParaRPr>
          </a:p>
          <a:p>
            <a:endParaRPr lang="en-US" sz="1200" dirty="0">
              <a:solidFill>
                <a:srgbClr val="000080"/>
              </a:solidFill>
              <a:latin typeface="Consolas" pitchFamily="49" charset="0"/>
              <a:ea typeface="Times New Roman" pitchFamily="18" charset="0"/>
              <a:cs typeface="Consolas" pitchFamily="49" charset="0"/>
            </a:endParaRPr>
          </a:p>
          <a:p>
            <a:r>
              <a:rPr lang="en-US" sz="1200" dirty="0">
                <a:solidFill>
                  <a:srgbClr val="0000FF"/>
                </a:solidFill>
                <a:latin typeface="Consolas" pitchFamily="49" charset="0"/>
                <a:ea typeface="Times New Roman" pitchFamily="18" charset="0"/>
                <a:cs typeface="Consolas" pitchFamily="49" charset="0"/>
              </a:rPr>
              <a:t>segment</a:t>
            </a:r>
            <a:r>
              <a:rPr lang="en-US" sz="1200" dirty="0">
                <a:solidFill>
                  <a:srgbClr val="000000"/>
                </a:solidFill>
                <a:latin typeface="Consolas" pitchFamily="49" charset="0"/>
                <a:ea typeface="Times New Roman" pitchFamily="18" charset="0"/>
                <a:cs typeface="Consolas" pitchFamily="49" charset="0"/>
              </a:rPr>
              <a:t> </a:t>
            </a:r>
            <a:r>
              <a:rPr lang="en-US" sz="1200" dirty="0">
                <a:solidFill>
                  <a:srgbClr val="000080"/>
                </a:solidFill>
                <a:latin typeface="Consolas" pitchFamily="49" charset="0"/>
                <a:ea typeface="Times New Roman" pitchFamily="18" charset="0"/>
                <a:cs typeface="Consolas" pitchFamily="49" charset="0"/>
              </a:rPr>
              <a:t>code</a:t>
            </a:r>
            <a:r>
              <a:rPr lang="en-US" sz="1200" dirty="0">
                <a:solidFill>
                  <a:srgbClr val="000000"/>
                </a:solidFill>
                <a:latin typeface="Consolas" pitchFamily="49" charset="0"/>
                <a:ea typeface="Times New Roman" pitchFamily="18" charset="0"/>
                <a:cs typeface="Consolas" pitchFamily="49" charset="0"/>
              </a:rPr>
              <a:t> </a:t>
            </a:r>
            <a:r>
              <a:rPr lang="en-US" sz="1200" dirty="0">
                <a:solidFill>
                  <a:srgbClr val="0000FF"/>
                </a:solidFill>
                <a:latin typeface="Consolas" pitchFamily="49" charset="0"/>
                <a:ea typeface="Times New Roman" pitchFamily="18" charset="0"/>
                <a:cs typeface="Consolas" pitchFamily="49" charset="0"/>
              </a:rPr>
              <a:t>use32 public code class</a:t>
            </a:r>
            <a:r>
              <a:rPr lang="en-US" sz="1200" dirty="0">
                <a:solidFill>
                  <a:srgbClr val="000000"/>
                </a:solidFill>
                <a:latin typeface="Consolas" pitchFamily="49" charset="0"/>
                <a:ea typeface="Times New Roman" pitchFamily="18" charset="0"/>
                <a:cs typeface="Consolas" pitchFamily="49" charset="0"/>
              </a:rPr>
              <a:t>=</a:t>
            </a:r>
            <a:r>
              <a:rPr lang="en-US" sz="1200" dirty="0">
                <a:solidFill>
                  <a:srgbClr val="A31515"/>
                </a:solidFill>
                <a:latin typeface="Consolas" pitchFamily="49" charset="0"/>
                <a:ea typeface="Times New Roman" pitchFamily="18" charset="0"/>
              </a:rPr>
              <a:t>'code'</a:t>
            </a:r>
          </a:p>
          <a:p>
            <a:r>
              <a:rPr lang="ro-RO" sz="1200" dirty="0">
                <a:solidFill>
                  <a:srgbClr val="00008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start</a:t>
            </a:r>
            <a:r>
              <a:rPr lang="en-US" sz="1200" dirty="0">
                <a:solidFill>
                  <a:srgbClr val="000000"/>
                </a:solidFill>
                <a:latin typeface="Consolas" pitchFamily="49" charset="0"/>
                <a:cs typeface="Times New Roman" pitchFamily="18" charset="0"/>
              </a:rPr>
              <a:t>:</a:t>
            </a:r>
          </a:p>
          <a:p>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mov</a:t>
            </a:r>
            <a:r>
              <a:rPr lang="en-US" sz="1200" dirty="0">
                <a:solidFill>
                  <a:srgbClr val="0000FF"/>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eax</a:t>
            </a:r>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Sir1</a:t>
            </a:r>
          </a:p>
          <a:p>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mov</a:t>
            </a:r>
            <a:r>
              <a:rPr lang="en-US" sz="1200" dirty="0">
                <a:solidFill>
                  <a:srgbClr val="0000FF"/>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ebx</a:t>
            </a:r>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Sir2</a:t>
            </a:r>
          </a:p>
          <a:p>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call </a:t>
            </a:r>
            <a:r>
              <a:rPr lang="en-US" sz="1200" dirty="0" err="1">
                <a:solidFill>
                  <a:srgbClr val="000080"/>
                </a:solidFill>
                <a:latin typeface="Consolas" pitchFamily="49" charset="0"/>
                <a:cs typeface="Times New Roman" pitchFamily="18" charset="0"/>
              </a:rPr>
              <a:t>Concatenare</a:t>
            </a:r>
            <a:endParaRPr lang="en-US" sz="1200" dirty="0">
              <a:solidFill>
                <a:srgbClr val="00008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push </a:t>
            </a:r>
            <a:r>
              <a:rPr lang="en-US" sz="1200" dirty="0" err="1">
                <a:solidFill>
                  <a:srgbClr val="0000FF"/>
                </a:solidFill>
                <a:latin typeface="Consolas" pitchFamily="49" charset="0"/>
                <a:cs typeface="Times New Roman" pitchFamily="18" charset="0"/>
              </a:rPr>
              <a:t>dword</a:t>
            </a:r>
            <a:r>
              <a:rPr lang="en-US" sz="1200" dirty="0">
                <a:solidFill>
                  <a:srgbClr val="0000FF"/>
                </a:solidFill>
                <a:latin typeface="Consolas" pitchFamily="49" charset="0"/>
                <a:cs typeface="Times New Roman" pitchFamily="18" charset="0"/>
              </a:rPr>
              <a:t> </a:t>
            </a:r>
            <a:r>
              <a:rPr lang="en-US" sz="1200" dirty="0" err="1">
                <a:solidFill>
                  <a:srgbClr val="000080"/>
                </a:solidFill>
                <a:latin typeface="Consolas" pitchFamily="49" charset="0"/>
                <a:cs typeface="Times New Roman" pitchFamily="18" charset="0"/>
              </a:rPr>
              <a:t>SirFinal</a:t>
            </a:r>
            <a:endParaRPr lang="en-US" sz="1200" dirty="0">
              <a:solidFill>
                <a:srgbClr val="00008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call</a:t>
            </a:r>
            <a:r>
              <a:rPr lang="en-US" sz="1200" dirty="0">
                <a:solidFill>
                  <a:srgbClr val="000000"/>
                </a:solidFill>
                <a:latin typeface="Consolas" pitchFamily="49" charset="0"/>
                <a:cs typeface="Times New Roman" pitchFamily="18" charset="0"/>
              </a:rPr>
              <a:t> [</a:t>
            </a:r>
            <a:r>
              <a:rPr lang="en-US" sz="1200" dirty="0" err="1">
                <a:solidFill>
                  <a:srgbClr val="000080"/>
                </a:solidFill>
                <a:latin typeface="Consolas" pitchFamily="49" charset="0"/>
                <a:cs typeface="Times New Roman" pitchFamily="18" charset="0"/>
              </a:rPr>
              <a:t>printf</a:t>
            </a:r>
            <a:r>
              <a:rPr lang="en-US" sz="1200" dirty="0">
                <a:solidFill>
                  <a:srgbClr val="000080"/>
                </a:solidFill>
                <a:latin typeface="Consolas" pitchFamily="49" charset="0"/>
                <a:cs typeface="Times New Roman" pitchFamily="18" charset="0"/>
              </a:rPr>
              <a:t>]</a:t>
            </a:r>
          </a:p>
          <a:p>
            <a:r>
              <a:rPr lang="en-US" sz="1200" dirty="0">
                <a:solidFill>
                  <a:srgbClr val="00008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add</a:t>
            </a:r>
            <a:r>
              <a:rPr lang="en-US" sz="1200" dirty="0">
                <a:solidFill>
                  <a:srgbClr val="00008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esp</a:t>
            </a:r>
            <a:r>
              <a:rPr lang="en-US" sz="1200" dirty="0">
                <a:solidFill>
                  <a:srgbClr val="000080"/>
                </a:solidFill>
                <a:latin typeface="Consolas" pitchFamily="49" charset="0"/>
                <a:cs typeface="Times New Roman" pitchFamily="18" charset="0"/>
              </a:rPr>
              <a:t>, 1*4</a:t>
            </a:r>
          </a:p>
          <a:p>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push </a:t>
            </a:r>
            <a:r>
              <a:rPr lang="en-US" sz="1200" dirty="0" err="1">
                <a:solidFill>
                  <a:srgbClr val="0000FF"/>
                </a:solidFill>
                <a:latin typeface="Consolas" pitchFamily="49" charset="0"/>
                <a:cs typeface="Times New Roman" pitchFamily="18" charset="0"/>
              </a:rPr>
              <a:t>dword</a:t>
            </a:r>
            <a:r>
              <a:rPr lang="en-US" sz="1200" dirty="0">
                <a:solidFill>
                  <a:srgbClr val="0000FF"/>
                </a:solidFill>
                <a:latin typeface="Consolas" pitchFamily="49" charset="0"/>
                <a:cs typeface="Times New Roman" pitchFamily="18" charset="0"/>
              </a:rPr>
              <a:t> </a:t>
            </a:r>
            <a:r>
              <a:rPr lang="en-US" sz="1200" dirty="0">
                <a:solidFill>
                  <a:srgbClr val="000000"/>
                </a:solidFill>
                <a:latin typeface="Consolas" pitchFamily="49" charset="0"/>
                <a:cs typeface="Times New Roman" pitchFamily="18" charset="0"/>
              </a:rPr>
              <a:t>0</a:t>
            </a:r>
          </a:p>
          <a:p>
            <a:r>
              <a:rPr lang="en-US" sz="1200" dirty="0">
                <a:solidFill>
                  <a:srgbClr val="0000FF"/>
                </a:solidFill>
                <a:latin typeface="Consolas" pitchFamily="49" charset="0"/>
                <a:cs typeface="Times New Roman" pitchFamily="18" charset="0"/>
              </a:rPr>
              <a:t>        call </a:t>
            </a:r>
            <a:r>
              <a:rPr lang="en-US" sz="1200" dirty="0">
                <a:solidFill>
                  <a:srgbClr val="000000"/>
                </a:solidFill>
                <a:latin typeface="Consolas" pitchFamily="49" charset="0"/>
                <a:cs typeface="Times New Roman" pitchFamily="18" charset="0"/>
              </a:rPr>
              <a:t>[</a:t>
            </a:r>
            <a:r>
              <a:rPr lang="en-US" sz="1200" dirty="0">
                <a:solidFill>
                  <a:srgbClr val="000080"/>
                </a:solidFill>
                <a:latin typeface="Consolas" pitchFamily="49" charset="0"/>
                <a:cs typeface="Times New Roman" pitchFamily="18" charset="0"/>
              </a:rPr>
              <a:t>exit</a:t>
            </a:r>
            <a:r>
              <a:rPr lang="en-US" sz="1200" dirty="0">
                <a:solidFill>
                  <a:srgbClr val="000000"/>
                </a:solidFill>
                <a:latin typeface="Consolas" pitchFamily="49" charset="0"/>
                <a:cs typeface="Times New Roman" pitchFamily="18" charset="0"/>
              </a:rPr>
              <a:t>]</a:t>
            </a:r>
          </a:p>
          <a:p>
            <a:endParaRPr lang="en-US" sz="1200" dirty="0">
              <a:solidFill>
                <a:srgbClr val="000000"/>
              </a:solidFill>
              <a:latin typeface="Consolas" pitchFamily="49" charset="0"/>
              <a:cs typeface="Times New Roman" pitchFamily="18" charset="0"/>
            </a:endParaRPr>
          </a:p>
          <a:p>
            <a:r>
              <a:rPr lang="en-US" sz="1200" dirty="0">
                <a:solidFill>
                  <a:srgbClr val="0000FF"/>
                </a:solidFill>
                <a:latin typeface="Consolas" pitchFamily="49" charset="0"/>
                <a:cs typeface="Times New Roman" pitchFamily="18" charset="0"/>
              </a:rPr>
              <a:t>segment</a:t>
            </a:r>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data</a:t>
            </a:r>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use32</a:t>
            </a:r>
          </a:p>
          <a:p>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Sir1</a:t>
            </a:r>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db</a:t>
            </a:r>
            <a:r>
              <a:rPr lang="en-US" sz="1200" dirty="0">
                <a:solidFill>
                  <a:srgbClr val="000000"/>
                </a:solidFill>
                <a:latin typeface="Consolas" pitchFamily="49" charset="0"/>
                <a:cs typeface="Times New Roman" pitchFamily="18" charset="0"/>
              </a:rPr>
              <a:t> </a:t>
            </a:r>
            <a:r>
              <a:rPr lang="en-US" sz="1200" dirty="0">
                <a:solidFill>
                  <a:srgbClr val="A31515"/>
                </a:solidFill>
                <a:latin typeface="Consolas" pitchFamily="49" charset="0"/>
              </a:rPr>
              <a:t>'Buna '</a:t>
            </a:r>
            <a:r>
              <a:rPr lang="en-US" sz="1200" dirty="0">
                <a:solidFill>
                  <a:srgbClr val="000000"/>
                </a:solidFill>
                <a:latin typeface="Consolas" pitchFamily="49" charset="0"/>
                <a:cs typeface="Times New Roman" pitchFamily="18" charset="0"/>
              </a:rPr>
              <a:t>, 0</a:t>
            </a:r>
          </a:p>
          <a:p>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Sir2</a:t>
            </a:r>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db</a:t>
            </a:r>
            <a:r>
              <a:rPr lang="en-US" sz="1200" dirty="0">
                <a:solidFill>
                  <a:srgbClr val="000000"/>
                </a:solidFill>
                <a:latin typeface="Consolas" pitchFamily="49" charset="0"/>
                <a:cs typeface="Times New Roman" pitchFamily="18" charset="0"/>
              </a:rPr>
              <a:t> </a:t>
            </a:r>
            <a:r>
              <a:rPr lang="en-US" sz="1200" dirty="0">
                <a:solidFill>
                  <a:srgbClr val="A31515"/>
                </a:solidFill>
                <a:latin typeface="Consolas" pitchFamily="49" charset="0"/>
              </a:rPr>
              <a:t>'</a:t>
            </a:r>
            <a:r>
              <a:rPr lang="en-US" sz="1200" dirty="0" err="1">
                <a:solidFill>
                  <a:srgbClr val="A31515"/>
                </a:solidFill>
                <a:latin typeface="Consolas" pitchFamily="49" charset="0"/>
              </a:rPr>
              <a:t>dimineata</a:t>
            </a:r>
            <a:r>
              <a:rPr lang="en-US" sz="1200" dirty="0">
                <a:solidFill>
                  <a:srgbClr val="A31515"/>
                </a:solidFill>
                <a:latin typeface="Consolas" pitchFamily="49" charset="0"/>
              </a:rPr>
              <a:t>!'</a:t>
            </a:r>
            <a:r>
              <a:rPr lang="en-US" sz="1200" dirty="0">
                <a:solidFill>
                  <a:srgbClr val="000000"/>
                </a:solidFill>
                <a:latin typeface="Consolas" pitchFamily="49" charset="0"/>
                <a:cs typeface="Times New Roman" pitchFamily="18" charset="0"/>
              </a:rPr>
              <a:t>, 0</a:t>
            </a:r>
          </a:p>
          <a:p>
            <a:r>
              <a:rPr lang="en-US" sz="1200" dirty="0">
                <a:solidFill>
                  <a:srgbClr val="000000"/>
                </a:solidFill>
                <a:latin typeface="Consolas" pitchFamily="49" charset="0"/>
                <a:cs typeface="Times New Roman" pitchFamily="18" charset="0"/>
              </a:rPr>
              <a:t>    </a:t>
            </a:r>
            <a:r>
              <a:rPr lang="en-US" sz="1200" dirty="0" err="1">
                <a:solidFill>
                  <a:srgbClr val="000080"/>
                </a:solidFill>
                <a:latin typeface="Consolas" pitchFamily="49" charset="0"/>
                <a:cs typeface="Times New Roman" pitchFamily="18" charset="0"/>
              </a:rPr>
              <a:t>SirFinal</a:t>
            </a:r>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resb</a:t>
            </a:r>
            <a:r>
              <a:rPr lang="en-US" sz="1200" dirty="0">
                <a:solidFill>
                  <a:srgbClr val="000000"/>
                </a:solidFill>
                <a:latin typeface="Consolas" pitchFamily="49" charset="0"/>
                <a:cs typeface="Times New Roman" pitchFamily="18" charset="0"/>
              </a:rPr>
              <a:t> 1000  </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spatiu</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pentru</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rezultat</a:t>
            </a:r>
            <a:endParaRPr lang="en-US" sz="1200" dirty="0">
              <a:solidFill>
                <a:srgbClr val="008000"/>
              </a:solidFill>
              <a:latin typeface="Consolas" pitchFamily="49" charset="0"/>
              <a:cs typeface="Times New Roman" pitchFamily="18" charset="0"/>
            </a:endParaRPr>
          </a:p>
        </p:txBody>
      </p:sp>
      <p:sp>
        <p:nvSpPr>
          <p:cNvPr id="24583" name="TextBox 9"/>
          <p:cNvSpPr txBox="1">
            <a:spLocks noChangeArrowheads="1"/>
          </p:cNvSpPr>
          <p:nvPr/>
        </p:nvSpPr>
        <p:spPr bwMode="auto">
          <a:xfrm>
            <a:off x="4695825" y="1984375"/>
            <a:ext cx="5621338" cy="5078413"/>
          </a:xfrm>
          <a:prstGeom prst="rect">
            <a:avLst/>
          </a:prstGeom>
          <a:noFill/>
          <a:ln w="9525">
            <a:noFill/>
            <a:miter lim="800000"/>
            <a:headEnd/>
            <a:tailEnd/>
          </a:ln>
        </p:spPr>
        <p:txBody>
          <a:bodyPr wrap="none">
            <a:spAutoFit/>
          </a:bodyPr>
          <a:lstStyle/>
          <a:p>
            <a:r>
              <a:rPr lang="en-US" sz="1600" b="1" dirty="0">
                <a:latin typeface="Consolas" pitchFamily="49" charset="0"/>
                <a:ea typeface="Times New Roman" pitchFamily="18" charset="0"/>
                <a:cs typeface="Consolas" pitchFamily="49" charset="0"/>
              </a:rPr>
              <a:t>; MODULUL SUB.ASM</a:t>
            </a:r>
          </a:p>
          <a:p>
            <a:r>
              <a:rPr lang="en-US" sz="1600" dirty="0">
                <a:solidFill>
                  <a:srgbClr val="0000FF"/>
                </a:solidFill>
                <a:latin typeface="Consolas" pitchFamily="49" charset="0"/>
                <a:ea typeface="Times New Roman" pitchFamily="18" charset="0"/>
                <a:cs typeface="Consolas" pitchFamily="49" charset="0"/>
              </a:rPr>
              <a:t>extern</a:t>
            </a:r>
            <a:r>
              <a:rPr lang="en-US" sz="1600" dirty="0">
                <a:solidFill>
                  <a:srgbClr val="000000"/>
                </a:solidFill>
                <a:latin typeface="Consolas" pitchFamily="49" charset="0"/>
                <a:ea typeface="Times New Roman" pitchFamily="18" charset="0"/>
                <a:cs typeface="Consolas" pitchFamily="49" charset="0"/>
              </a:rPr>
              <a:t> </a:t>
            </a:r>
            <a:r>
              <a:rPr lang="en-US" sz="1600" dirty="0" err="1">
                <a:solidFill>
                  <a:srgbClr val="000080"/>
                </a:solidFill>
                <a:latin typeface="Consolas" pitchFamily="49" charset="0"/>
                <a:ea typeface="Times New Roman" pitchFamily="18" charset="0"/>
                <a:cs typeface="Consolas" pitchFamily="49" charset="0"/>
              </a:rPr>
              <a:t>SirFinal</a:t>
            </a:r>
            <a:endParaRPr lang="en-US" sz="1600" dirty="0">
              <a:solidFill>
                <a:srgbClr val="000080"/>
              </a:solidFill>
              <a:latin typeface="Consolas" pitchFamily="49" charset="0"/>
              <a:ea typeface="Times New Roman" pitchFamily="18" charset="0"/>
              <a:cs typeface="Consolas" pitchFamily="49" charset="0"/>
            </a:endParaRPr>
          </a:p>
          <a:p>
            <a:r>
              <a:rPr lang="en-US" sz="1600" dirty="0">
                <a:solidFill>
                  <a:srgbClr val="0000FF"/>
                </a:solidFill>
                <a:latin typeface="Consolas" pitchFamily="49" charset="0"/>
                <a:ea typeface="Times New Roman" pitchFamily="18" charset="0"/>
                <a:cs typeface="Consolas" pitchFamily="49" charset="0"/>
              </a:rPr>
              <a:t>global</a:t>
            </a:r>
            <a:r>
              <a:rPr lang="en-US" sz="1600" dirty="0">
                <a:solidFill>
                  <a:srgbClr val="000000"/>
                </a:solidFill>
                <a:latin typeface="Consolas" pitchFamily="49" charset="0"/>
                <a:ea typeface="Times New Roman" pitchFamily="18" charset="0"/>
                <a:cs typeface="Consolas" pitchFamily="49" charset="0"/>
              </a:rPr>
              <a:t> </a:t>
            </a:r>
            <a:r>
              <a:rPr lang="en-US" sz="1600" dirty="0" err="1">
                <a:solidFill>
                  <a:srgbClr val="000080"/>
                </a:solidFill>
                <a:latin typeface="Consolas" pitchFamily="49" charset="0"/>
                <a:ea typeface="Times New Roman" pitchFamily="18" charset="0"/>
                <a:cs typeface="Consolas" pitchFamily="49" charset="0"/>
              </a:rPr>
              <a:t>Concatenare</a:t>
            </a:r>
            <a:endParaRPr lang="en-US" sz="1600" dirty="0">
              <a:solidFill>
                <a:srgbClr val="000080"/>
              </a:solidFill>
              <a:latin typeface="Consolas" pitchFamily="49" charset="0"/>
              <a:ea typeface="Times New Roman" pitchFamily="18" charset="0"/>
              <a:cs typeface="Consolas" pitchFamily="49" charset="0"/>
            </a:endParaRPr>
          </a:p>
          <a:p>
            <a:endParaRPr lang="en-US" sz="1200" dirty="0">
              <a:solidFill>
                <a:srgbClr val="000000"/>
              </a:solidFill>
              <a:latin typeface="Consolas" pitchFamily="49" charset="0"/>
              <a:ea typeface="Times New Roman" pitchFamily="18" charset="0"/>
              <a:cs typeface="Consolas" pitchFamily="49" charset="0"/>
            </a:endParaRPr>
          </a:p>
          <a:p>
            <a:r>
              <a:rPr lang="en-US" sz="1200" dirty="0">
                <a:solidFill>
                  <a:srgbClr val="0000FF"/>
                </a:solidFill>
                <a:latin typeface="Consolas" pitchFamily="49" charset="0"/>
                <a:ea typeface="Times New Roman" pitchFamily="18" charset="0"/>
                <a:cs typeface="Consolas" pitchFamily="49" charset="0"/>
              </a:rPr>
              <a:t>segment</a:t>
            </a:r>
            <a:r>
              <a:rPr lang="en-US" sz="1200" dirty="0">
                <a:solidFill>
                  <a:srgbClr val="000000"/>
                </a:solidFill>
                <a:latin typeface="Consolas" pitchFamily="49" charset="0"/>
                <a:ea typeface="Times New Roman" pitchFamily="18" charset="0"/>
                <a:cs typeface="Consolas" pitchFamily="49" charset="0"/>
              </a:rPr>
              <a:t> </a:t>
            </a:r>
            <a:r>
              <a:rPr lang="en-US" sz="1200" dirty="0">
                <a:solidFill>
                  <a:srgbClr val="000080"/>
                </a:solidFill>
                <a:latin typeface="Consolas" pitchFamily="49" charset="0"/>
                <a:ea typeface="Times New Roman" pitchFamily="18" charset="0"/>
                <a:cs typeface="Consolas" pitchFamily="49" charset="0"/>
              </a:rPr>
              <a:t>code</a:t>
            </a:r>
            <a:r>
              <a:rPr lang="en-US" sz="1200" dirty="0">
                <a:solidFill>
                  <a:srgbClr val="0000FF"/>
                </a:solidFill>
                <a:latin typeface="Consolas" pitchFamily="49" charset="0"/>
                <a:ea typeface="Times New Roman" pitchFamily="18" charset="0"/>
                <a:cs typeface="Consolas" pitchFamily="49" charset="0"/>
              </a:rPr>
              <a:t> use32</a:t>
            </a:r>
            <a:r>
              <a:rPr lang="en-US" sz="1200" dirty="0">
                <a:solidFill>
                  <a:srgbClr val="000000"/>
                </a:solidFill>
                <a:latin typeface="Consolas" pitchFamily="49" charset="0"/>
                <a:ea typeface="Times New Roman" pitchFamily="18" charset="0"/>
                <a:cs typeface="Consolas" pitchFamily="49" charset="0"/>
              </a:rPr>
              <a:t> </a:t>
            </a:r>
            <a:r>
              <a:rPr lang="en-US" sz="1200" dirty="0">
                <a:solidFill>
                  <a:srgbClr val="0000FF"/>
                </a:solidFill>
                <a:latin typeface="Consolas" pitchFamily="49" charset="0"/>
                <a:ea typeface="Times New Roman" pitchFamily="18" charset="0"/>
                <a:cs typeface="Consolas" pitchFamily="49" charset="0"/>
              </a:rPr>
              <a:t>public code class</a:t>
            </a:r>
            <a:r>
              <a:rPr lang="en-US" sz="1200" dirty="0">
                <a:solidFill>
                  <a:srgbClr val="000000"/>
                </a:solidFill>
                <a:latin typeface="Consolas" pitchFamily="49" charset="0"/>
                <a:ea typeface="Times New Roman" pitchFamily="18" charset="0"/>
                <a:cs typeface="Consolas" pitchFamily="49" charset="0"/>
              </a:rPr>
              <a:t>=</a:t>
            </a:r>
            <a:r>
              <a:rPr lang="en-US" sz="1200" dirty="0">
                <a:solidFill>
                  <a:srgbClr val="A31515"/>
                </a:solidFill>
                <a:latin typeface="Consolas" pitchFamily="49" charset="0"/>
              </a:rPr>
              <a:t>'code'</a:t>
            </a:r>
          </a:p>
          <a:p>
            <a:r>
              <a:rPr lang="en-US" sz="1200" dirty="0">
                <a:solidFill>
                  <a:srgbClr val="000000"/>
                </a:solidFill>
                <a:latin typeface="Consolas" pitchFamily="49" charset="0"/>
                <a:cs typeface="Times New Roman" pitchFamily="18" charset="0"/>
              </a:rPr>
              <a:t>    </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eax</a:t>
            </a:r>
            <a:r>
              <a:rPr lang="en-US" sz="1200" dirty="0">
                <a:solidFill>
                  <a:srgbClr val="008000"/>
                </a:solidFill>
                <a:latin typeface="Consolas" pitchFamily="49" charset="0"/>
                <a:cs typeface="Times New Roman" pitchFamily="18" charset="0"/>
              </a:rPr>
              <a:t> = </a:t>
            </a:r>
            <a:r>
              <a:rPr lang="en-US" sz="1200" dirty="0" err="1">
                <a:solidFill>
                  <a:srgbClr val="008000"/>
                </a:solidFill>
                <a:latin typeface="Consolas" pitchFamily="49" charset="0"/>
                <a:cs typeface="Times New Roman" pitchFamily="18" charset="0"/>
              </a:rPr>
              <a:t>adresa</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primului</a:t>
            </a:r>
            <a:r>
              <a:rPr lang="en-US" sz="1200" dirty="0">
                <a:solidFill>
                  <a:srgbClr val="008000"/>
                </a:solidFill>
                <a:latin typeface="Consolas" pitchFamily="49" charset="0"/>
                <a:cs typeface="Times New Roman" pitchFamily="18" charset="0"/>
              </a:rPr>
              <a:t> sir, </a:t>
            </a:r>
            <a:r>
              <a:rPr lang="en-US" sz="1200" dirty="0" err="1">
                <a:solidFill>
                  <a:srgbClr val="008000"/>
                </a:solidFill>
                <a:latin typeface="Consolas" pitchFamily="49" charset="0"/>
                <a:cs typeface="Times New Roman" pitchFamily="18" charset="0"/>
              </a:rPr>
              <a:t>ebx</a:t>
            </a:r>
            <a:r>
              <a:rPr lang="en-US" sz="1200" dirty="0">
                <a:solidFill>
                  <a:srgbClr val="008000"/>
                </a:solidFill>
                <a:latin typeface="Consolas" pitchFamily="49" charset="0"/>
                <a:cs typeface="Times New Roman" pitchFamily="18" charset="0"/>
              </a:rPr>
              <a:t> = </a:t>
            </a:r>
            <a:r>
              <a:rPr lang="en-US" sz="1200" dirty="0" err="1">
                <a:solidFill>
                  <a:srgbClr val="008000"/>
                </a:solidFill>
                <a:latin typeface="Consolas" pitchFamily="49" charset="0"/>
                <a:cs typeface="Times New Roman" pitchFamily="18" charset="0"/>
              </a:rPr>
              <a:t>adresa</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sirului</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secund</a:t>
            </a:r>
            <a:endParaRPr lang="en-US" sz="1200" dirty="0">
              <a:solidFill>
                <a:srgbClr val="00800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err="1">
                <a:solidFill>
                  <a:srgbClr val="000080"/>
                </a:solidFill>
                <a:latin typeface="Consolas" pitchFamily="49" charset="0"/>
                <a:cs typeface="Times New Roman" pitchFamily="18" charset="0"/>
              </a:rPr>
              <a:t>Concatenare</a:t>
            </a:r>
            <a:r>
              <a:rPr lang="en-US" sz="1200" dirty="0">
                <a:solidFill>
                  <a:srgbClr val="000000"/>
                </a:solidFill>
                <a:latin typeface="Consolas" pitchFamily="49" charset="0"/>
                <a:cs typeface="Times New Roman" pitchFamily="18" charset="0"/>
              </a:rPr>
              <a:t>:</a:t>
            </a:r>
          </a:p>
          <a:p>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mov</a:t>
            </a:r>
            <a:r>
              <a:rPr lang="en-US" sz="1200" dirty="0">
                <a:solidFill>
                  <a:srgbClr val="0000FF"/>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edi</a:t>
            </a:r>
            <a:r>
              <a:rPr lang="en-US" sz="1200" dirty="0">
                <a:solidFill>
                  <a:srgbClr val="000000"/>
                </a:solidFill>
                <a:latin typeface="Consolas" pitchFamily="49" charset="0"/>
                <a:cs typeface="Times New Roman" pitchFamily="18" charset="0"/>
              </a:rPr>
              <a:t>, </a:t>
            </a:r>
            <a:r>
              <a:rPr lang="en-US" sz="1200" dirty="0" err="1">
                <a:solidFill>
                  <a:srgbClr val="000080"/>
                </a:solidFill>
                <a:latin typeface="Consolas" pitchFamily="49" charset="0"/>
                <a:cs typeface="Times New Roman" pitchFamily="18" charset="0"/>
              </a:rPr>
              <a:t>SirFinal</a:t>
            </a:r>
            <a:r>
              <a:rPr lang="en-US" sz="1200" dirty="0">
                <a:solidFill>
                  <a:srgbClr val="000000"/>
                </a:solidFill>
                <a:latin typeface="Consolas" pitchFamily="49" charset="0"/>
                <a:cs typeface="Times New Roman" pitchFamily="18" charset="0"/>
              </a:rPr>
              <a:t>   </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destinatie</a:t>
            </a:r>
            <a:r>
              <a:rPr lang="en-US" sz="1200" dirty="0">
                <a:solidFill>
                  <a:srgbClr val="008000"/>
                </a:solidFill>
                <a:latin typeface="Consolas" pitchFamily="49" charset="0"/>
                <a:cs typeface="Times New Roman" pitchFamily="18" charset="0"/>
              </a:rPr>
              <a:t> = </a:t>
            </a:r>
            <a:r>
              <a:rPr lang="en-US" sz="1200" dirty="0" err="1">
                <a:solidFill>
                  <a:srgbClr val="008000"/>
                </a:solidFill>
                <a:latin typeface="Consolas" pitchFamily="49" charset="0"/>
                <a:cs typeface="Times New Roman" pitchFamily="18" charset="0"/>
              </a:rPr>
              <a:t>SirFinal</a:t>
            </a:r>
            <a:endParaRPr lang="en-US" sz="1200" dirty="0">
              <a:solidFill>
                <a:srgbClr val="00800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mov</a:t>
            </a:r>
            <a:r>
              <a:rPr lang="en-US" sz="1200" dirty="0">
                <a:solidFill>
                  <a:srgbClr val="0000FF"/>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esi</a:t>
            </a:r>
            <a:r>
              <a:rPr lang="en-US" sz="1200" dirty="0">
                <a:solidFill>
                  <a:srgbClr val="000000"/>
                </a:solidFill>
                <a:latin typeface="Consolas" pitchFamily="49" charset="0"/>
                <a:cs typeface="Times New Roman" pitchFamily="18" charset="0"/>
              </a:rPr>
              <a:t>,</a:t>
            </a:r>
            <a:r>
              <a:rPr lang="en-US" sz="1200" dirty="0">
                <a:solidFill>
                  <a:srgbClr val="0000FF"/>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eax</a:t>
            </a:r>
            <a:r>
              <a:rPr lang="en-US" sz="1200" dirty="0">
                <a:solidFill>
                  <a:srgbClr val="0000FF"/>
                </a:solidFill>
                <a:latin typeface="Consolas" pitchFamily="49" charset="0"/>
                <a:cs typeface="Times New Roman" pitchFamily="18" charset="0"/>
              </a:rPr>
              <a:t>        </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sursa</a:t>
            </a:r>
            <a:r>
              <a:rPr lang="en-US" sz="1200" dirty="0">
                <a:solidFill>
                  <a:srgbClr val="008000"/>
                </a:solidFill>
                <a:latin typeface="Consolas" pitchFamily="49" charset="0"/>
                <a:cs typeface="Times New Roman" pitchFamily="18" charset="0"/>
              </a:rPr>
              <a:t> = </a:t>
            </a:r>
            <a:r>
              <a:rPr lang="en-US" sz="1200" dirty="0" err="1">
                <a:solidFill>
                  <a:srgbClr val="008000"/>
                </a:solidFill>
                <a:latin typeface="Consolas" pitchFamily="49" charset="0"/>
                <a:cs typeface="Times New Roman" pitchFamily="18" charset="0"/>
              </a:rPr>
              <a:t>primul</a:t>
            </a:r>
            <a:r>
              <a:rPr lang="en-US" sz="1200" dirty="0">
                <a:solidFill>
                  <a:srgbClr val="008000"/>
                </a:solidFill>
                <a:latin typeface="Consolas" pitchFamily="49" charset="0"/>
                <a:cs typeface="Times New Roman" pitchFamily="18" charset="0"/>
              </a:rPr>
              <a:t> sir</a:t>
            </a:r>
          </a:p>
          <a:p>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.sir1Loop</a:t>
            </a:r>
            <a:r>
              <a:rPr lang="en-US" sz="1200" dirty="0">
                <a:solidFill>
                  <a:srgbClr val="000000"/>
                </a:solidFill>
                <a:latin typeface="Consolas" pitchFamily="49" charset="0"/>
                <a:cs typeface="Times New Roman" pitchFamily="18" charset="0"/>
              </a:rPr>
              <a:t>:</a:t>
            </a:r>
          </a:p>
          <a:p>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lodsb</a:t>
            </a:r>
            <a:r>
              <a:rPr lang="en-US" sz="1200" dirty="0">
                <a:solidFill>
                  <a:srgbClr val="000000"/>
                </a:solidFill>
                <a:latin typeface="Consolas" pitchFamily="49" charset="0"/>
                <a:cs typeface="Times New Roman" pitchFamily="18" charset="0"/>
              </a:rPr>
              <a:t>               </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luam</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octetul</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urmator</a:t>
            </a:r>
            <a:endParaRPr lang="en-US" sz="1200" dirty="0">
              <a:solidFill>
                <a:srgbClr val="00800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test al, al         </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este</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terminatorul</a:t>
            </a:r>
            <a:r>
              <a:rPr lang="en-US" sz="1200" dirty="0">
                <a:solidFill>
                  <a:srgbClr val="008000"/>
                </a:solidFill>
                <a:latin typeface="Consolas" pitchFamily="49" charset="0"/>
                <a:cs typeface="Times New Roman" pitchFamily="18" charset="0"/>
              </a:rPr>
              <a:t> de sir (=0)?</a:t>
            </a:r>
          </a:p>
          <a:p>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jz</a:t>
            </a:r>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.sir2</a:t>
            </a:r>
            <a:r>
              <a:rPr lang="en-US" sz="1200" dirty="0">
                <a:solidFill>
                  <a:srgbClr val="000000"/>
                </a:solidFill>
                <a:latin typeface="Consolas" pitchFamily="49" charset="0"/>
                <a:cs typeface="Times New Roman" pitchFamily="18" charset="0"/>
              </a:rPr>
              <a:t>            </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daca</a:t>
            </a:r>
            <a:r>
              <a:rPr lang="en-US" sz="1200" dirty="0">
                <a:solidFill>
                  <a:srgbClr val="008000"/>
                </a:solidFill>
                <a:latin typeface="Consolas" pitchFamily="49" charset="0"/>
                <a:cs typeface="Times New Roman" pitchFamily="18" charset="0"/>
              </a:rPr>
              <a:t> da, </a:t>
            </a:r>
            <a:r>
              <a:rPr lang="en-US" sz="1200" dirty="0" err="1">
                <a:solidFill>
                  <a:srgbClr val="008000"/>
                </a:solidFill>
                <a:latin typeface="Consolas" pitchFamily="49" charset="0"/>
                <a:cs typeface="Times New Roman" pitchFamily="18" charset="0"/>
              </a:rPr>
              <a:t>trecem</a:t>
            </a:r>
            <a:r>
              <a:rPr lang="en-US" sz="1200" dirty="0">
                <a:solidFill>
                  <a:srgbClr val="008000"/>
                </a:solidFill>
                <a:latin typeface="Consolas" pitchFamily="49" charset="0"/>
                <a:cs typeface="Times New Roman" pitchFamily="18" charset="0"/>
              </a:rPr>
              <a:t> la </a:t>
            </a:r>
            <a:r>
              <a:rPr lang="en-US" sz="1200" dirty="0" err="1">
                <a:solidFill>
                  <a:srgbClr val="008000"/>
                </a:solidFill>
                <a:latin typeface="Consolas" pitchFamily="49" charset="0"/>
                <a:cs typeface="Times New Roman" pitchFamily="18" charset="0"/>
              </a:rPr>
              <a:t>sirul</a:t>
            </a:r>
            <a:r>
              <a:rPr lang="en-US" sz="1200" dirty="0">
                <a:solidFill>
                  <a:srgbClr val="008000"/>
                </a:solidFill>
                <a:latin typeface="Consolas" pitchFamily="49" charset="0"/>
                <a:cs typeface="Times New Roman" pitchFamily="18" charset="0"/>
              </a:rPr>
              <a:t> al </a:t>
            </a:r>
            <a:r>
              <a:rPr lang="en-US" sz="1200" dirty="0" err="1">
                <a:solidFill>
                  <a:srgbClr val="008000"/>
                </a:solidFill>
                <a:latin typeface="Consolas" pitchFamily="49" charset="0"/>
                <a:cs typeface="Times New Roman" pitchFamily="18" charset="0"/>
              </a:rPr>
              <a:t>doilea</a:t>
            </a:r>
            <a:endParaRPr lang="en-US" sz="1200" dirty="0">
              <a:solidFill>
                <a:srgbClr val="00800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stosb</a:t>
            </a:r>
            <a:r>
              <a:rPr lang="en-US" sz="1200" dirty="0">
                <a:solidFill>
                  <a:srgbClr val="0000FF"/>
                </a:solidFill>
                <a:latin typeface="Consolas" pitchFamily="49" charset="0"/>
                <a:cs typeface="Times New Roman" pitchFamily="18" charset="0"/>
              </a:rPr>
              <a:t> </a:t>
            </a:r>
            <a:r>
              <a:rPr lang="en-US" sz="1200" dirty="0">
                <a:solidFill>
                  <a:srgbClr val="000000"/>
                </a:solidFill>
                <a:latin typeface="Consolas" pitchFamily="49" charset="0"/>
                <a:cs typeface="Times New Roman" pitchFamily="18" charset="0"/>
              </a:rPr>
              <a:t>              </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altfel</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copiem</a:t>
            </a:r>
            <a:r>
              <a:rPr lang="en-US" sz="1200" dirty="0">
                <a:solidFill>
                  <a:srgbClr val="008000"/>
                </a:solidFill>
                <a:latin typeface="Consolas" pitchFamily="49" charset="0"/>
                <a:cs typeface="Times New Roman" pitchFamily="18" charset="0"/>
              </a:rPr>
              <a:t> in </a:t>
            </a:r>
            <a:r>
              <a:rPr lang="en-US" sz="1200" dirty="0" err="1">
                <a:solidFill>
                  <a:srgbClr val="008000"/>
                </a:solidFill>
                <a:latin typeface="Consolas" pitchFamily="49" charset="0"/>
                <a:cs typeface="Times New Roman" pitchFamily="18" charset="0"/>
              </a:rPr>
              <a:t>destinatie</a:t>
            </a:r>
            <a:endParaRPr lang="en-US" sz="1200" dirty="0">
              <a:solidFill>
                <a:srgbClr val="00800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jmp</a:t>
            </a:r>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.sir1Loop</a:t>
            </a:r>
            <a:r>
              <a:rPr lang="en-US" sz="1200" dirty="0">
                <a:solidFill>
                  <a:srgbClr val="000000"/>
                </a:solidFill>
                <a:latin typeface="Consolas" pitchFamily="49" charset="0"/>
                <a:cs typeface="Times New Roman" pitchFamily="18" charset="0"/>
              </a:rPr>
              <a:t>       </a:t>
            </a:r>
            <a:r>
              <a:rPr lang="en-US" sz="1200" dirty="0">
                <a:solidFill>
                  <a:srgbClr val="008000"/>
                </a:solidFill>
                <a:latin typeface="Consolas" pitchFamily="49" charset="0"/>
                <a:cs typeface="Times New Roman" pitchFamily="18" charset="0"/>
              </a:rPr>
              <a:t>; si </a:t>
            </a:r>
            <a:r>
              <a:rPr lang="en-US" sz="1200" dirty="0" err="1">
                <a:solidFill>
                  <a:srgbClr val="008000"/>
                </a:solidFill>
                <a:latin typeface="Consolas" pitchFamily="49" charset="0"/>
                <a:cs typeface="Times New Roman" pitchFamily="18" charset="0"/>
              </a:rPr>
              <a:t>continuam</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pana</a:t>
            </a:r>
            <a:r>
              <a:rPr lang="en-US" sz="1200" dirty="0">
                <a:solidFill>
                  <a:srgbClr val="008000"/>
                </a:solidFill>
                <a:latin typeface="Consolas" pitchFamily="49" charset="0"/>
                <a:cs typeface="Times New Roman" pitchFamily="18" charset="0"/>
              </a:rPr>
              <a:t> la </a:t>
            </a:r>
            <a:r>
              <a:rPr lang="en-US" sz="1200" dirty="0" err="1">
                <a:solidFill>
                  <a:srgbClr val="008000"/>
                </a:solidFill>
                <a:latin typeface="Consolas" pitchFamily="49" charset="0"/>
                <a:cs typeface="Times New Roman" pitchFamily="18" charset="0"/>
              </a:rPr>
              <a:t>nul</a:t>
            </a:r>
            <a:endParaRPr lang="en-US" sz="1200" dirty="0">
              <a:solidFill>
                <a:srgbClr val="00800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.sir2</a:t>
            </a:r>
            <a:r>
              <a:rPr lang="en-US" sz="1200" dirty="0">
                <a:solidFill>
                  <a:srgbClr val="000000"/>
                </a:solidFill>
                <a:latin typeface="Consolas" pitchFamily="49" charset="0"/>
                <a:cs typeface="Times New Roman" pitchFamily="18" charset="0"/>
              </a:rPr>
              <a:t>:</a:t>
            </a:r>
          </a:p>
          <a:p>
            <a:r>
              <a:rPr lang="en-US" sz="1200" dirty="0">
                <a:solidFill>
                  <a:srgbClr val="0000FF"/>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mov</a:t>
            </a:r>
            <a:r>
              <a:rPr lang="en-US" sz="1200" dirty="0">
                <a:solidFill>
                  <a:srgbClr val="0000FF"/>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esi</a:t>
            </a:r>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ebx</a:t>
            </a:r>
            <a:r>
              <a:rPr lang="en-US" sz="1200" dirty="0">
                <a:solidFill>
                  <a:srgbClr val="000000"/>
                </a:solidFill>
                <a:latin typeface="Consolas" pitchFamily="49" charset="0"/>
                <a:cs typeface="Times New Roman" pitchFamily="18" charset="0"/>
              </a:rPr>
              <a:t>        </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sursa</a:t>
            </a:r>
            <a:r>
              <a:rPr lang="en-US" sz="1200" dirty="0">
                <a:solidFill>
                  <a:srgbClr val="008000"/>
                </a:solidFill>
                <a:latin typeface="Consolas" pitchFamily="49" charset="0"/>
                <a:cs typeface="Times New Roman" pitchFamily="18" charset="0"/>
              </a:rPr>
              <a:t> = </a:t>
            </a:r>
            <a:r>
              <a:rPr lang="en-US" sz="1200" dirty="0" err="1">
                <a:solidFill>
                  <a:srgbClr val="008000"/>
                </a:solidFill>
                <a:latin typeface="Consolas" pitchFamily="49" charset="0"/>
                <a:cs typeface="Times New Roman" pitchFamily="18" charset="0"/>
              </a:rPr>
              <a:t>sirul</a:t>
            </a:r>
            <a:r>
              <a:rPr lang="en-US" sz="1200" dirty="0">
                <a:solidFill>
                  <a:srgbClr val="008000"/>
                </a:solidFill>
                <a:latin typeface="Consolas" pitchFamily="49" charset="0"/>
                <a:cs typeface="Times New Roman" pitchFamily="18" charset="0"/>
              </a:rPr>
              <a:t> al </a:t>
            </a:r>
            <a:r>
              <a:rPr lang="en-US" sz="1200" dirty="0" err="1">
                <a:solidFill>
                  <a:srgbClr val="008000"/>
                </a:solidFill>
                <a:latin typeface="Consolas" pitchFamily="49" charset="0"/>
                <a:cs typeface="Times New Roman" pitchFamily="18" charset="0"/>
              </a:rPr>
              <a:t>doilea</a:t>
            </a:r>
            <a:endParaRPr lang="en-US" sz="1200" dirty="0">
              <a:solidFill>
                <a:srgbClr val="00800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sir2Loop</a:t>
            </a:r>
            <a:r>
              <a:rPr lang="en-US" sz="1200" dirty="0">
                <a:solidFill>
                  <a:srgbClr val="000000"/>
                </a:solidFill>
                <a:latin typeface="Consolas" pitchFamily="49" charset="0"/>
                <a:cs typeface="Times New Roman" pitchFamily="18" charset="0"/>
              </a:rPr>
              <a:t>:</a:t>
            </a:r>
          </a:p>
          <a:p>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lodsb</a:t>
            </a:r>
            <a:r>
              <a:rPr lang="en-US" sz="1200" dirty="0">
                <a:solidFill>
                  <a:srgbClr val="000000"/>
                </a:solidFill>
                <a:latin typeface="Consolas" pitchFamily="49" charset="0"/>
                <a:cs typeface="Times New Roman" pitchFamily="18" charset="0"/>
              </a:rPr>
              <a:t>               </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acelasi</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proces</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pentru</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noul</a:t>
            </a:r>
            <a:r>
              <a:rPr lang="en-US" sz="1200" dirty="0">
                <a:solidFill>
                  <a:srgbClr val="008000"/>
                </a:solidFill>
                <a:latin typeface="Consolas" pitchFamily="49" charset="0"/>
                <a:cs typeface="Times New Roman" pitchFamily="18" charset="0"/>
              </a:rPr>
              <a:t> sir</a:t>
            </a:r>
          </a:p>
          <a:p>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test al</a:t>
            </a:r>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al</a:t>
            </a:r>
          </a:p>
          <a:p>
            <a:r>
              <a:rPr lang="en-US" sz="1200" dirty="0">
                <a:solidFill>
                  <a:srgbClr val="0000FF"/>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jz</a:t>
            </a:r>
            <a:r>
              <a:rPr lang="en-US" sz="1200" dirty="0">
                <a:solidFill>
                  <a:srgbClr val="0000FF"/>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a:t>
            </a:r>
            <a:r>
              <a:rPr lang="en-US" sz="1200" dirty="0" err="1">
                <a:solidFill>
                  <a:srgbClr val="000080"/>
                </a:solidFill>
                <a:latin typeface="Consolas" pitchFamily="49" charset="0"/>
                <a:cs typeface="Times New Roman" pitchFamily="18" charset="0"/>
              </a:rPr>
              <a:t>gata</a:t>
            </a:r>
            <a:endParaRPr lang="en-US" sz="1200" dirty="0">
              <a:solidFill>
                <a:srgbClr val="00008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stosb</a:t>
            </a:r>
            <a:endParaRPr lang="en-US" sz="1200" dirty="0">
              <a:solidFill>
                <a:srgbClr val="0000FF"/>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jmp</a:t>
            </a:r>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.sir2Loop</a:t>
            </a:r>
          </a:p>
          <a:p>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a:t>
            </a:r>
            <a:r>
              <a:rPr lang="en-US" sz="1200" dirty="0" err="1">
                <a:solidFill>
                  <a:srgbClr val="000080"/>
                </a:solidFill>
                <a:latin typeface="Consolas" pitchFamily="49" charset="0"/>
                <a:cs typeface="Times New Roman" pitchFamily="18" charset="0"/>
              </a:rPr>
              <a:t>gata</a:t>
            </a:r>
            <a:r>
              <a:rPr lang="en-US" sz="1200" dirty="0">
                <a:solidFill>
                  <a:srgbClr val="000080"/>
                </a:solidFill>
                <a:latin typeface="Consolas" pitchFamily="49" charset="0"/>
                <a:cs typeface="Times New Roman" pitchFamily="18" charset="0"/>
              </a:rPr>
              <a:t>:</a:t>
            </a:r>
          </a:p>
          <a:p>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stosb</a:t>
            </a:r>
            <a:r>
              <a:rPr lang="en-US" sz="1200" dirty="0">
                <a:solidFill>
                  <a:srgbClr val="0000FF"/>
                </a:solidFill>
                <a:latin typeface="Consolas" pitchFamily="49" charset="0"/>
                <a:cs typeface="Times New Roman" pitchFamily="18" charset="0"/>
              </a:rPr>
              <a:t>               </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adaugam</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terminatorul</a:t>
            </a:r>
            <a:r>
              <a:rPr lang="en-US" sz="1200" dirty="0">
                <a:solidFill>
                  <a:srgbClr val="008000"/>
                </a:solidFill>
                <a:latin typeface="Consolas" pitchFamily="49" charset="0"/>
                <a:cs typeface="Times New Roman" pitchFamily="18" charset="0"/>
              </a:rPr>
              <a:t> de sir din al</a:t>
            </a:r>
          </a:p>
          <a:p>
            <a:r>
              <a:rPr lang="en-US" sz="1200" dirty="0">
                <a:solidFill>
                  <a:srgbClr val="0000FF"/>
                </a:solidFill>
                <a:latin typeface="Consolas" pitchFamily="49" charset="0"/>
                <a:cs typeface="Times New Roman" pitchFamily="18" charset="0"/>
              </a:rPr>
              <a:t>        ret</a:t>
            </a:r>
          </a:p>
        </p:txBody>
      </p:sp>
      <p:cxnSp>
        <p:nvCxnSpPr>
          <p:cNvPr id="12" name="Straight Arrow Connector 11"/>
          <p:cNvCxnSpPr/>
          <p:nvPr/>
        </p:nvCxnSpPr>
        <p:spPr>
          <a:xfrm>
            <a:off x="2263775" y="2397125"/>
            <a:ext cx="2432050"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2732088" y="2665413"/>
            <a:ext cx="1963737"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27150"/>
            <a:ext cx="9244013" cy="5622925"/>
          </a:xfrm>
        </p:spPr>
        <p:txBody>
          <a:bodyPr/>
          <a:lstStyle/>
          <a:p>
            <a:pPr>
              <a:buFont typeface="Arial" panose="020B0604020202020204" pitchFamily="34" charset="0"/>
              <a:buChar char="•"/>
              <a:defRPr/>
            </a:pPr>
            <a:r>
              <a:rPr lang="ro-RO" sz="2800" dirty="0"/>
              <a:t>Exemplu program multimodul </a:t>
            </a:r>
            <a:r>
              <a:rPr lang="ro-RO" sz="2800" dirty="0" smtClean="0"/>
              <a:t>nasm </a:t>
            </a:r>
            <a:r>
              <a:rPr lang="ro-RO" sz="2800" dirty="0"/>
              <a:t>+ </a:t>
            </a:r>
            <a:r>
              <a:rPr lang="ro-RO" sz="2800" dirty="0" smtClean="0"/>
              <a:t>nasm</a:t>
            </a:r>
            <a:endParaRPr lang="en-US" sz="2800" b="1" dirty="0"/>
          </a:p>
          <a:p>
            <a:pPr lvl="1">
              <a:buFont typeface="Arial" panose="020B0604020202020204" pitchFamily="34" charset="0"/>
              <a:buChar char="•"/>
              <a:defRPr/>
            </a:pPr>
            <a:r>
              <a:rPr lang="ro-RO" sz="2400" dirty="0" smtClean="0"/>
              <a:t>Pașii necesari construirii programului executabil final</a:t>
            </a:r>
          </a:p>
          <a:p>
            <a:pPr lvl="2">
              <a:buFont typeface="Arial" panose="020B0604020202020204" pitchFamily="34" charset="0"/>
              <a:buChar char="•"/>
              <a:defRPr/>
            </a:pPr>
            <a:r>
              <a:rPr lang="ro-RO" sz="2000" dirty="0" smtClean="0"/>
              <a:t>Se asamblează fișierul main.asm</a:t>
            </a:r>
          </a:p>
          <a:p>
            <a:pPr lvl="3">
              <a:buFont typeface="Arial" panose="020B0604020202020204" pitchFamily="34" charset="0"/>
              <a:buChar char="•"/>
              <a:defRPr/>
            </a:pPr>
            <a:r>
              <a:rPr lang="en-US" sz="2000" dirty="0">
                <a:solidFill>
                  <a:schemeClr val="accent5"/>
                </a:solidFill>
              </a:rPr>
              <a:t>nasm.exe </a:t>
            </a:r>
            <a:r>
              <a:rPr lang="ro-RO" sz="2000" dirty="0">
                <a:solidFill>
                  <a:schemeClr val="accent5"/>
                </a:solidFill>
              </a:rPr>
              <a:t>-</a:t>
            </a:r>
            <a:r>
              <a:rPr lang="en-US" sz="2000" dirty="0">
                <a:solidFill>
                  <a:schemeClr val="accent5"/>
                </a:solidFill>
              </a:rPr>
              <a:t>f</a:t>
            </a:r>
            <a:r>
              <a:rPr lang="ro-RO" sz="2000" dirty="0">
                <a:solidFill>
                  <a:schemeClr val="accent5"/>
                </a:solidFill>
              </a:rPr>
              <a:t>obj</a:t>
            </a:r>
            <a:r>
              <a:rPr lang="ro-RO" sz="2000" b="1" dirty="0">
                <a:solidFill>
                  <a:schemeClr val="accent5"/>
                </a:solidFill>
              </a:rPr>
              <a:t> main</a:t>
            </a:r>
            <a:r>
              <a:rPr lang="en-US" sz="2000" b="1" dirty="0" smtClean="0">
                <a:solidFill>
                  <a:schemeClr val="accent5"/>
                </a:solidFill>
              </a:rPr>
              <a:t>.</a:t>
            </a:r>
            <a:r>
              <a:rPr lang="en-US" sz="2000" b="1" dirty="0" err="1" smtClean="0">
                <a:solidFill>
                  <a:schemeClr val="accent5"/>
                </a:solidFill>
              </a:rPr>
              <a:t>asm</a:t>
            </a:r>
            <a:endParaRPr lang="ro-RO" sz="2000" b="1" dirty="0" smtClean="0">
              <a:solidFill>
                <a:schemeClr val="accent5"/>
              </a:solidFill>
            </a:endParaRPr>
          </a:p>
          <a:p>
            <a:pPr lvl="2">
              <a:buFont typeface="Arial" panose="020B0604020202020204" pitchFamily="34" charset="0"/>
              <a:buChar char="•"/>
              <a:defRPr/>
            </a:pPr>
            <a:r>
              <a:rPr lang="ro-RO" sz="2000" dirty="0"/>
              <a:t>Se asamblează </a:t>
            </a:r>
            <a:r>
              <a:rPr lang="ro-RO" sz="2000" dirty="0" smtClean="0"/>
              <a:t>fișierul sub.asm</a:t>
            </a:r>
          </a:p>
          <a:p>
            <a:pPr lvl="3">
              <a:buFont typeface="Arial" panose="020B0604020202020204" pitchFamily="34" charset="0"/>
              <a:buChar char="•"/>
              <a:defRPr/>
            </a:pPr>
            <a:r>
              <a:rPr lang="en-US" sz="2000" dirty="0">
                <a:solidFill>
                  <a:schemeClr val="accent5"/>
                </a:solidFill>
              </a:rPr>
              <a:t>nasm.exe </a:t>
            </a:r>
            <a:r>
              <a:rPr lang="ro-RO" sz="2000" dirty="0">
                <a:solidFill>
                  <a:schemeClr val="accent5"/>
                </a:solidFill>
              </a:rPr>
              <a:t>-</a:t>
            </a:r>
            <a:r>
              <a:rPr lang="en-US" sz="2000" dirty="0">
                <a:solidFill>
                  <a:schemeClr val="accent5"/>
                </a:solidFill>
              </a:rPr>
              <a:t>f</a:t>
            </a:r>
            <a:r>
              <a:rPr lang="ro-RO" sz="2000" dirty="0">
                <a:solidFill>
                  <a:schemeClr val="accent5"/>
                </a:solidFill>
              </a:rPr>
              <a:t>obj</a:t>
            </a:r>
            <a:r>
              <a:rPr lang="ro-RO" sz="2000" b="1" dirty="0">
                <a:solidFill>
                  <a:schemeClr val="accent5"/>
                </a:solidFill>
              </a:rPr>
              <a:t> </a:t>
            </a:r>
            <a:r>
              <a:rPr lang="ro-RO" sz="2000" b="1" dirty="0" smtClean="0">
                <a:solidFill>
                  <a:schemeClr val="accent5"/>
                </a:solidFill>
              </a:rPr>
              <a:t>sub</a:t>
            </a:r>
            <a:r>
              <a:rPr lang="en-US" sz="2000" b="1" dirty="0" smtClean="0">
                <a:solidFill>
                  <a:schemeClr val="accent5"/>
                </a:solidFill>
              </a:rPr>
              <a:t>.</a:t>
            </a:r>
            <a:r>
              <a:rPr lang="en-US" sz="2000" b="1" dirty="0" err="1" smtClean="0">
                <a:solidFill>
                  <a:schemeClr val="accent5"/>
                </a:solidFill>
              </a:rPr>
              <a:t>asm</a:t>
            </a:r>
            <a:endParaRPr lang="ro-RO" sz="2000" b="1" dirty="0" smtClean="0">
              <a:solidFill>
                <a:schemeClr val="accent5"/>
              </a:solidFill>
            </a:endParaRPr>
          </a:p>
          <a:p>
            <a:pPr lvl="2">
              <a:buFont typeface="Arial" panose="020B0604020202020204" pitchFamily="34" charset="0"/>
              <a:buChar char="•"/>
              <a:defRPr/>
            </a:pPr>
            <a:r>
              <a:rPr lang="ro-RO" sz="2000" dirty="0"/>
              <a:t>Se </a:t>
            </a:r>
            <a:r>
              <a:rPr lang="ro-RO" sz="2000" dirty="0" smtClean="0"/>
              <a:t>editează legăturile dintre cele două module</a:t>
            </a:r>
          </a:p>
          <a:p>
            <a:pPr lvl="3">
              <a:buFont typeface="Arial" panose="020B0604020202020204" pitchFamily="34" charset="0"/>
              <a:buChar char="•"/>
              <a:defRPr/>
            </a:pPr>
            <a:r>
              <a:rPr lang="ro-RO" sz="2000" dirty="0" smtClean="0">
                <a:solidFill>
                  <a:schemeClr val="accent5"/>
                </a:solidFill>
              </a:rPr>
              <a:t>alink.exe main.obj sub.obj –oPE –entry:start –subsys:console</a:t>
            </a:r>
            <a:endParaRPr lang="ro-RO" sz="2000" dirty="0"/>
          </a:p>
          <a:p>
            <a:pPr lvl="1">
              <a:buFont typeface="Arial" panose="020B0604020202020204" pitchFamily="34" charset="0"/>
              <a:buChar char="•"/>
              <a:defRPr/>
            </a:pPr>
            <a:r>
              <a:rPr lang="ro-RO" sz="2400" dirty="0" smtClean="0"/>
              <a:t>Observație: cele două module pot fi asamblate în orice ordine! Abia în timpul linkeditării este necesar ca simbolurile referite să aibă cu toate implementare disponibilă în unul dintre fișierele obiect oferite linkeditorului.</a:t>
            </a:r>
          </a:p>
          <a:p>
            <a:pPr lvl="1">
              <a:buFont typeface="Arial" panose="020B0604020202020204" pitchFamily="34" charset="0"/>
              <a:buChar char="•"/>
              <a:defRPr/>
            </a:pPr>
            <a:r>
              <a:rPr lang="ro-RO" sz="2400" dirty="0" smtClean="0"/>
              <a:t>Linkeditarea, în mod evident, este posibilă doar după asamblare/compilare</a:t>
            </a:r>
            <a:r>
              <a:rPr lang="ro-RO" sz="2400" dirty="0"/>
              <a:t>!</a:t>
            </a:r>
          </a:p>
        </p:txBody>
      </p:sp>
      <p:sp>
        <p:nvSpPr>
          <p:cNvPr id="25602"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smtClean="0">
                <a:cs typeface="Arial" pitchFamily="34" charset="0"/>
              </a:rPr>
              <a:t>Tehnici și instrumente</a:t>
            </a:r>
            <a:endParaRPr lang="en-US" sz="3600" smtClean="0">
              <a:cs typeface="Arial" pitchFamily="34" charset="0"/>
            </a:endParaRPr>
          </a:p>
        </p:txBody>
      </p:sp>
      <p:sp>
        <p:nvSpPr>
          <p:cNvPr id="25603"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5604"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5605"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Placeholder 2"/>
          <p:cNvSpPr>
            <a:spLocks noGrp="1"/>
          </p:cNvSpPr>
          <p:nvPr>
            <p:ph type="body" sz="quarter" idx="12"/>
          </p:nvPr>
        </p:nvSpPr>
        <p:spPr bwMode="auto">
          <a:xfrm>
            <a:off x="434975" y="1338263"/>
            <a:ext cx="9299575" cy="5562600"/>
          </a:xfrm>
          <a:noFill/>
          <a:ln>
            <a:miter lim="800000"/>
            <a:headEnd/>
            <a:tailEnd/>
          </a:ln>
        </p:spPr>
        <p:txBody>
          <a:bodyPr wrap="square" numCol="1" anchor="t" anchorCtr="0" compatLnSpc="1">
            <a:prstTxWarp prst="textNoShape">
              <a:avLst/>
            </a:prstTxWarp>
          </a:bodyPr>
          <a:lstStyle/>
          <a:p>
            <a:pPr>
              <a:buFont typeface="Arial" pitchFamily="34" charset="0"/>
              <a:buChar char="•"/>
            </a:pPr>
            <a:r>
              <a:rPr lang="ro-RO" sz="2400" dirty="0" smtClean="0">
                <a:solidFill>
                  <a:srgbClr val="FF0000"/>
                </a:solidFill>
                <a:cs typeface="Arial" pitchFamily="34" charset="0"/>
              </a:rPr>
              <a:t>Legarea </a:t>
            </a:r>
            <a:r>
              <a:rPr lang="ro-RO" sz="2400" b="1" dirty="0" smtClean="0">
                <a:solidFill>
                  <a:srgbClr val="FF0000"/>
                </a:solidFill>
                <a:cs typeface="Arial" pitchFamily="34" charset="0"/>
              </a:rPr>
              <a:t>statică</a:t>
            </a:r>
            <a:r>
              <a:rPr lang="ro-RO" sz="2400" dirty="0" smtClean="0">
                <a:solidFill>
                  <a:srgbClr val="FF0000"/>
                </a:solidFill>
                <a:cs typeface="Arial" pitchFamily="34" charset="0"/>
              </a:rPr>
              <a:t> la </a:t>
            </a:r>
            <a:r>
              <a:rPr lang="ro-RO" sz="2400" b="1" dirty="0" smtClean="0">
                <a:solidFill>
                  <a:srgbClr val="FF0000"/>
                </a:solidFill>
                <a:cs typeface="Arial" pitchFamily="34" charset="0"/>
              </a:rPr>
              <a:t>linkeditare</a:t>
            </a:r>
            <a:r>
              <a:rPr lang="ro-RO" sz="2400" dirty="0" smtClean="0">
                <a:solidFill>
                  <a:srgbClr val="FF0000"/>
                </a:solidFill>
                <a:cs typeface="Arial" pitchFamily="34" charset="0"/>
              </a:rPr>
              <a:t>:</a:t>
            </a:r>
            <a:r>
              <a:rPr lang="en-US" sz="2400" dirty="0" smtClean="0">
                <a:solidFill>
                  <a:srgbClr val="FF0000"/>
                </a:solidFill>
                <a:cs typeface="Arial" pitchFamily="34" charset="0"/>
              </a:rPr>
              <a:t> </a:t>
            </a:r>
            <a:r>
              <a:rPr lang="ro-RO" sz="2400" dirty="0" smtClean="0">
                <a:solidFill>
                  <a:srgbClr val="FF0000"/>
                </a:solidFill>
                <a:cs typeface="Arial" pitchFamily="34" charset="0"/>
              </a:rPr>
              <a:t>nasm + limbaje de nivel înalt</a:t>
            </a:r>
            <a:endParaRPr lang="ro-RO" sz="2000" u="sng" dirty="0" smtClean="0">
              <a:cs typeface="Arial" pitchFamily="34" charset="0"/>
            </a:endParaRPr>
          </a:p>
          <a:p>
            <a:pPr marL="911225" lvl="1" indent="-390525">
              <a:buFont typeface="Arial" pitchFamily="34" charset="0"/>
              <a:buChar char="•"/>
            </a:pPr>
            <a:r>
              <a:rPr lang="ro-RO" sz="2000" dirty="0" smtClean="0">
                <a:cs typeface="Arial" pitchFamily="34" charset="0"/>
              </a:rPr>
              <a:t>Cerințe ale editorului de legături</a:t>
            </a:r>
          </a:p>
          <a:p>
            <a:pPr marL="1433513" lvl="2" indent="-390525">
              <a:buFont typeface="Arial" pitchFamily="34" charset="0"/>
              <a:buChar char="•"/>
            </a:pPr>
            <a:r>
              <a:rPr lang="ro-RO" sz="1800" dirty="0" smtClean="0">
                <a:cs typeface="Arial" pitchFamily="34" charset="0"/>
              </a:rPr>
              <a:t>Directiva </a:t>
            </a:r>
            <a:r>
              <a:rPr lang="ro-RO" sz="1800" u="sng" dirty="0" smtClean="0">
                <a:cs typeface="Arial" pitchFamily="34" charset="0"/>
              </a:rPr>
              <a:t>global</a:t>
            </a:r>
            <a:r>
              <a:rPr lang="ro-RO" sz="1800" dirty="0" smtClean="0">
                <a:cs typeface="Arial" pitchFamily="34" charset="0"/>
              </a:rPr>
              <a:t> pentru permis acces din alt limbaj către etichetele noastre</a:t>
            </a:r>
          </a:p>
          <a:p>
            <a:pPr marL="1433513" lvl="2" indent="-390525">
              <a:buFont typeface="Arial" pitchFamily="34" charset="0"/>
              <a:buChar char="•"/>
            </a:pPr>
            <a:r>
              <a:rPr lang="ro-RO" sz="1800" dirty="0" smtClean="0">
                <a:cs typeface="Arial" pitchFamily="34" charset="0"/>
              </a:rPr>
              <a:t>Directiva </a:t>
            </a:r>
            <a:r>
              <a:rPr lang="ro-RO" sz="1800" u="sng" dirty="0" smtClean="0">
                <a:cs typeface="Arial" pitchFamily="34" charset="0"/>
              </a:rPr>
              <a:t>extern</a:t>
            </a:r>
            <a:r>
              <a:rPr lang="ro-RO" sz="1800" dirty="0" smtClean="0">
                <a:cs typeface="Arial" pitchFamily="34" charset="0"/>
              </a:rPr>
              <a:t> pentru obținut acces în NASM către resursele implementate în alte limbaje</a:t>
            </a:r>
          </a:p>
          <a:p>
            <a:pPr marL="1433513" lvl="2" indent="-390525">
              <a:buFont typeface="Arial" pitchFamily="34" charset="0"/>
              <a:buChar char="•"/>
            </a:pPr>
            <a:r>
              <a:rPr lang="ro-RO" sz="1800" dirty="0" smtClean="0">
                <a:cs typeface="Arial" pitchFamily="34" charset="0"/>
              </a:rPr>
              <a:t>Declararea în limbajul de nivel înalt a variabilelor și subrutinelor scrise în nasm</a:t>
            </a:r>
          </a:p>
          <a:p>
            <a:pPr marL="1954213" lvl="3" indent="-390525">
              <a:buFont typeface="Arial" pitchFamily="34" charset="0"/>
              <a:buChar char="•"/>
            </a:pPr>
            <a:r>
              <a:rPr lang="ro-RO" sz="1600" dirty="0" smtClean="0">
                <a:cs typeface="Arial" pitchFamily="34" charset="0"/>
              </a:rPr>
              <a:t>Exemplu C: declaratorul </a:t>
            </a:r>
            <a:r>
              <a:rPr lang="ro-RO" sz="1600" u="sng" dirty="0" smtClean="0">
                <a:cs typeface="Arial" pitchFamily="34" charset="0"/>
              </a:rPr>
              <a:t>extern!</a:t>
            </a:r>
            <a:endParaRPr lang="ro-RO" sz="1600" dirty="0" smtClean="0">
              <a:cs typeface="Arial" pitchFamily="34" charset="0"/>
            </a:endParaRPr>
          </a:p>
          <a:p>
            <a:pPr marL="911225" lvl="1" indent="-390525">
              <a:buFont typeface="Arial" pitchFamily="34" charset="0"/>
              <a:buChar char="•"/>
            </a:pPr>
            <a:r>
              <a:rPr lang="ro-RO" sz="2000" dirty="0" smtClean="0">
                <a:cs typeface="Arial" pitchFamily="34" charset="0"/>
              </a:rPr>
              <a:t>Intrarea în procedură</a:t>
            </a:r>
          </a:p>
          <a:p>
            <a:pPr marL="911225" lvl="1" indent="-390525">
              <a:buFont typeface="Arial" pitchFamily="34" charset="0"/>
              <a:buChar char="•"/>
            </a:pPr>
            <a:r>
              <a:rPr lang="ro-RO" sz="2000" dirty="0" smtClean="0">
                <a:cs typeface="Arial" pitchFamily="34" charset="0"/>
              </a:rPr>
              <a:t>Nealterarea valorilor unor regiștri</a:t>
            </a:r>
          </a:p>
          <a:p>
            <a:pPr marL="911225" lvl="1" indent="-390525">
              <a:buFont typeface="Arial" pitchFamily="34" charset="0"/>
              <a:buChar char="•"/>
            </a:pPr>
            <a:r>
              <a:rPr lang="ro-RO" sz="2000" dirty="0" smtClean="0">
                <a:cs typeface="Arial" pitchFamily="34" charset="0"/>
              </a:rPr>
              <a:t>Transmiterea și accesarea parametrilor</a:t>
            </a:r>
          </a:p>
          <a:p>
            <a:pPr marL="911225" lvl="1" indent="-390525">
              <a:buFont typeface="Arial" pitchFamily="34" charset="0"/>
              <a:buChar char="•"/>
            </a:pPr>
            <a:r>
              <a:rPr lang="ro-RO" sz="2000" dirty="0" smtClean="0">
                <a:cs typeface="Arial" pitchFamily="34" charset="0"/>
              </a:rPr>
              <a:t>Alocarea de spațiu pentru datele locale (opțional)</a:t>
            </a:r>
          </a:p>
          <a:p>
            <a:pPr marL="911225" lvl="1" indent="-390525">
              <a:buFont typeface="Arial" pitchFamily="34" charset="0"/>
              <a:buChar char="•"/>
            </a:pPr>
            <a:r>
              <a:rPr lang="ro-RO" sz="2000" dirty="0" smtClean="0">
                <a:cs typeface="Arial" pitchFamily="34" charset="0"/>
              </a:rPr>
              <a:t>Întoarcerea unui rezultat (opțional)</a:t>
            </a:r>
          </a:p>
          <a:p>
            <a:pPr>
              <a:buFont typeface="Arial" pitchFamily="34" charset="0"/>
              <a:buChar char="•"/>
            </a:pPr>
            <a:r>
              <a:rPr lang="ro-RO" sz="2000" dirty="0" smtClean="0">
                <a:cs typeface="Arial" pitchFamily="34" charset="0"/>
              </a:rPr>
              <a:t>Ultimele aspecte </a:t>
            </a:r>
            <a:r>
              <a:rPr lang="en-US" sz="2000" dirty="0" err="1" smtClean="0">
                <a:cs typeface="Arial" pitchFamily="34" charset="0"/>
              </a:rPr>
              <a:t>sunt</a:t>
            </a:r>
            <a:r>
              <a:rPr lang="en-US" sz="2000" dirty="0" smtClean="0">
                <a:cs typeface="Arial" pitchFamily="34" charset="0"/>
              </a:rPr>
              <a:t> </a:t>
            </a:r>
            <a:r>
              <a:rPr lang="en-US" sz="2000" dirty="0" err="1" smtClean="0">
                <a:cs typeface="Arial" pitchFamily="34" charset="0"/>
              </a:rPr>
              <a:t>discutate</a:t>
            </a:r>
            <a:r>
              <a:rPr lang="en-US" sz="2000" dirty="0" smtClean="0">
                <a:cs typeface="Arial" pitchFamily="34" charset="0"/>
              </a:rPr>
              <a:t> in </a:t>
            </a:r>
            <a:r>
              <a:rPr lang="en-US" sz="2000" dirty="0" err="1" smtClean="0">
                <a:cs typeface="Arial" pitchFamily="34" charset="0"/>
              </a:rPr>
              <a:t>detaliu</a:t>
            </a:r>
            <a:r>
              <a:rPr lang="ro-RO" sz="2000" dirty="0" smtClean="0">
                <a:cs typeface="Arial" pitchFamily="34" charset="0"/>
              </a:rPr>
              <a:t> </a:t>
            </a:r>
            <a:r>
              <a:rPr lang="en-US" sz="2000" dirty="0" smtClean="0">
                <a:cs typeface="Arial" pitchFamily="34" charset="0"/>
              </a:rPr>
              <a:t>la </a:t>
            </a:r>
            <a:r>
              <a:rPr lang="ro-RO" sz="2000" dirty="0" smtClean="0">
                <a:cs typeface="Arial" pitchFamily="34" charset="0"/>
              </a:rPr>
              <a:t>convenții de apel!</a:t>
            </a:r>
          </a:p>
          <a:p>
            <a:pPr marL="911225" lvl="1" indent="-390525">
              <a:buFont typeface="Arial" pitchFamily="34" charset="0"/>
              <a:buChar char="•"/>
            </a:pPr>
            <a:r>
              <a:rPr lang="ro-RO" sz="2000" dirty="0" smtClean="0">
                <a:cs typeface="Arial" pitchFamily="34" charset="0"/>
              </a:rPr>
              <a:t>vezi i</a:t>
            </a:r>
            <a:r>
              <a:rPr lang="en-US" sz="2000" dirty="0" err="1" smtClean="0">
                <a:cs typeface="Arial" pitchFamily="34" charset="0"/>
              </a:rPr>
              <a:t>nterfa</a:t>
            </a:r>
            <a:r>
              <a:rPr lang="ro-RO" sz="2000" dirty="0" smtClean="0">
                <a:cs typeface="Arial" pitchFamily="34" charset="0"/>
              </a:rPr>
              <a:t>ța</a:t>
            </a:r>
            <a:r>
              <a:rPr lang="en-US" sz="2000" dirty="0" smtClean="0">
                <a:cs typeface="Arial" pitchFamily="34" charset="0"/>
              </a:rPr>
              <a:t>re</a:t>
            </a:r>
            <a:r>
              <a:rPr lang="ro-RO" sz="2000" dirty="0" smtClean="0">
                <a:cs typeface="Arial" pitchFamily="34" charset="0"/>
              </a:rPr>
              <a:t>a cu limbajele de </a:t>
            </a:r>
            <a:r>
              <a:rPr lang="ro-RO" sz="2000" dirty="0" smtClean="0">
                <a:cs typeface="Arial" pitchFamily="34" charset="0"/>
              </a:rPr>
              <a:t>nivel</a:t>
            </a:r>
            <a:r>
              <a:rPr lang="en-US" sz="2000" dirty="0" smtClean="0">
                <a:cs typeface="Arial" pitchFamily="34" charset="0"/>
              </a:rPr>
              <a:t> </a:t>
            </a:r>
            <a:r>
              <a:rPr lang="en-US" sz="2000" dirty="0" err="1" smtClean="0">
                <a:cs typeface="Arial" pitchFamily="34" charset="0"/>
              </a:rPr>
              <a:t>inalt</a:t>
            </a:r>
            <a:r>
              <a:rPr lang="ro-RO" sz="2000" dirty="0" smtClean="0">
                <a:cs typeface="Arial" pitchFamily="34" charset="0"/>
              </a:rPr>
              <a:t>: </a:t>
            </a:r>
            <a:r>
              <a:rPr lang="ro-RO" sz="2000" dirty="0" smtClean="0">
                <a:cs typeface="Arial" pitchFamily="34" charset="0"/>
              </a:rPr>
              <a:t>convenții de apel</a:t>
            </a:r>
          </a:p>
          <a:p>
            <a:pPr marL="1433513" lvl="2" indent="-390525">
              <a:buFont typeface="Arial" pitchFamily="34" charset="0"/>
              <a:buChar char="•"/>
            </a:pPr>
            <a:endParaRPr lang="ro-RO" sz="2000" i="1" dirty="0" smtClean="0">
              <a:cs typeface="Arial" pitchFamily="34" charset="0"/>
            </a:endParaRPr>
          </a:p>
        </p:txBody>
      </p:sp>
      <p:sp>
        <p:nvSpPr>
          <p:cNvPr id="26626"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smtClean="0">
                <a:cs typeface="Arial" pitchFamily="34" charset="0"/>
              </a:rPr>
              <a:t>Tehnici și instrumente</a:t>
            </a:r>
            <a:endParaRPr lang="en-US" sz="3600" smtClean="0">
              <a:cs typeface="Arial" pitchFamily="34" charset="0"/>
            </a:endParaRPr>
          </a:p>
        </p:txBody>
      </p:sp>
      <p:sp>
        <p:nvSpPr>
          <p:cNvPr id="26627"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6628"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6629"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27150"/>
            <a:ext cx="8920163" cy="657225"/>
          </a:xfrm>
        </p:spPr>
        <p:txBody>
          <a:bodyPr/>
          <a:lstStyle/>
          <a:p>
            <a:pPr>
              <a:buFont typeface="Arial" panose="020B0604020202020204" pitchFamily="34" charset="0"/>
              <a:buChar char="•"/>
              <a:defRPr/>
            </a:pPr>
            <a:r>
              <a:rPr lang="ro-RO" sz="2400" dirty="0"/>
              <a:t>Exemplu program multimodul asm + C</a:t>
            </a:r>
            <a:endParaRPr lang="ro-RO" sz="2400" b="1" dirty="0"/>
          </a:p>
          <a:p>
            <a:pPr marL="1042733" lvl="2" indent="0">
              <a:buFont typeface="Lucida Grande"/>
              <a:buNone/>
              <a:defRPr/>
            </a:pPr>
            <a:endParaRPr lang="ro-RO" sz="2000" dirty="0"/>
          </a:p>
          <a:p>
            <a:pPr lvl="2">
              <a:buFont typeface="Arial" panose="020B0604020202020204" pitchFamily="34" charset="0"/>
              <a:buChar char="•"/>
              <a:defRPr/>
            </a:pPr>
            <a:endParaRPr lang="en-US" sz="2000" dirty="0"/>
          </a:p>
        </p:txBody>
      </p:sp>
      <p:sp>
        <p:nvSpPr>
          <p:cNvPr id="27650"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dirty="0" smtClean="0">
                <a:cs typeface="Arial" pitchFamily="34" charset="0"/>
              </a:rPr>
              <a:t>Tehnici și instrumente</a:t>
            </a:r>
            <a:endParaRPr lang="en-US" sz="3600" dirty="0" smtClean="0">
              <a:cs typeface="Arial" pitchFamily="34" charset="0"/>
            </a:endParaRPr>
          </a:p>
        </p:txBody>
      </p:sp>
      <p:sp>
        <p:nvSpPr>
          <p:cNvPr id="27651"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7652"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7653"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
        <p:nvSpPr>
          <p:cNvPr id="27654" name="TextBox 5"/>
          <p:cNvSpPr txBox="1">
            <a:spLocks noChangeArrowheads="1"/>
          </p:cNvSpPr>
          <p:nvPr/>
        </p:nvSpPr>
        <p:spPr bwMode="auto">
          <a:xfrm>
            <a:off x="454587" y="1984375"/>
            <a:ext cx="9403788" cy="5001369"/>
          </a:xfrm>
          <a:prstGeom prst="rect">
            <a:avLst/>
          </a:prstGeom>
          <a:noFill/>
          <a:ln w="9525">
            <a:noFill/>
            <a:miter lim="800000"/>
            <a:headEnd/>
            <a:tailEnd/>
          </a:ln>
        </p:spPr>
        <p:txBody>
          <a:bodyPr wrap="square">
            <a:spAutoFit/>
          </a:bodyPr>
          <a:lstStyle/>
          <a:p>
            <a:pPr algn="just"/>
            <a:r>
              <a:rPr lang="en-US" sz="1100" dirty="0">
                <a:solidFill>
                  <a:srgbClr val="008000"/>
                </a:solidFill>
                <a:latin typeface="Consolas" pitchFamily="49" charset="0"/>
                <a:ea typeface="Times New Roman" pitchFamily="18" charset="0"/>
                <a:cs typeface="Consolas" pitchFamily="49" charset="0"/>
              </a:rPr>
              <a:t>//</a:t>
            </a:r>
            <a:endParaRPr lang="en-US" sz="1800" dirty="0">
              <a:latin typeface="Times New Roman" pitchFamily="18" charset="0"/>
              <a:ea typeface="Times New Roman" pitchFamily="18" charset="0"/>
              <a:cs typeface="Consolas" pitchFamily="49" charset="0"/>
            </a:endParaRPr>
          </a:p>
          <a:p>
            <a:pPr algn="just"/>
            <a:r>
              <a:rPr lang="en-US" sz="1100" dirty="0">
                <a:solidFill>
                  <a:srgbClr val="008000"/>
                </a:solidFill>
                <a:latin typeface="Consolas" pitchFamily="49" charset="0"/>
                <a:ea typeface="Times New Roman" pitchFamily="18" charset="0"/>
                <a:cs typeface="Consolas" pitchFamily="49" charset="0"/>
              </a:rPr>
              <a:t>// AFISARE.C</a:t>
            </a:r>
            <a:endParaRPr lang="en-US" sz="1800" dirty="0">
              <a:latin typeface="Times New Roman" pitchFamily="18" charset="0"/>
              <a:ea typeface="Times New Roman" pitchFamily="18" charset="0"/>
              <a:cs typeface="Consolas" pitchFamily="49" charset="0"/>
            </a:endParaRPr>
          </a:p>
          <a:p>
            <a:pPr algn="just"/>
            <a:r>
              <a:rPr lang="en-US" sz="1100" dirty="0">
                <a:solidFill>
                  <a:srgbClr val="008000"/>
                </a:solidFill>
                <a:latin typeface="Consolas" pitchFamily="49" charset="0"/>
                <a:ea typeface="Times New Roman" pitchFamily="18" charset="0"/>
                <a:cs typeface="Consolas" pitchFamily="49" charset="0"/>
              </a:rPr>
              <a:t>//</a:t>
            </a:r>
            <a:endParaRPr lang="en-US" sz="1800" dirty="0">
              <a:latin typeface="Times New Roman" pitchFamily="18" charset="0"/>
              <a:ea typeface="Times New Roman" pitchFamily="18" charset="0"/>
              <a:cs typeface="Consolas" pitchFamily="49" charset="0"/>
            </a:endParaRPr>
          </a:p>
          <a:p>
            <a:pPr algn="just"/>
            <a:r>
              <a:rPr lang="en-US" sz="1100" dirty="0">
                <a:solidFill>
                  <a:srgbClr val="000000"/>
                </a:solidFill>
                <a:latin typeface="Consolas" pitchFamily="49" charset="0"/>
                <a:ea typeface="Times New Roman" pitchFamily="18" charset="0"/>
                <a:cs typeface="Consolas" pitchFamily="49" charset="0"/>
              </a:rPr>
              <a:t> </a:t>
            </a:r>
            <a:endParaRPr lang="en-US" sz="1800" dirty="0">
              <a:latin typeface="Times New Roman" pitchFamily="18" charset="0"/>
              <a:ea typeface="Times New Roman" pitchFamily="18" charset="0"/>
              <a:cs typeface="Consolas" pitchFamily="49" charset="0"/>
            </a:endParaRPr>
          </a:p>
          <a:p>
            <a:pPr algn="just"/>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solicita</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catre</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preprocesorul</a:t>
            </a:r>
            <a:r>
              <a:rPr lang="en-US" sz="1100" dirty="0">
                <a:solidFill>
                  <a:srgbClr val="008000"/>
                </a:solidFill>
                <a:latin typeface="Consolas" pitchFamily="49" charset="0"/>
                <a:cs typeface="Times New Roman" pitchFamily="18" charset="0"/>
              </a:rPr>
              <a:t> </a:t>
            </a:r>
            <a:r>
              <a:rPr lang="en-US" sz="1100" dirty="0" smtClean="0">
                <a:solidFill>
                  <a:srgbClr val="008000"/>
                </a:solidFill>
                <a:latin typeface="Consolas" pitchFamily="49" charset="0"/>
                <a:cs typeface="Times New Roman" pitchFamily="18" charset="0"/>
              </a:rPr>
              <a:t>C </a:t>
            </a:r>
            <a:r>
              <a:rPr lang="en-US" sz="1100" dirty="0" err="1">
                <a:solidFill>
                  <a:srgbClr val="008000"/>
                </a:solidFill>
                <a:latin typeface="Consolas" pitchFamily="49" charset="0"/>
                <a:cs typeface="Times New Roman" pitchFamily="18" charset="0"/>
              </a:rPr>
              <a:t>includerea</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fisierului</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stdio.h</a:t>
            </a:r>
            <a:endParaRPr lang="en-US" sz="1800" dirty="0">
              <a:latin typeface="Times New Roman" pitchFamily="18" charset="0"/>
              <a:cs typeface="Times New Roman" pitchFamily="18" charset="0"/>
            </a:endParaRPr>
          </a:p>
          <a:p>
            <a:pPr algn="just"/>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stdio.h</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declara</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antetul</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tipul</a:t>
            </a:r>
            <a:r>
              <a:rPr lang="en-US" sz="1100" dirty="0">
                <a:solidFill>
                  <a:srgbClr val="008000"/>
                </a:solidFill>
                <a:latin typeface="Consolas" pitchFamily="49" charset="0"/>
                <a:cs typeface="Times New Roman" pitchFamily="18" charset="0"/>
              </a:rPr>
              <a:t> de </a:t>
            </a:r>
            <a:r>
              <a:rPr lang="en-US" sz="1100" dirty="0" err="1">
                <a:solidFill>
                  <a:srgbClr val="008000"/>
                </a:solidFill>
                <a:latin typeface="Consolas" pitchFamily="49" charset="0"/>
                <a:cs typeface="Times New Roman" pitchFamily="18" charset="0"/>
              </a:rPr>
              <a:t>rezultat</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si</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parametri</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functiei</a:t>
            </a:r>
            <a:r>
              <a:rPr lang="en-US" sz="1100" dirty="0">
                <a:solidFill>
                  <a:srgbClr val="008000"/>
                </a:solidFill>
                <a:latin typeface="Consolas" pitchFamily="49" charset="0"/>
                <a:cs typeface="Times New Roman" pitchFamily="18" charset="0"/>
              </a:rPr>
              <a:t> C </a:t>
            </a:r>
            <a:r>
              <a:rPr lang="en-US" sz="1100" dirty="0" err="1">
                <a:solidFill>
                  <a:srgbClr val="008000"/>
                </a:solidFill>
                <a:latin typeface="Consolas" pitchFamily="49" charset="0"/>
                <a:cs typeface="Times New Roman" pitchFamily="18" charset="0"/>
              </a:rPr>
              <a:t>printf</a:t>
            </a:r>
            <a:endParaRPr lang="en-US" sz="1800" dirty="0">
              <a:latin typeface="Times New Roman" pitchFamily="18" charset="0"/>
              <a:cs typeface="Times New Roman" pitchFamily="18" charset="0"/>
            </a:endParaRPr>
          </a:p>
          <a:p>
            <a:pPr algn="just"/>
            <a:r>
              <a:rPr lang="en-US" sz="1100" dirty="0">
                <a:solidFill>
                  <a:srgbClr val="808080"/>
                </a:solidFill>
                <a:latin typeface="Consolas" pitchFamily="49" charset="0"/>
                <a:cs typeface="Times New Roman" pitchFamily="18" charset="0"/>
              </a:rPr>
              <a:t>#include</a:t>
            </a:r>
            <a:r>
              <a:rPr lang="en-US" sz="1100" dirty="0">
                <a:solidFill>
                  <a:srgbClr val="000000"/>
                </a:solidFill>
                <a:latin typeface="Consolas" pitchFamily="49" charset="0"/>
                <a:cs typeface="Times New Roman" pitchFamily="18" charset="0"/>
              </a:rPr>
              <a:t> </a:t>
            </a:r>
            <a:r>
              <a:rPr lang="en-US" sz="1100" dirty="0">
                <a:solidFill>
                  <a:srgbClr val="A31515"/>
                </a:solidFill>
                <a:latin typeface="Consolas" pitchFamily="49" charset="0"/>
                <a:cs typeface="Times New Roman" pitchFamily="18" charset="0"/>
              </a:rPr>
              <a:t>&lt;</a:t>
            </a:r>
            <a:r>
              <a:rPr lang="en-US" sz="1100" dirty="0" err="1">
                <a:solidFill>
                  <a:srgbClr val="A31515"/>
                </a:solidFill>
                <a:latin typeface="Consolas" pitchFamily="49" charset="0"/>
                <a:cs typeface="Times New Roman" pitchFamily="18" charset="0"/>
              </a:rPr>
              <a:t>stdio.h</a:t>
            </a:r>
            <a:r>
              <a:rPr lang="en-US" sz="1100" dirty="0">
                <a:solidFill>
                  <a:srgbClr val="A31515"/>
                </a:solidFill>
                <a:latin typeface="Consolas" pitchFamily="49" charset="0"/>
                <a:cs typeface="Times New Roman" pitchFamily="18" charset="0"/>
              </a:rPr>
              <a:t>&gt;</a:t>
            </a:r>
            <a:r>
              <a:rPr lang="en-US" sz="1100" dirty="0">
                <a:solidFill>
                  <a:srgbClr val="000000"/>
                </a:solidFill>
                <a:latin typeface="Consolas" pitchFamily="49" charset="0"/>
                <a:cs typeface="Times New Roman" pitchFamily="18" charset="0"/>
              </a:rPr>
              <a:t> </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 </a:t>
            </a:r>
            <a:endParaRPr lang="en-US" sz="1800" dirty="0">
              <a:latin typeface="Times New Roman" pitchFamily="18" charset="0"/>
              <a:cs typeface="Times New Roman" pitchFamily="18" charset="0"/>
            </a:endParaRPr>
          </a:p>
          <a:p>
            <a:pPr algn="just"/>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declaram</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functia</a:t>
            </a:r>
            <a:r>
              <a:rPr lang="en-US" sz="1100" dirty="0">
                <a:solidFill>
                  <a:srgbClr val="008000"/>
                </a:solidFill>
                <a:latin typeface="Consolas" pitchFamily="49" charset="0"/>
                <a:cs typeface="Times New Roman" pitchFamily="18" charset="0"/>
              </a:rPr>
              <a:t> din </a:t>
            </a:r>
            <a:r>
              <a:rPr lang="en-US" sz="1100" dirty="0" err="1">
                <a:solidFill>
                  <a:srgbClr val="008000"/>
                </a:solidFill>
                <a:latin typeface="Consolas" pitchFamily="49" charset="0"/>
                <a:cs typeface="Times New Roman" pitchFamily="18" charset="0"/>
              </a:rPr>
              <a:t>fisierul</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asm</a:t>
            </a:r>
            <a:r>
              <a:rPr lang="ro-RO" sz="1100" dirty="0">
                <a:solidFill>
                  <a:srgbClr val="008000"/>
                </a:solidFill>
                <a:latin typeface="Consolas" pitchFamily="49" charset="0"/>
                <a:cs typeface="Times New Roman" pitchFamily="18" charset="0"/>
              </a:rPr>
              <a:t> </a:t>
            </a:r>
            <a:r>
              <a:rPr lang="en-US" sz="1100" dirty="0" err="1" smtClean="0">
                <a:solidFill>
                  <a:srgbClr val="008000"/>
                </a:solidFill>
                <a:latin typeface="Consolas" pitchFamily="49" charset="0"/>
                <a:cs typeface="Times New Roman" pitchFamily="18" charset="0"/>
              </a:rPr>
              <a:t>astfel</a:t>
            </a:r>
            <a:r>
              <a:rPr lang="en-US" sz="1100" dirty="0" smtClean="0">
                <a:solidFill>
                  <a:srgbClr val="008000"/>
                </a:solidFill>
                <a:latin typeface="Consolas" pitchFamily="49" charset="0"/>
                <a:cs typeface="Times New Roman" pitchFamily="18" charset="0"/>
              </a:rPr>
              <a:t> </a:t>
            </a:r>
            <a:r>
              <a:rPr lang="en-US" sz="1100" dirty="0" err="1" smtClean="0">
                <a:solidFill>
                  <a:srgbClr val="008000"/>
                </a:solidFill>
                <a:latin typeface="Consolas" pitchFamily="49" charset="0"/>
                <a:cs typeface="Times New Roman" pitchFamily="18" charset="0"/>
              </a:rPr>
              <a:t>incat</a:t>
            </a:r>
            <a:r>
              <a:rPr lang="en-US" sz="1100" dirty="0" smtClean="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compilatorul</a:t>
            </a:r>
            <a:r>
              <a:rPr lang="en-US" sz="1100" dirty="0">
                <a:solidFill>
                  <a:srgbClr val="008000"/>
                </a:solidFill>
                <a:latin typeface="Consolas" pitchFamily="49" charset="0"/>
                <a:cs typeface="Times New Roman" pitchFamily="18" charset="0"/>
              </a:rPr>
              <a:t> C </a:t>
            </a:r>
            <a:r>
              <a:rPr lang="en-US" sz="1100" dirty="0" err="1">
                <a:solidFill>
                  <a:srgbClr val="008000"/>
                </a:solidFill>
                <a:latin typeface="Consolas" pitchFamily="49" charset="0"/>
                <a:cs typeface="Times New Roman" pitchFamily="18" charset="0"/>
              </a:rPr>
              <a:t>sa</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cunoasca</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tipul</a:t>
            </a:r>
            <a:r>
              <a:rPr lang="en-US" sz="1100" dirty="0">
                <a:solidFill>
                  <a:srgbClr val="008000"/>
                </a:solidFill>
                <a:latin typeface="Consolas" pitchFamily="49" charset="0"/>
                <a:cs typeface="Times New Roman" pitchFamily="18" charset="0"/>
              </a:rPr>
              <a:t> de </a:t>
            </a:r>
            <a:r>
              <a:rPr lang="en-US" sz="1100" dirty="0" err="1">
                <a:solidFill>
                  <a:srgbClr val="008000"/>
                </a:solidFill>
                <a:latin typeface="Consolas" pitchFamily="49" charset="0"/>
                <a:cs typeface="Times New Roman" pitchFamily="18" charset="0"/>
              </a:rPr>
              <a:t>parametri</a:t>
            </a:r>
            <a:r>
              <a:rPr lang="en-US" sz="1100" dirty="0">
                <a:solidFill>
                  <a:srgbClr val="008000"/>
                </a:solidFill>
                <a:latin typeface="Consolas" pitchFamily="49" charset="0"/>
                <a:cs typeface="Times New Roman" pitchFamily="18" charset="0"/>
              </a:rPr>
              <a:t> si </a:t>
            </a:r>
            <a:r>
              <a:rPr lang="en-US" sz="1100" dirty="0" err="1">
                <a:solidFill>
                  <a:srgbClr val="008000"/>
                </a:solidFill>
                <a:latin typeface="Consolas" pitchFamily="49" charset="0"/>
                <a:cs typeface="Times New Roman" pitchFamily="18" charset="0"/>
              </a:rPr>
              <a:t>rezultat</a:t>
            </a:r>
            <a:endParaRPr lang="ro-RO" sz="1100" dirty="0">
              <a:solidFill>
                <a:srgbClr val="008000"/>
              </a:solidFill>
              <a:latin typeface="Consolas" pitchFamily="49" charset="0"/>
              <a:cs typeface="Times New Roman" pitchFamily="18" charset="0"/>
            </a:endParaRPr>
          </a:p>
          <a:p>
            <a:pPr algn="just"/>
            <a:r>
              <a:rPr lang="ro-RO" sz="1100" dirty="0">
                <a:solidFill>
                  <a:srgbClr val="008000"/>
                </a:solidFill>
                <a:latin typeface="Consolas" pitchFamily="49" charset="0"/>
                <a:cs typeface="Times New Roman" pitchFamily="18" charset="0"/>
              </a:rPr>
              <a:t>// linkeditorul se va ocupa de implementarea funcției, compilatorul </a:t>
            </a:r>
            <a:r>
              <a:rPr lang="en-US" sz="1100" dirty="0" smtClean="0">
                <a:solidFill>
                  <a:srgbClr val="008000"/>
                </a:solidFill>
                <a:latin typeface="Consolas" pitchFamily="49" charset="0"/>
                <a:cs typeface="Times New Roman" pitchFamily="18" charset="0"/>
              </a:rPr>
              <a:t>C </a:t>
            </a:r>
            <a:r>
              <a:rPr lang="ro-RO" sz="1100" dirty="0" smtClean="0">
                <a:solidFill>
                  <a:srgbClr val="008000"/>
                </a:solidFill>
                <a:latin typeface="Consolas" pitchFamily="49" charset="0"/>
                <a:cs typeface="Times New Roman" pitchFamily="18" charset="0"/>
              </a:rPr>
              <a:t>necesită </a:t>
            </a:r>
            <a:r>
              <a:rPr lang="ro-RO" sz="1100" dirty="0">
                <a:solidFill>
                  <a:srgbClr val="008000"/>
                </a:solidFill>
                <a:latin typeface="Consolas" pitchFamily="49" charset="0"/>
                <a:cs typeface="Times New Roman" pitchFamily="18" charset="0"/>
              </a:rPr>
              <a:t>doar sa-i cunoască antetul</a:t>
            </a:r>
            <a:endParaRPr lang="en-US" sz="1800" dirty="0">
              <a:latin typeface="Times New Roman" pitchFamily="18" charset="0"/>
              <a:cs typeface="Times New Roman" pitchFamily="18" charset="0"/>
            </a:endParaRPr>
          </a:p>
          <a:p>
            <a:pPr algn="just"/>
            <a:r>
              <a:rPr lang="en-US" sz="1100" dirty="0">
                <a:solidFill>
                  <a:srgbClr val="0000FF"/>
                </a:solidFill>
                <a:latin typeface="Consolas" pitchFamily="49" charset="0"/>
                <a:cs typeface="Times New Roman" pitchFamily="18" charset="0"/>
              </a:rPr>
              <a:t>void</a:t>
            </a:r>
            <a:r>
              <a:rPr lang="en-US" sz="1100" dirty="0">
                <a:solidFill>
                  <a:srgbClr val="000000"/>
                </a:solidFill>
                <a:latin typeface="Consolas" pitchFamily="49" charset="0"/>
                <a:cs typeface="Times New Roman" pitchFamily="18" charset="0"/>
              </a:rPr>
              <a:t> </a:t>
            </a:r>
            <a:r>
              <a:rPr lang="en-US" sz="1100" dirty="0" err="1">
                <a:solidFill>
                  <a:srgbClr val="880000"/>
                </a:solidFill>
                <a:latin typeface="Consolas" pitchFamily="49" charset="0"/>
                <a:cs typeface="Times New Roman" pitchFamily="18" charset="0"/>
              </a:rPr>
              <a:t>asm_start</a:t>
            </a:r>
            <a:r>
              <a:rPr lang="en-US" sz="1100" dirty="0">
                <a:solidFill>
                  <a:srgbClr val="000000"/>
                </a:solidFill>
                <a:latin typeface="Consolas" pitchFamily="49" charset="0"/>
                <a:cs typeface="Times New Roman" pitchFamily="18" charset="0"/>
              </a:rPr>
              <a:t>(</a:t>
            </a:r>
            <a:r>
              <a:rPr lang="en-US" sz="1100" dirty="0">
                <a:solidFill>
                  <a:srgbClr val="0000FF"/>
                </a:solidFill>
                <a:latin typeface="Consolas" pitchFamily="49" charset="0"/>
                <a:cs typeface="Times New Roman" pitchFamily="18" charset="0"/>
              </a:rPr>
              <a:t>void</a:t>
            </a:r>
            <a:r>
              <a:rPr lang="en-US" sz="1100" dirty="0" smtClean="0">
                <a:solidFill>
                  <a:srgbClr val="000000"/>
                </a:solidFill>
                <a:latin typeface="Consolas" pitchFamily="49" charset="0"/>
                <a:cs typeface="Times New Roman" pitchFamily="18" charset="0"/>
              </a:rPr>
              <a:t>); //</a:t>
            </a:r>
            <a:r>
              <a:rPr lang="en-US" sz="1100" dirty="0" err="1" smtClean="0">
                <a:solidFill>
                  <a:srgbClr val="000000"/>
                </a:solidFill>
                <a:latin typeface="Consolas" pitchFamily="49" charset="0"/>
                <a:cs typeface="Times New Roman" pitchFamily="18" charset="0"/>
              </a:rPr>
              <a:t>echivalent</a:t>
            </a:r>
            <a:r>
              <a:rPr lang="en-US" sz="1100" dirty="0" smtClean="0">
                <a:solidFill>
                  <a:srgbClr val="000000"/>
                </a:solidFill>
                <a:latin typeface="Consolas" pitchFamily="49" charset="0"/>
                <a:cs typeface="Times New Roman" pitchFamily="18" charset="0"/>
              </a:rPr>
              <a:t> ca </a:t>
            </a:r>
            <a:r>
              <a:rPr lang="en-US" sz="1100" dirty="0" err="1" smtClean="0">
                <a:solidFill>
                  <a:srgbClr val="000000"/>
                </a:solidFill>
                <a:latin typeface="Consolas" pitchFamily="49" charset="0"/>
                <a:cs typeface="Times New Roman" pitchFamily="18" charset="0"/>
              </a:rPr>
              <a:t>efect</a:t>
            </a:r>
            <a:r>
              <a:rPr lang="en-US" sz="1100" dirty="0" smtClean="0">
                <a:solidFill>
                  <a:srgbClr val="000000"/>
                </a:solidFill>
                <a:latin typeface="Consolas" pitchFamily="49" charset="0"/>
                <a:cs typeface="Times New Roman" pitchFamily="18" charset="0"/>
              </a:rPr>
              <a:t> cu </a:t>
            </a:r>
            <a:r>
              <a:rPr lang="en-US" sz="1100" b="1" dirty="0" smtClean="0">
                <a:solidFill>
                  <a:srgbClr val="000000"/>
                </a:solidFill>
                <a:latin typeface="Consolas" pitchFamily="49" charset="0"/>
                <a:cs typeface="Times New Roman" pitchFamily="18" charset="0"/>
              </a:rPr>
              <a:t>extern void </a:t>
            </a:r>
            <a:r>
              <a:rPr lang="en-US" sz="1100" b="1" dirty="0" err="1" smtClean="0">
                <a:solidFill>
                  <a:srgbClr val="000000"/>
                </a:solidFill>
                <a:latin typeface="Consolas" pitchFamily="49" charset="0"/>
                <a:cs typeface="Times New Roman" pitchFamily="18" charset="0"/>
              </a:rPr>
              <a:t>asm_start</a:t>
            </a:r>
            <a:r>
              <a:rPr lang="en-US" sz="1100" b="1" dirty="0" smtClean="0">
                <a:solidFill>
                  <a:srgbClr val="000000"/>
                </a:solidFill>
                <a:latin typeface="Consolas" pitchFamily="49" charset="0"/>
                <a:cs typeface="Times New Roman" pitchFamily="18" charset="0"/>
              </a:rPr>
              <a:t>(void) </a:t>
            </a:r>
            <a:r>
              <a:rPr lang="en-US" sz="1100" dirty="0" smtClean="0">
                <a:solidFill>
                  <a:srgbClr val="000000"/>
                </a:solidFill>
                <a:latin typeface="Consolas" pitchFamily="49" charset="0"/>
                <a:cs typeface="Times New Roman" pitchFamily="18" charset="0"/>
              </a:rPr>
              <a:t>! </a:t>
            </a:r>
            <a:r>
              <a:rPr lang="en-US" sz="1100" dirty="0" err="1" smtClean="0">
                <a:solidFill>
                  <a:srgbClr val="000000"/>
                </a:solidFill>
                <a:latin typeface="Consolas" pitchFamily="49" charset="0"/>
                <a:cs typeface="Times New Roman" pitchFamily="18" charset="0"/>
              </a:rPr>
              <a:t>Orice</a:t>
            </a:r>
            <a:r>
              <a:rPr lang="en-US" sz="1100" dirty="0" smtClean="0">
                <a:solidFill>
                  <a:srgbClr val="000000"/>
                </a:solidFill>
                <a:latin typeface="Consolas" pitchFamily="49" charset="0"/>
                <a:cs typeface="Times New Roman" pitchFamily="18" charset="0"/>
              </a:rPr>
              <a:t> </a:t>
            </a:r>
            <a:r>
              <a:rPr lang="en-US" sz="1100" dirty="0" err="1" smtClean="0">
                <a:solidFill>
                  <a:srgbClr val="000000"/>
                </a:solidFill>
                <a:latin typeface="Consolas" pitchFamily="49" charset="0"/>
                <a:cs typeface="Times New Roman" pitchFamily="18" charset="0"/>
              </a:rPr>
              <a:t>functie</a:t>
            </a:r>
            <a:r>
              <a:rPr lang="en-US" sz="1100" dirty="0" smtClean="0">
                <a:solidFill>
                  <a:srgbClr val="000000"/>
                </a:solidFill>
                <a:latin typeface="Consolas" pitchFamily="49" charset="0"/>
                <a:cs typeface="Times New Roman" pitchFamily="18" charset="0"/>
              </a:rPr>
              <a:t> </a:t>
            </a:r>
            <a:r>
              <a:rPr lang="en-US" sz="1100" b="1" u="sng" dirty="0" err="1" smtClean="0">
                <a:solidFill>
                  <a:srgbClr val="000000"/>
                </a:solidFill>
                <a:latin typeface="Consolas" pitchFamily="49" charset="0"/>
                <a:cs typeface="Times New Roman" pitchFamily="18" charset="0"/>
              </a:rPr>
              <a:t>declarata</a:t>
            </a:r>
            <a:r>
              <a:rPr lang="en-US" sz="1100" dirty="0" smtClean="0">
                <a:solidFill>
                  <a:srgbClr val="000000"/>
                </a:solidFill>
                <a:latin typeface="Consolas" pitchFamily="49" charset="0"/>
                <a:cs typeface="Times New Roman" pitchFamily="18" charset="0"/>
              </a:rPr>
              <a:t> la </a:t>
            </a:r>
            <a:r>
              <a:rPr lang="en-US" sz="1100" dirty="0" err="1" smtClean="0">
                <a:solidFill>
                  <a:srgbClr val="000000"/>
                </a:solidFill>
                <a:latin typeface="Consolas" pitchFamily="49" charset="0"/>
                <a:cs typeface="Times New Roman" pitchFamily="18" charset="0"/>
              </a:rPr>
              <a:t>nivelul</a:t>
            </a:r>
            <a:r>
              <a:rPr lang="en-US" sz="1100" dirty="0" smtClean="0">
                <a:solidFill>
                  <a:srgbClr val="000000"/>
                </a:solidFill>
                <a:latin typeface="Consolas" pitchFamily="49" charset="0"/>
                <a:cs typeface="Times New Roman" pitchFamily="18" charset="0"/>
              </a:rPr>
              <a:t> </a:t>
            </a:r>
            <a:r>
              <a:rPr lang="en-US" sz="1100" dirty="0" err="1" smtClean="0">
                <a:solidFill>
                  <a:srgbClr val="000000"/>
                </a:solidFill>
                <a:latin typeface="Consolas" pitchFamily="49" charset="0"/>
                <a:cs typeface="Times New Roman" pitchFamily="18" charset="0"/>
              </a:rPr>
              <a:t>cel</a:t>
            </a:r>
            <a:r>
              <a:rPr lang="en-US" sz="1100" dirty="0" smtClean="0">
                <a:solidFill>
                  <a:srgbClr val="000000"/>
                </a:solidFill>
                <a:latin typeface="Consolas" pitchFamily="49" charset="0"/>
                <a:cs typeface="Times New Roman" pitchFamily="18" charset="0"/>
              </a:rPr>
              <a:t> </a:t>
            </a:r>
            <a:r>
              <a:rPr lang="en-US" sz="1100" dirty="0" err="1" smtClean="0">
                <a:solidFill>
                  <a:srgbClr val="000000"/>
                </a:solidFill>
                <a:latin typeface="Consolas" pitchFamily="49" charset="0"/>
                <a:cs typeface="Times New Roman" pitchFamily="18" charset="0"/>
              </a:rPr>
              <a:t>mai</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 </a:t>
            </a:r>
            <a:r>
              <a:rPr lang="en-US" sz="1100" dirty="0" smtClean="0">
                <a:solidFill>
                  <a:srgbClr val="000000"/>
                </a:solidFill>
                <a:latin typeface="Consolas" pitchFamily="49" charset="0"/>
                <a:cs typeface="Times New Roman" pitchFamily="18" charset="0"/>
              </a:rPr>
              <a:t>			 // exterior al </a:t>
            </a:r>
            <a:r>
              <a:rPr lang="en-US" sz="1100" dirty="0" err="1" smtClean="0">
                <a:solidFill>
                  <a:srgbClr val="000000"/>
                </a:solidFill>
                <a:latin typeface="Consolas" pitchFamily="49" charset="0"/>
                <a:cs typeface="Times New Roman" pitchFamily="18" charset="0"/>
              </a:rPr>
              <a:t>unui</a:t>
            </a:r>
            <a:r>
              <a:rPr lang="en-US" sz="1100" dirty="0" smtClean="0">
                <a:solidFill>
                  <a:srgbClr val="000000"/>
                </a:solidFill>
                <a:latin typeface="Consolas" pitchFamily="49" charset="0"/>
                <a:cs typeface="Times New Roman" pitchFamily="18" charset="0"/>
              </a:rPr>
              <a:t> </a:t>
            </a:r>
            <a:r>
              <a:rPr lang="en-US" sz="1100" dirty="0" err="1" smtClean="0">
                <a:solidFill>
                  <a:srgbClr val="000000"/>
                </a:solidFill>
                <a:latin typeface="Consolas" pitchFamily="49" charset="0"/>
                <a:cs typeface="Times New Roman" pitchFamily="18" charset="0"/>
              </a:rPr>
              <a:t>modul</a:t>
            </a:r>
            <a:r>
              <a:rPr lang="en-US" sz="1100" dirty="0" smtClean="0">
                <a:solidFill>
                  <a:srgbClr val="000000"/>
                </a:solidFill>
                <a:latin typeface="Consolas" pitchFamily="49" charset="0"/>
                <a:cs typeface="Times New Roman" pitchFamily="18" charset="0"/>
              </a:rPr>
              <a:t> C </a:t>
            </a:r>
            <a:r>
              <a:rPr lang="en-US" sz="1100" b="1" dirty="0" smtClean="0">
                <a:solidFill>
                  <a:srgbClr val="000000"/>
                </a:solidFill>
                <a:latin typeface="Consolas" pitchFamily="49" charset="0"/>
                <a:cs typeface="Times New Roman" pitchFamily="18" charset="0"/>
              </a:rPr>
              <a:t>face parte </a:t>
            </a:r>
            <a:r>
              <a:rPr lang="en-US" sz="1100" b="1" dirty="0" smtClean="0">
                <a:solidFill>
                  <a:srgbClr val="000000"/>
                </a:solidFill>
                <a:latin typeface="Consolas" pitchFamily="49" charset="0"/>
                <a:cs typeface="Times New Roman" pitchFamily="18" charset="0"/>
              </a:rPr>
              <a:t>implicit din </a:t>
            </a:r>
            <a:r>
              <a:rPr lang="en-US" sz="1100" b="1" dirty="0" err="1" smtClean="0">
                <a:solidFill>
                  <a:srgbClr val="000000"/>
                </a:solidFill>
                <a:latin typeface="Consolas" pitchFamily="49" charset="0"/>
                <a:cs typeface="Times New Roman" pitchFamily="18" charset="0"/>
              </a:rPr>
              <a:t>clasa</a:t>
            </a:r>
            <a:r>
              <a:rPr lang="en-US" sz="1100" b="1" dirty="0" smtClean="0">
                <a:solidFill>
                  <a:srgbClr val="000000"/>
                </a:solidFill>
                <a:latin typeface="Consolas" pitchFamily="49" charset="0"/>
                <a:cs typeface="Times New Roman" pitchFamily="18" charset="0"/>
              </a:rPr>
              <a:t> de </a:t>
            </a:r>
            <a:r>
              <a:rPr lang="en-US" sz="1100" b="1" dirty="0" err="1" smtClean="0">
                <a:solidFill>
                  <a:srgbClr val="000000"/>
                </a:solidFill>
                <a:latin typeface="Consolas" pitchFamily="49" charset="0"/>
                <a:cs typeface="Times New Roman" pitchFamily="18" charset="0"/>
              </a:rPr>
              <a:t>memorie</a:t>
            </a:r>
            <a:r>
              <a:rPr lang="en-US" sz="1100" b="1" dirty="0" smtClean="0">
                <a:solidFill>
                  <a:srgbClr val="000000"/>
                </a:solidFill>
                <a:latin typeface="Consolas" pitchFamily="49" charset="0"/>
                <a:cs typeface="Times New Roman" pitchFamily="18" charset="0"/>
              </a:rPr>
              <a:t> extern</a:t>
            </a:r>
            <a:endParaRPr lang="en-US" sz="1800" b="1" dirty="0">
              <a:latin typeface="Times New Roman" pitchFamily="18" charset="0"/>
              <a:cs typeface="Times New Roman" pitchFamily="18" charset="0"/>
            </a:endParaRPr>
          </a:p>
          <a:p>
            <a:pPr algn="just"/>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functia</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afisare</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este</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apelata</a:t>
            </a:r>
            <a:r>
              <a:rPr lang="en-US" sz="1100" dirty="0">
                <a:solidFill>
                  <a:srgbClr val="008000"/>
                </a:solidFill>
                <a:latin typeface="Consolas" pitchFamily="49" charset="0"/>
                <a:cs typeface="Times New Roman" pitchFamily="18" charset="0"/>
              </a:rPr>
              <a:t> de </a:t>
            </a:r>
            <a:r>
              <a:rPr lang="en-US" sz="1100" dirty="0" err="1">
                <a:solidFill>
                  <a:srgbClr val="008000"/>
                </a:solidFill>
                <a:latin typeface="Consolas" pitchFamily="49" charset="0"/>
                <a:cs typeface="Times New Roman" pitchFamily="18" charset="0"/>
              </a:rPr>
              <a:t>catre</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codul</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asm</a:t>
            </a:r>
            <a:endParaRPr lang="en-US" sz="1800" dirty="0">
              <a:latin typeface="Times New Roman" pitchFamily="18" charset="0"/>
              <a:cs typeface="Times New Roman" pitchFamily="18" charset="0"/>
            </a:endParaRPr>
          </a:p>
          <a:p>
            <a:pPr algn="just"/>
            <a:r>
              <a:rPr lang="en-US" sz="1100" dirty="0">
                <a:solidFill>
                  <a:srgbClr val="0000FF"/>
                </a:solidFill>
                <a:latin typeface="Consolas" pitchFamily="49" charset="0"/>
                <a:cs typeface="Times New Roman" pitchFamily="18" charset="0"/>
              </a:rPr>
              <a:t>void</a:t>
            </a:r>
            <a:r>
              <a:rPr lang="en-US" sz="1100" dirty="0">
                <a:solidFill>
                  <a:srgbClr val="000000"/>
                </a:solidFill>
                <a:latin typeface="Consolas" pitchFamily="49" charset="0"/>
                <a:cs typeface="Times New Roman" pitchFamily="18" charset="0"/>
              </a:rPr>
              <a:t> </a:t>
            </a:r>
            <a:r>
              <a:rPr lang="en-US" sz="1100" dirty="0" err="1">
                <a:solidFill>
                  <a:srgbClr val="880000"/>
                </a:solidFill>
                <a:latin typeface="Consolas" pitchFamily="49" charset="0"/>
                <a:cs typeface="Times New Roman" pitchFamily="18" charset="0"/>
              </a:rPr>
              <a:t>afisare</a:t>
            </a:r>
            <a:r>
              <a:rPr lang="en-US" sz="1100" dirty="0">
                <a:solidFill>
                  <a:srgbClr val="000000"/>
                </a:solidFill>
                <a:latin typeface="Consolas" pitchFamily="49" charset="0"/>
                <a:cs typeface="Times New Roman" pitchFamily="18" charset="0"/>
              </a:rPr>
              <a:t>(</a:t>
            </a:r>
            <a:r>
              <a:rPr lang="en-US" sz="1100" dirty="0" err="1">
                <a:solidFill>
                  <a:srgbClr val="0000FF"/>
                </a:solidFill>
                <a:latin typeface="Consolas" pitchFamily="49" charset="0"/>
                <a:cs typeface="Times New Roman" pitchFamily="18" charset="0"/>
              </a:rPr>
              <a:t>int</a:t>
            </a:r>
            <a:r>
              <a:rPr lang="en-US" sz="1100" dirty="0">
                <a:solidFill>
                  <a:srgbClr val="000000"/>
                </a:solidFill>
                <a:latin typeface="Consolas" pitchFamily="49" charset="0"/>
                <a:cs typeface="Times New Roman" pitchFamily="18" charset="0"/>
              </a:rPr>
              <a:t> *</a:t>
            </a:r>
            <a:r>
              <a:rPr lang="en-US" sz="1100" dirty="0">
                <a:solidFill>
                  <a:srgbClr val="000080"/>
                </a:solidFill>
                <a:latin typeface="Consolas" pitchFamily="49" charset="0"/>
                <a:cs typeface="Times New Roman" pitchFamily="18" charset="0"/>
              </a:rPr>
              <a:t>vector</a:t>
            </a:r>
            <a:r>
              <a:rPr lang="en-US" sz="1100" dirty="0">
                <a:solidFill>
                  <a:srgbClr val="000000"/>
                </a:solidFill>
                <a:latin typeface="Consolas" pitchFamily="49" charset="0"/>
                <a:cs typeface="Times New Roman" pitchFamily="18" charset="0"/>
              </a:rPr>
              <a:t>, </a:t>
            </a:r>
            <a:r>
              <a:rPr lang="en-US" sz="1100" dirty="0" err="1">
                <a:solidFill>
                  <a:srgbClr val="0000FF"/>
                </a:solidFill>
                <a:latin typeface="Consolas" pitchFamily="49" charset="0"/>
                <a:cs typeface="Times New Roman" pitchFamily="18" charset="0"/>
              </a:rPr>
              <a:t>int</a:t>
            </a:r>
            <a:r>
              <a:rPr lang="en-US" sz="1100" dirty="0">
                <a:solidFill>
                  <a:srgbClr val="000000"/>
                </a:solidFill>
                <a:latin typeface="Consolas" pitchFamily="49" charset="0"/>
                <a:cs typeface="Times New Roman" pitchFamily="18" charset="0"/>
              </a:rPr>
              <a:t> </a:t>
            </a:r>
            <a:r>
              <a:rPr lang="en-US" sz="1100" dirty="0" err="1">
                <a:solidFill>
                  <a:srgbClr val="000080"/>
                </a:solidFill>
                <a:latin typeface="Consolas" pitchFamily="49" charset="0"/>
                <a:cs typeface="Times New Roman" pitchFamily="18" charset="0"/>
              </a:rPr>
              <a:t>numar_elemente</a:t>
            </a:r>
            <a:r>
              <a:rPr lang="en-US" sz="1100" dirty="0" smtClean="0">
                <a:solidFill>
                  <a:srgbClr val="000000"/>
                </a:solidFill>
                <a:latin typeface="Consolas" pitchFamily="49" charset="0"/>
                <a:cs typeface="Times New Roman" pitchFamily="18" charset="0"/>
              </a:rPr>
              <a:t>)  //</a:t>
            </a:r>
            <a:r>
              <a:rPr lang="en-US" sz="1100" dirty="0" err="1" smtClean="0">
                <a:solidFill>
                  <a:srgbClr val="000000"/>
                </a:solidFill>
                <a:latin typeface="Consolas" pitchFamily="49" charset="0"/>
                <a:cs typeface="Times New Roman" pitchFamily="18" charset="0"/>
              </a:rPr>
              <a:t>orice</a:t>
            </a:r>
            <a:r>
              <a:rPr lang="en-US" sz="1100" dirty="0" smtClean="0">
                <a:solidFill>
                  <a:srgbClr val="000000"/>
                </a:solidFill>
                <a:latin typeface="Consolas" pitchFamily="49" charset="0"/>
                <a:cs typeface="Times New Roman" pitchFamily="18" charset="0"/>
              </a:rPr>
              <a:t> </a:t>
            </a:r>
            <a:r>
              <a:rPr lang="en-US" sz="1100" dirty="0" err="1" smtClean="0">
                <a:solidFill>
                  <a:srgbClr val="000000"/>
                </a:solidFill>
                <a:latin typeface="Consolas" pitchFamily="49" charset="0"/>
                <a:cs typeface="Times New Roman" pitchFamily="18" charset="0"/>
              </a:rPr>
              <a:t>functie</a:t>
            </a:r>
            <a:r>
              <a:rPr lang="en-US" sz="1100" dirty="0" smtClean="0">
                <a:solidFill>
                  <a:srgbClr val="000000"/>
                </a:solidFill>
                <a:latin typeface="Consolas" pitchFamily="49" charset="0"/>
                <a:cs typeface="Times New Roman" pitchFamily="18" charset="0"/>
              </a:rPr>
              <a:t> </a:t>
            </a:r>
            <a:r>
              <a:rPr lang="en-US" sz="1100" b="1" u="sng" dirty="0" err="1" smtClean="0">
                <a:solidFill>
                  <a:srgbClr val="000000"/>
                </a:solidFill>
                <a:latin typeface="Consolas" pitchFamily="49" charset="0"/>
                <a:cs typeface="Times New Roman" pitchFamily="18" charset="0"/>
              </a:rPr>
              <a:t>definita</a:t>
            </a:r>
            <a:r>
              <a:rPr lang="en-US" sz="1100" dirty="0" smtClean="0">
                <a:solidFill>
                  <a:srgbClr val="000000"/>
                </a:solidFill>
                <a:latin typeface="Consolas" pitchFamily="49" charset="0"/>
                <a:cs typeface="Times New Roman" pitchFamily="18" charset="0"/>
              </a:rPr>
              <a:t> la </a:t>
            </a:r>
            <a:r>
              <a:rPr lang="en-US" sz="1100" dirty="0" err="1" smtClean="0">
                <a:solidFill>
                  <a:srgbClr val="000000"/>
                </a:solidFill>
                <a:latin typeface="Consolas" pitchFamily="49" charset="0"/>
                <a:cs typeface="Times New Roman" pitchFamily="18" charset="0"/>
              </a:rPr>
              <a:t>nivelul</a:t>
            </a:r>
            <a:r>
              <a:rPr lang="en-US" sz="1100" dirty="0" smtClean="0">
                <a:solidFill>
                  <a:srgbClr val="000000"/>
                </a:solidFill>
                <a:latin typeface="Consolas" pitchFamily="49" charset="0"/>
                <a:cs typeface="Times New Roman" pitchFamily="18" charset="0"/>
              </a:rPr>
              <a:t> </a:t>
            </a:r>
            <a:r>
              <a:rPr lang="en-US" sz="1100" dirty="0" err="1" smtClean="0">
                <a:solidFill>
                  <a:srgbClr val="000000"/>
                </a:solidFill>
                <a:latin typeface="Consolas" pitchFamily="49" charset="0"/>
                <a:cs typeface="Times New Roman" pitchFamily="18" charset="0"/>
              </a:rPr>
              <a:t>cel</a:t>
            </a:r>
            <a:r>
              <a:rPr lang="en-US" sz="1100" dirty="0" smtClean="0">
                <a:solidFill>
                  <a:srgbClr val="000000"/>
                </a:solidFill>
                <a:latin typeface="Consolas" pitchFamily="49" charset="0"/>
                <a:cs typeface="Times New Roman" pitchFamily="18" charset="0"/>
              </a:rPr>
              <a:t> </a:t>
            </a:r>
            <a:r>
              <a:rPr lang="en-US" sz="1100" dirty="0" err="1" smtClean="0">
                <a:solidFill>
                  <a:srgbClr val="000000"/>
                </a:solidFill>
                <a:latin typeface="Consolas" pitchFamily="49" charset="0"/>
                <a:cs typeface="Times New Roman" pitchFamily="18" charset="0"/>
              </a:rPr>
              <a:t>mai</a:t>
            </a:r>
            <a:r>
              <a:rPr lang="en-US" sz="1100" dirty="0" smtClean="0">
                <a:solidFill>
                  <a:srgbClr val="000000"/>
                </a:solidFill>
                <a:latin typeface="Consolas" pitchFamily="49" charset="0"/>
                <a:cs typeface="Times New Roman" pitchFamily="18" charset="0"/>
              </a:rPr>
              <a:t> exterior al </a:t>
            </a:r>
            <a:endParaRPr lang="en-US" sz="1800" dirty="0">
              <a:latin typeface="Times New Roman" pitchFamily="18" charset="0"/>
              <a:cs typeface="Times New Roman" pitchFamily="18" charset="0"/>
            </a:endParaRPr>
          </a:p>
          <a:p>
            <a:pPr algn="just"/>
            <a:r>
              <a:rPr lang="en-US" sz="1100" dirty="0" smtClean="0">
                <a:solidFill>
                  <a:srgbClr val="000000"/>
                </a:solidFill>
                <a:latin typeface="Consolas" pitchFamily="49" charset="0"/>
                <a:cs typeface="Times New Roman" pitchFamily="18" charset="0"/>
              </a:rPr>
              <a:t>{						     //</a:t>
            </a:r>
            <a:r>
              <a:rPr lang="en-US" sz="1100" dirty="0" err="1" smtClean="0">
                <a:solidFill>
                  <a:srgbClr val="000000"/>
                </a:solidFill>
                <a:latin typeface="Consolas" pitchFamily="49" charset="0"/>
                <a:cs typeface="Times New Roman" pitchFamily="18" charset="0"/>
              </a:rPr>
              <a:t>unui</a:t>
            </a:r>
            <a:r>
              <a:rPr lang="en-US" sz="1100" dirty="0" smtClean="0">
                <a:solidFill>
                  <a:srgbClr val="000000"/>
                </a:solidFill>
                <a:latin typeface="Consolas" pitchFamily="49" charset="0"/>
                <a:cs typeface="Times New Roman" pitchFamily="18" charset="0"/>
              </a:rPr>
              <a:t> </a:t>
            </a:r>
            <a:r>
              <a:rPr lang="en-US" sz="1100" dirty="0" err="1" smtClean="0">
                <a:solidFill>
                  <a:srgbClr val="000000"/>
                </a:solidFill>
                <a:latin typeface="Consolas" pitchFamily="49" charset="0"/>
                <a:cs typeface="Times New Roman" pitchFamily="18" charset="0"/>
              </a:rPr>
              <a:t>modul</a:t>
            </a:r>
            <a:r>
              <a:rPr lang="en-US" sz="1100" dirty="0" smtClean="0">
                <a:solidFill>
                  <a:srgbClr val="000000"/>
                </a:solidFill>
                <a:latin typeface="Consolas" pitchFamily="49" charset="0"/>
                <a:cs typeface="Times New Roman" pitchFamily="18" charset="0"/>
              </a:rPr>
              <a:t> C </a:t>
            </a:r>
            <a:r>
              <a:rPr lang="en-US" sz="1100" dirty="0" err="1" smtClean="0">
                <a:solidFill>
                  <a:srgbClr val="000000"/>
                </a:solidFill>
                <a:latin typeface="Consolas" pitchFamily="49" charset="0"/>
                <a:cs typeface="Times New Roman" pitchFamily="18" charset="0"/>
              </a:rPr>
              <a:t>este</a:t>
            </a:r>
            <a:r>
              <a:rPr lang="en-US" sz="1100" dirty="0" smtClean="0">
                <a:solidFill>
                  <a:srgbClr val="000000"/>
                </a:solidFill>
                <a:latin typeface="Consolas" pitchFamily="49" charset="0"/>
                <a:cs typeface="Times New Roman" pitchFamily="18" charset="0"/>
              </a:rPr>
              <a:t> implicit “</a:t>
            </a:r>
            <a:r>
              <a:rPr lang="en-US" sz="1100" dirty="0" err="1" smtClean="0">
                <a:solidFill>
                  <a:srgbClr val="000000"/>
                </a:solidFill>
                <a:latin typeface="Consolas" pitchFamily="49" charset="0"/>
                <a:cs typeface="Times New Roman" pitchFamily="18" charset="0"/>
              </a:rPr>
              <a:t>globala</a:t>
            </a:r>
            <a:r>
              <a:rPr lang="en-US" sz="1100" dirty="0" smtClean="0">
                <a:solidFill>
                  <a:srgbClr val="000000"/>
                </a:solidFill>
                <a:latin typeface="Consolas" pitchFamily="49" charset="0"/>
                <a:cs typeface="Times New Roman" pitchFamily="18" charset="0"/>
              </a:rPr>
              <a:t>” – </a:t>
            </a:r>
            <a:r>
              <a:rPr lang="en-US" sz="1100" dirty="0" err="1" smtClean="0">
                <a:solidFill>
                  <a:srgbClr val="000000"/>
                </a:solidFill>
                <a:latin typeface="Consolas" pitchFamily="49" charset="0"/>
                <a:cs typeface="Times New Roman" pitchFamily="18" charset="0"/>
              </a:rPr>
              <a:t>adica</a:t>
            </a:r>
            <a:r>
              <a:rPr lang="en-US" sz="1100" dirty="0" smtClean="0">
                <a:solidFill>
                  <a:srgbClr val="000000"/>
                </a:solidFill>
                <a:latin typeface="Consolas" pitchFamily="49" charset="0"/>
                <a:cs typeface="Times New Roman" pitchFamily="18" charset="0"/>
              </a:rPr>
              <a:t> </a:t>
            </a:r>
            <a:r>
              <a:rPr lang="en-US" sz="1100" b="1" dirty="0" smtClean="0">
                <a:solidFill>
                  <a:srgbClr val="000000"/>
                </a:solidFill>
                <a:latin typeface="Consolas" pitchFamily="49" charset="0"/>
                <a:cs typeface="Times New Roman" pitchFamily="18" charset="0"/>
              </a:rPr>
              <a:t>se </a:t>
            </a:r>
            <a:r>
              <a:rPr lang="en-US" sz="1100" b="1" dirty="0" err="1" smtClean="0">
                <a:solidFill>
                  <a:srgbClr val="000000"/>
                </a:solidFill>
                <a:latin typeface="Consolas" pitchFamily="49" charset="0"/>
                <a:cs typeface="Times New Roman" pitchFamily="18" charset="0"/>
              </a:rPr>
              <a:t>exporta</a:t>
            </a:r>
            <a:r>
              <a:rPr lang="en-US" sz="1100" b="1" dirty="0" smtClean="0">
                <a:solidFill>
                  <a:srgbClr val="000000"/>
                </a:solidFill>
                <a:latin typeface="Consolas" pitchFamily="49" charset="0"/>
                <a:cs typeface="Times New Roman" pitchFamily="18" charset="0"/>
              </a:rPr>
              <a:t> implicit</a:t>
            </a:r>
            <a:endParaRPr lang="en-US" sz="1800" b="1"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    </a:t>
            </a:r>
            <a:r>
              <a:rPr lang="en-US" sz="1100" dirty="0" err="1">
                <a:solidFill>
                  <a:srgbClr val="0000FF"/>
                </a:solidFill>
                <a:latin typeface="Consolas" pitchFamily="49" charset="0"/>
                <a:cs typeface="Times New Roman" pitchFamily="18" charset="0"/>
              </a:rPr>
              <a:t>int</a:t>
            </a:r>
            <a:r>
              <a:rPr lang="en-US" sz="1100" dirty="0">
                <a:solidFill>
                  <a:srgbClr val="000000"/>
                </a:solidFill>
                <a:latin typeface="Consolas" pitchFamily="49" charset="0"/>
                <a:cs typeface="Times New Roman" pitchFamily="18" charset="0"/>
              </a:rPr>
              <a:t> </a:t>
            </a:r>
            <a:r>
              <a:rPr lang="en-US" sz="1100" dirty="0">
                <a:solidFill>
                  <a:srgbClr val="000080"/>
                </a:solidFill>
                <a:latin typeface="Consolas" pitchFamily="49" charset="0"/>
                <a:cs typeface="Times New Roman" pitchFamily="18" charset="0"/>
              </a:rPr>
              <a:t>index</a:t>
            </a:r>
            <a:r>
              <a:rPr lang="en-US" sz="1100" dirty="0">
                <a:solidFill>
                  <a:srgbClr val="000000"/>
                </a:solidFill>
                <a:latin typeface="Consolas" pitchFamily="49" charset="0"/>
                <a:cs typeface="Times New Roman" pitchFamily="18" charset="0"/>
              </a:rPr>
              <a:t>;</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    </a:t>
            </a:r>
            <a:r>
              <a:rPr lang="en-US" sz="1100" dirty="0">
                <a:solidFill>
                  <a:srgbClr val="0000FF"/>
                </a:solidFill>
                <a:latin typeface="Consolas" pitchFamily="49" charset="0"/>
                <a:cs typeface="Times New Roman" pitchFamily="18" charset="0"/>
              </a:rPr>
              <a:t>for</a:t>
            </a:r>
            <a:r>
              <a:rPr lang="en-US" sz="1100" dirty="0">
                <a:solidFill>
                  <a:srgbClr val="000000"/>
                </a:solidFill>
                <a:latin typeface="Consolas" pitchFamily="49" charset="0"/>
                <a:cs typeface="Times New Roman" pitchFamily="18" charset="0"/>
              </a:rPr>
              <a:t> (</a:t>
            </a:r>
            <a:r>
              <a:rPr lang="en-US" sz="1100" dirty="0">
                <a:solidFill>
                  <a:srgbClr val="000080"/>
                </a:solidFill>
                <a:latin typeface="Consolas" pitchFamily="49" charset="0"/>
                <a:cs typeface="Times New Roman" pitchFamily="18" charset="0"/>
              </a:rPr>
              <a:t>index</a:t>
            </a:r>
            <a:r>
              <a:rPr lang="en-US" sz="1100" dirty="0">
                <a:solidFill>
                  <a:srgbClr val="000000"/>
                </a:solidFill>
                <a:latin typeface="Consolas" pitchFamily="49" charset="0"/>
                <a:cs typeface="Times New Roman" pitchFamily="18" charset="0"/>
              </a:rPr>
              <a:t> = 0; </a:t>
            </a:r>
            <a:r>
              <a:rPr lang="en-US" sz="1100" dirty="0">
                <a:solidFill>
                  <a:srgbClr val="000080"/>
                </a:solidFill>
                <a:latin typeface="Consolas" pitchFamily="49" charset="0"/>
                <a:cs typeface="Times New Roman" pitchFamily="18" charset="0"/>
              </a:rPr>
              <a:t>index</a:t>
            </a:r>
            <a:r>
              <a:rPr lang="en-US" sz="1100" dirty="0">
                <a:solidFill>
                  <a:srgbClr val="000000"/>
                </a:solidFill>
                <a:latin typeface="Consolas" pitchFamily="49" charset="0"/>
                <a:cs typeface="Times New Roman" pitchFamily="18" charset="0"/>
              </a:rPr>
              <a:t> &lt; </a:t>
            </a:r>
            <a:r>
              <a:rPr lang="en-US" sz="1100" dirty="0" err="1">
                <a:solidFill>
                  <a:srgbClr val="000080"/>
                </a:solidFill>
                <a:latin typeface="Consolas" pitchFamily="49" charset="0"/>
                <a:cs typeface="Times New Roman" pitchFamily="18" charset="0"/>
              </a:rPr>
              <a:t>numar_elemente</a:t>
            </a:r>
            <a:r>
              <a:rPr lang="en-US" sz="1100" dirty="0">
                <a:solidFill>
                  <a:srgbClr val="000000"/>
                </a:solidFill>
                <a:latin typeface="Consolas" pitchFamily="49" charset="0"/>
                <a:cs typeface="Times New Roman" pitchFamily="18" charset="0"/>
              </a:rPr>
              <a:t>; </a:t>
            </a:r>
            <a:r>
              <a:rPr lang="en-US" sz="1100" dirty="0">
                <a:solidFill>
                  <a:srgbClr val="000080"/>
                </a:solidFill>
                <a:latin typeface="Consolas" pitchFamily="49" charset="0"/>
                <a:cs typeface="Times New Roman" pitchFamily="18" charset="0"/>
              </a:rPr>
              <a:t>index</a:t>
            </a:r>
            <a:r>
              <a:rPr lang="en-US" sz="1100" dirty="0">
                <a:solidFill>
                  <a:srgbClr val="000000"/>
                </a:solidFill>
                <a:latin typeface="Consolas" pitchFamily="49" charset="0"/>
                <a:cs typeface="Times New Roman" pitchFamily="18" charset="0"/>
              </a:rPr>
              <a:t>++)</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    {</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        </a:t>
            </a:r>
            <a:r>
              <a:rPr lang="en-US" sz="1100" i="1" dirty="0" err="1">
                <a:solidFill>
                  <a:srgbClr val="880000"/>
                </a:solidFill>
                <a:latin typeface="Consolas" pitchFamily="49" charset="0"/>
                <a:cs typeface="Times New Roman" pitchFamily="18" charset="0"/>
              </a:rPr>
              <a:t>printf</a:t>
            </a:r>
            <a:r>
              <a:rPr lang="en-US" sz="1100" dirty="0">
                <a:solidFill>
                  <a:srgbClr val="000000"/>
                </a:solidFill>
                <a:latin typeface="Consolas" pitchFamily="49" charset="0"/>
                <a:cs typeface="Times New Roman" pitchFamily="18" charset="0"/>
              </a:rPr>
              <a:t>(</a:t>
            </a:r>
            <a:r>
              <a:rPr lang="en-US" sz="1100" dirty="0">
                <a:solidFill>
                  <a:srgbClr val="A31515"/>
                </a:solidFill>
                <a:latin typeface="Consolas" pitchFamily="49" charset="0"/>
                <a:cs typeface="Times New Roman" pitchFamily="18" charset="0"/>
              </a:rPr>
              <a:t>"%d"</a:t>
            </a:r>
            <a:r>
              <a:rPr lang="en-US" sz="1100" dirty="0">
                <a:solidFill>
                  <a:srgbClr val="000000"/>
                </a:solidFill>
                <a:latin typeface="Consolas" pitchFamily="49" charset="0"/>
                <a:cs typeface="Times New Roman" pitchFamily="18" charset="0"/>
              </a:rPr>
              <a:t>, </a:t>
            </a:r>
            <a:r>
              <a:rPr lang="en-US" sz="1100" dirty="0">
                <a:solidFill>
                  <a:srgbClr val="000080"/>
                </a:solidFill>
                <a:latin typeface="Consolas" pitchFamily="49" charset="0"/>
                <a:cs typeface="Times New Roman" pitchFamily="18" charset="0"/>
              </a:rPr>
              <a:t>vector</a:t>
            </a:r>
            <a:r>
              <a:rPr lang="en-US" sz="1100" dirty="0">
                <a:solidFill>
                  <a:srgbClr val="000000"/>
                </a:solidFill>
                <a:latin typeface="Consolas" pitchFamily="49" charset="0"/>
                <a:cs typeface="Times New Roman" pitchFamily="18" charset="0"/>
              </a:rPr>
              <a:t>[</a:t>
            </a:r>
            <a:r>
              <a:rPr lang="en-US" sz="1100" dirty="0">
                <a:solidFill>
                  <a:srgbClr val="000080"/>
                </a:solidFill>
                <a:latin typeface="Consolas" pitchFamily="49" charset="0"/>
                <a:cs typeface="Times New Roman" pitchFamily="18" charset="0"/>
              </a:rPr>
              <a:t>index</a:t>
            </a:r>
            <a:r>
              <a:rPr lang="en-US" sz="1100" dirty="0">
                <a:solidFill>
                  <a:srgbClr val="000000"/>
                </a:solidFill>
                <a:latin typeface="Consolas" pitchFamily="49" charset="0"/>
                <a:cs typeface="Times New Roman" pitchFamily="18" charset="0"/>
              </a:rPr>
              <a:t>]);</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    }</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    </a:t>
            </a:r>
            <a:r>
              <a:rPr lang="en-US" sz="1100" i="1" dirty="0" err="1">
                <a:solidFill>
                  <a:srgbClr val="880000"/>
                </a:solidFill>
                <a:latin typeface="Consolas" pitchFamily="49" charset="0"/>
                <a:cs typeface="Times New Roman" pitchFamily="18" charset="0"/>
              </a:rPr>
              <a:t>printf</a:t>
            </a:r>
            <a:r>
              <a:rPr lang="en-US" sz="1100" dirty="0">
                <a:solidFill>
                  <a:srgbClr val="000000"/>
                </a:solidFill>
                <a:latin typeface="Consolas" pitchFamily="49" charset="0"/>
                <a:cs typeface="Times New Roman" pitchFamily="18" charset="0"/>
              </a:rPr>
              <a:t>(</a:t>
            </a:r>
            <a:r>
              <a:rPr lang="en-US" sz="1100" dirty="0">
                <a:solidFill>
                  <a:srgbClr val="A31515"/>
                </a:solidFill>
                <a:latin typeface="Consolas" pitchFamily="49" charset="0"/>
                <a:cs typeface="Times New Roman" pitchFamily="18" charset="0"/>
              </a:rPr>
              <a:t>"\n"</a:t>
            </a:r>
            <a:r>
              <a:rPr lang="en-US" sz="1100" dirty="0">
                <a:solidFill>
                  <a:srgbClr val="000000"/>
                </a:solidFill>
                <a:latin typeface="Consolas" pitchFamily="49" charset="0"/>
                <a:cs typeface="Times New Roman" pitchFamily="18" charset="0"/>
              </a:rPr>
              <a:t>);</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 </a:t>
            </a:r>
            <a:endParaRPr lang="en-US" sz="1800" dirty="0">
              <a:latin typeface="Times New Roman" pitchFamily="18" charset="0"/>
              <a:cs typeface="Times New Roman" pitchFamily="18" charset="0"/>
            </a:endParaRPr>
          </a:p>
          <a:p>
            <a:pPr algn="just"/>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programul</a:t>
            </a:r>
            <a:r>
              <a:rPr lang="en-US" sz="1100" dirty="0">
                <a:solidFill>
                  <a:srgbClr val="008000"/>
                </a:solidFill>
                <a:latin typeface="Consolas" pitchFamily="49" charset="0"/>
                <a:cs typeface="Times New Roman" pitchFamily="18" charset="0"/>
              </a:rPr>
              <a:t> principal, </a:t>
            </a:r>
            <a:r>
              <a:rPr lang="en-US" sz="1100" dirty="0" err="1">
                <a:solidFill>
                  <a:srgbClr val="008000"/>
                </a:solidFill>
                <a:latin typeface="Consolas" pitchFamily="49" charset="0"/>
                <a:cs typeface="Times New Roman" pitchFamily="18" charset="0"/>
              </a:rPr>
              <a:t>acesta</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apeleaza</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functia</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asm_start</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scrisa</a:t>
            </a:r>
            <a:r>
              <a:rPr lang="en-US" sz="1100" dirty="0">
                <a:solidFill>
                  <a:srgbClr val="008000"/>
                </a:solidFill>
                <a:latin typeface="Consolas" pitchFamily="49" charset="0"/>
                <a:cs typeface="Times New Roman" pitchFamily="18" charset="0"/>
              </a:rPr>
              <a:t> in </a:t>
            </a:r>
            <a:r>
              <a:rPr lang="en-US" sz="1100" dirty="0" err="1">
                <a:solidFill>
                  <a:srgbClr val="008000"/>
                </a:solidFill>
                <a:latin typeface="Consolas" pitchFamily="49" charset="0"/>
                <a:cs typeface="Times New Roman" pitchFamily="18" charset="0"/>
              </a:rPr>
              <a:t>asamblare</a:t>
            </a:r>
            <a:endParaRPr lang="en-US" sz="1800" dirty="0">
              <a:latin typeface="Times New Roman" pitchFamily="18" charset="0"/>
              <a:cs typeface="Times New Roman" pitchFamily="18" charset="0"/>
            </a:endParaRPr>
          </a:p>
          <a:p>
            <a:pPr algn="just"/>
            <a:r>
              <a:rPr lang="en-US" sz="1100" dirty="0">
                <a:solidFill>
                  <a:srgbClr val="0000FF"/>
                </a:solidFill>
                <a:latin typeface="Consolas" pitchFamily="49" charset="0"/>
                <a:cs typeface="Times New Roman" pitchFamily="18" charset="0"/>
              </a:rPr>
              <a:t>void</a:t>
            </a:r>
            <a:r>
              <a:rPr lang="en-US" sz="1100" dirty="0">
                <a:solidFill>
                  <a:srgbClr val="000000"/>
                </a:solidFill>
                <a:latin typeface="Consolas" pitchFamily="49" charset="0"/>
                <a:cs typeface="Times New Roman" pitchFamily="18" charset="0"/>
              </a:rPr>
              <a:t> </a:t>
            </a:r>
            <a:r>
              <a:rPr lang="en-US" sz="1100" i="1" dirty="0">
                <a:solidFill>
                  <a:srgbClr val="880000"/>
                </a:solidFill>
                <a:latin typeface="Consolas" pitchFamily="49" charset="0"/>
                <a:cs typeface="Times New Roman" pitchFamily="18" charset="0"/>
              </a:rPr>
              <a:t>main</a:t>
            </a:r>
            <a:r>
              <a:rPr lang="en-US" sz="1100" dirty="0">
                <a:solidFill>
                  <a:srgbClr val="000000"/>
                </a:solidFill>
                <a:latin typeface="Consolas" pitchFamily="49" charset="0"/>
                <a:cs typeface="Times New Roman" pitchFamily="18" charset="0"/>
              </a:rPr>
              <a:t>(</a:t>
            </a:r>
            <a:r>
              <a:rPr lang="en-US" sz="1100" dirty="0">
                <a:solidFill>
                  <a:srgbClr val="0000FF"/>
                </a:solidFill>
                <a:latin typeface="Consolas" pitchFamily="49" charset="0"/>
                <a:cs typeface="Times New Roman" pitchFamily="18" charset="0"/>
              </a:rPr>
              <a:t>void</a:t>
            </a:r>
            <a:r>
              <a:rPr lang="en-US" sz="1100" dirty="0">
                <a:solidFill>
                  <a:srgbClr val="000000"/>
                </a:solidFill>
                <a:latin typeface="Consolas" pitchFamily="49" charset="0"/>
                <a:cs typeface="Times New Roman" pitchFamily="18" charset="0"/>
              </a:rPr>
              <a:t>)</a:t>
            </a:r>
            <a:r>
              <a:rPr lang="ro-RO" sz="1100" dirty="0">
                <a:solidFill>
                  <a:srgbClr val="000000"/>
                </a:solidFill>
                <a:latin typeface="Consolas" pitchFamily="49" charset="0"/>
                <a:cs typeface="Times New Roman" pitchFamily="18" charset="0"/>
              </a:rPr>
              <a:t>   </a:t>
            </a:r>
            <a:r>
              <a:rPr lang="en-US" sz="1100" dirty="0">
                <a:solidFill>
                  <a:srgbClr val="008000"/>
                </a:solidFill>
                <a:latin typeface="Consolas" pitchFamily="49" charset="0"/>
                <a:cs typeface="Times New Roman" pitchFamily="18" charset="0"/>
              </a:rPr>
              <a:t>// </a:t>
            </a:r>
            <a:r>
              <a:rPr lang="ro-RO" sz="1100" dirty="0">
                <a:solidFill>
                  <a:srgbClr val="008000"/>
                </a:solidFill>
                <a:latin typeface="Consolas" pitchFamily="49" charset="0"/>
                <a:cs typeface="Times New Roman" pitchFamily="18" charset="0"/>
              </a:rPr>
              <a:t>de aici începe execuția programului final</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    </a:t>
            </a:r>
            <a:r>
              <a:rPr lang="en-US" sz="1100" dirty="0" err="1">
                <a:solidFill>
                  <a:srgbClr val="880000"/>
                </a:solidFill>
                <a:latin typeface="Consolas" pitchFamily="49" charset="0"/>
                <a:cs typeface="Times New Roman" pitchFamily="18" charset="0"/>
              </a:rPr>
              <a:t>asm_start</a:t>
            </a:r>
            <a:r>
              <a:rPr lang="en-US" sz="1100" dirty="0">
                <a:solidFill>
                  <a:srgbClr val="000000"/>
                </a:solidFill>
                <a:latin typeface="Consolas" pitchFamily="49" charset="0"/>
                <a:cs typeface="Times New Roman" pitchFamily="18" charset="0"/>
              </a:rPr>
              <a:t>();</a:t>
            </a:r>
            <a:r>
              <a:rPr lang="ro-RO" sz="1100" dirty="0">
                <a:solidFill>
                  <a:srgbClr val="000000"/>
                </a:solidFill>
                <a:latin typeface="Consolas" pitchFamily="49" charset="0"/>
                <a:cs typeface="Times New Roman" pitchFamily="18" charset="0"/>
              </a:rPr>
              <a:t>  </a:t>
            </a:r>
            <a:r>
              <a:rPr lang="en-US" sz="1100" dirty="0">
                <a:solidFill>
                  <a:srgbClr val="008000"/>
                </a:solidFill>
                <a:latin typeface="Consolas" pitchFamily="49" charset="0"/>
                <a:cs typeface="Times New Roman" pitchFamily="18" charset="0"/>
              </a:rPr>
              <a:t>// </a:t>
            </a:r>
            <a:r>
              <a:rPr lang="ro-RO" sz="1100" dirty="0">
                <a:solidFill>
                  <a:srgbClr val="008000"/>
                </a:solidFill>
                <a:latin typeface="Consolas" pitchFamily="49" charset="0"/>
                <a:cs typeface="Times New Roman" pitchFamily="18" charset="0"/>
              </a:rPr>
              <a:t>apelam </a:t>
            </a:r>
            <a:r>
              <a:rPr lang="en-US" sz="1100" dirty="0" err="1">
                <a:solidFill>
                  <a:srgbClr val="008000"/>
                </a:solidFill>
                <a:latin typeface="Consolas" pitchFamily="49" charset="0"/>
                <a:cs typeface="Times New Roman" pitchFamily="18" charset="0"/>
              </a:rPr>
              <a:t>functia</a:t>
            </a:r>
            <a:r>
              <a:rPr lang="en-US" sz="1100" dirty="0">
                <a:solidFill>
                  <a:srgbClr val="008000"/>
                </a:solidFill>
                <a:latin typeface="Consolas" pitchFamily="49" charset="0"/>
                <a:cs typeface="Times New Roman" pitchFamily="18" charset="0"/>
              </a:rPr>
              <a:t> din </a:t>
            </a:r>
            <a:r>
              <a:rPr lang="en-US" sz="1100" dirty="0" err="1">
                <a:solidFill>
                  <a:srgbClr val="008000"/>
                </a:solidFill>
                <a:latin typeface="Consolas" pitchFamily="49" charset="0"/>
                <a:cs typeface="Times New Roman" pitchFamily="18" charset="0"/>
              </a:rPr>
              <a:t>fisierul</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asm</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27150"/>
            <a:ext cx="8920163" cy="657225"/>
          </a:xfrm>
        </p:spPr>
        <p:txBody>
          <a:bodyPr/>
          <a:lstStyle/>
          <a:p>
            <a:pPr>
              <a:buFont typeface="Arial" panose="020B0604020202020204" pitchFamily="34" charset="0"/>
              <a:buChar char="•"/>
              <a:defRPr/>
            </a:pPr>
            <a:r>
              <a:rPr lang="ro-RO" sz="2400" dirty="0"/>
              <a:t>Exemplu program multimodul asm + C</a:t>
            </a:r>
            <a:endParaRPr lang="ro-RO" sz="2400" b="1" dirty="0"/>
          </a:p>
          <a:p>
            <a:pPr marL="1042733" lvl="2" indent="0">
              <a:buFont typeface="Lucida Grande"/>
              <a:buNone/>
              <a:defRPr/>
            </a:pPr>
            <a:endParaRPr lang="ro-RO" sz="2000" dirty="0"/>
          </a:p>
          <a:p>
            <a:pPr lvl="2">
              <a:buFont typeface="Arial" panose="020B0604020202020204" pitchFamily="34" charset="0"/>
              <a:buChar char="•"/>
              <a:defRPr/>
            </a:pPr>
            <a:endParaRPr lang="en-US" sz="2000" dirty="0"/>
          </a:p>
        </p:txBody>
      </p:sp>
      <p:sp>
        <p:nvSpPr>
          <p:cNvPr id="28674"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smtClean="0">
                <a:cs typeface="Arial" pitchFamily="34" charset="0"/>
              </a:rPr>
              <a:t>Tehnici și instrumente</a:t>
            </a:r>
            <a:endParaRPr lang="en-US" sz="3600" smtClean="0">
              <a:cs typeface="Arial" pitchFamily="34" charset="0"/>
            </a:endParaRPr>
          </a:p>
        </p:txBody>
      </p:sp>
      <p:sp>
        <p:nvSpPr>
          <p:cNvPr id="28675"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8676"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8677"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
        <p:nvSpPr>
          <p:cNvPr id="28678" name="TextBox 5"/>
          <p:cNvSpPr txBox="1">
            <a:spLocks noChangeArrowheads="1"/>
          </p:cNvSpPr>
          <p:nvPr/>
        </p:nvSpPr>
        <p:spPr bwMode="auto">
          <a:xfrm>
            <a:off x="1089025" y="1984375"/>
            <a:ext cx="8766175" cy="4894263"/>
          </a:xfrm>
          <a:prstGeom prst="rect">
            <a:avLst/>
          </a:prstGeom>
          <a:noFill/>
          <a:ln w="9525">
            <a:noFill/>
            <a:miter lim="800000"/>
            <a:headEnd/>
            <a:tailEnd/>
          </a:ln>
        </p:spPr>
        <p:txBody>
          <a:bodyPr wrap="none">
            <a:spAutoFit/>
          </a:bodyPr>
          <a:lstStyle/>
          <a:p>
            <a:r>
              <a:rPr lang="en-US" sz="1200" dirty="0">
                <a:solidFill>
                  <a:srgbClr val="008000"/>
                </a:solidFill>
                <a:latin typeface="Consolas" pitchFamily="49" charset="0"/>
                <a:ea typeface="Times New Roman" pitchFamily="18" charset="0"/>
                <a:cs typeface="Consolas" pitchFamily="49" charset="0"/>
              </a:rPr>
              <a:t>;</a:t>
            </a:r>
            <a:endParaRPr lang="en-US" sz="2000" dirty="0">
              <a:latin typeface="Times New Roman" pitchFamily="18" charset="0"/>
              <a:ea typeface="Times New Roman" pitchFamily="18" charset="0"/>
              <a:cs typeface="Consolas" pitchFamily="49" charset="0"/>
            </a:endParaRPr>
          </a:p>
          <a:p>
            <a:r>
              <a:rPr lang="en-US" sz="1200" dirty="0">
                <a:solidFill>
                  <a:srgbClr val="008000"/>
                </a:solidFill>
                <a:latin typeface="Consolas" pitchFamily="49" charset="0"/>
                <a:ea typeface="Times New Roman" pitchFamily="18" charset="0"/>
                <a:cs typeface="Consolas" pitchFamily="49" charset="0"/>
              </a:rPr>
              <a:t>; VECTOR.NASM</a:t>
            </a:r>
            <a:endParaRPr lang="en-US" sz="2000" dirty="0">
              <a:latin typeface="Times New Roman" pitchFamily="18" charset="0"/>
              <a:ea typeface="Times New Roman" pitchFamily="18" charset="0"/>
              <a:cs typeface="Consolas" pitchFamily="49" charset="0"/>
            </a:endParaRPr>
          </a:p>
          <a:p>
            <a:r>
              <a:rPr lang="en-US" sz="1200" dirty="0">
                <a:solidFill>
                  <a:srgbClr val="008000"/>
                </a:solidFill>
                <a:latin typeface="Consolas" pitchFamily="49" charset="0"/>
                <a:ea typeface="Times New Roman" pitchFamily="18" charset="0"/>
                <a:cs typeface="Consolas" pitchFamily="49" charset="0"/>
              </a:rPr>
              <a:t>;</a:t>
            </a:r>
            <a:endParaRPr lang="en-US" sz="2000" dirty="0">
              <a:latin typeface="Times New Roman" pitchFamily="18" charset="0"/>
              <a:ea typeface="Times New Roman" pitchFamily="18" charset="0"/>
              <a:cs typeface="Consolas" pitchFamily="49" charset="0"/>
            </a:endParaRPr>
          </a:p>
          <a:p>
            <a:r>
              <a:rPr lang="en-US" sz="1200" dirty="0">
                <a:solidFill>
                  <a:srgbClr val="008000"/>
                </a:solidFill>
                <a:latin typeface="Consolas" pitchFamily="49" charset="0"/>
                <a:cs typeface="Times New Roman" pitchFamily="18" charset="0"/>
              </a:rPr>
              <a:t> </a:t>
            </a:r>
            <a:endParaRPr lang="en-US" sz="2000" dirty="0">
              <a:latin typeface="Times New Roman" pitchFamily="18" charset="0"/>
              <a:cs typeface="Times New Roman" pitchFamily="18" charset="0"/>
            </a:endParaRPr>
          </a:p>
          <a:p>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informam</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asamblorul</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despre</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existenta</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functiei</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afisare</a:t>
            </a:r>
            <a:endParaRPr lang="en-US" sz="2000" dirty="0">
              <a:latin typeface="Times New Roman" pitchFamily="18" charset="0"/>
              <a:cs typeface="Times New Roman" pitchFamily="18" charset="0"/>
            </a:endParaRPr>
          </a:p>
          <a:p>
            <a:r>
              <a:rPr lang="en-US" sz="1200" dirty="0">
                <a:solidFill>
                  <a:srgbClr val="0000FF"/>
                </a:solidFill>
                <a:latin typeface="Consolas" pitchFamily="49" charset="0"/>
                <a:cs typeface="Times New Roman" pitchFamily="18" charset="0"/>
              </a:rPr>
              <a:t>extern</a:t>
            </a:r>
            <a:r>
              <a:rPr lang="en-US" sz="1200" dirty="0">
                <a:solidFill>
                  <a:srgbClr val="000000"/>
                </a:solidFill>
                <a:latin typeface="Consolas" pitchFamily="49" charset="0"/>
                <a:cs typeface="Times New Roman" pitchFamily="18" charset="0"/>
              </a:rPr>
              <a:t> _</a:t>
            </a:r>
            <a:r>
              <a:rPr lang="en-US" sz="1200" dirty="0" err="1">
                <a:solidFill>
                  <a:srgbClr val="000080"/>
                </a:solidFill>
                <a:latin typeface="Consolas" pitchFamily="49" charset="0"/>
                <a:cs typeface="Times New Roman" pitchFamily="18" charset="0"/>
              </a:rPr>
              <a:t>afisare</a:t>
            </a:r>
            <a:r>
              <a:rPr lang="ro-RO" sz="1200" dirty="0">
                <a:solidFill>
                  <a:srgbClr val="00008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		</a:t>
            </a:r>
            <a:r>
              <a:rPr lang="ro-RO" sz="1200" dirty="0">
                <a:solidFill>
                  <a:srgbClr val="008000"/>
                </a:solidFill>
                <a:latin typeface="Consolas" pitchFamily="49" charset="0"/>
                <a:cs typeface="Times New Roman" pitchFamily="18" charset="0"/>
              </a:rPr>
              <a:t>; </a:t>
            </a:r>
            <a:r>
              <a:rPr lang="ro-RO" sz="1200" b="1" dirty="0">
                <a:solidFill>
                  <a:srgbClr val="008000"/>
                </a:solidFill>
                <a:latin typeface="Consolas" pitchFamily="49" charset="0"/>
                <a:cs typeface="Times New Roman" pitchFamily="18" charset="0"/>
              </a:rPr>
              <a:t>atenție la adăugarea _ ca prefix al a numelor provenite din C!</a:t>
            </a:r>
            <a:endParaRPr lang="en-US" sz="1200" b="1" dirty="0">
              <a:solidFill>
                <a:srgbClr val="00800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endParaRPr lang="en-US" sz="2000" dirty="0">
              <a:latin typeface="Times New Roman" pitchFamily="18" charset="0"/>
              <a:cs typeface="Times New Roman" pitchFamily="18" charset="0"/>
            </a:endParaRPr>
          </a:p>
          <a:p>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informam</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asamblorul</a:t>
            </a:r>
            <a:r>
              <a:rPr lang="en-US" sz="1200" dirty="0">
                <a:solidFill>
                  <a:srgbClr val="008000"/>
                </a:solidFill>
                <a:latin typeface="Consolas" pitchFamily="49" charset="0"/>
                <a:cs typeface="Times New Roman" pitchFamily="18" charset="0"/>
              </a:rPr>
              <a:t> ca </a:t>
            </a:r>
            <a:r>
              <a:rPr lang="en-US" sz="1200" dirty="0" err="1">
                <a:solidFill>
                  <a:srgbClr val="008000"/>
                </a:solidFill>
                <a:latin typeface="Consolas" pitchFamily="49" charset="0"/>
                <a:cs typeface="Times New Roman" pitchFamily="18" charset="0"/>
              </a:rPr>
              <a:t>dorim</a:t>
            </a:r>
            <a:r>
              <a:rPr lang="en-US" sz="1200" dirty="0">
                <a:solidFill>
                  <a:srgbClr val="008000"/>
                </a:solidFill>
                <a:latin typeface="Consolas" pitchFamily="49" charset="0"/>
                <a:cs typeface="Times New Roman" pitchFamily="18" charset="0"/>
              </a:rPr>
              <a:t> ca </a:t>
            </a:r>
            <a:r>
              <a:rPr lang="en-US" sz="1200" dirty="0" err="1">
                <a:solidFill>
                  <a:srgbClr val="008000"/>
                </a:solidFill>
                <a:latin typeface="Consolas" pitchFamily="49" charset="0"/>
                <a:cs typeface="Times New Roman" pitchFamily="18" charset="0"/>
              </a:rPr>
              <a:t>asm_start</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sa</a:t>
            </a:r>
            <a:r>
              <a:rPr lang="en-US" sz="1200" dirty="0">
                <a:solidFill>
                  <a:srgbClr val="008000"/>
                </a:solidFill>
                <a:latin typeface="Consolas" pitchFamily="49" charset="0"/>
                <a:cs typeface="Times New Roman" pitchFamily="18" charset="0"/>
              </a:rPr>
              <a:t> fie </a:t>
            </a:r>
            <a:r>
              <a:rPr lang="en-US" sz="1200" dirty="0" err="1">
                <a:solidFill>
                  <a:srgbClr val="008000"/>
                </a:solidFill>
                <a:latin typeface="Consolas" pitchFamily="49" charset="0"/>
                <a:cs typeface="Times New Roman" pitchFamily="18" charset="0"/>
              </a:rPr>
              <a:t>disponibil</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altor</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unitati</a:t>
            </a:r>
            <a:r>
              <a:rPr lang="en-US" sz="1200" dirty="0">
                <a:solidFill>
                  <a:srgbClr val="008000"/>
                </a:solidFill>
                <a:latin typeface="Consolas" pitchFamily="49" charset="0"/>
                <a:cs typeface="Times New Roman" pitchFamily="18" charset="0"/>
              </a:rPr>
              <a:t> de </a:t>
            </a:r>
            <a:r>
              <a:rPr lang="en-US" sz="1200" dirty="0" err="1">
                <a:solidFill>
                  <a:srgbClr val="008000"/>
                </a:solidFill>
                <a:latin typeface="Consolas" pitchFamily="49" charset="0"/>
                <a:cs typeface="Times New Roman" pitchFamily="18" charset="0"/>
              </a:rPr>
              <a:t>compilare</a:t>
            </a:r>
            <a:endParaRPr lang="en-US" sz="2000" dirty="0">
              <a:latin typeface="Times New Roman" pitchFamily="18" charset="0"/>
              <a:cs typeface="Times New Roman" pitchFamily="18" charset="0"/>
            </a:endParaRPr>
          </a:p>
          <a:p>
            <a:r>
              <a:rPr lang="en-US" sz="1200" dirty="0">
                <a:solidFill>
                  <a:srgbClr val="0000FF"/>
                </a:solidFill>
                <a:latin typeface="Consolas" pitchFamily="49" charset="0"/>
                <a:cs typeface="Times New Roman" pitchFamily="18" charset="0"/>
              </a:rPr>
              <a:t>global</a:t>
            </a:r>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_</a:t>
            </a:r>
            <a:r>
              <a:rPr lang="en-US" sz="1200" dirty="0" err="1">
                <a:solidFill>
                  <a:srgbClr val="000080"/>
                </a:solidFill>
                <a:latin typeface="Consolas" pitchFamily="49" charset="0"/>
                <a:cs typeface="Times New Roman" pitchFamily="18" charset="0"/>
              </a:rPr>
              <a:t>asm_start</a:t>
            </a:r>
            <a:r>
              <a:rPr lang="ro-RO" sz="1200" dirty="0">
                <a:solidFill>
                  <a:srgbClr val="00008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		</a:t>
            </a:r>
            <a:r>
              <a:rPr lang="ro-RO" sz="1200" dirty="0">
                <a:solidFill>
                  <a:srgbClr val="008000"/>
                </a:solidFill>
                <a:latin typeface="Consolas" pitchFamily="49" charset="0"/>
                <a:cs typeface="Times New Roman" pitchFamily="18" charset="0"/>
              </a:rPr>
              <a:t>; </a:t>
            </a:r>
            <a:r>
              <a:rPr lang="ro-RO" sz="1200" b="1" dirty="0">
                <a:solidFill>
                  <a:srgbClr val="008000"/>
                </a:solidFill>
                <a:latin typeface="Consolas" pitchFamily="49" charset="0"/>
                <a:cs typeface="Times New Roman" pitchFamily="18" charset="0"/>
              </a:rPr>
              <a:t>atenție la adăugarea _ ca prefix al numelor referite de către C!</a:t>
            </a:r>
            <a:endParaRPr lang="en-US" sz="1200" b="1" dirty="0">
              <a:solidFill>
                <a:srgbClr val="008000"/>
              </a:solidFill>
              <a:latin typeface="Consolas" pitchFamily="49" charset="0"/>
              <a:cs typeface="Times New Roman" pitchFamily="18" charset="0"/>
            </a:endParaRPr>
          </a:p>
          <a:p>
            <a:r>
              <a:rPr lang="en-US" sz="1200" dirty="0">
                <a:solidFill>
                  <a:srgbClr val="0000FF"/>
                </a:solidFill>
                <a:latin typeface="Consolas" pitchFamily="49" charset="0"/>
                <a:cs typeface="Times New Roman" pitchFamily="18" charset="0"/>
              </a:rPr>
              <a:t> </a:t>
            </a:r>
            <a:endParaRPr lang="en-US" sz="2000" dirty="0">
              <a:latin typeface="Times New Roman" pitchFamily="18" charset="0"/>
              <a:cs typeface="Times New Roman" pitchFamily="18" charset="0"/>
            </a:endParaRPr>
          </a:p>
          <a:p>
            <a:r>
              <a:rPr lang="en-US" sz="1200" dirty="0">
                <a:solidFill>
                  <a:srgbClr val="000000"/>
                </a:solidFill>
                <a:latin typeface="Consolas" pitchFamily="49" charset="0"/>
                <a:cs typeface="Times New Roman" pitchFamily="18" charset="0"/>
              </a:rPr>
              <a:t> </a:t>
            </a:r>
            <a:endParaRPr lang="en-US" sz="2000" dirty="0">
              <a:latin typeface="Times New Roman" pitchFamily="18" charset="0"/>
              <a:cs typeface="Times New Roman" pitchFamily="18" charset="0"/>
            </a:endParaRPr>
          </a:p>
          <a:p>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codul</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asm</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este</a:t>
            </a:r>
            <a:r>
              <a:rPr lang="en-US" sz="1200" dirty="0">
                <a:solidFill>
                  <a:srgbClr val="008000"/>
                </a:solidFill>
                <a:latin typeface="Consolas" pitchFamily="49" charset="0"/>
                <a:cs typeface="Times New Roman" pitchFamily="18" charset="0"/>
              </a:rPr>
              <a:t> </a:t>
            </a:r>
            <a:r>
              <a:rPr lang="en-US" sz="1200" dirty="0" smtClean="0">
                <a:solidFill>
                  <a:srgbClr val="008000"/>
                </a:solidFill>
                <a:latin typeface="Consolas" pitchFamily="49" charset="0"/>
                <a:cs typeface="Times New Roman" pitchFamily="18" charset="0"/>
              </a:rPr>
              <a:t>parte </a:t>
            </a:r>
            <a:r>
              <a:rPr lang="en-US" sz="1200" dirty="0" err="1" smtClean="0">
                <a:solidFill>
                  <a:srgbClr val="008000"/>
                </a:solidFill>
                <a:latin typeface="Consolas" pitchFamily="49" charset="0"/>
                <a:cs typeface="Times New Roman" pitchFamily="18" charset="0"/>
              </a:rPr>
              <a:t>dintr</a:t>
            </a:r>
            <a:r>
              <a:rPr lang="en-US" sz="1200" dirty="0" smtClean="0">
                <a:solidFill>
                  <a:srgbClr val="008000"/>
                </a:solidFill>
                <a:latin typeface="Consolas" pitchFamily="49" charset="0"/>
                <a:cs typeface="Times New Roman" pitchFamily="18" charset="0"/>
              </a:rPr>
              <a:t>-un </a:t>
            </a:r>
            <a:r>
              <a:rPr lang="en-US" sz="1200" dirty="0">
                <a:solidFill>
                  <a:srgbClr val="008000"/>
                </a:solidFill>
                <a:latin typeface="Consolas" pitchFamily="49" charset="0"/>
                <a:cs typeface="Times New Roman" pitchFamily="18" charset="0"/>
              </a:rPr>
              <a:t>segment public, </a:t>
            </a:r>
            <a:r>
              <a:rPr lang="en-US" sz="1200" dirty="0" err="1">
                <a:solidFill>
                  <a:srgbClr val="008000"/>
                </a:solidFill>
                <a:latin typeface="Consolas" pitchFamily="49" charset="0"/>
                <a:cs typeface="Times New Roman" pitchFamily="18" charset="0"/>
              </a:rPr>
              <a:t>posibil</a:t>
            </a:r>
            <a:r>
              <a:rPr lang="en-US" sz="1200" dirty="0">
                <a:solidFill>
                  <a:srgbClr val="008000"/>
                </a:solidFill>
                <a:latin typeface="Consolas" pitchFamily="49" charset="0"/>
                <a:cs typeface="Times New Roman" pitchFamily="18" charset="0"/>
              </a:rPr>
              <a:t> a fi </a:t>
            </a:r>
            <a:r>
              <a:rPr lang="en-US" sz="1200" dirty="0" err="1">
                <a:solidFill>
                  <a:srgbClr val="008000"/>
                </a:solidFill>
                <a:latin typeface="Consolas" pitchFamily="49" charset="0"/>
                <a:cs typeface="Times New Roman" pitchFamily="18" charset="0"/>
              </a:rPr>
              <a:t>partajat</a:t>
            </a:r>
            <a:r>
              <a:rPr lang="en-US" sz="1200" dirty="0">
                <a:solidFill>
                  <a:srgbClr val="008000"/>
                </a:solidFill>
                <a:latin typeface="Consolas" pitchFamily="49" charset="0"/>
                <a:cs typeface="Times New Roman" pitchFamily="18" charset="0"/>
              </a:rPr>
              <a:t> cu alt cod extern</a:t>
            </a:r>
            <a:endParaRPr lang="en-US" sz="2000" dirty="0">
              <a:latin typeface="Times New Roman" pitchFamily="18" charset="0"/>
              <a:cs typeface="Times New Roman" pitchFamily="18" charset="0"/>
            </a:endParaRPr>
          </a:p>
          <a:p>
            <a:r>
              <a:rPr lang="en-US" sz="1200" dirty="0">
                <a:solidFill>
                  <a:srgbClr val="0000FF"/>
                </a:solidFill>
                <a:latin typeface="Consolas" pitchFamily="49" charset="0"/>
                <a:cs typeface="Times New Roman" pitchFamily="18" charset="0"/>
              </a:rPr>
              <a:t>segment</a:t>
            </a:r>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code</a:t>
            </a:r>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public code</a:t>
            </a:r>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use32</a:t>
            </a:r>
            <a:endParaRPr lang="en-US" sz="2000" dirty="0">
              <a:latin typeface="Times New Roman" pitchFamily="18" charset="0"/>
              <a:cs typeface="Times New Roman" pitchFamily="18" charset="0"/>
            </a:endParaRPr>
          </a:p>
          <a:p>
            <a:r>
              <a:rPr lang="en-US" sz="1200" dirty="0">
                <a:solidFill>
                  <a:srgbClr val="000000"/>
                </a:solidFill>
                <a:latin typeface="Consolas" pitchFamily="49" charset="0"/>
                <a:cs typeface="Times New Roman" pitchFamily="18" charset="0"/>
              </a:rPr>
              <a:t> </a:t>
            </a:r>
            <a:endParaRPr lang="en-US" sz="2000" dirty="0">
              <a:latin typeface="Times New Roman" pitchFamily="18" charset="0"/>
              <a:cs typeface="Times New Roman" pitchFamily="18" charset="0"/>
            </a:endParaRPr>
          </a:p>
          <a:p>
            <a:r>
              <a:rPr lang="en-US" sz="1200" dirty="0">
                <a:solidFill>
                  <a:srgbClr val="000080"/>
                </a:solidFill>
                <a:latin typeface="Consolas" pitchFamily="49" charset="0"/>
                <a:cs typeface="Times New Roman" pitchFamily="18" charset="0"/>
              </a:rPr>
              <a:t>_</a:t>
            </a:r>
            <a:r>
              <a:rPr lang="en-US" sz="1200" dirty="0" err="1">
                <a:solidFill>
                  <a:srgbClr val="000080"/>
                </a:solidFill>
                <a:latin typeface="Consolas" pitchFamily="49" charset="0"/>
                <a:cs typeface="Times New Roman" pitchFamily="18" charset="0"/>
              </a:rPr>
              <a:t>asm_start</a:t>
            </a:r>
            <a:r>
              <a:rPr lang="en-US" sz="1200" dirty="0">
                <a:solidFill>
                  <a:srgbClr val="000000"/>
                </a:solidFill>
                <a:latin typeface="Consolas" pitchFamily="49" charset="0"/>
                <a:cs typeface="Times New Roman" pitchFamily="18" charset="0"/>
              </a:rPr>
              <a:t>:</a:t>
            </a:r>
            <a:endParaRPr lang="en-US" sz="2000" dirty="0">
              <a:latin typeface="Times New Roman" pitchFamily="18"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push</a:t>
            </a:r>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dword</a:t>
            </a:r>
            <a:r>
              <a:rPr lang="en-US" sz="1200" dirty="0">
                <a:solidFill>
                  <a:srgbClr val="000000"/>
                </a:solidFill>
                <a:latin typeface="Consolas" pitchFamily="49" charset="0"/>
                <a:cs typeface="Times New Roman" pitchFamily="18" charset="0"/>
              </a:rPr>
              <a:t> </a:t>
            </a:r>
            <a:r>
              <a:rPr lang="en-US" sz="1200" dirty="0" err="1">
                <a:solidFill>
                  <a:srgbClr val="000080"/>
                </a:solidFill>
                <a:latin typeface="Consolas" pitchFamily="49" charset="0"/>
                <a:cs typeface="Times New Roman" pitchFamily="18" charset="0"/>
              </a:rPr>
              <a:t>elemente</a:t>
            </a:r>
            <a:r>
              <a:rPr lang="ro-RO" sz="1200" dirty="0">
                <a:solidFill>
                  <a:srgbClr val="000080"/>
                </a:solidFill>
                <a:latin typeface="Consolas" pitchFamily="49" charset="0"/>
                <a:cs typeface="Times New Roman" pitchFamily="18" charset="0"/>
              </a:rPr>
              <a:t> </a:t>
            </a:r>
            <a:r>
              <a:rPr lang="ro-RO" sz="1200" dirty="0">
                <a:solidFill>
                  <a:srgbClr val="008000"/>
                </a:solidFill>
                <a:latin typeface="Consolas" pitchFamily="49" charset="0"/>
                <a:cs typeface="Times New Roman" pitchFamily="18" charset="0"/>
              </a:rPr>
              <a:t>; parametru transmis prin valoare (se </a:t>
            </a:r>
            <a:r>
              <a:rPr lang="en-US" sz="1200" dirty="0" err="1" smtClean="0">
                <a:solidFill>
                  <a:srgbClr val="008000"/>
                </a:solidFill>
                <a:latin typeface="Consolas" pitchFamily="49" charset="0"/>
                <a:cs typeface="Times New Roman" pitchFamily="18" charset="0"/>
              </a:rPr>
              <a:t>depune</a:t>
            </a:r>
            <a:r>
              <a:rPr lang="ro-RO" sz="1200" dirty="0" smtClean="0">
                <a:solidFill>
                  <a:srgbClr val="008000"/>
                </a:solidFill>
                <a:latin typeface="Consolas" pitchFamily="49" charset="0"/>
                <a:cs typeface="Times New Roman" pitchFamily="18" charset="0"/>
              </a:rPr>
              <a:t> </a:t>
            </a:r>
            <a:r>
              <a:rPr lang="ro-RO" sz="1200" dirty="0">
                <a:solidFill>
                  <a:srgbClr val="008000"/>
                </a:solidFill>
                <a:latin typeface="Consolas" pitchFamily="49" charset="0"/>
                <a:cs typeface="Times New Roman" pitchFamily="18" charset="0"/>
              </a:rPr>
              <a:t>în stivă valoarea 5)</a:t>
            </a:r>
            <a:endParaRPr lang="en-US" sz="1200" dirty="0">
              <a:solidFill>
                <a:srgbClr val="00800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push</a:t>
            </a:r>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dword</a:t>
            </a:r>
            <a:r>
              <a:rPr lang="en-US" sz="1200" dirty="0">
                <a:solidFill>
                  <a:srgbClr val="0000FF"/>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vector</a:t>
            </a:r>
            <a:r>
              <a:rPr lang="ro-RO" sz="1200" dirty="0">
                <a:solidFill>
                  <a:srgbClr val="000080"/>
                </a:solidFill>
                <a:latin typeface="Consolas" pitchFamily="49" charset="0"/>
                <a:cs typeface="Times New Roman" pitchFamily="18" charset="0"/>
              </a:rPr>
              <a:t>   </a:t>
            </a:r>
            <a:r>
              <a:rPr lang="ro-RO" sz="1200" dirty="0">
                <a:solidFill>
                  <a:srgbClr val="008000"/>
                </a:solidFill>
                <a:latin typeface="Consolas" pitchFamily="49" charset="0"/>
                <a:cs typeface="Times New Roman" pitchFamily="18" charset="0"/>
              </a:rPr>
              <a:t>; vectorul este transmis prin referință (adresa lui este copiată pe stivă)</a:t>
            </a:r>
            <a:endParaRPr lang="en-US" sz="1200" dirty="0">
              <a:solidFill>
                <a:srgbClr val="00800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call</a:t>
            </a:r>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_</a:t>
            </a:r>
            <a:r>
              <a:rPr lang="en-US" sz="1200" dirty="0" err="1">
                <a:solidFill>
                  <a:srgbClr val="000080"/>
                </a:solidFill>
                <a:latin typeface="Consolas" pitchFamily="49" charset="0"/>
                <a:cs typeface="Times New Roman" pitchFamily="18" charset="0"/>
              </a:rPr>
              <a:t>afisare</a:t>
            </a:r>
            <a:r>
              <a:rPr lang="ro-RO" sz="1200" dirty="0">
                <a:solidFill>
                  <a:srgbClr val="000080"/>
                </a:solidFill>
                <a:latin typeface="Consolas" pitchFamily="49" charset="0"/>
                <a:cs typeface="Times New Roman" pitchFamily="18" charset="0"/>
              </a:rPr>
              <a:t>       </a:t>
            </a:r>
            <a:r>
              <a:rPr lang="ro-RO" sz="1200" dirty="0">
                <a:solidFill>
                  <a:srgbClr val="008000"/>
                </a:solidFill>
                <a:latin typeface="Consolas" pitchFamily="49" charset="0"/>
                <a:cs typeface="Times New Roman" pitchFamily="18" charset="0"/>
              </a:rPr>
              <a:t>; apelul funcției C, din nou cu prefix _</a:t>
            </a:r>
            <a:endParaRPr lang="en-US" sz="1200" dirty="0">
              <a:solidFill>
                <a:srgbClr val="00800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add</a:t>
            </a:r>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esp</a:t>
            </a:r>
            <a:r>
              <a:rPr lang="en-US" sz="1200" dirty="0">
                <a:solidFill>
                  <a:srgbClr val="000000"/>
                </a:solidFill>
                <a:latin typeface="Consolas" pitchFamily="49" charset="0"/>
                <a:cs typeface="Times New Roman" pitchFamily="18" charset="0"/>
              </a:rPr>
              <a:t>, 4*2</a:t>
            </a:r>
            <a:r>
              <a:rPr lang="ro-RO" sz="1200" dirty="0">
                <a:solidFill>
                  <a:srgbClr val="000000"/>
                </a:solidFill>
                <a:latin typeface="Consolas" pitchFamily="49" charset="0"/>
                <a:cs typeface="Times New Roman" pitchFamily="18" charset="0"/>
              </a:rPr>
              <a:t>        </a:t>
            </a:r>
            <a:r>
              <a:rPr lang="ro-RO" sz="1200" dirty="0">
                <a:solidFill>
                  <a:srgbClr val="008000"/>
                </a:solidFill>
                <a:latin typeface="Consolas" pitchFamily="49" charset="0"/>
                <a:cs typeface="Times New Roman" pitchFamily="18" charset="0"/>
              </a:rPr>
              <a:t>; afisare este o functie C (cdecl) -</a:t>
            </a:r>
            <a:r>
              <a:rPr lang="en-US" sz="1200" dirty="0">
                <a:solidFill>
                  <a:srgbClr val="008000"/>
                </a:solidFill>
                <a:latin typeface="Consolas" pitchFamily="49" charset="0"/>
                <a:cs typeface="Times New Roman" pitchFamily="18" charset="0"/>
              </a:rPr>
              <a:t>&gt;</a:t>
            </a:r>
            <a:r>
              <a:rPr lang="ro-RO" sz="1200" dirty="0">
                <a:solidFill>
                  <a:srgbClr val="008000"/>
                </a:solidFill>
                <a:latin typeface="Consolas" pitchFamily="49" charset="0"/>
                <a:cs typeface="Times New Roman" pitchFamily="18" charset="0"/>
              </a:rPr>
              <a:t> necesită ca NOI să eliberăm argumentele!</a:t>
            </a:r>
            <a:endParaRPr lang="en-US" sz="1200" dirty="0">
              <a:solidFill>
                <a:srgbClr val="00800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ret</a:t>
            </a:r>
            <a:r>
              <a:rPr lang="ro-RO" sz="1200" dirty="0">
                <a:solidFill>
                  <a:srgbClr val="0000FF"/>
                </a:solidFill>
                <a:latin typeface="Consolas" pitchFamily="49" charset="0"/>
                <a:cs typeface="Times New Roman" pitchFamily="18" charset="0"/>
              </a:rPr>
              <a:t>                 </a:t>
            </a:r>
            <a:r>
              <a:rPr lang="ro-RO" sz="1200" dirty="0">
                <a:solidFill>
                  <a:srgbClr val="008000"/>
                </a:solidFill>
                <a:latin typeface="Consolas" pitchFamily="49" charset="0"/>
                <a:cs typeface="Times New Roman" pitchFamily="18" charset="0"/>
              </a:rPr>
              <a:t>; revenire la codul C care ne-a apelat</a:t>
            </a:r>
            <a:endParaRPr lang="en-US" sz="1200" dirty="0">
              <a:solidFill>
                <a:srgbClr val="00800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endParaRPr lang="en-US" sz="2000" dirty="0">
              <a:latin typeface="Times New Roman" pitchFamily="18" charset="0"/>
              <a:cs typeface="Times New Roman" pitchFamily="18" charset="0"/>
            </a:endParaRPr>
          </a:p>
          <a:p>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linkeditorul</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poate</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folosi</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segmentul</a:t>
            </a:r>
            <a:r>
              <a:rPr lang="en-US" sz="1200" dirty="0">
                <a:solidFill>
                  <a:srgbClr val="008000"/>
                </a:solidFill>
                <a:latin typeface="Consolas" pitchFamily="49" charset="0"/>
                <a:cs typeface="Times New Roman" pitchFamily="18" charset="0"/>
              </a:rPr>
              <a:t> public de date </a:t>
            </a:r>
            <a:r>
              <a:rPr lang="en-US" sz="1200" dirty="0" err="1">
                <a:solidFill>
                  <a:srgbClr val="008000"/>
                </a:solidFill>
                <a:latin typeface="Consolas" pitchFamily="49" charset="0"/>
                <a:cs typeface="Times New Roman" pitchFamily="18" charset="0"/>
              </a:rPr>
              <a:t>si</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pentru</a:t>
            </a:r>
            <a:r>
              <a:rPr lang="en-US" sz="1200" dirty="0">
                <a:solidFill>
                  <a:srgbClr val="008000"/>
                </a:solidFill>
                <a:latin typeface="Consolas" pitchFamily="49" charset="0"/>
                <a:cs typeface="Times New Roman" pitchFamily="18" charset="0"/>
              </a:rPr>
              <a:t> date din </a:t>
            </a:r>
            <a:r>
              <a:rPr lang="en-US" sz="1200" dirty="0" err="1">
                <a:solidFill>
                  <a:srgbClr val="008000"/>
                </a:solidFill>
                <a:latin typeface="Consolas" pitchFamily="49" charset="0"/>
                <a:cs typeface="Times New Roman" pitchFamily="18" charset="0"/>
              </a:rPr>
              <a:t>afara</a:t>
            </a:r>
            <a:endParaRPr lang="en-US" sz="2000" dirty="0">
              <a:latin typeface="Times New Roman" pitchFamily="18" charset="0"/>
              <a:cs typeface="Times New Roman" pitchFamily="18" charset="0"/>
            </a:endParaRPr>
          </a:p>
          <a:p>
            <a:r>
              <a:rPr lang="en-US" sz="1200" dirty="0">
                <a:solidFill>
                  <a:srgbClr val="0000FF"/>
                </a:solidFill>
                <a:latin typeface="Consolas" pitchFamily="49" charset="0"/>
                <a:cs typeface="Times New Roman" pitchFamily="18" charset="0"/>
              </a:rPr>
              <a:t>segment</a:t>
            </a:r>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data</a:t>
            </a:r>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public</a:t>
            </a:r>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data</a:t>
            </a:r>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use32</a:t>
            </a:r>
            <a:endParaRPr lang="en-US" sz="2000" dirty="0">
              <a:latin typeface="Times New Roman" pitchFamily="18" charset="0"/>
              <a:cs typeface="Times New Roman" pitchFamily="18" charset="0"/>
            </a:endParaRPr>
          </a:p>
          <a:p>
            <a:r>
              <a:rPr lang="ro-RO" sz="1200" dirty="0">
                <a:solidFill>
                  <a:srgbClr val="00008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vector</a:t>
            </a:r>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dd</a:t>
            </a:r>
            <a:r>
              <a:rPr lang="en-US" sz="1200" dirty="0">
                <a:solidFill>
                  <a:srgbClr val="000000"/>
                </a:solidFill>
                <a:latin typeface="Consolas" pitchFamily="49" charset="0"/>
                <a:cs typeface="Times New Roman" pitchFamily="18" charset="0"/>
              </a:rPr>
              <a:t> 1, 2, 3, 4, 5         </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vectorul</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ce</a:t>
            </a:r>
            <a:r>
              <a:rPr lang="en-US" sz="1200" dirty="0">
                <a:solidFill>
                  <a:srgbClr val="008000"/>
                </a:solidFill>
                <a:latin typeface="Consolas" pitchFamily="49" charset="0"/>
                <a:cs typeface="Times New Roman" pitchFamily="18" charset="0"/>
              </a:rPr>
              <a:t>-l </a:t>
            </a:r>
            <a:r>
              <a:rPr lang="en-US" sz="1200" dirty="0" err="1">
                <a:solidFill>
                  <a:srgbClr val="008000"/>
                </a:solidFill>
                <a:latin typeface="Consolas" pitchFamily="49" charset="0"/>
                <a:cs typeface="Times New Roman" pitchFamily="18" charset="0"/>
              </a:rPr>
              <a:t>vom</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afisa</a:t>
            </a:r>
            <a:r>
              <a:rPr lang="en-US" sz="1200" dirty="0">
                <a:solidFill>
                  <a:srgbClr val="008000"/>
                </a:solidFill>
                <a:latin typeface="Consolas" pitchFamily="49" charset="0"/>
                <a:cs typeface="Times New Roman" pitchFamily="18" charset="0"/>
              </a:rPr>
              <a:t> cu </a:t>
            </a:r>
            <a:r>
              <a:rPr lang="en-US" sz="1200" dirty="0" err="1">
                <a:solidFill>
                  <a:srgbClr val="008000"/>
                </a:solidFill>
                <a:latin typeface="Consolas" pitchFamily="49" charset="0"/>
                <a:cs typeface="Times New Roman" pitchFamily="18" charset="0"/>
              </a:rPr>
              <a:t>rutina</a:t>
            </a:r>
            <a:r>
              <a:rPr lang="en-US" sz="1200" dirty="0">
                <a:solidFill>
                  <a:srgbClr val="008000"/>
                </a:solidFill>
                <a:latin typeface="Consolas" pitchFamily="49" charset="0"/>
                <a:cs typeface="Times New Roman" pitchFamily="18" charset="0"/>
              </a:rPr>
              <a:t> C</a:t>
            </a:r>
            <a:endParaRPr lang="en-US" sz="2000" dirty="0">
              <a:latin typeface="Times New Roman" pitchFamily="18" charset="0"/>
              <a:cs typeface="Times New Roman" pitchFamily="18" charset="0"/>
            </a:endParaRPr>
          </a:p>
          <a:p>
            <a:r>
              <a:rPr lang="ro-RO" sz="1200" dirty="0">
                <a:solidFill>
                  <a:srgbClr val="000080"/>
                </a:solidFill>
                <a:latin typeface="Consolas" pitchFamily="49" charset="0"/>
                <a:cs typeface="Times New Roman" pitchFamily="18" charset="0"/>
              </a:rPr>
              <a:t>    </a:t>
            </a:r>
            <a:r>
              <a:rPr lang="en-US" sz="1200" dirty="0" err="1">
                <a:solidFill>
                  <a:srgbClr val="000080"/>
                </a:solidFill>
                <a:latin typeface="Consolas" pitchFamily="49" charset="0"/>
                <a:cs typeface="Times New Roman" pitchFamily="18" charset="0"/>
              </a:rPr>
              <a:t>elemente</a:t>
            </a:r>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equ</a:t>
            </a:r>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a:t>
            </a:r>
            <a:r>
              <a:rPr lang="en-US" sz="1200" dirty="0">
                <a:solidFill>
                  <a:srgbClr val="000000"/>
                </a:solidFill>
                <a:latin typeface="Consolas" pitchFamily="49" charset="0"/>
                <a:cs typeface="Times New Roman" pitchFamily="18" charset="0"/>
              </a:rPr>
              <a:t> - </a:t>
            </a:r>
            <a:r>
              <a:rPr lang="en-US" sz="1200" dirty="0">
                <a:solidFill>
                  <a:srgbClr val="000080"/>
                </a:solidFill>
                <a:latin typeface="Consolas" pitchFamily="49" charset="0"/>
                <a:cs typeface="Times New Roman" pitchFamily="18" charset="0"/>
              </a:rPr>
              <a:t>vector</a:t>
            </a:r>
            <a:r>
              <a:rPr lang="en-US" sz="1200" dirty="0">
                <a:solidFill>
                  <a:srgbClr val="000000"/>
                </a:solidFill>
                <a:latin typeface="Consolas" pitchFamily="49" charset="0"/>
                <a:cs typeface="Times New Roman" pitchFamily="18" charset="0"/>
              </a:rPr>
              <a:t>) / 4   </a:t>
            </a:r>
            <a:r>
              <a:rPr lang="en-US" sz="1200" dirty="0">
                <a:solidFill>
                  <a:srgbClr val="008000"/>
                </a:solidFill>
                <a:latin typeface="Consolas" pitchFamily="49" charset="0"/>
                <a:cs typeface="Times New Roman" pitchFamily="18" charset="0"/>
              </a:rPr>
              <a:t>; </a:t>
            </a:r>
            <a:r>
              <a:rPr lang="ro-RO" sz="1200" dirty="0">
                <a:solidFill>
                  <a:srgbClr val="008000"/>
                </a:solidFill>
                <a:latin typeface="Consolas" pitchFamily="49" charset="0"/>
                <a:cs typeface="Times New Roman" pitchFamily="18" charset="0"/>
              </a:rPr>
              <a:t>constantă egală cu 5 (</a:t>
            </a:r>
            <a:r>
              <a:rPr lang="en-US" sz="1200" dirty="0" err="1">
                <a:solidFill>
                  <a:srgbClr val="008000"/>
                </a:solidFill>
                <a:latin typeface="Consolas" pitchFamily="49" charset="0"/>
                <a:cs typeface="Times New Roman" pitchFamily="18" charset="0"/>
              </a:rPr>
              <a:t>numarul</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elementelor</a:t>
            </a:r>
            <a:r>
              <a:rPr lang="en-US" sz="1200" dirty="0">
                <a:solidFill>
                  <a:srgbClr val="008000"/>
                </a:solidFill>
                <a:latin typeface="Consolas" pitchFamily="49" charset="0"/>
                <a:cs typeface="Times New Roman" pitchFamily="18" charset="0"/>
              </a:rPr>
              <a:t> din vector</a:t>
            </a:r>
            <a:r>
              <a:rPr lang="ro-RO" sz="1200" dirty="0">
                <a:solidFill>
                  <a:srgbClr val="008000"/>
                </a:solidFill>
                <a:latin typeface="Consolas" pitchFamily="49" charset="0"/>
                <a:cs typeface="Times New Roman" pitchFamily="18" charset="0"/>
              </a:rPr>
              <a:t>)</a:t>
            </a:r>
            <a:endParaRPr lang="en-US" sz="2000" dirty="0">
              <a:latin typeface="Times New Roman" pitchFamily="18" charset="0"/>
              <a:cs typeface="Times New Roman" pitchFamily="18" charset="0"/>
            </a:endParaRPr>
          </a:p>
          <a:p>
            <a:r>
              <a:rPr lang="en-US" sz="1200" dirty="0">
                <a:solidFill>
                  <a:srgbClr val="000000"/>
                </a:solidFill>
                <a:latin typeface="Consolas" pitchFamily="49"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bwMode="auto">
          <a:xfrm>
            <a:off x="1298575" y="3016250"/>
            <a:ext cx="8142288" cy="722313"/>
          </a:xfrm>
          <a:noFill/>
          <a:ln>
            <a:miter lim="800000"/>
            <a:headEnd/>
            <a:tailEnd/>
          </a:ln>
        </p:spPr>
        <p:txBody>
          <a:bodyPr wrap="square" lIns="91440" tIns="45720" rIns="91440" bIns="45720" numCol="1" anchor="t" anchorCtr="0" compatLnSpc="1">
            <a:prstTxWarp prst="textNoShape">
              <a:avLst/>
            </a:prstTxWarp>
          </a:bodyPr>
          <a:lstStyle/>
          <a:p>
            <a:pPr algn="ctr"/>
            <a:r>
              <a:rPr lang="ro-RO" sz="6000" smtClean="0">
                <a:cs typeface="Arial" pitchFamily="34" charset="0"/>
              </a:rPr>
              <a:t>1. Arhitecturi modulare</a:t>
            </a:r>
            <a:endParaRPr lang="en-US" sz="6000" smtClean="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27150"/>
            <a:ext cx="9299575" cy="5441950"/>
          </a:xfrm>
        </p:spPr>
        <p:txBody>
          <a:bodyPr/>
          <a:lstStyle/>
          <a:p>
            <a:pPr>
              <a:buFont typeface="Arial" panose="020B0604020202020204" pitchFamily="34" charset="0"/>
              <a:buChar char="•"/>
              <a:defRPr/>
            </a:pPr>
            <a:r>
              <a:rPr lang="ro-RO" sz="2400" dirty="0"/>
              <a:t>Exemplu program multimodul asm + C</a:t>
            </a:r>
          </a:p>
          <a:p>
            <a:pPr lvl="1">
              <a:buFont typeface="Arial" panose="020B0604020202020204" pitchFamily="34" charset="0"/>
              <a:buChar char="•"/>
              <a:defRPr/>
            </a:pPr>
            <a:r>
              <a:rPr lang="ro-RO" sz="1800" dirty="0"/>
              <a:t>De ce _ </a:t>
            </a:r>
            <a:r>
              <a:rPr lang="ro-RO" sz="1800" dirty="0" smtClean="0"/>
              <a:t>?</a:t>
            </a:r>
          </a:p>
          <a:p>
            <a:pPr lvl="1">
              <a:buFont typeface="Arial" panose="020B0604020202020204" pitchFamily="34" charset="0"/>
              <a:buChar char="•"/>
              <a:defRPr/>
            </a:pPr>
            <a:r>
              <a:rPr lang="ro-RO" sz="1800" dirty="0" smtClean="0"/>
              <a:t>Construire executabil:</a:t>
            </a:r>
            <a:endParaRPr lang="ro-RO" sz="1800" dirty="0"/>
          </a:p>
          <a:p>
            <a:pPr marL="1499933" lvl="2" indent="-457200">
              <a:buFont typeface="+mj-lt"/>
              <a:buAutoNum type="arabicPeriod"/>
              <a:defRPr/>
            </a:pPr>
            <a:r>
              <a:rPr lang="ro-RO" sz="1400" dirty="0"/>
              <a:t>Compilare</a:t>
            </a:r>
            <a:r>
              <a:rPr lang="en-US" sz="1400" dirty="0"/>
              <a:t>/</a:t>
            </a:r>
            <a:r>
              <a:rPr lang="en-US" sz="1400" dirty="0" err="1"/>
              <a:t>asamblare</a:t>
            </a:r>
            <a:r>
              <a:rPr lang="ro-RO" sz="1400" dirty="0"/>
              <a:t>:</a:t>
            </a:r>
          </a:p>
          <a:p>
            <a:pPr lvl="3">
              <a:buFont typeface="Arial" panose="020B0604020202020204" pitchFamily="34" charset="0"/>
              <a:buChar char="•"/>
              <a:defRPr/>
            </a:pPr>
            <a:r>
              <a:rPr lang="ro-RO" sz="1600" dirty="0"/>
              <a:t>afisare.c poate fi compilat cu orice compilator C (după preferințe) -</a:t>
            </a:r>
            <a:r>
              <a:rPr lang="en-US" sz="1600" dirty="0"/>
              <a:t>&gt;</a:t>
            </a:r>
            <a:r>
              <a:rPr lang="ro-RO" sz="1600" dirty="0"/>
              <a:t> afisare.obj</a:t>
            </a:r>
            <a:endParaRPr lang="en-US" sz="1600" dirty="0"/>
          </a:p>
          <a:p>
            <a:pPr lvl="4">
              <a:buFont typeface="Arial" panose="020B0604020202020204" pitchFamily="34" charset="0"/>
              <a:buChar char="•"/>
              <a:defRPr/>
            </a:pPr>
            <a:r>
              <a:rPr lang="en-US" sz="1600" dirty="0"/>
              <a:t>V</a:t>
            </a:r>
            <a:r>
              <a:rPr lang="ro-RO" sz="1600" dirty="0"/>
              <a:t>isual C</a:t>
            </a:r>
            <a:r>
              <a:rPr lang="en-US" sz="1600" dirty="0"/>
              <a:t>: </a:t>
            </a:r>
            <a:r>
              <a:rPr lang="en-US" sz="1600" dirty="0">
                <a:solidFill>
                  <a:schemeClr val="accent5"/>
                </a:solidFill>
              </a:rPr>
              <a:t>cl /c </a:t>
            </a:r>
            <a:r>
              <a:rPr lang="en-US" sz="1600" dirty="0" err="1" smtClean="0">
                <a:solidFill>
                  <a:schemeClr val="accent5"/>
                </a:solidFill>
              </a:rPr>
              <a:t>afi</a:t>
            </a:r>
            <a:r>
              <a:rPr lang="ro-RO" sz="1600" dirty="0">
                <a:solidFill>
                  <a:schemeClr val="accent5"/>
                </a:solidFill>
              </a:rPr>
              <a:t>s</a:t>
            </a:r>
            <a:r>
              <a:rPr lang="ro-RO" sz="1600" dirty="0" smtClean="0">
                <a:solidFill>
                  <a:schemeClr val="accent5"/>
                </a:solidFill>
              </a:rPr>
              <a:t>are.c</a:t>
            </a:r>
            <a:endParaRPr lang="en-US" sz="1600" dirty="0">
              <a:solidFill>
                <a:schemeClr val="accent5"/>
              </a:solidFill>
            </a:endParaRPr>
          </a:p>
          <a:p>
            <a:pPr lvl="3">
              <a:buFont typeface="Arial" panose="020B0604020202020204" pitchFamily="34" charset="0"/>
              <a:buChar char="•"/>
              <a:defRPr/>
            </a:pPr>
            <a:r>
              <a:rPr lang="en-US" sz="1600" dirty="0">
                <a:solidFill>
                  <a:schemeClr val="accent5"/>
                </a:solidFill>
              </a:rPr>
              <a:t>nasm.exe vector.asm </a:t>
            </a:r>
            <a:r>
              <a:rPr lang="en-US" sz="1600" b="1" dirty="0">
                <a:solidFill>
                  <a:schemeClr val="accent5"/>
                </a:solidFill>
              </a:rPr>
              <a:t>–fwin32 </a:t>
            </a:r>
            <a:r>
              <a:rPr lang="en-US" sz="1600" dirty="0">
                <a:solidFill>
                  <a:schemeClr val="accent5"/>
                </a:solidFill>
              </a:rPr>
              <a:t>–o vector.obj</a:t>
            </a:r>
            <a:endParaRPr lang="ro-RO" sz="1600" dirty="0">
              <a:solidFill>
                <a:schemeClr val="accent5"/>
              </a:solidFill>
            </a:endParaRPr>
          </a:p>
          <a:p>
            <a:pPr marL="1499933" lvl="2" indent="-457200">
              <a:buFont typeface="+mj-lt"/>
              <a:buAutoNum type="arabicPeriod"/>
              <a:defRPr/>
            </a:pPr>
            <a:r>
              <a:rPr lang="ro-RO" sz="1400" dirty="0"/>
              <a:t>Editarea legăturilor:</a:t>
            </a:r>
          </a:p>
          <a:p>
            <a:pPr lvl="3">
              <a:buFont typeface="Arial" panose="020B0604020202020204" pitchFamily="34" charset="0"/>
              <a:buChar char="•"/>
              <a:defRPr/>
            </a:pPr>
            <a:r>
              <a:rPr lang="ro-RO" sz="1600" dirty="0"/>
              <a:t>Se apelează orice linkeditor compatibil C, solicitând: </a:t>
            </a:r>
          </a:p>
          <a:p>
            <a:pPr lvl="4">
              <a:buFont typeface="Arial" panose="020B0604020202020204" pitchFamily="34" charset="0"/>
              <a:buChar char="•"/>
              <a:defRPr/>
            </a:pPr>
            <a:r>
              <a:rPr lang="ro-RO" sz="1600" dirty="0"/>
              <a:t>Intrări: afișare.obj și vector.obj</a:t>
            </a:r>
          </a:p>
          <a:p>
            <a:pPr lvl="4">
              <a:buFont typeface="Arial" panose="020B0604020202020204" pitchFamily="34" charset="0"/>
              <a:buChar char="•"/>
              <a:defRPr/>
            </a:pPr>
            <a:r>
              <a:rPr lang="ro-RO" sz="1600" dirty="0"/>
              <a:t>Ieșire: aplicație de consolă</a:t>
            </a:r>
          </a:p>
          <a:p>
            <a:pPr lvl="3">
              <a:buFont typeface="Arial" panose="020B0604020202020204" pitchFamily="34" charset="0"/>
              <a:buChar char="•"/>
              <a:defRPr/>
            </a:pPr>
            <a:r>
              <a:rPr lang="ro-RO" sz="1600" dirty="0">
                <a:solidFill>
                  <a:schemeClr val="accent5"/>
                </a:solidFill>
              </a:rPr>
              <a:t>link vector.obj afisare.obj /OUT:afisare.exe /MACHINE:X86 /SUBSYSTEM:CONSOLE</a:t>
            </a:r>
          </a:p>
          <a:p>
            <a:pPr lvl="1">
              <a:buFont typeface="Arial" panose="020B0604020202020204" pitchFamily="34" charset="0"/>
              <a:buChar char="•"/>
              <a:defRPr/>
            </a:pPr>
            <a:r>
              <a:rPr lang="ro-RO" sz="1800" dirty="0"/>
              <a:t>Alternativ, fișierele pot fi înglobate într-o ”soluție” Visual Studio, instruind IDE-ul:</a:t>
            </a:r>
          </a:p>
          <a:p>
            <a:pPr lvl="2">
              <a:buFont typeface="+mj-lt"/>
              <a:buAutoNum type="arabicPeriod"/>
              <a:defRPr/>
            </a:pPr>
            <a:r>
              <a:rPr lang="ro-RO" sz="1400" dirty="0"/>
              <a:t>Să asambleze fișierul asm: specificând de exemplu drept </a:t>
            </a:r>
            <a:r>
              <a:rPr lang="ro-RO" sz="1400" b="1" dirty="0"/>
              <a:t>Pre-Build Event</a:t>
            </a:r>
            <a:r>
              <a:rPr lang="ro-RO" sz="1400" dirty="0"/>
              <a:t> comanda de asamblare de mai sus (</a:t>
            </a:r>
            <a:r>
              <a:rPr lang="en-US" sz="1400" dirty="0">
                <a:solidFill>
                  <a:schemeClr val="accent5"/>
                </a:solidFill>
              </a:rPr>
              <a:t>nasm.exe vector.asm –fwin32 –o vector.obj</a:t>
            </a:r>
            <a:r>
              <a:rPr lang="ro-RO" sz="1400" dirty="0"/>
              <a:t>)</a:t>
            </a:r>
          </a:p>
          <a:p>
            <a:pPr lvl="2">
              <a:buFont typeface="+mj-lt"/>
              <a:buAutoNum type="arabicPeriod"/>
              <a:defRPr/>
            </a:pPr>
            <a:r>
              <a:rPr lang="ro-RO" sz="1400" dirty="0"/>
              <a:t>Să includă </a:t>
            </a:r>
            <a:r>
              <a:rPr lang="ro-RO" sz="1400" dirty="0" smtClean="0"/>
              <a:t>afisare.obj </a:t>
            </a:r>
            <a:r>
              <a:rPr lang="ro-RO" sz="1400" dirty="0"/>
              <a:t>drept intrare adițională la linkeditare</a:t>
            </a:r>
          </a:p>
          <a:p>
            <a:pPr lvl="2">
              <a:buFont typeface="+mj-lt"/>
              <a:buAutoNum type="arabicPeriod"/>
              <a:defRPr/>
            </a:pPr>
            <a:r>
              <a:rPr lang="ro-RO" sz="1400" dirty="0"/>
              <a:t>Există </a:t>
            </a:r>
            <a:r>
              <a:rPr lang="ro-RO" sz="1400" i="1" dirty="0"/>
              <a:t>extensii</a:t>
            </a:r>
            <a:r>
              <a:rPr lang="ro-RO" sz="1400" dirty="0"/>
              <a:t> pentru Visual Studio care rezolvă automat și transparent problema!</a:t>
            </a:r>
          </a:p>
          <a:p>
            <a:pPr lvl="2">
              <a:buFont typeface="Arial" panose="020B0604020202020204" pitchFamily="34" charset="0"/>
              <a:buChar char="•"/>
              <a:defRPr/>
            </a:pPr>
            <a:endParaRPr lang="ro-RO" sz="1600" dirty="0"/>
          </a:p>
          <a:p>
            <a:pPr lvl="2">
              <a:buFont typeface="Arial" panose="020B0604020202020204" pitchFamily="34" charset="0"/>
              <a:buChar char="•"/>
              <a:defRPr/>
            </a:pPr>
            <a:endParaRPr lang="ro-RO" sz="1600" b="1" dirty="0"/>
          </a:p>
          <a:p>
            <a:pPr lvl="2">
              <a:buFont typeface="Arial" panose="020B0604020202020204" pitchFamily="34" charset="0"/>
              <a:buChar char="•"/>
              <a:defRPr/>
            </a:pPr>
            <a:endParaRPr lang="ro-RO" sz="1600" dirty="0"/>
          </a:p>
          <a:p>
            <a:pPr marL="521366" lvl="1" indent="0">
              <a:buFont typeface="Arial"/>
              <a:buNone/>
              <a:defRPr/>
            </a:pPr>
            <a:endParaRPr lang="ro-RO" sz="2400" u="sng" dirty="0"/>
          </a:p>
          <a:p>
            <a:pPr lvl="1">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marL="1042733" lvl="2" indent="0">
              <a:buFont typeface="Lucida Grande"/>
              <a:buNone/>
              <a:defRPr/>
            </a:pPr>
            <a:endParaRPr lang="ro-RO" sz="2000" dirty="0"/>
          </a:p>
          <a:p>
            <a:pPr lvl="2">
              <a:buFont typeface="Arial" panose="020B0604020202020204" pitchFamily="34" charset="0"/>
              <a:buChar char="•"/>
              <a:defRPr/>
            </a:pPr>
            <a:endParaRPr lang="en-US" sz="2000" dirty="0"/>
          </a:p>
        </p:txBody>
      </p:sp>
      <p:sp>
        <p:nvSpPr>
          <p:cNvPr id="29698"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smtClean="0">
                <a:cs typeface="Arial" pitchFamily="34" charset="0"/>
              </a:rPr>
              <a:t>Tehnici și instrumente</a:t>
            </a:r>
            <a:endParaRPr lang="en-US" sz="3600" smtClean="0">
              <a:cs typeface="Arial" pitchFamily="34" charset="0"/>
            </a:endParaRPr>
          </a:p>
        </p:txBody>
      </p:sp>
      <p:sp>
        <p:nvSpPr>
          <p:cNvPr id="29699"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9700"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9701"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481138"/>
            <a:ext cx="8920163" cy="5037137"/>
          </a:xfrm>
        </p:spPr>
        <p:txBody>
          <a:bodyPr/>
          <a:lstStyle/>
          <a:p>
            <a:pPr>
              <a:buFont typeface="Arial" panose="020B0604020202020204" pitchFamily="34" charset="0"/>
              <a:buChar char="•"/>
              <a:defRPr/>
            </a:pPr>
            <a:r>
              <a:rPr lang="ro-RO" sz="2400" dirty="0"/>
              <a:t>Cum împărțim problema în sub-probleme?</a:t>
            </a:r>
          </a:p>
          <a:p>
            <a:pPr lvl="1">
              <a:buFont typeface="Arial" panose="020B0604020202020204" pitchFamily="34" charset="0"/>
              <a:buChar char="•"/>
              <a:defRPr/>
            </a:pPr>
            <a:r>
              <a:rPr lang="ro-RO" sz="2400" u="sng" dirty="0"/>
              <a:t>Modularizare</a:t>
            </a:r>
            <a:r>
              <a:rPr lang="ro-RO" sz="2400" dirty="0"/>
              <a:t>: </a:t>
            </a:r>
          </a:p>
          <a:p>
            <a:pPr lvl="2">
              <a:buFont typeface="Arial" panose="020B0604020202020204" pitchFamily="34" charset="0"/>
              <a:buChar char="•"/>
              <a:defRPr/>
            </a:pPr>
            <a:r>
              <a:rPr lang="ro-RO" sz="2000" dirty="0"/>
              <a:t>program -</a:t>
            </a:r>
            <a:r>
              <a:rPr lang="en-US" sz="2000" dirty="0"/>
              <a:t>&gt;</a:t>
            </a:r>
            <a:r>
              <a:rPr lang="ro-RO" sz="2000" dirty="0"/>
              <a:t> unități logice</a:t>
            </a:r>
          </a:p>
          <a:p>
            <a:pPr lvl="2">
              <a:buFont typeface="Arial" panose="020B0604020202020204" pitchFamily="34" charset="0"/>
              <a:buChar char="•"/>
              <a:defRPr/>
            </a:pPr>
            <a:r>
              <a:rPr lang="ro-RO" sz="2000" dirty="0"/>
              <a:t>cod (</a:t>
            </a:r>
            <a:r>
              <a:rPr lang="en-US" sz="2000" dirty="0"/>
              <a:t>al </a:t>
            </a:r>
            <a:r>
              <a:rPr lang="ro-RO" sz="2000" dirty="0"/>
              <a:t>unităților)</a:t>
            </a:r>
            <a:r>
              <a:rPr lang="en-US" sz="2000" dirty="0"/>
              <a:t> -&gt;</a:t>
            </a:r>
            <a:r>
              <a:rPr lang="ro-RO" sz="2000" dirty="0"/>
              <a:t> fișiere distincte</a:t>
            </a:r>
          </a:p>
          <a:p>
            <a:pPr lvl="2">
              <a:buFont typeface="Arial" panose="020B0604020202020204" pitchFamily="34" charset="0"/>
              <a:buChar char="•"/>
              <a:defRPr/>
            </a:pPr>
            <a:r>
              <a:rPr lang="en-US" sz="2000" dirty="0"/>
              <a:t>Fi</a:t>
            </a:r>
            <a:r>
              <a:rPr lang="ro-RO" sz="2000" dirty="0"/>
              <a:t>șiere -</a:t>
            </a:r>
            <a:r>
              <a:rPr lang="en-US" sz="2000" dirty="0"/>
              <a:t>&gt; </a:t>
            </a:r>
            <a:r>
              <a:rPr lang="ro-RO" sz="2000" dirty="0"/>
              <a:t>subrutine</a:t>
            </a:r>
          </a:p>
          <a:p>
            <a:pPr marL="1042733" lvl="2" indent="0">
              <a:buFont typeface="Lucida Grande"/>
              <a:buNone/>
              <a:defRPr/>
            </a:pPr>
            <a:endParaRPr lang="en-US" sz="2000" dirty="0"/>
          </a:p>
          <a:p>
            <a:pPr lvl="1">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marL="1042733" lvl="2" indent="0">
              <a:buFont typeface="Lucida Grande"/>
              <a:buNone/>
              <a:defRPr/>
            </a:pPr>
            <a:endParaRPr lang="ro-RO" sz="2000" dirty="0"/>
          </a:p>
          <a:p>
            <a:pPr lvl="2">
              <a:buFont typeface="Arial" panose="020B0604020202020204" pitchFamily="34" charset="0"/>
              <a:buChar char="•"/>
              <a:defRPr/>
            </a:pPr>
            <a:endParaRPr lang="en-US" sz="2000" dirty="0"/>
          </a:p>
        </p:txBody>
      </p:sp>
      <p:sp>
        <p:nvSpPr>
          <p:cNvPr id="12290"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smtClean="0">
                <a:cs typeface="Arial" pitchFamily="34" charset="0"/>
              </a:rPr>
              <a:t>Programare modulară</a:t>
            </a:r>
            <a:endParaRPr lang="en-US" sz="3600" smtClean="0">
              <a:cs typeface="Arial" pitchFamily="34" charset="0"/>
            </a:endParaRPr>
          </a:p>
        </p:txBody>
      </p:sp>
      <p:sp>
        <p:nvSpPr>
          <p:cNvPr id="12291"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grpSp>
        <p:nvGrpSpPr>
          <p:cNvPr id="12292" name="Organization Chart 1"/>
          <p:cNvGrpSpPr>
            <a:grpSpLocks noChangeAspect="1"/>
          </p:cNvGrpSpPr>
          <p:nvPr/>
        </p:nvGrpSpPr>
        <p:grpSpPr bwMode="auto">
          <a:xfrm>
            <a:off x="568325" y="3457575"/>
            <a:ext cx="9445625" cy="3381375"/>
            <a:chOff x="1207" y="3355"/>
            <a:chExt cx="14756" cy="2880"/>
          </a:xfrm>
        </p:grpSpPr>
        <p:cxnSp>
          <p:nvCxnSpPr>
            <p:cNvPr id="12293" name="_s2068"/>
            <p:cNvCxnSpPr>
              <a:cxnSpLocks noChangeShapeType="1"/>
              <a:stCxn id="12311" idx="0"/>
              <a:endCxn id="12305" idx="2"/>
            </p:cNvCxnSpPr>
            <p:nvPr/>
          </p:nvCxnSpPr>
          <p:spPr bwMode="auto">
            <a:xfrm rot="5400000" flipH="1">
              <a:off x="14073" y="4705"/>
              <a:ext cx="360" cy="1260"/>
            </a:xfrm>
            <a:prstGeom prst="bentConnector3">
              <a:avLst>
                <a:gd name="adj1" fmla="val 35644"/>
              </a:avLst>
            </a:prstGeom>
            <a:noFill/>
            <a:ln w="28575">
              <a:solidFill>
                <a:srgbClr val="000000"/>
              </a:solidFill>
              <a:miter lim="800000"/>
              <a:headEnd/>
              <a:tailEnd/>
            </a:ln>
          </p:spPr>
        </p:cxnSp>
        <p:cxnSp>
          <p:nvCxnSpPr>
            <p:cNvPr id="12294" name="_s2067"/>
            <p:cNvCxnSpPr>
              <a:cxnSpLocks noChangeShapeType="1"/>
              <a:stCxn id="12310" idx="0"/>
              <a:endCxn id="12305" idx="2"/>
            </p:cNvCxnSpPr>
            <p:nvPr/>
          </p:nvCxnSpPr>
          <p:spPr bwMode="auto">
            <a:xfrm rot="-5400000">
              <a:off x="12814" y="4705"/>
              <a:ext cx="360" cy="1259"/>
            </a:xfrm>
            <a:prstGeom prst="bentConnector3">
              <a:avLst>
                <a:gd name="adj1" fmla="val 35644"/>
              </a:avLst>
            </a:prstGeom>
            <a:noFill/>
            <a:ln w="28575">
              <a:solidFill>
                <a:srgbClr val="000000"/>
              </a:solidFill>
              <a:miter lim="800000"/>
              <a:headEnd/>
              <a:tailEnd/>
            </a:ln>
          </p:spPr>
        </p:cxnSp>
        <p:cxnSp>
          <p:nvCxnSpPr>
            <p:cNvPr id="12295" name="_s2066"/>
            <p:cNvCxnSpPr>
              <a:cxnSpLocks noChangeShapeType="1"/>
              <a:stCxn id="12309" idx="0"/>
              <a:endCxn id="12304" idx="2"/>
            </p:cNvCxnSpPr>
            <p:nvPr/>
          </p:nvCxnSpPr>
          <p:spPr bwMode="auto">
            <a:xfrm rot="5400000" flipH="1">
              <a:off x="9035" y="4704"/>
              <a:ext cx="360" cy="1261"/>
            </a:xfrm>
            <a:prstGeom prst="bentConnector3">
              <a:avLst>
                <a:gd name="adj1" fmla="val 35644"/>
              </a:avLst>
            </a:prstGeom>
            <a:noFill/>
            <a:ln w="28575">
              <a:solidFill>
                <a:srgbClr val="000000"/>
              </a:solidFill>
              <a:miter lim="800000"/>
              <a:headEnd/>
              <a:tailEnd/>
            </a:ln>
          </p:spPr>
        </p:cxnSp>
        <p:cxnSp>
          <p:nvCxnSpPr>
            <p:cNvPr id="12296" name="_s2065"/>
            <p:cNvCxnSpPr>
              <a:cxnSpLocks noChangeShapeType="1"/>
              <a:stCxn id="12308" idx="0"/>
              <a:endCxn id="12304" idx="2"/>
            </p:cNvCxnSpPr>
            <p:nvPr/>
          </p:nvCxnSpPr>
          <p:spPr bwMode="auto">
            <a:xfrm rot="-5400000">
              <a:off x="7775" y="4705"/>
              <a:ext cx="360" cy="1259"/>
            </a:xfrm>
            <a:prstGeom prst="bentConnector3">
              <a:avLst>
                <a:gd name="adj1" fmla="val 35644"/>
              </a:avLst>
            </a:prstGeom>
            <a:noFill/>
            <a:ln w="28575">
              <a:solidFill>
                <a:srgbClr val="000000"/>
              </a:solidFill>
              <a:miter lim="800000"/>
              <a:headEnd/>
              <a:tailEnd/>
            </a:ln>
          </p:spPr>
        </p:cxnSp>
        <p:cxnSp>
          <p:nvCxnSpPr>
            <p:cNvPr id="12297" name="_s2064"/>
            <p:cNvCxnSpPr>
              <a:cxnSpLocks noChangeShapeType="1"/>
              <a:stCxn id="12307" idx="0"/>
              <a:endCxn id="12303" idx="2"/>
            </p:cNvCxnSpPr>
            <p:nvPr/>
          </p:nvCxnSpPr>
          <p:spPr bwMode="auto">
            <a:xfrm rot="5400000" flipH="1">
              <a:off x="3996" y="4705"/>
              <a:ext cx="360" cy="1260"/>
            </a:xfrm>
            <a:prstGeom prst="bentConnector3">
              <a:avLst>
                <a:gd name="adj1" fmla="val 35644"/>
              </a:avLst>
            </a:prstGeom>
            <a:noFill/>
            <a:ln w="28575">
              <a:solidFill>
                <a:srgbClr val="000000"/>
              </a:solidFill>
              <a:miter lim="800000"/>
              <a:headEnd/>
              <a:tailEnd/>
            </a:ln>
          </p:spPr>
        </p:cxnSp>
        <p:cxnSp>
          <p:nvCxnSpPr>
            <p:cNvPr id="12298" name="_s2063"/>
            <p:cNvCxnSpPr>
              <a:cxnSpLocks noChangeShapeType="1"/>
              <a:stCxn id="12306" idx="0"/>
              <a:endCxn id="12303" idx="2"/>
            </p:cNvCxnSpPr>
            <p:nvPr/>
          </p:nvCxnSpPr>
          <p:spPr bwMode="auto">
            <a:xfrm rot="-5400000">
              <a:off x="2737" y="4705"/>
              <a:ext cx="360" cy="1259"/>
            </a:xfrm>
            <a:prstGeom prst="bentConnector3">
              <a:avLst>
                <a:gd name="adj1" fmla="val 35644"/>
              </a:avLst>
            </a:prstGeom>
            <a:noFill/>
            <a:ln w="28575">
              <a:solidFill>
                <a:srgbClr val="000000"/>
              </a:solidFill>
              <a:miter lim="800000"/>
              <a:headEnd/>
              <a:tailEnd/>
            </a:ln>
          </p:spPr>
        </p:cxnSp>
        <p:cxnSp>
          <p:nvCxnSpPr>
            <p:cNvPr id="12299" name="_s2062"/>
            <p:cNvCxnSpPr>
              <a:cxnSpLocks noChangeShapeType="1"/>
              <a:stCxn id="12305" idx="0"/>
              <a:endCxn id="12302" idx="2"/>
            </p:cNvCxnSpPr>
            <p:nvPr/>
          </p:nvCxnSpPr>
          <p:spPr bwMode="auto">
            <a:xfrm rot="5400000" flipH="1">
              <a:off x="10924" y="1735"/>
              <a:ext cx="360" cy="5039"/>
            </a:xfrm>
            <a:prstGeom prst="bentConnector3">
              <a:avLst>
                <a:gd name="adj1" fmla="val 35644"/>
              </a:avLst>
            </a:prstGeom>
            <a:noFill/>
            <a:ln w="28575">
              <a:solidFill>
                <a:srgbClr val="000000"/>
              </a:solidFill>
              <a:miter lim="800000"/>
              <a:headEnd/>
              <a:tailEnd/>
            </a:ln>
          </p:spPr>
        </p:cxnSp>
        <p:cxnSp>
          <p:nvCxnSpPr>
            <p:cNvPr id="12300" name="_s2061"/>
            <p:cNvCxnSpPr>
              <a:cxnSpLocks noChangeShapeType="1"/>
              <a:stCxn id="12304" idx="0"/>
              <a:endCxn id="12302" idx="2"/>
            </p:cNvCxnSpPr>
            <p:nvPr/>
          </p:nvCxnSpPr>
          <p:spPr bwMode="auto">
            <a:xfrm rot="-5400000">
              <a:off x="8405" y="4254"/>
              <a:ext cx="360" cy="1"/>
            </a:xfrm>
            <a:prstGeom prst="straightConnector1">
              <a:avLst/>
            </a:prstGeom>
            <a:noFill/>
            <a:ln w="28575">
              <a:solidFill>
                <a:srgbClr val="000000"/>
              </a:solidFill>
              <a:round/>
              <a:headEnd/>
              <a:tailEnd/>
            </a:ln>
          </p:spPr>
        </p:cxnSp>
        <p:cxnSp>
          <p:nvCxnSpPr>
            <p:cNvPr id="12301" name="_s2060"/>
            <p:cNvCxnSpPr>
              <a:cxnSpLocks noChangeShapeType="1"/>
              <a:stCxn id="12303" idx="0"/>
              <a:endCxn id="12302" idx="2"/>
            </p:cNvCxnSpPr>
            <p:nvPr/>
          </p:nvCxnSpPr>
          <p:spPr bwMode="auto">
            <a:xfrm rot="-5400000">
              <a:off x="5885" y="1736"/>
              <a:ext cx="360" cy="5038"/>
            </a:xfrm>
            <a:prstGeom prst="bentConnector3">
              <a:avLst>
                <a:gd name="adj1" fmla="val 35644"/>
              </a:avLst>
            </a:prstGeom>
            <a:noFill/>
            <a:ln w="28575">
              <a:solidFill>
                <a:srgbClr val="000000"/>
              </a:solidFill>
              <a:miter lim="800000"/>
              <a:headEnd/>
              <a:tailEnd/>
            </a:ln>
          </p:spPr>
        </p:cxnSp>
        <p:sp>
          <p:nvSpPr>
            <p:cNvPr id="12302" name="_s2059"/>
            <p:cNvSpPr>
              <a:spLocks noChangeArrowheads="1"/>
            </p:cNvSpPr>
            <p:nvPr/>
          </p:nvSpPr>
          <p:spPr bwMode="auto">
            <a:xfrm>
              <a:off x="7504" y="3355"/>
              <a:ext cx="2160" cy="720"/>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a:latin typeface="Arial" pitchFamily="34" charset="0"/>
                  <a:cs typeface="Times New Roman" pitchFamily="18" charset="0"/>
                </a:rPr>
                <a:t>Program</a:t>
              </a:r>
              <a:endParaRPr lang="ro-RO" altLang="en-US" sz="1800">
                <a:latin typeface="Arial" pitchFamily="34" charset="0"/>
              </a:endParaRPr>
            </a:p>
          </p:txBody>
        </p:sp>
        <p:sp>
          <p:nvSpPr>
            <p:cNvPr id="12303" name="_s2058"/>
            <p:cNvSpPr>
              <a:spLocks noChangeArrowheads="1"/>
            </p:cNvSpPr>
            <p:nvPr/>
          </p:nvSpPr>
          <p:spPr bwMode="auto">
            <a:xfrm>
              <a:off x="2466" y="4435"/>
              <a:ext cx="2160" cy="720"/>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a:latin typeface="Arial" pitchFamily="34" charset="0"/>
                  <a:cs typeface="Times New Roman" pitchFamily="18" charset="0"/>
                </a:rPr>
                <a:t>Interfață Grafică</a:t>
              </a:r>
              <a:endParaRPr lang="ro-RO" altLang="en-US" sz="1800">
                <a:latin typeface="Arial" pitchFamily="34" charset="0"/>
              </a:endParaRPr>
            </a:p>
          </p:txBody>
        </p:sp>
        <p:sp>
          <p:nvSpPr>
            <p:cNvPr id="12304" name="_s2057"/>
            <p:cNvSpPr>
              <a:spLocks noChangeArrowheads="1"/>
            </p:cNvSpPr>
            <p:nvPr/>
          </p:nvSpPr>
          <p:spPr bwMode="auto">
            <a:xfrm>
              <a:off x="7504" y="4435"/>
              <a:ext cx="2160" cy="720"/>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a:latin typeface="Arial" pitchFamily="34" charset="0"/>
                  <a:cs typeface="Times New Roman" pitchFamily="18" charset="0"/>
                </a:rPr>
                <a:t>Bază de date</a:t>
              </a:r>
              <a:endParaRPr lang="ro-RO" altLang="en-US" sz="1800">
                <a:latin typeface="Arial" pitchFamily="34" charset="0"/>
              </a:endParaRPr>
            </a:p>
          </p:txBody>
        </p:sp>
        <p:sp>
          <p:nvSpPr>
            <p:cNvPr id="12305" name="_s2056"/>
            <p:cNvSpPr>
              <a:spLocks noChangeArrowheads="1"/>
            </p:cNvSpPr>
            <p:nvPr/>
          </p:nvSpPr>
          <p:spPr bwMode="auto">
            <a:xfrm>
              <a:off x="12543" y="4435"/>
              <a:ext cx="2160" cy="720"/>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a:latin typeface="Arial" pitchFamily="34" charset="0"/>
                  <a:cs typeface="Times New Roman" pitchFamily="18" charset="0"/>
                </a:rPr>
                <a:t>Bibliotecă calcule</a:t>
              </a:r>
              <a:endParaRPr lang="ro-RO" altLang="en-US" sz="1800">
                <a:latin typeface="Arial" pitchFamily="34" charset="0"/>
              </a:endParaRPr>
            </a:p>
          </p:txBody>
        </p:sp>
        <p:sp>
          <p:nvSpPr>
            <p:cNvPr id="12306" name="_s2055"/>
            <p:cNvSpPr>
              <a:spLocks noChangeArrowheads="1"/>
            </p:cNvSpPr>
            <p:nvPr/>
          </p:nvSpPr>
          <p:spPr bwMode="auto">
            <a:xfrm>
              <a:off x="1207" y="5515"/>
              <a:ext cx="2159" cy="720"/>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700" u="sng">
                  <a:latin typeface="Arial" pitchFamily="34" charset="0"/>
                  <a:cs typeface="Times New Roman" pitchFamily="18" charset="0"/>
                </a:rPr>
                <a:t>FereastraPrincipală.CPP</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subrutine:</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CreateWindow</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ShowPieChart</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a:t>
              </a:r>
              <a:endParaRPr lang="ro-RO" altLang="en-US" sz="1800">
                <a:latin typeface="Arial" pitchFamily="34" charset="0"/>
              </a:endParaRPr>
            </a:p>
          </p:txBody>
        </p:sp>
        <p:sp>
          <p:nvSpPr>
            <p:cNvPr id="12307" name="_s2054"/>
            <p:cNvSpPr>
              <a:spLocks noChangeArrowheads="1"/>
            </p:cNvSpPr>
            <p:nvPr/>
          </p:nvSpPr>
          <p:spPr bwMode="auto">
            <a:xfrm>
              <a:off x="3726" y="5515"/>
              <a:ext cx="2159" cy="720"/>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700" u="sng">
                  <a:latin typeface="Arial" pitchFamily="34" charset="0"/>
                  <a:cs typeface="Times New Roman" pitchFamily="18" charset="0"/>
                </a:rPr>
                <a:t>Autentificare.CPP</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subrutine:</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ShowLoginDialog</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ShowLoginError</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a:t>
              </a:r>
              <a:endParaRPr lang="ro-RO" altLang="en-US" sz="1800">
                <a:latin typeface="Arial" pitchFamily="34" charset="0"/>
              </a:endParaRPr>
            </a:p>
          </p:txBody>
        </p:sp>
        <p:sp>
          <p:nvSpPr>
            <p:cNvPr id="12308" name="_s2053"/>
            <p:cNvSpPr>
              <a:spLocks noChangeArrowheads="1"/>
            </p:cNvSpPr>
            <p:nvPr/>
          </p:nvSpPr>
          <p:spPr bwMode="auto">
            <a:xfrm>
              <a:off x="6245" y="5515"/>
              <a:ext cx="2160" cy="719"/>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700" u="sng">
                  <a:latin typeface="Arial" pitchFamily="34" charset="0"/>
                  <a:cs typeface="Times New Roman" pitchFamily="18" charset="0"/>
                </a:rPr>
                <a:t>Creare.SQL</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subrutine:</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InitDatabase</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CreateTables</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a:t>
              </a:r>
              <a:endParaRPr lang="ro-RO" altLang="en-US" sz="1800">
                <a:latin typeface="Arial" pitchFamily="34" charset="0"/>
              </a:endParaRPr>
            </a:p>
          </p:txBody>
        </p:sp>
        <p:sp>
          <p:nvSpPr>
            <p:cNvPr id="12309" name="_s2052"/>
            <p:cNvSpPr>
              <a:spLocks noChangeArrowheads="1"/>
            </p:cNvSpPr>
            <p:nvPr/>
          </p:nvSpPr>
          <p:spPr bwMode="auto">
            <a:xfrm>
              <a:off x="8765" y="5515"/>
              <a:ext cx="2159" cy="719"/>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700" u="sng">
                  <a:latin typeface="Arial" pitchFamily="34" charset="0"/>
                  <a:cs typeface="Times New Roman" pitchFamily="18" charset="0"/>
                </a:rPr>
                <a:t>Interogari.SQL</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subrutine:</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GetTop20Clients</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GetExpensesReport</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a:t>
              </a:r>
              <a:endParaRPr lang="ro-RO" altLang="en-US" sz="1800">
                <a:latin typeface="Arial" pitchFamily="34" charset="0"/>
              </a:endParaRPr>
            </a:p>
          </p:txBody>
        </p:sp>
        <p:sp>
          <p:nvSpPr>
            <p:cNvPr id="12310" name="_s2051"/>
            <p:cNvSpPr>
              <a:spLocks noChangeArrowheads="1"/>
            </p:cNvSpPr>
            <p:nvPr/>
          </p:nvSpPr>
          <p:spPr bwMode="auto">
            <a:xfrm>
              <a:off x="11284" y="5515"/>
              <a:ext cx="2159" cy="719"/>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700" u="sng">
                  <a:latin typeface="Arial" pitchFamily="34" charset="0"/>
                  <a:cs typeface="Times New Roman" pitchFamily="18" charset="0"/>
                </a:rPr>
                <a:t>Vectori.ASM</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subrutine:</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FastDotProduct</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FastMatrixProduct</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a:t>
              </a:r>
              <a:endParaRPr lang="ro-RO" altLang="en-US" sz="1800">
                <a:latin typeface="Arial" pitchFamily="34" charset="0"/>
              </a:endParaRPr>
            </a:p>
          </p:txBody>
        </p:sp>
        <p:sp>
          <p:nvSpPr>
            <p:cNvPr id="12311" name="_s2050"/>
            <p:cNvSpPr>
              <a:spLocks noChangeArrowheads="1"/>
            </p:cNvSpPr>
            <p:nvPr/>
          </p:nvSpPr>
          <p:spPr bwMode="auto">
            <a:xfrm>
              <a:off x="13803" y="5515"/>
              <a:ext cx="2160" cy="719"/>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700" u="sng">
                  <a:latin typeface="Arial" pitchFamily="34" charset="0"/>
                  <a:cs typeface="Times New Roman" pitchFamily="18" charset="0"/>
                </a:rPr>
                <a:t>Structuri.C</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subrutine:</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ListInsertTail</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ListDestroy</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a:t>
              </a:r>
              <a:endParaRPr lang="ro-RO" altLang="en-US" sz="1800">
                <a:latin typeface="Arial" pitchFamily="34"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481138"/>
            <a:ext cx="8920163" cy="5037137"/>
          </a:xfrm>
        </p:spPr>
        <p:txBody>
          <a:bodyPr/>
          <a:lstStyle/>
          <a:p>
            <a:pPr>
              <a:buFont typeface="Arial" panose="020B0604020202020204" pitchFamily="34" charset="0"/>
              <a:buChar char="•"/>
              <a:defRPr/>
            </a:pPr>
            <a:r>
              <a:rPr lang="ro-RO" sz="2400" dirty="0"/>
              <a:t>Pentru care sub-probleme există deja rezolvări disponibile?</a:t>
            </a:r>
          </a:p>
          <a:p>
            <a:pPr lvl="1">
              <a:buFont typeface="Arial" panose="020B0604020202020204" pitchFamily="34" charset="0"/>
              <a:buChar char="•"/>
              <a:defRPr/>
            </a:pPr>
            <a:r>
              <a:rPr lang="ro-RO" sz="2400" u="sng" dirty="0"/>
              <a:t>Reutilizare</a:t>
            </a:r>
            <a:r>
              <a:rPr lang="ro-RO" sz="2400" dirty="0"/>
              <a:t>:</a:t>
            </a:r>
          </a:p>
          <a:p>
            <a:pPr lvl="2">
              <a:buFont typeface="Arial" panose="020B0604020202020204" pitchFamily="34" charset="0"/>
              <a:buChar char="•"/>
              <a:defRPr/>
            </a:pPr>
            <a:r>
              <a:rPr lang="ro-RO" sz="2000" dirty="0"/>
              <a:t>Fișiere sursă</a:t>
            </a:r>
          </a:p>
          <a:p>
            <a:pPr lvl="3">
              <a:buFont typeface="Arial" panose="020B0604020202020204" pitchFamily="34" charset="0"/>
              <a:buChar char="•"/>
              <a:defRPr/>
            </a:pPr>
            <a:r>
              <a:rPr lang="ro-RO" sz="2000" dirty="0"/>
              <a:t>Refolosire cod și date din asamblare</a:t>
            </a:r>
          </a:p>
          <a:p>
            <a:pPr lvl="4">
              <a:buFont typeface="Arial" panose="020B0604020202020204" pitchFamily="34" charset="0"/>
              <a:buChar char="•"/>
              <a:defRPr/>
            </a:pPr>
            <a:r>
              <a:rPr lang="ro-RO" sz="2000" dirty="0"/>
              <a:t>Directiva %include</a:t>
            </a:r>
          </a:p>
          <a:p>
            <a:pPr lvl="2">
              <a:buFont typeface="Arial" panose="020B0604020202020204" pitchFamily="34" charset="0"/>
              <a:buChar char="•"/>
              <a:defRPr/>
            </a:pPr>
            <a:r>
              <a:rPr lang="ro-RO" sz="2000" dirty="0"/>
              <a:t>Fișiere binare</a:t>
            </a:r>
          </a:p>
          <a:p>
            <a:pPr lvl="3">
              <a:buFont typeface="Arial" panose="020B0604020202020204" pitchFamily="34" charset="0"/>
              <a:buChar char="•"/>
              <a:defRPr/>
            </a:pPr>
            <a:r>
              <a:rPr lang="ro-RO" sz="2000" dirty="0"/>
              <a:t>Refolosire cod și date din asamblare</a:t>
            </a:r>
          </a:p>
          <a:p>
            <a:pPr lvl="3">
              <a:buFont typeface="Arial" panose="020B0604020202020204" pitchFamily="34" charset="0"/>
              <a:buChar char="•"/>
              <a:defRPr/>
            </a:pPr>
            <a:r>
              <a:rPr lang="ro-RO" sz="2000" dirty="0"/>
              <a:t>Cod și date din limbaje de nivel înalt</a:t>
            </a:r>
          </a:p>
          <a:p>
            <a:pPr lvl="3">
              <a:buFont typeface="Arial" panose="020B0604020202020204" pitchFamily="34" charset="0"/>
              <a:buChar char="•"/>
              <a:defRPr/>
            </a:pPr>
            <a:r>
              <a:rPr lang="ro-RO" sz="2000" dirty="0"/>
              <a:t>Biblioteci</a:t>
            </a:r>
          </a:p>
          <a:p>
            <a:pPr marL="1042733" lvl="2" indent="0">
              <a:buFont typeface="Lucida Grande"/>
              <a:buNone/>
              <a:defRPr/>
            </a:pPr>
            <a:endParaRPr lang="en-US" sz="2000" dirty="0"/>
          </a:p>
          <a:p>
            <a:pPr lvl="1">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marL="1042733" lvl="2" indent="0">
              <a:buFont typeface="Lucida Grande"/>
              <a:buNone/>
              <a:defRPr/>
            </a:pPr>
            <a:endParaRPr lang="ro-RO" sz="2000" dirty="0"/>
          </a:p>
          <a:p>
            <a:pPr lvl="2">
              <a:buFont typeface="Arial" panose="020B0604020202020204" pitchFamily="34" charset="0"/>
              <a:buChar char="•"/>
              <a:defRPr/>
            </a:pPr>
            <a:endParaRPr lang="en-US" sz="2000" dirty="0"/>
          </a:p>
        </p:txBody>
      </p:sp>
      <p:sp>
        <p:nvSpPr>
          <p:cNvPr id="13314"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smtClean="0">
                <a:cs typeface="Arial" pitchFamily="34" charset="0"/>
              </a:rPr>
              <a:t>Programare modulară</a:t>
            </a:r>
            <a:endParaRPr lang="en-US" sz="3600" smtClean="0">
              <a:cs typeface="Arial" pitchFamily="34" charset="0"/>
            </a:endParaRPr>
          </a:p>
        </p:txBody>
      </p:sp>
      <p:sp>
        <p:nvSpPr>
          <p:cNvPr id="13315"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bwMode="auto">
          <a:xfrm>
            <a:off x="1298575" y="3016250"/>
            <a:ext cx="8142288" cy="722313"/>
          </a:xfrm>
          <a:noFill/>
          <a:ln>
            <a:miter lim="800000"/>
            <a:headEnd/>
            <a:tailEnd/>
          </a:ln>
        </p:spPr>
        <p:txBody>
          <a:bodyPr wrap="square" lIns="91440" tIns="45720" rIns="91440" bIns="45720" numCol="1" anchor="t" anchorCtr="0" compatLnSpc="1">
            <a:prstTxWarp prst="textNoShape">
              <a:avLst/>
            </a:prstTxWarp>
          </a:bodyPr>
          <a:lstStyle/>
          <a:p>
            <a:pPr algn="ctr"/>
            <a:r>
              <a:rPr lang="ro-RO" sz="6000" smtClean="0">
                <a:cs typeface="Arial" pitchFamily="34" charset="0"/>
              </a:rPr>
              <a:t>2. Tehnici și instrumente</a:t>
            </a:r>
            <a:endParaRPr lang="en-US" sz="6000" smtClean="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27150"/>
            <a:ext cx="9512300" cy="5191125"/>
          </a:xfrm>
        </p:spPr>
        <p:txBody>
          <a:bodyPr/>
          <a:lstStyle/>
          <a:p>
            <a:pPr>
              <a:buFont typeface="Arial" panose="020B0604020202020204" pitchFamily="34" charset="0"/>
              <a:buChar char="•"/>
              <a:defRPr/>
            </a:pPr>
            <a:r>
              <a:rPr lang="en-US" sz="2400" dirty="0" err="1">
                <a:solidFill>
                  <a:srgbClr val="FF0000"/>
                </a:solidFill>
              </a:rPr>
              <a:t>Includerea</a:t>
            </a:r>
            <a:r>
              <a:rPr lang="ro-RO" sz="2400" dirty="0">
                <a:solidFill>
                  <a:srgbClr val="FF0000"/>
                </a:solidFill>
              </a:rPr>
              <a:t> </a:t>
            </a:r>
            <a:r>
              <a:rPr lang="ro-RO" sz="2400" b="1" dirty="0">
                <a:solidFill>
                  <a:srgbClr val="FF0000"/>
                </a:solidFill>
              </a:rPr>
              <a:t>statică</a:t>
            </a:r>
            <a:r>
              <a:rPr lang="ro-RO" sz="2400" dirty="0">
                <a:solidFill>
                  <a:srgbClr val="FF0000"/>
                </a:solidFill>
              </a:rPr>
              <a:t> la compilare/</a:t>
            </a:r>
            <a:r>
              <a:rPr lang="ro-RO" sz="2400" b="1" dirty="0">
                <a:solidFill>
                  <a:srgbClr val="FF0000"/>
                </a:solidFill>
              </a:rPr>
              <a:t>asamblare</a:t>
            </a:r>
            <a:r>
              <a:rPr lang="ro-RO" sz="2400" dirty="0">
                <a:solidFill>
                  <a:srgbClr val="FF0000"/>
                </a:solidFill>
              </a:rPr>
              <a:t>:</a:t>
            </a:r>
            <a:r>
              <a:rPr lang="ro-RO" sz="2400" dirty="0"/>
              <a:t> </a:t>
            </a:r>
            <a:r>
              <a:rPr lang="ro-RO" sz="2400" dirty="0">
                <a:solidFill>
                  <a:srgbClr val="FF0000"/>
                </a:solidFill>
              </a:rPr>
              <a:t>directiva </a:t>
            </a:r>
            <a:r>
              <a:rPr lang="ro-RO" sz="2400" b="1" dirty="0">
                <a:solidFill>
                  <a:srgbClr val="FF0000"/>
                </a:solidFill>
              </a:rPr>
              <a:t>%include</a:t>
            </a:r>
          </a:p>
          <a:p>
            <a:pPr lvl="1">
              <a:buFont typeface="Arial" panose="020B0604020202020204" pitchFamily="34" charset="0"/>
              <a:buChar char="•"/>
              <a:defRPr/>
            </a:pPr>
            <a:r>
              <a:rPr lang="ro-RO" sz="2000" u="sng" dirty="0"/>
              <a:t>Specifică limbajului </a:t>
            </a:r>
            <a:r>
              <a:rPr lang="ro-RO" sz="2000" dirty="0"/>
              <a:t>(dar are echivalent și în alte limbaje)</a:t>
            </a:r>
          </a:p>
          <a:p>
            <a:pPr lvl="1">
              <a:buFont typeface="Arial" panose="020B0604020202020204" pitchFamily="34" charset="0"/>
              <a:buChar char="•"/>
              <a:defRPr/>
            </a:pPr>
            <a:r>
              <a:rPr lang="ro-RO" sz="2000" dirty="0"/>
              <a:t>Modularizare: </a:t>
            </a:r>
            <a:r>
              <a:rPr lang="en-US" sz="2000" dirty="0" err="1"/>
              <a:t>permite</a:t>
            </a:r>
            <a:r>
              <a:rPr lang="en-US" sz="2000" dirty="0"/>
              <a:t> </a:t>
            </a:r>
            <a:r>
              <a:rPr lang="en-US" sz="2000" dirty="0" err="1"/>
              <a:t>doar</a:t>
            </a:r>
            <a:r>
              <a:rPr lang="en-US" sz="2000" dirty="0"/>
              <a:t> </a:t>
            </a:r>
            <a:r>
              <a:rPr lang="ro-RO" sz="2000" dirty="0"/>
              <a:t>divizarea codului </a:t>
            </a:r>
            <a:r>
              <a:rPr lang="en-US" sz="2000" dirty="0" err="1"/>
              <a:t>scris</a:t>
            </a:r>
            <a:r>
              <a:rPr lang="en-US" sz="2000" dirty="0"/>
              <a:t> </a:t>
            </a:r>
            <a:r>
              <a:rPr lang="ro-RO" sz="2000" dirty="0"/>
              <a:t>în acel limbaj!</a:t>
            </a:r>
            <a:endParaRPr lang="en-US" sz="2000" dirty="0"/>
          </a:p>
          <a:p>
            <a:pPr lvl="2">
              <a:buFont typeface="Arial" panose="020B0604020202020204" pitchFamily="34" charset="0"/>
              <a:buChar char="•"/>
              <a:defRPr/>
            </a:pPr>
            <a:r>
              <a:rPr lang="en-US" sz="1600" dirty="0"/>
              <a:t>Nu </a:t>
            </a:r>
            <a:r>
              <a:rPr lang="en-US" sz="1600" dirty="0" err="1"/>
              <a:t>este</a:t>
            </a:r>
            <a:r>
              <a:rPr lang="en-US" sz="1600" dirty="0"/>
              <a:t> </a:t>
            </a:r>
            <a:r>
              <a:rPr lang="en-US" sz="1600" dirty="0" err="1"/>
              <a:t>realmente</a:t>
            </a:r>
            <a:r>
              <a:rPr lang="en-US" sz="1600" dirty="0"/>
              <a:t> </a:t>
            </a:r>
            <a:r>
              <a:rPr lang="en-US" sz="1600" dirty="0" err="1"/>
              <a:t>programare</a:t>
            </a:r>
            <a:r>
              <a:rPr lang="en-US" sz="1600" dirty="0"/>
              <a:t> </a:t>
            </a:r>
            <a:r>
              <a:rPr lang="en-US" sz="1600" dirty="0" err="1"/>
              <a:t>multimodul</a:t>
            </a:r>
            <a:r>
              <a:rPr lang="en-US" sz="1600" dirty="0"/>
              <a:t>!</a:t>
            </a:r>
            <a:endParaRPr lang="ro-RO" sz="1600" dirty="0"/>
          </a:p>
          <a:p>
            <a:pPr lvl="1">
              <a:buFont typeface="Arial" panose="020B0604020202020204" pitchFamily="34" charset="0"/>
              <a:buChar char="•"/>
              <a:defRPr/>
            </a:pPr>
            <a:r>
              <a:rPr lang="ro-RO" sz="2000" dirty="0"/>
              <a:t>Reutilizare: expune codul sursă!</a:t>
            </a:r>
          </a:p>
          <a:p>
            <a:pPr lvl="1">
              <a:buFont typeface="Arial" panose="020B0604020202020204" pitchFamily="34" charset="0"/>
              <a:buChar char="•"/>
              <a:defRPr/>
            </a:pPr>
            <a:r>
              <a:rPr lang="ro-RO" sz="2000" dirty="0"/>
              <a:t>Periculos și problematic:</a:t>
            </a:r>
          </a:p>
          <a:p>
            <a:pPr lvl="2">
              <a:buFont typeface="Arial" panose="020B0604020202020204" pitchFamily="34" charset="0"/>
              <a:buChar char="•"/>
              <a:defRPr/>
            </a:pPr>
            <a:r>
              <a:rPr lang="ro-RO" sz="1600" dirty="0"/>
              <a:t>Mecanism de preprocesor -</a:t>
            </a:r>
            <a:r>
              <a:rPr lang="en-US" sz="1600" dirty="0"/>
              <a:t>&gt; </a:t>
            </a:r>
            <a:r>
              <a:rPr lang="en-US" sz="1600" u="sng" dirty="0" err="1"/>
              <a:t>concatenare</a:t>
            </a:r>
            <a:r>
              <a:rPr lang="en-US" sz="1600" u="sng" dirty="0"/>
              <a:t> textual</a:t>
            </a:r>
            <a:r>
              <a:rPr lang="ro-RO" sz="1600" u="sng" dirty="0"/>
              <a:t>ă</a:t>
            </a:r>
            <a:r>
              <a:rPr lang="ro-RO" sz="1600" dirty="0"/>
              <a:t> a fișierelor</a:t>
            </a:r>
          </a:p>
          <a:p>
            <a:pPr lvl="2">
              <a:buFont typeface="Arial" panose="020B0604020202020204" pitchFamily="34" charset="0"/>
              <a:buChar char="•"/>
              <a:defRPr/>
            </a:pPr>
            <a:r>
              <a:rPr lang="ro-RO" sz="1600" dirty="0"/>
              <a:t>Expune cu vizibilitate globală toate denumirile -</a:t>
            </a:r>
            <a:r>
              <a:rPr lang="en-US" sz="1600" dirty="0"/>
              <a:t>&gt; </a:t>
            </a:r>
            <a:r>
              <a:rPr lang="en-US" sz="1600" dirty="0" err="1"/>
              <a:t>conflicte</a:t>
            </a:r>
            <a:r>
              <a:rPr lang="en-US" sz="1600" dirty="0"/>
              <a:t> </a:t>
            </a:r>
            <a:r>
              <a:rPr lang="ro-RO" sz="1600" dirty="0"/>
              <a:t>(</a:t>
            </a:r>
            <a:r>
              <a:rPr lang="en-US" sz="1600" dirty="0" err="1"/>
              <a:t>redefin</a:t>
            </a:r>
            <a:r>
              <a:rPr lang="ro-RO" sz="1600" dirty="0"/>
              <a:t>iții/redeclarări)</a:t>
            </a:r>
          </a:p>
          <a:p>
            <a:pPr lvl="2">
              <a:buFont typeface="Arial" panose="020B0604020202020204" pitchFamily="34" charset="0"/>
              <a:buChar char="•"/>
              <a:defRPr/>
            </a:pPr>
            <a:r>
              <a:rPr lang="ro-RO" sz="1600" dirty="0"/>
              <a:t>Include fișierul în întregime - și ce se folosește și ce nu!</a:t>
            </a:r>
          </a:p>
          <a:p>
            <a:pPr marL="521366" lvl="1" indent="0">
              <a:buFont typeface="Arial"/>
              <a:buNone/>
              <a:defRPr/>
            </a:pPr>
            <a:endParaRPr lang="ro-RO" sz="2400" u="sng" dirty="0"/>
          </a:p>
          <a:p>
            <a:pPr lvl="1">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marL="1042733" lvl="2" indent="0">
              <a:buFont typeface="Lucida Grande"/>
              <a:buNone/>
              <a:defRPr/>
            </a:pPr>
            <a:endParaRPr lang="ro-RO" sz="2000" dirty="0"/>
          </a:p>
          <a:p>
            <a:pPr lvl="2">
              <a:buFont typeface="Arial" panose="020B0604020202020204" pitchFamily="34" charset="0"/>
              <a:buChar char="•"/>
              <a:defRPr/>
            </a:pPr>
            <a:endParaRPr lang="en-US" sz="2000" dirty="0"/>
          </a:p>
        </p:txBody>
      </p:sp>
      <p:sp>
        <p:nvSpPr>
          <p:cNvPr id="15362"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smtClean="0">
                <a:cs typeface="Arial" pitchFamily="34" charset="0"/>
              </a:rPr>
              <a:t>Tehnici și instrumente</a:t>
            </a:r>
            <a:endParaRPr lang="en-US" sz="3600" smtClean="0">
              <a:cs typeface="Arial" pitchFamily="34" charset="0"/>
            </a:endParaRPr>
          </a:p>
        </p:txBody>
      </p:sp>
      <p:sp>
        <p:nvSpPr>
          <p:cNvPr id="15363"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15364"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grpSp>
        <p:nvGrpSpPr>
          <p:cNvPr id="15365" name="Organization Chart 1"/>
          <p:cNvGrpSpPr>
            <a:grpSpLocks noChangeAspect="1"/>
          </p:cNvGrpSpPr>
          <p:nvPr/>
        </p:nvGrpSpPr>
        <p:grpSpPr bwMode="auto">
          <a:xfrm>
            <a:off x="793750" y="4487863"/>
            <a:ext cx="8424863" cy="2292350"/>
            <a:chOff x="1808" y="2121"/>
            <a:chExt cx="8616" cy="4373"/>
          </a:xfrm>
        </p:grpSpPr>
        <p:cxnSp>
          <p:nvCxnSpPr>
            <p:cNvPr id="15366" name="_s5131"/>
            <p:cNvCxnSpPr>
              <a:cxnSpLocks noChangeShapeType="1"/>
              <a:stCxn id="15374" idx="1"/>
              <a:endCxn id="15370" idx="2"/>
            </p:cNvCxnSpPr>
            <p:nvPr/>
          </p:nvCxnSpPr>
          <p:spPr bwMode="auto">
            <a:xfrm rot="10800000" flipV="1">
              <a:off x="7532" y="4163"/>
              <a:ext cx="388" cy="1"/>
            </a:xfrm>
            <a:prstGeom prst="bentConnector3">
              <a:avLst>
                <a:gd name="adj1" fmla="val 46394"/>
              </a:avLst>
            </a:prstGeom>
            <a:noFill/>
            <a:ln w="28575">
              <a:solidFill>
                <a:srgbClr val="000000"/>
              </a:solidFill>
              <a:miter lim="800000"/>
              <a:headEnd/>
              <a:tailEnd/>
            </a:ln>
          </p:spPr>
        </p:cxnSp>
        <p:cxnSp>
          <p:nvCxnSpPr>
            <p:cNvPr id="15367" name="_s5130"/>
            <p:cNvCxnSpPr>
              <a:cxnSpLocks noChangeShapeType="1"/>
              <a:stCxn id="15373" idx="1"/>
              <a:endCxn id="15370" idx="2"/>
            </p:cNvCxnSpPr>
            <p:nvPr/>
          </p:nvCxnSpPr>
          <p:spPr bwMode="auto">
            <a:xfrm flipV="1">
              <a:off x="5312" y="4347"/>
              <a:ext cx="1362" cy="1632"/>
            </a:xfrm>
            <a:prstGeom prst="bentConnector2">
              <a:avLst/>
            </a:prstGeom>
            <a:noFill/>
            <a:ln w="28575">
              <a:solidFill>
                <a:srgbClr val="000000"/>
              </a:solidFill>
              <a:miter lim="800000"/>
              <a:headEnd/>
              <a:tailEnd/>
            </a:ln>
          </p:spPr>
        </p:cxnSp>
        <p:cxnSp>
          <p:nvCxnSpPr>
            <p:cNvPr id="15368" name="_s5129"/>
            <p:cNvCxnSpPr>
              <a:cxnSpLocks noChangeShapeType="1"/>
              <a:stCxn id="15372" idx="3"/>
              <a:endCxn id="15370" idx="1"/>
            </p:cNvCxnSpPr>
            <p:nvPr/>
          </p:nvCxnSpPr>
          <p:spPr bwMode="auto">
            <a:xfrm flipV="1">
              <a:off x="5304" y="4164"/>
              <a:ext cx="512" cy="1"/>
            </a:xfrm>
            <a:prstGeom prst="bentConnector3">
              <a:avLst>
                <a:gd name="adj1" fmla="val 50000"/>
              </a:avLst>
            </a:prstGeom>
            <a:noFill/>
            <a:ln w="28575">
              <a:solidFill>
                <a:srgbClr val="000000"/>
              </a:solidFill>
              <a:miter lim="800000"/>
              <a:headEnd/>
              <a:tailEnd/>
            </a:ln>
          </p:spPr>
        </p:cxnSp>
        <p:cxnSp>
          <p:nvCxnSpPr>
            <p:cNvPr id="15369" name="_s5128"/>
            <p:cNvCxnSpPr>
              <a:cxnSpLocks noChangeShapeType="1"/>
              <a:stCxn id="15371" idx="1"/>
              <a:endCxn id="15370" idx="2"/>
            </p:cNvCxnSpPr>
            <p:nvPr/>
          </p:nvCxnSpPr>
          <p:spPr bwMode="auto">
            <a:xfrm>
              <a:off x="5292" y="2299"/>
              <a:ext cx="1382" cy="1681"/>
            </a:xfrm>
            <a:prstGeom prst="bentConnector2">
              <a:avLst/>
            </a:prstGeom>
            <a:noFill/>
            <a:ln w="28575">
              <a:solidFill>
                <a:srgbClr val="000000"/>
              </a:solidFill>
              <a:miter lim="800000"/>
              <a:headEnd/>
              <a:tailEnd/>
            </a:ln>
          </p:spPr>
        </p:cxnSp>
        <p:sp>
          <p:nvSpPr>
            <p:cNvPr id="15370" name="_s5127"/>
            <p:cNvSpPr>
              <a:spLocks noChangeArrowheads="1"/>
            </p:cNvSpPr>
            <p:nvPr/>
          </p:nvSpPr>
          <p:spPr bwMode="auto">
            <a:xfrm>
              <a:off x="5816" y="3980"/>
              <a:ext cx="1716" cy="367"/>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b="1">
                  <a:latin typeface="Arial" pitchFamily="34" charset="0"/>
                  <a:cs typeface="Times New Roman" pitchFamily="18" charset="0"/>
                </a:rPr>
                <a:t>Preprocesare</a:t>
              </a:r>
              <a:endParaRPr lang="ro-RO" altLang="en-US" sz="1800" b="1">
                <a:latin typeface="Arial" pitchFamily="34" charset="0"/>
              </a:endParaRPr>
            </a:p>
          </p:txBody>
        </p:sp>
        <p:sp>
          <p:nvSpPr>
            <p:cNvPr id="15371" name="_s5126"/>
            <p:cNvSpPr>
              <a:spLocks noChangeArrowheads="1"/>
            </p:cNvSpPr>
            <p:nvPr/>
          </p:nvSpPr>
          <p:spPr bwMode="auto">
            <a:xfrm>
              <a:off x="1808" y="2121"/>
              <a:ext cx="3484" cy="356"/>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a:latin typeface="Arial" pitchFamily="34" charset="0"/>
                  <a:cs typeface="Times New Roman" pitchFamily="18" charset="0"/>
                </a:rPr>
                <a:t>Fișier1</a:t>
              </a:r>
              <a:endParaRPr lang="ro-RO" altLang="en-US" sz="1800">
                <a:latin typeface="Arial" pitchFamily="34" charset="0"/>
              </a:endParaRPr>
            </a:p>
          </p:txBody>
        </p:sp>
        <p:sp>
          <p:nvSpPr>
            <p:cNvPr id="15372" name="_s5125"/>
            <p:cNvSpPr>
              <a:spLocks noChangeArrowheads="1"/>
            </p:cNvSpPr>
            <p:nvPr/>
          </p:nvSpPr>
          <p:spPr bwMode="auto">
            <a:xfrm>
              <a:off x="1820" y="2942"/>
              <a:ext cx="3484" cy="2444"/>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u="sng">
                  <a:latin typeface="Arial" pitchFamily="34" charset="0"/>
                  <a:cs typeface="Times New Roman" pitchFamily="18" charset="0"/>
                </a:rPr>
                <a:t>Fișier sursă</a:t>
              </a:r>
              <a:endParaRPr lang="ro-RO" altLang="en-US" sz="1100">
                <a:latin typeface="Arial" pitchFamily="34" charset="0"/>
              </a:endParaRPr>
            </a:p>
            <a:p>
              <a:pPr defTabSz="914400" eaLnBrk="0" hangingPunct="0"/>
              <a:r>
                <a:rPr lang="ro-RO" altLang="en-US" sz="1200">
                  <a:latin typeface="Trebuchet MS" pitchFamily="34" charset="0"/>
                  <a:cs typeface="Times New Roman" pitchFamily="18" charset="0"/>
                </a:rPr>
                <a:t>%include "fișier1"</a:t>
              </a:r>
              <a:endParaRPr lang="ro-RO" altLang="en-US" sz="1100"/>
            </a:p>
            <a:p>
              <a:pPr defTabSz="914400" eaLnBrk="0" hangingPunct="0"/>
              <a:r>
                <a:rPr lang="ro-RO" altLang="en-US" sz="1200">
                  <a:latin typeface="Trebuchet MS" pitchFamily="34" charset="0"/>
                  <a:cs typeface="Times New Roman" pitchFamily="18" charset="0"/>
                </a:rPr>
                <a:t>%include "fișier2"</a:t>
              </a:r>
              <a:endParaRPr lang="ro-RO" altLang="en-US" sz="1100"/>
            </a:p>
            <a:p>
              <a:pPr defTabSz="914400" eaLnBrk="0" hangingPunct="0"/>
              <a:r>
                <a:rPr lang="ro-RO" altLang="en-US" sz="1200">
                  <a:latin typeface="Trebuchet MS" pitchFamily="34" charset="0"/>
                  <a:cs typeface="Times New Roman" pitchFamily="18" charset="0"/>
                </a:rPr>
                <a:t>...</a:t>
              </a:r>
              <a:endParaRPr lang="ro-RO" altLang="en-US" sz="1100"/>
            </a:p>
            <a:p>
              <a:pPr defTabSz="914400" eaLnBrk="0" hangingPunct="0"/>
              <a:r>
                <a:rPr lang="ro-RO" altLang="en-US" sz="1200">
                  <a:latin typeface="Trebuchet MS" pitchFamily="34" charset="0"/>
                  <a:cs typeface="Times New Roman" pitchFamily="18" charset="0"/>
                </a:rPr>
                <a:t>%define MAX_BYTE 0xFF</a:t>
              </a:r>
              <a:endParaRPr lang="ro-RO" altLang="en-US" sz="1100"/>
            </a:p>
            <a:p>
              <a:pPr defTabSz="914400" eaLnBrk="0" hangingPunct="0"/>
              <a:r>
                <a:rPr lang="ro-RO" altLang="en-US" sz="1200">
                  <a:latin typeface="Trebuchet MS" pitchFamily="34" charset="0"/>
                  <a:cs typeface="Times New Roman" pitchFamily="18" charset="0"/>
                </a:rPr>
                <a:t>mov eax, MAX_BYTE</a:t>
              </a:r>
              <a:endParaRPr lang="ro-RO" altLang="en-US" sz="1100"/>
            </a:p>
            <a:p>
              <a:pPr defTabSz="914400" eaLnBrk="0" hangingPunct="0"/>
              <a:r>
                <a:rPr lang="ro-RO" altLang="en-US" sz="1200">
                  <a:latin typeface="Trebuchet MS" pitchFamily="34" charset="0"/>
                  <a:cs typeface="Times New Roman" pitchFamily="18" charset="0"/>
                </a:rPr>
                <a:t>...</a:t>
              </a:r>
              <a:endParaRPr lang="ro-RO" altLang="en-US" sz="1800">
                <a:latin typeface="Arial" pitchFamily="34" charset="0"/>
              </a:endParaRPr>
            </a:p>
          </p:txBody>
        </p:sp>
        <p:sp>
          <p:nvSpPr>
            <p:cNvPr id="15373" name="_s5124"/>
            <p:cNvSpPr>
              <a:spLocks noChangeArrowheads="1"/>
            </p:cNvSpPr>
            <p:nvPr/>
          </p:nvSpPr>
          <p:spPr bwMode="auto">
            <a:xfrm>
              <a:off x="1828" y="5803"/>
              <a:ext cx="3484" cy="351"/>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a:cs typeface="Times New Roman" pitchFamily="18" charset="0"/>
                </a:rPr>
                <a:t>Fișier2</a:t>
              </a:r>
              <a:endParaRPr lang="ro-RO" altLang="en-US" sz="1800">
                <a:latin typeface="Arial" pitchFamily="34" charset="0"/>
              </a:endParaRPr>
            </a:p>
          </p:txBody>
        </p:sp>
        <p:sp>
          <p:nvSpPr>
            <p:cNvPr id="15374" name="_s5123"/>
            <p:cNvSpPr>
              <a:spLocks noChangeArrowheads="1"/>
            </p:cNvSpPr>
            <p:nvPr/>
          </p:nvSpPr>
          <p:spPr bwMode="auto">
            <a:xfrm>
              <a:off x="7920" y="3055"/>
              <a:ext cx="2504" cy="2216"/>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u="sng">
                  <a:latin typeface="Arial" pitchFamily="34" charset="0"/>
                  <a:cs typeface="Times New Roman" pitchFamily="18" charset="0"/>
                </a:rPr>
                <a:t>Fișier sursă preprocesat</a:t>
              </a:r>
              <a:endParaRPr lang="ro-RO" altLang="en-US" sz="1100">
                <a:latin typeface="Arial" pitchFamily="34" charset="0"/>
              </a:endParaRPr>
            </a:p>
            <a:p>
              <a:pPr defTabSz="914400" eaLnBrk="0" hangingPunct="0"/>
              <a:r>
                <a:rPr lang="ro-RO" altLang="en-US" sz="1200">
                  <a:latin typeface="Trebuchet MS" pitchFamily="34" charset="0"/>
                  <a:cs typeface="Times New Roman" pitchFamily="18" charset="0"/>
                </a:rPr>
                <a:t>Conținut fisier1</a:t>
              </a:r>
              <a:endParaRPr lang="ro-RO" altLang="en-US" sz="1100"/>
            </a:p>
            <a:p>
              <a:pPr defTabSz="914400" eaLnBrk="0" hangingPunct="0"/>
              <a:r>
                <a:rPr lang="ro-RO" altLang="en-US" sz="1200">
                  <a:latin typeface="Trebuchet MS" pitchFamily="34" charset="0"/>
                  <a:cs typeface="Times New Roman" pitchFamily="18" charset="0"/>
                </a:rPr>
                <a:t>Conținut fisier2</a:t>
              </a:r>
              <a:endParaRPr lang="ro-RO" altLang="en-US" sz="1100"/>
            </a:p>
            <a:p>
              <a:pPr defTabSz="914400" eaLnBrk="0" hangingPunct="0"/>
              <a:r>
                <a:rPr lang="ro-RO" altLang="en-US" sz="1200">
                  <a:latin typeface="Trebuchet MS" pitchFamily="34" charset="0"/>
                  <a:cs typeface="Times New Roman" pitchFamily="18" charset="0"/>
                </a:rPr>
                <a:t>...</a:t>
              </a:r>
              <a:endParaRPr lang="ro-RO" altLang="en-US" sz="1100"/>
            </a:p>
            <a:p>
              <a:pPr defTabSz="914400" eaLnBrk="0" hangingPunct="0"/>
              <a:r>
                <a:rPr lang="ro-RO" altLang="en-US" sz="1200">
                  <a:latin typeface="Trebuchet MS" pitchFamily="34" charset="0"/>
                  <a:cs typeface="Times New Roman" pitchFamily="18" charset="0"/>
                </a:rPr>
                <a:t>mov eax, 0xFF</a:t>
              </a:r>
              <a:endParaRPr lang="ro-RO" altLang="en-US" sz="1100"/>
            </a:p>
            <a:p>
              <a:pPr defTabSz="914400" eaLnBrk="0" hangingPunct="0"/>
              <a:r>
                <a:rPr lang="ro-RO" altLang="en-US" sz="1200">
                  <a:latin typeface="Trebuchet MS" pitchFamily="34" charset="0"/>
                  <a:cs typeface="Times New Roman" pitchFamily="18" charset="0"/>
                </a:rPr>
                <a:t>...</a:t>
              </a:r>
              <a:endParaRPr lang="ro-RO" altLang="en-US" sz="1800">
                <a:latin typeface="Arial" pitchFamily="34" charset="0"/>
              </a:endParaRPr>
            </a:p>
          </p:txBody>
        </p:sp>
        <p:sp>
          <p:nvSpPr>
            <p:cNvPr id="15375" name="AutoShape 2"/>
            <p:cNvSpPr>
              <a:spLocks noChangeArrowheads="1"/>
            </p:cNvSpPr>
            <p:nvPr/>
          </p:nvSpPr>
          <p:spPr bwMode="auto">
            <a:xfrm>
              <a:off x="5312" y="6258"/>
              <a:ext cx="2597" cy="236"/>
            </a:xfrm>
            <a:prstGeom prst="rightArrow">
              <a:avLst>
                <a:gd name="adj1" fmla="val 50000"/>
                <a:gd name="adj2" fmla="val 275106"/>
              </a:avLst>
            </a:prstGeom>
            <a:noFill/>
            <a:ln w="9525">
              <a:solidFill>
                <a:srgbClr val="000000"/>
              </a:solidFill>
              <a:miter lim="800000"/>
              <a:headEnd/>
              <a:tailEnd/>
            </a:ln>
          </p:spPr>
          <p:txBody>
            <a:bodyPr lIns="0" tIns="0" rIns="0" bIns="0" anchor="ctr"/>
            <a:lstStyle/>
            <a:p>
              <a:endParaRPr 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481138"/>
            <a:ext cx="8920163" cy="5037137"/>
          </a:xfrm>
          <a:noFill/>
        </p:spPr>
        <p:txBody>
          <a:bodyPr wrap="square" numCol="1" anchor="t" anchorCtr="0" compatLnSpc="1">
            <a:prstTxWarp prst="textNoShape">
              <a:avLst/>
            </a:prstTxWarp>
          </a:bodyPr>
          <a:lstStyle/>
          <a:p>
            <a:pPr>
              <a:buFont typeface="Arial" pitchFamily="34" charset="0"/>
              <a:buChar char="•"/>
            </a:pPr>
            <a:r>
              <a:rPr lang="ro-RO" sz="2400" dirty="0" smtClean="0">
                <a:cs typeface="Arial" pitchFamily="34" charset="0"/>
              </a:rPr>
              <a:t>Exemplu folosire </a:t>
            </a:r>
            <a:r>
              <a:rPr lang="ro-RO" sz="2400" b="1" dirty="0" smtClean="0">
                <a:cs typeface="Arial" pitchFamily="34" charset="0"/>
              </a:rPr>
              <a:t>%include</a:t>
            </a:r>
            <a:endParaRPr lang="en-US" sz="2400" b="1" dirty="0" smtClean="0">
              <a:cs typeface="Arial" pitchFamily="34" charset="0"/>
            </a:endParaRPr>
          </a:p>
          <a:p>
            <a:pPr>
              <a:buFont typeface="+mj-lt"/>
              <a:buNone/>
            </a:pPr>
            <a:endParaRPr lang="en-US" sz="1800" b="1" dirty="0" smtClean="0">
              <a:latin typeface="Consolas" pitchFamily="49" charset="0"/>
              <a:cs typeface="Arial" pitchFamily="34" charset="0"/>
            </a:endParaRPr>
          </a:p>
          <a:p>
            <a:pPr marL="520700" lvl="1" indent="0">
              <a:buFont typeface="Arial" pitchFamily="34" charset="0"/>
              <a:buNone/>
            </a:pPr>
            <a:r>
              <a:rPr lang="ro-RO" sz="1200" dirty="0" smtClean="0">
                <a:solidFill>
                  <a:srgbClr val="008000"/>
                </a:solidFill>
                <a:latin typeface="Consolas" pitchFamily="49" charset="0"/>
                <a:ea typeface="Times New Roman" pitchFamily="18" charset="0"/>
                <a:cs typeface="Consolas" pitchFamily="49" charset="0"/>
              </a:rPr>
              <a:t>; fișierul constante.inc</a:t>
            </a:r>
          </a:p>
          <a:p>
            <a:pPr marL="520700" lvl="1" indent="0">
              <a:buFont typeface="Arial" pitchFamily="34" charset="0"/>
              <a:buNone/>
            </a:pPr>
            <a:endParaRPr lang="ro-RO" sz="1200" dirty="0" smtClean="0">
              <a:solidFill>
                <a:srgbClr val="008000"/>
              </a:solidFill>
              <a:latin typeface="Consolas" pitchFamily="49" charset="0"/>
              <a:ea typeface="Times New Roman" pitchFamily="18" charset="0"/>
              <a:cs typeface="Consolas" pitchFamily="49" charset="0"/>
            </a:endParaRPr>
          </a:p>
          <a:p>
            <a:pPr marL="520700" lvl="1" indent="0">
              <a:buFont typeface="Arial" pitchFamily="34" charset="0"/>
              <a:buNone/>
            </a:pPr>
            <a:r>
              <a:rPr lang="ro-RO" sz="1200" dirty="0" smtClean="0">
                <a:solidFill>
                  <a:srgbClr val="008000"/>
                </a:solidFill>
                <a:latin typeface="Consolas" pitchFamily="49" charset="0"/>
                <a:ea typeface="Times New Roman" pitchFamily="18" charset="0"/>
                <a:cs typeface="Consolas" pitchFamily="49" charset="0"/>
              </a:rPr>
              <a:t>; gardă dublă-includere</a:t>
            </a:r>
          </a:p>
          <a:p>
            <a:pPr marL="520700" lvl="1" indent="0">
              <a:buFont typeface="Arial" pitchFamily="34" charset="0"/>
              <a:buNone/>
            </a:pPr>
            <a:r>
              <a:rPr lang="ro-RO" sz="1200" dirty="0" smtClean="0">
                <a:solidFill>
                  <a:srgbClr val="0000FF"/>
                </a:solidFill>
                <a:latin typeface="Consolas" pitchFamily="49" charset="0"/>
                <a:ea typeface="Times New Roman" pitchFamily="18" charset="0"/>
                <a:cs typeface="Consolas" pitchFamily="49" charset="0"/>
              </a:rPr>
              <a:t>%ifndef     </a:t>
            </a:r>
            <a:r>
              <a:rPr lang="ro-RO" sz="1200" dirty="0" smtClean="0">
                <a:solidFill>
                  <a:srgbClr val="A000A0"/>
                </a:solidFill>
                <a:latin typeface="Consolas" pitchFamily="49" charset="0"/>
                <a:cs typeface="Arial" pitchFamily="34" charset="0"/>
              </a:rPr>
              <a:t>_CONSTANTE_INC_ </a:t>
            </a:r>
            <a:r>
              <a:rPr lang="ro-RO" sz="1200" dirty="0" smtClean="0">
                <a:solidFill>
                  <a:srgbClr val="008000"/>
                </a:solidFill>
                <a:latin typeface="Consolas" pitchFamily="49" charset="0"/>
                <a:cs typeface="Times New Roman" pitchFamily="18" charset="0"/>
              </a:rPr>
              <a:t>; la prima includere, _CONSTANTE_INC_ nu este definit</a:t>
            </a:r>
          </a:p>
          <a:p>
            <a:pPr marL="520700" lvl="1" indent="0">
              <a:buFont typeface="Arial" pitchFamily="34" charset="0"/>
              <a:buNone/>
            </a:pPr>
            <a:r>
              <a:rPr lang="ro-RO" sz="1200" dirty="0" smtClean="0">
                <a:solidFill>
                  <a:srgbClr val="0000FF"/>
                </a:solidFill>
                <a:latin typeface="Consolas" pitchFamily="49" charset="0"/>
                <a:cs typeface="Times New Roman" pitchFamily="18" charset="0"/>
              </a:rPr>
              <a:t>%define     </a:t>
            </a:r>
            <a:r>
              <a:rPr lang="ro-RO" sz="1200" dirty="0" smtClean="0">
                <a:solidFill>
                  <a:srgbClr val="A000A0"/>
                </a:solidFill>
                <a:latin typeface="Consolas" pitchFamily="49" charset="0"/>
                <a:cs typeface="Arial" pitchFamily="34" charset="0"/>
              </a:rPr>
              <a:t>_CONSTANTE_INC_ </a:t>
            </a:r>
            <a:r>
              <a:rPr lang="ro-RO" sz="1200" dirty="0" smtClean="0">
                <a:solidFill>
                  <a:srgbClr val="008000"/>
                </a:solidFill>
                <a:latin typeface="Consolas" pitchFamily="49" charset="0"/>
                <a:cs typeface="Times New Roman" pitchFamily="18" charset="0"/>
              </a:rPr>
              <a:t>; definim _CONSTANTE_INC_ -</a:t>
            </a:r>
            <a:r>
              <a:rPr lang="en-US" sz="1200" dirty="0" smtClean="0">
                <a:solidFill>
                  <a:srgbClr val="008000"/>
                </a:solidFill>
                <a:latin typeface="Consolas" pitchFamily="49" charset="0"/>
                <a:cs typeface="Times New Roman" pitchFamily="18" charset="0"/>
              </a:rPr>
              <a:t>&gt; </a:t>
            </a:r>
            <a:r>
              <a:rPr lang="en-US" sz="1200" dirty="0" err="1" smtClean="0">
                <a:solidFill>
                  <a:srgbClr val="008000"/>
                </a:solidFill>
                <a:latin typeface="Consolas" pitchFamily="49" charset="0"/>
                <a:cs typeface="Times New Roman" pitchFamily="18" charset="0"/>
              </a:rPr>
              <a:t>condi</a:t>
            </a:r>
            <a:r>
              <a:rPr lang="ro-RO" sz="1200" dirty="0" smtClean="0">
                <a:solidFill>
                  <a:srgbClr val="008000"/>
                </a:solidFill>
                <a:latin typeface="Consolas" pitchFamily="49" charset="0"/>
                <a:cs typeface="Times New Roman" pitchFamily="18" charset="0"/>
              </a:rPr>
              <a:t>ț</a:t>
            </a:r>
            <a:r>
              <a:rPr lang="en-US" sz="1200" dirty="0" err="1" smtClean="0">
                <a:solidFill>
                  <a:srgbClr val="008000"/>
                </a:solidFill>
                <a:latin typeface="Consolas" pitchFamily="49" charset="0"/>
                <a:cs typeface="Times New Roman" pitchFamily="18" charset="0"/>
              </a:rPr>
              <a:t>ie</a:t>
            </a:r>
            <a:r>
              <a:rPr lang="en-US" sz="1200" dirty="0" smtClean="0">
                <a:solidFill>
                  <a:srgbClr val="008000"/>
                </a:solidFill>
                <a:latin typeface="Consolas" pitchFamily="49" charset="0"/>
                <a:cs typeface="Times New Roman" pitchFamily="18" charset="0"/>
              </a:rPr>
              <a:t> </a:t>
            </a:r>
            <a:r>
              <a:rPr lang="en-US" sz="1200" dirty="0" err="1" smtClean="0">
                <a:solidFill>
                  <a:srgbClr val="008000"/>
                </a:solidFill>
                <a:latin typeface="Consolas" pitchFamily="49" charset="0"/>
                <a:cs typeface="Times New Roman" pitchFamily="18" charset="0"/>
              </a:rPr>
              <a:t>fals</a:t>
            </a:r>
            <a:r>
              <a:rPr lang="ro-RO" sz="1200" dirty="0" smtClean="0">
                <a:solidFill>
                  <a:srgbClr val="008000"/>
                </a:solidFill>
                <a:latin typeface="Consolas" pitchFamily="49" charset="0"/>
                <a:cs typeface="Times New Roman" pitchFamily="18" charset="0"/>
              </a:rPr>
              <a:t>ă</a:t>
            </a:r>
            <a:r>
              <a:rPr lang="en-US" sz="1200" dirty="0" smtClean="0">
                <a:solidFill>
                  <a:srgbClr val="008000"/>
                </a:solidFill>
                <a:latin typeface="Consolas" pitchFamily="49" charset="0"/>
                <a:cs typeface="Times New Roman" pitchFamily="18" charset="0"/>
              </a:rPr>
              <a:t> </a:t>
            </a:r>
            <a:r>
              <a:rPr lang="ro-RO" sz="1200" dirty="0" smtClean="0">
                <a:solidFill>
                  <a:srgbClr val="008000"/>
                </a:solidFill>
                <a:latin typeface="Consolas" pitchFamily="49" charset="0"/>
                <a:cs typeface="Times New Roman" pitchFamily="18" charset="0"/>
              </a:rPr>
              <a:t>la </a:t>
            </a:r>
            <a:r>
              <a:rPr lang="en-US" sz="1200" dirty="0" err="1" smtClean="0">
                <a:solidFill>
                  <a:srgbClr val="008000"/>
                </a:solidFill>
                <a:latin typeface="Consolas" pitchFamily="49" charset="0"/>
                <a:cs typeface="Times New Roman" pitchFamily="18" charset="0"/>
              </a:rPr>
              <a:t>viitoare</a:t>
            </a:r>
            <a:r>
              <a:rPr lang="en-US" sz="1200" dirty="0" smtClean="0">
                <a:solidFill>
                  <a:srgbClr val="008000"/>
                </a:solidFill>
                <a:latin typeface="Consolas" pitchFamily="49" charset="0"/>
                <a:cs typeface="Times New Roman" pitchFamily="18" charset="0"/>
              </a:rPr>
              <a:t> </a:t>
            </a:r>
            <a:r>
              <a:rPr lang="ro-RO" sz="1200" dirty="0" smtClean="0">
                <a:solidFill>
                  <a:srgbClr val="008000"/>
                </a:solidFill>
                <a:latin typeface="Consolas" pitchFamily="49" charset="0"/>
                <a:cs typeface="Times New Roman" pitchFamily="18" charset="0"/>
              </a:rPr>
              <a:t>includer</a:t>
            </a:r>
            <a:r>
              <a:rPr lang="en-US" sz="1200" dirty="0" err="1" smtClean="0">
                <a:solidFill>
                  <a:srgbClr val="008000"/>
                </a:solidFill>
                <a:latin typeface="Consolas" pitchFamily="49" charset="0"/>
                <a:cs typeface="Times New Roman" pitchFamily="18" charset="0"/>
              </a:rPr>
              <a:t>i</a:t>
            </a:r>
            <a:endParaRPr lang="ro-RO" sz="1200" dirty="0" smtClean="0">
              <a:solidFill>
                <a:srgbClr val="008000"/>
              </a:solidFill>
              <a:latin typeface="Consolas" pitchFamily="49" charset="0"/>
              <a:cs typeface="Times New Roman" pitchFamily="18" charset="0"/>
            </a:endParaRPr>
          </a:p>
          <a:p>
            <a:pPr marL="520700" lvl="1" indent="0">
              <a:buFont typeface="Arial" pitchFamily="34" charset="0"/>
              <a:buNone/>
            </a:pPr>
            <a:endParaRPr lang="ro-RO" sz="1200" dirty="0" smtClean="0">
              <a:solidFill>
                <a:srgbClr val="000000"/>
              </a:solidFill>
              <a:latin typeface="Consolas" pitchFamily="49" charset="0"/>
              <a:cs typeface="Times New Roman" pitchFamily="18" charset="0"/>
            </a:endParaRPr>
          </a:p>
          <a:p>
            <a:pPr marL="520700" lvl="1" indent="0">
              <a:buFont typeface="Arial" pitchFamily="34" charset="0"/>
              <a:buNone/>
            </a:pPr>
            <a:endParaRPr lang="ro-RO" sz="1200" dirty="0" smtClean="0">
              <a:solidFill>
                <a:srgbClr val="000000"/>
              </a:solidFill>
              <a:latin typeface="Consolas" pitchFamily="49" charset="0"/>
              <a:cs typeface="Times New Roman" pitchFamily="18" charset="0"/>
            </a:endParaRPr>
          </a:p>
          <a:p>
            <a:pPr marL="520700" lvl="1" indent="0">
              <a:buFont typeface="Arial" pitchFamily="34" charset="0"/>
              <a:buNone/>
            </a:pPr>
            <a:r>
              <a:rPr lang="ro-RO" sz="1200" dirty="0" smtClean="0">
                <a:solidFill>
                  <a:srgbClr val="008000"/>
                </a:solidFill>
                <a:latin typeface="Consolas" pitchFamily="49" charset="0"/>
                <a:cs typeface="Times New Roman" pitchFamily="18" charset="0"/>
              </a:rPr>
              <a:t>; recomandat ca astfel de fișiere (incluse de către altele) să conțină (doar) declarații!</a:t>
            </a:r>
          </a:p>
          <a:p>
            <a:pPr marL="520700" lvl="1" indent="0">
              <a:buFont typeface="Arial" pitchFamily="34" charset="0"/>
              <a:buNone/>
            </a:pPr>
            <a:r>
              <a:rPr lang="ro-RO" sz="1200" dirty="0" smtClean="0">
                <a:solidFill>
                  <a:srgbClr val="000080"/>
                </a:solidFill>
                <a:latin typeface="Consolas" pitchFamily="49" charset="0"/>
                <a:cs typeface="Times New Roman" pitchFamily="18" charset="0"/>
              </a:rPr>
              <a:t>MAX_BYTE    </a:t>
            </a:r>
            <a:r>
              <a:rPr lang="ro-RO" sz="1200" dirty="0" smtClean="0">
                <a:solidFill>
                  <a:srgbClr val="0000FF"/>
                </a:solidFill>
                <a:latin typeface="Consolas" pitchFamily="49" charset="0"/>
                <a:cs typeface="Times New Roman" pitchFamily="18" charset="0"/>
              </a:rPr>
              <a:t>equ</a:t>
            </a:r>
            <a:r>
              <a:rPr lang="ro-RO" sz="1200" dirty="0" smtClean="0">
                <a:solidFill>
                  <a:srgbClr val="000080"/>
                </a:solidFill>
                <a:latin typeface="Consolas" pitchFamily="49" charset="0"/>
                <a:cs typeface="Times New Roman" pitchFamily="18" charset="0"/>
              </a:rPr>
              <a:t> </a:t>
            </a:r>
            <a:r>
              <a:rPr lang="ro-RO" sz="1200" dirty="0" smtClean="0">
                <a:solidFill>
                  <a:srgbClr val="000000"/>
                </a:solidFill>
                <a:latin typeface="Consolas" pitchFamily="49" charset="0"/>
                <a:cs typeface="Times New Roman" pitchFamily="18" charset="0"/>
              </a:rPr>
              <a:t>0xFF</a:t>
            </a:r>
          </a:p>
          <a:p>
            <a:pPr marL="520700" lvl="1" indent="0">
              <a:buFont typeface="Arial" pitchFamily="34" charset="0"/>
              <a:buNone/>
            </a:pPr>
            <a:r>
              <a:rPr lang="ro-RO" sz="1200" dirty="0" smtClean="0">
                <a:solidFill>
                  <a:srgbClr val="000080"/>
                </a:solidFill>
                <a:latin typeface="Consolas" pitchFamily="49" charset="0"/>
                <a:cs typeface="Times New Roman" pitchFamily="18" charset="0"/>
              </a:rPr>
              <a:t>MAX_WORD</a:t>
            </a:r>
            <a:r>
              <a:rPr lang="ro-RO" sz="1200" dirty="0" smtClean="0">
                <a:solidFill>
                  <a:srgbClr val="000000"/>
                </a:solidFill>
                <a:latin typeface="Consolas" pitchFamily="49" charset="0"/>
                <a:cs typeface="Times New Roman" pitchFamily="18" charset="0"/>
              </a:rPr>
              <a:t>    </a:t>
            </a:r>
            <a:r>
              <a:rPr lang="ro-RO" sz="1200" dirty="0" smtClean="0">
                <a:solidFill>
                  <a:srgbClr val="0000FF"/>
                </a:solidFill>
                <a:latin typeface="Consolas" pitchFamily="49" charset="0"/>
                <a:cs typeface="Times New Roman" pitchFamily="18" charset="0"/>
              </a:rPr>
              <a:t>equ</a:t>
            </a:r>
            <a:r>
              <a:rPr lang="ro-RO" sz="1200" dirty="0" smtClean="0">
                <a:solidFill>
                  <a:srgbClr val="000000"/>
                </a:solidFill>
                <a:latin typeface="Consolas" pitchFamily="49" charset="0"/>
                <a:cs typeface="Times New Roman" pitchFamily="18" charset="0"/>
              </a:rPr>
              <a:t> 0xFFFF</a:t>
            </a:r>
          </a:p>
          <a:p>
            <a:pPr marL="520700" lvl="1" indent="0">
              <a:buFont typeface="Arial" pitchFamily="34" charset="0"/>
              <a:buNone/>
            </a:pPr>
            <a:r>
              <a:rPr lang="ro-RO" sz="1200" dirty="0" smtClean="0">
                <a:solidFill>
                  <a:srgbClr val="000080"/>
                </a:solidFill>
                <a:latin typeface="Consolas" pitchFamily="49" charset="0"/>
                <a:cs typeface="Times New Roman" pitchFamily="18" charset="0"/>
              </a:rPr>
              <a:t>MAX_DWORD</a:t>
            </a:r>
            <a:r>
              <a:rPr lang="ro-RO" sz="1200" dirty="0" smtClean="0">
                <a:solidFill>
                  <a:srgbClr val="000000"/>
                </a:solidFill>
                <a:latin typeface="Consolas" pitchFamily="49" charset="0"/>
                <a:cs typeface="Times New Roman" pitchFamily="18" charset="0"/>
              </a:rPr>
              <a:t>   </a:t>
            </a:r>
            <a:r>
              <a:rPr lang="ro-RO" sz="1200" dirty="0" smtClean="0">
                <a:solidFill>
                  <a:srgbClr val="0000FF"/>
                </a:solidFill>
                <a:latin typeface="Consolas" pitchFamily="49" charset="0"/>
                <a:cs typeface="Times New Roman" pitchFamily="18" charset="0"/>
              </a:rPr>
              <a:t>equ</a:t>
            </a:r>
            <a:r>
              <a:rPr lang="ro-RO" sz="1200" dirty="0" smtClean="0">
                <a:solidFill>
                  <a:srgbClr val="000000"/>
                </a:solidFill>
                <a:latin typeface="Consolas" pitchFamily="49" charset="0"/>
                <a:cs typeface="Times New Roman" pitchFamily="18" charset="0"/>
              </a:rPr>
              <a:t> 0xFFFFFFFF</a:t>
            </a:r>
          </a:p>
          <a:p>
            <a:pPr marL="520700" lvl="1" indent="0">
              <a:buFont typeface="Arial" pitchFamily="34" charset="0"/>
              <a:buNone/>
            </a:pPr>
            <a:r>
              <a:rPr lang="ro-RO" sz="1200" dirty="0" smtClean="0">
                <a:solidFill>
                  <a:srgbClr val="000080"/>
                </a:solidFill>
                <a:latin typeface="Consolas" pitchFamily="49" charset="0"/>
                <a:cs typeface="Times New Roman" pitchFamily="18" charset="0"/>
              </a:rPr>
              <a:t>MAX_QWORD   </a:t>
            </a:r>
            <a:r>
              <a:rPr lang="ro-RO" sz="1200" dirty="0" smtClean="0">
                <a:solidFill>
                  <a:srgbClr val="0000FF"/>
                </a:solidFill>
                <a:latin typeface="Consolas" pitchFamily="49" charset="0"/>
                <a:cs typeface="Times New Roman" pitchFamily="18" charset="0"/>
              </a:rPr>
              <a:t>equ</a:t>
            </a:r>
            <a:r>
              <a:rPr lang="ro-RO" sz="1200" dirty="0" smtClean="0">
                <a:solidFill>
                  <a:srgbClr val="000080"/>
                </a:solidFill>
                <a:latin typeface="Consolas" pitchFamily="49" charset="0"/>
                <a:cs typeface="Times New Roman" pitchFamily="18" charset="0"/>
              </a:rPr>
              <a:t> </a:t>
            </a:r>
            <a:r>
              <a:rPr lang="ro-RO" sz="1200" dirty="0" smtClean="0">
                <a:solidFill>
                  <a:srgbClr val="000000"/>
                </a:solidFill>
                <a:latin typeface="Consolas" pitchFamily="49" charset="0"/>
                <a:cs typeface="Times New Roman" pitchFamily="18" charset="0"/>
              </a:rPr>
              <a:t>0xFFFFFFFFFFFFFFFF</a:t>
            </a:r>
          </a:p>
          <a:p>
            <a:pPr marL="520700" lvl="1" indent="0">
              <a:buFont typeface="Arial" pitchFamily="34" charset="0"/>
              <a:buNone/>
            </a:pPr>
            <a:endParaRPr lang="ro-RO" sz="1200" dirty="0" smtClean="0">
              <a:solidFill>
                <a:srgbClr val="000000"/>
              </a:solidFill>
              <a:latin typeface="Consolas" pitchFamily="49" charset="0"/>
              <a:cs typeface="Times New Roman" pitchFamily="18" charset="0"/>
            </a:endParaRPr>
          </a:p>
          <a:p>
            <a:pPr marL="520700" lvl="1" indent="0">
              <a:buFont typeface="Arial" pitchFamily="34" charset="0"/>
              <a:buNone/>
            </a:pPr>
            <a:r>
              <a:rPr lang="ro-RO" sz="1200" dirty="0" smtClean="0">
                <a:solidFill>
                  <a:srgbClr val="0000FF"/>
                </a:solidFill>
                <a:latin typeface="Consolas" pitchFamily="49" charset="0"/>
                <a:cs typeface="Times New Roman" pitchFamily="18" charset="0"/>
              </a:rPr>
              <a:t>%endif </a:t>
            </a:r>
            <a:r>
              <a:rPr lang="ro-RO" sz="1200" dirty="0" smtClean="0">
                <a:solidFill>
                  <a:srgbClr val="008000"/>
                </a:solidFill>
                <a:latin typeface="Consolas" pitchFamily="49" charset="0"/>
                <a:cs typeface="Times New Roman" pitchFamily="18" charset="0"/>
              </a:rPr>
              <a:t>; _CONSTANTE_INC_</a:t>
            </a:r>
          </a:p>
          <a:p>
            <a:pPr marL="1041400" lvl="2" indent="0">
              <a:buFont typeface="Lucida Grande"/>
              <a:buNone/>
            </a:pPr>
            <a:endParaRPr lang="ro-RO" sz="2000" dirty="0" smtClean="0">
              <a:cs typeface="Arial" pitchFamily="34" charset="0"/>
            </a:endParaRPr>
          </a:p>
          <a:p>
            <a:pPr marL="1041400" lvl="2" indent="0">
              <a:buFont typeface="Arial" pitchFamily="34" charset="0"/>
              <a:buChar char="•"/>
            </a:pPr>
            <a:endParaRPr lang="en-US" sz="2000" dirty="0" smtClean="0">
              <a:cs typeface="Arial" pitchFamily="34" charset="0"/>
            </a:endParaRPr>
          </a:p>
        </p:txBody>
      </p:sp>
      <p:sp>
        <p:nvSpPr>
          <p:cNvPr id="16386"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dirty="0" smtClean="0">
                <a:cs typeface="Arial" pitchFamily="34" charset="0"/>
              </a:rPr>
              <a:t>Tehnici și instrumente</a:t>
            </a:r>
            <a:endParaRPr lang="en-US" sz="3600" dirty="0" smtClean="0">
              <a:cs typeface="Arial" pitchFamily="34" charset="0"/>
            </a:endParaRPr>
          </a:p>
        </p:txBody>
      </p:sp>
      <p:sp>
        <p:nvSpPr>
          <p:cNvPr id="16387"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1800" y="1160463"/>
            <a:ext cx="9380538" cy="5786437"/>
          </a:xfrm>
        </p:spPr>
        <p:txBody>
          <a:bodyPr/>
          <a:lstStyle/>
          <a:p>
            <a:pPr>
              <a:buFont typeface="Arial" panose="020B0604020202020204" pitchFamily="34" charset="0"/>
              <a:buChar char="•"/>
              <a:defRPr/>
            </a:pPr>
            <a:r>
              <a:rPr lang="ro-RO" sz="2400" dirty="0"/>
              <a:t>Exemplu folosire </a:t>
            </a:r>
            <a:r>
              <a:rPr lang="ro-RO" sz="2400" b="1" dirty="0"/>
              <a:t>%include </a:t>
            </a:r>
            <a:r>
              <a:rPr lang="ro-RO" sz="2400" dirty="0"/>
              <a:t>– împachetare eax într-un BYTE/WORD/DWORD, conform magnitudinii valorii acestuia</a:t>
            </a:r>
          </a:p>
          <a:p>
            <a:pPr marL="1042733" lvl="2" indent="0">
              <a:buFont typeface="Lucida Grande"/>
              <a:buNone/>
              <a:defRPr/>
            </a:pPr>
            <a:endPar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marL="1042733" lvl="2" indent="0">
              <a:buFont typeface="Lucida Grande"/>
              <a:buNone/>
              <a:defRPr/>
            </a:pPr>
            <a:r>
              <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fișierul program.asm</a:t>
            </a:r>
          </a:p>
          <a:p>
            <a:pPr marL="1042733" lvl="2" indent="0">
              <a:buFont typeface="Lucida Grande"/>
              <a:buNone/>
              <a:defRPr/>
            </a:pPr>
            <a:r>
              <a:rPr lang="ro-RO" sz="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%include </a:t>
            </a:r>
            <a:r>
              <a:rPr lang="ro-RO" sz="1200" dirty="0">
                <a:solidFill>
                  <a:srgbClr val="A31515"/>
                </a:solidFill>
                <a:latin typeface="Consolas" panose="020B0609020204030204" pitchFamily="49" charset="0"/>
                <a:cs typeface="Arial" pitchFamily="34" charset="0"/>
              </a:rPr>
              <a:t>"constante.inc"</a:t>
            </a:r>
          </a:p>
          <a:p>
            <a:pPr marL="1042733" lvl="2" indent="0">
              <a:buFont typeface="Lucida Grande"/>
              <a:buNone/>
              <a:defRPr/>
            </a:pPr>
            <a:endPar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marL="1042733" lvl="2" indent="0">
              <a:buFont typeface="Lucida Grande"/>
              <a:buNone/>
              <a:defRPr/>
            </a:pPr>
            <a:r>
              <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cmp     eax</a:t>
            </a: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smtClean="0">
                <a:solidFill>
                  <a:srgbClr val="A000A0"/>
                </a:solidFill>
                <a:latin typeface="Consolas" panose="020B0609020204030204" pitchFamily="49" charset="0"/>
                <a:cs typeface="Arial" pitchFamily="34" charset="0"/>
              </a:rPr>
              <a:t>MAX_BYTE</a:t>
            </a:r>
            <a:endParaRPr lang="ro-RO" sz="1200" dirty="0">
              <a:solidFill>
                <a:srgbClr val="A000A0"/>
              </a:solidFill>
              <a:latin typeface="Consolas" panose="020B0609020204030204" pitchFamily="49" charset="0"/>
              <a:cs typeface="Arial" pitchFamily="34" charset="0"/>
            </a:endParaRPr>
          </a:p>
          <a:p>
            <a:pPr marL="1042733" lvl="2" indent="0">
              <a:buFont typeface="Lucida Grande"/>
              <a:buNone/>
              <a:defRPr/>
            </a:pPr>
            <a:r>
              <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ja</a:t>
            </a: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.nu_incape_in_octet       </a:t>
            </a:r>
            <a:r>
              <a:rPr lang="ro-RO" sz="1200" dirty="0" smtClean="0">
                <a:solidFill>
                  <a:srgbClr val="00008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încape valoarea din eax într-un byte?</a:t>
            </a:r>
          </a:p>
          <a:p>
            <a:pPr marL="1042733" lvl="2" indent="0">
              <a:buFont typeface="Lucida Grande"/>
              <a:buNone/>
              <a:defRPr/>
            </a:pPr>
            <a:endPar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marL="1042733" lvl="2" indent="0">
              <a:buFont typeface="Lucida Grande"/>
              <a:buNone/>
              <a:defRPr/>
            </a:pPr>
            <a:r>
              <a:rPr lang="ro-RO"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.incape_in_octet:</a:t>
            </a:r>
          </a:p>
          <a:p>
            <a:pPr marL="1042733" lvl="2" indent="0">
              <a:buFont typeface="Lucida Grande"/>
              <a:buNone/>
              <a:defRPr/>
            </a:pP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mov</a:t>
            </a: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rezultat_octet</a:t>
            </a: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al</a:t>
            </a:r>
            <a:r>
              <a:rPr lang="ro-RO" sz="12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dacă da, salvăm AL în rezultat_octet</a:t>
            </a:r>
          </a:p>
          <a:p>
            <a:pPr marL="1042733" lvl="2" indent="0">
              <a:buFont typeface="Lucida Grande"/>
              <a:buNone/>
              <a:defRPr/>
            </a:pPr>
            <a:r>
              <a:rPr lang="en-US" sz="12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rPr>
              <a:t>    </a:t>
            </a:r>
            <a:r>
              <a:rPr lang="en-US" sz="1200"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jmp</a:t>
            </a:r>
            <a:r>
              <a:rPr lang="en-US" sz="12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rPr>
              <a:t>     </a:t>
            </a:r>
            <a:r>
              <a:rPr lang="en-US"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a:t>
            </a:r>
            <a:r>
              <a:rPr lang="en-US" sz="1200" dirty="0" err="1" smtClean="0">
                <a:solidFill>
                  <a:srgbClr val="000080"/>
                </a:solidFill>
                <a:latin typeface="Consolas" panose="020B0609020204030204" pitchFamily="49" charset="0"/>
                <a:ea typeface="Times New Roman" panose="02020603050405020304" pitchFamily="18" charset="0"/>
                <a:cs typeface="Consolas" panose="020B0609020204030204" pitchFamily="49" charset="0"/>
              </a:rPr>
              <a:t>gata</a:t>
            </a:r>
            <a:endParaRPr lang="en-US" sz="1200" dirty="0" smtClean="0">
              <a:solidFill>
                <a:srgbClr val="000080"/>
              </a:solidFill>
              <a:latin typeface="Consolas" panose="020B0609020204030204" pitchFamily="49" charset="0"/>
              <a:ea typeface="Times New Roman" panose="02020603050405020304" pitchFamily="18" charset="0"/>
              <a:cs typeface="Consolas" panose="020B0609020204030204" pitchFamily="49" charset="0"/>
            </a:endParaRPr>
          </a:p>
          <a:p>
            <a:pPr marL="1042733" lvl="2" indent="0">
              <a:buFont typeface="Lucida Grande"/>
              <a:buNone/>
              <a:defRPr/>
            </a:pPr>
            <a:endParaRPr lang="ro-RO"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endParaRPr>
          </a:p>
          <a:p>
            <a:pPr marL="1042733" lvl="2" indent="0">
              <a:buFont typeface="Lucida Grande"/>
              <a:buNone/>
              <a:defRPr/>
            </a:pPr>
            <a:r>
              <a:rPr lang="ro-RO"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.nu_incape_in_octet:</a:t>
            </a:r>
          </a:p>
          <a:p>
            <a:pPr marL="1042733" lvl="2" indent="0">
              <a:buFont typeface="Lucida Grande"/>
              <a:buNone/>
              <a:defRPr/>
            </a:pP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cmp     eax</a:t>
            </a: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smtClean="0">
                <a:solidFill>
                  <a:srgbClr val="A000A0"/>
                </a:solidFill>
                <a:latin typeface="Consolas" panose="020B0609020204030204" pitchFamily="49" charset="0"/>
                <a:cs typeface="Arial" pitchFamily="34" charset="0"/>
              </a:rPr>
              <a:t>MAX_WORD</a:t>
            </a:r>
            <a:endParaRPr lang="ro-RO" sz="1200" dirty="0">
              <a:solidFill>
                <a:srgbClr val="A000A0"/>
              </a:solidFill>
              <a:latin typeface="Consolas" panose="020B0609020204030204" pitchFamily="49" charset="0"/>
              <a:cs typeface="Arial" pitchFamily="34" charset="0"/>
            </a:endParaRPr>
          </a:p>
          <a:p>
            <a:pPr marL="1042733" lvl="2" indent="0">
              <a:buFont typeface="Lucida Grande"/>
              <a:buNone/>
              <a:defRPr/>
            </a:pP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ja</a:t>
            </a: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.nu_incape_in_cuvant       </a:t>
            </a:r>
            <a:r>
              <a:rPr lang="ro-RO" sz="12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altfel verificăm dacă ajunge un WORD</a:t>
            </a:r>
          </a:p>
          <a:p>
            <a:pPr marL="1042733" lvl="2" indent="0">
              <a:buFont typeface="Lucida Grande"/>
              <a:buNone/>
              <a:defRPr/>
            </a:pPr>
            <a:endPar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marL="1042733" lvl="2" indent="0">
              <a:buFont typeface="Lucida Grande"/>
              <a:buNone/>
              <a:defRPr/>
            </a:pPr>
            <a:r>
              <a:rPr lang="ro-RO"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.incape_in_cuvant:</a:t>
            </a:r>
          </a:p>
          <a:p>
            <a:pPr marL="1042733" lvl="2" indent="0">
              <a:buFont typeface="Lucida Grande"/>
              <a:buNone/>
              <a:defRPr/>
            </a:pP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mov </a:t>
            </a: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rezultat_word</a:t>
            </a: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ax </a:t>
            </a:r>
            <a:r>
              <a:rPr lang="ro-RO" sz="12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dacă da, salvăm AX în rezultat_word</a:t>
            </a:r>
          </a:p>
          <a:p>
            <a:pPr marL="1042733" lvl="2" indent="0">
              <a:buFont typeface="Lucida Grande"/>
              <a:buNone/>
              <a:defRPr/>
            </a:pPr>
            <a:r>
              <a:rPr lang="ro-RO" sz="12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rPr>
              <a:t>   </a:t>
            </a:r>
            <a:r>
              <a:rPr lang="en-US" sz="12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rPr>
              <a:t> </a:t>
            </a:r>
            <a:r>
              <a:rPr lang="en-US" sz="1200"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jmp</a:t>
            </a:r>
            <a:r>
              <a:rPr lang="en-US"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a:t>
            </a:r>
            <a:r>
              <a:rPr lang="en-US"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a:t>
            </a:r>
            <a:r>
              <a:rPr lang="en-US" sz="1200" dirty="0" err="1" smtClean="0">
                <a:solidFill>
                  <a:srgbClr val="000080"/>
                </a:solidFill>
                <a:latin typeface="Consolas" panose="020B0609020204030204" pitchFamily="49" charset="0"/>
                <a:ea typeface="Times New Roman" panose="02020603050405020304" pitchFamily="18" charset="0"/>
                <a:cs typeface="Consolas" panose="020B0609020204030204" pitchFamily="49" charset="0"/>
              </a:rPr>
              <a:t>gata</a:t>
            </a:r>
            <a:endParaRPr lang="en-US" sz="1200" dirty="0" smtClean="0">
              <a:solidFill>
                <a:srgbClr val="000080"/>
              </a:solidFill>
              <a:latin typeface="Consolas" panose="020B0609020204030204" pitchFamily="49" charset="0"/>
              <a:ea typeface="Times New Roman" panose="02020603050405020304" pitchFamily="18" charset="0"/>
              <a:cs typeface="Consolas" panose="020B0609020204030204" pitchFamily="49" charset="0"/>
            </a:endParaRPr>
          </a:p>
          <a:p>
            <a:pPr marL="1042733" lvl="2" indent="0">
              <a:buFont typeface="Lucida Grande"/>
              <a:buNone/>
              <a:defRPr/>
            </a:pPr>
            <a:endPar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marL="1042733" lvl="2" indent="0">
              <a:buFont typeface="Lucida Grande"/>
              <a:buNone/>
              <a:defRPr/>
            </a:pPr>
            <a:r>
              <a:rPr lang="en-US" sz="1200" dirty="0" smtClean="0">
                <a:solidFill>
                  <a:srgbClr val="000080"/>
                </a:solidFill>
                <a:latin typeface="Consolas" panose="020B0609020204030204" pitchFamily="49" charset="0"/>
                <a:ea typeface="Times New Roman" panose="02020603050405020304" pitchFamily="18" charset="0"/>
                <a:cs typeface="Consolas" panose="020B0609020204030204" pitchFamily="49" charset="0"/>
              </a:rPr>
              <a:t>.</a:t>
            </a:r>
            <a:r>
              <a:rPr lang="ro-RO" sz="1200" dirty="0" smtClean="0">
                <a:solidFill>
                  <a:srgbClr val="000080"/>
                </a:solidFill>
                <a:latin typeface="Consolas" panose="020B0609020204030204" pitchFamily="49" charset="0"/>
                <a:ea typeface="Times New Roman" panose="02020603050405020304" pitchFamily="18" charset="0"/>
                <a:cs typeface="Consolas" panose="020B0609020204030204" pitchFamily="49" charset="0"/>
              </a:rPr>
              <a:t>nu_incape_in_cuvant</a:t>
            </a:r>
            <a:r>
              <a:rPr lang="ro-RO"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a:t>
            </a:r>
          </a:p>
          <a:p>
            <a:pPr marL="1042733" lvl="2" indent="0">
              <a:buFont typeface="Lucida Grande"/>
              <a:buNone/>
              <a:defRPr/>
            </a:pP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mov </a:t>
            </a: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rezultat_dword</a:t>
            </a:r>
            <a:r>
              <a:rPr lang="ro-RO" sz="12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12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eax </a:t>
            </a:r>
            <a:r>
              <a:rPr lang="ro-RO" sz="12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dacă nu ajunge un WORD, salvăm întreg </a:t>
            </a:r>
            <a:r>
              <a:rPr lang="ro-RO" sz="12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rPr>
              <a:t>eax</a:t>
            </a:r>
            <a:endParaRPr lang="en-US" sz="12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marL="1042733" lvl="2" indent="0">
              <a:buFont typeface="Lucida Grande"/>
              <a:buNone/>
              <a:defRPr/>
            </a:pPr>
            <a:r>
              <a:rPr lang="en-US" sz="1200" dirty="0" smtClean="0">
                <a:solidFill>
                  <a:srgbClr val="000080"/>
                </a:solidFill>
                <a:latin typeface="Consolas" panose="020B0609020204030204" pitchFamily="49" charset="0"/>
                <a:ea typeface="Times New Roman" panose="02020603050405020304" pitchFamily="18" charset="0"/>
                <a:cs typeface="Consolas" panose="020B0609020204030204" pitchFamily="49" charset="0"/>
              </a:rPr>
              <a:t>.</a:t>
            </a:r>
            <a:r>
              <a:rPr lang="en-US" sz="1200" dirty="0" err="1" smtClean="0">
                <a:solidFill>
                  <a:srgbClr val="000080"/>
                </a:solidFill>
                <a:latin typeface="Consolas" panose="020B0609020204030204" pitchFamily="49" charset="0"/>
                <a:ea typeface="Times New Roman" panose="02020603050405020304" pitchFamily="18" charset="0"/>
                <a:cs typeface="Consolas" panose="020B0609020204030204" pitchFamily="49" charset="0"/>
              </a:rPr>
              <a:t>gata</a:t>
            </a:r>
            <a:r>
              <a:rPr lang="en-US" sz="1200" dirty="0" smtClean="0">
                <a:solidFill>
                  <a:srgbClr val="000080"/>
                </a:solidFill>
                <a:latin typeface="Consolas" panose="020B0609020204030204" pitchFamily="49" charset="0"/>
                <a:ea typeface="Times New Roman" panose="02020603050405020304" pitchFamily="18" charset="0"/>
                <a:cs typeface="Consolas" panose="020B0609020204030204" pitchFamily="49" charset="0"/>
              </a:rPr>
              <a:t>:</a:t>
            </a:r>
            <a:endPar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lvl="2">
              <a:buFont typeface="Arial" panose="020B0604020202020204" pitchFamily="34" charset="0"/>
              <a:buChar char="•"/>
              <a:defRPr/>
            </a:pPr>
            <a:endParaRPr lang="en-US" sz="2000" dirty="0"/>
          </a:p>
        </p:txBody>
      </p:sp>
      <p:sp>
        <p:nvSpPr>
          <p:cNvPr id="17410"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smtClean="0">
                <a:cs typeface="Arial" pitchFamily="34" charset="0"/>
              </a:rPr>
              <a:t>Tehnici și instrumente</a:t>
            </a:r>
            <a:endParaRPr lang="en-US" sz="3600" smtClean="0">
              <a:cs typeface="Arial" pitchFamily="34" charset="0"/>
            </a:endParaRPr>
          </a:p>
        </p:txBody>
      </p:sp>
      <p:sp>
        <p:nvSpPr>
          <p:cNvPr id="17411"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27150"/>
            <a:ext cx="9869488" cy="5191125"/>
          </a:xfrm>
        </p:spPr>
        <p:txBody>
          <a:bodyPr/>
          <a:lstStyle/>
          <a:p>
            <a:pPr>
              <a:buFont typeface="Arial" panose="020B0604020202020204" pitchFamily="34" charset="0"/>
              <a:buChar char="•"/>
              <a:defRPr/>
            </a:pPr>
            <a:r>
              <a:rPr lang="ro-RO" sz="2400" dirty="0">
                <a:solidFill>
                  <a:srgbClr val="FF0000"/>
                </a:solidFill>
              </a:rPr>
              <a:t>Legarea </a:t>
            </a:r>
            <a:r>
              <a:rPr lang="ro-RO" sz="2400" b="1" dirty="0">
                <a:solidFill>
                  <a:srgbClr val="FF0000"/>
                </a:solidFill>
              </a:rPr>
              <a:t>statică</a:t>
            </a:r>
            <a:r>
              <a:rPr lang="ro-RO" sz="2400" dirty="0">
                <a:solidFill>
                  <a:srgbClr val="FF0000"/>
                </a:solidFill>
              </a:rPr>
              <a:t> la </a:t>
            </a:r>
            <a:r>
              <a:rPr lang="ro-RO" sz="2400" b="1" dirty="0" smtClean="0">
                <a:solidFill>
                  <a:srgbClr val="FF0000"/>
                </a:solidFill>
              </a:rPr>
              <a:t>linkeditare</a:t>
            </a:r>
            <a:r>
              <a:rPr lang="en-US" sz="2400" b="1" dirty="0" smtClean="0">
                <a:solidFill>
                  <a:srgbClr val="FF0000"/>
                </a:solidFill>
              </a:rPr>
              <a:t> (</a:t>
            </a:r>
            <a:r>
              <a:rPr lang="en-US" sz="2400" b="1" dirty="0" err="1" smtClean="0">
                <a:solidFill>
                  <a:srgbClr val="FF0000"/>
                </a:solidFill>
              </a:rPr>
              <a:t>programare</a:t>
            </a:r>
            <a:r>
              <a:rPr lang="en-US" sz="2400" b="1" dirty="0" smtClean="0">
                <a:solidFill>
                  <a:srgbClr val="FF0000"/>
                </a:solidFill>
              </a:rPr>
              <a:t> </a:t>
            </a:r>
            <a:r>
              <a:rPr lang="en-US" sz="2400" b="1" dirty="0" err="1" smtClean="0">
                <a:solidFill>
                  <a:srgbClr val="FF0000"/>
                </a:solidFill>
              </a:rPr>
              <a:t>multimodul</a:t>
            </a:r>
            <a:r>
              <a:rPr lang="en-US" sz="2400" b="1" dirty="0" smtClean="0">
                <a:solidFill>
                  <a:srgbClr val="FF0000"/>
                </a:solidFill>
              </a:rPr>
              <a:t>)</a:t>
            </a:r>
            <a:endParaRPr lang="ro-RO" sz="2400" b="1" dirty="0">
              <a:solidFill>
                <a:srgbClr val="FF0000"/>
              </a:solidFill>
            </a:endParaRPr>
          </a:p>
          <a:p>
            <a:pPr lvl="1">
              <a:buFont typeface="Arial" panose="020B0604020202020204" pitchFamily="34" charset="0"/>
              <a:buChar char="•"/>
              <a:defRPr/>
            </a:pPr>
            <a:r>
              <a:rPr lang="ro-RO" sz="2400" dirty="0"/>
              <a:t>pas </a:t>
            </a:r>
            <a:r>
              <a:rPr lang="en-US" sz="2400" dirty="0" err="1"/>
              <a:t>realizat</a:t>
            </a:r>
            <a:r>
              <a:rPr lang="en-US" sz="2400" dirty="0"/>
              <a:t> </a:t>
            </a:r>
            <a:r>
              <a:rPr lang="ro-RO" sz="2400" dirty="0"/>
              <a:t>de către un </a:t>
            </a:r>
            <a:r>
              <a:rPr lang="ro-RO" sz="2400" b="1" dirty="0"/>
              <a:t>linkeditor</a:t>
            </a:r>
            <a:r>
              <a:rPr lang="ro-RO" sz="2400" dirty="0"/>
              <a:t> </a:t>
            </a:r>
            <a:r>
              <a:rPr lang="en-US" sz="2400" u="sng" dirty="0"/>
              <a:t>dup</a:t>
            </a:r>
            <a:r>
              <a:rPr lang="ro-RO" sz="2400" u="sng" dirty="0"/>
              <a:t>ă</a:t>
            </a:r>
            <a:r>
              <a:rPr lang="ro-RO" sz="2400" dirty="0"/>
              <a:t> asamblare/compilare</a:t>
            </a:r>
          </a:p>
          <a:p>
            <a:pPr lvl="1">
              <a:buFont typeface="Arial" panose="020B0604020202020204" pitchFamily="34" charset="0"/>
              <a:buChar char="•"/>
              <a:defRPr/>
            </a:pPr>
            <a:endParaRPr lang="ro-RO" sz="2400" b="1" u="sng" dirty="0"/>
          </a:p>
          <a:p>
            <a:pPr lvl="1">
              <a:buFont typeface="Arial" panose="020B0604020202020204" pitchFamily="34" charset="0"/>
              <a:buChar char="•"/>
              <a:defRPr/>
            </a:pPr>
            <a:endParaRPr lang="ro-RO" sz="2400" b="1" u="sng" dirty="0"/>
          </a:p>
          <a:p>
            <a:pPr lvl="1">
              <a:buFont typeface="Arial" panose="020B0604020202020204" pitchFamily="34" charset="0"/>
              <a:buChar char="•"/>
              <a:defRPr/>
            </a:pPr>
            <a:endParaRPr lang="ro-RO" sz="2400" b="1" u="sng" dirty="0"/>
          </a:p>
          <a:p>
            <a:pPr marL="1042733" lvl="2" indent="0">
              <a:buFont typeface="Lucida Grande"/>
              <a:buNone/>
              <a:defRPr/>
            </a:pPr>
            <a:endParaRPr lang="ro-RO" sz="1600" dirty="0"/>
          </a:p>
          <a:p>
            <a:pPr marL="1042733" lvl="2" indent="0">
              <a:buFont typeface="Lucida Grande"/>
              <a:buNone/>
              <a:defRPr/>
            </a:pPr>
            <a:endParaRPr lang="ro-RO" sz="1600" dirty="0"/>
          </a:p>
          <a:p>
            <a:pPr lvl="2">
              <a:buFont typeface="Arial" panose="020B0604020202020204" pitchFamily="34" charset="0"/>
              <a:buChar char="•"/>
              <a:defRPr/>
            </a:pPr>
            <a:endParaRPr lang="ro-RO" sz="1600" dirty="0"/>
          </a:p>
          <a:p>
            <a:pPr lvl="2">
              <a:buFont typeface="Arial" panose="020B0604020202020204" pitchFamily="34" charset="0"/>
              <a:buChar char="•"/>
              <a:defRPr/>
            </a:pPr>
            <a:endParaRPr lang="ro-RO" sz="1600" dirty="0"/>
          </a:p>
          <a:p>
            <a:pPr lvl="2">
              <a:buFont typeface="Arial" panose="020B0604020202020204" pitchFamily="34" charset="0"/>
              <a:buChar char="•"/>
              <a:defRPr/>
            </a:pPr>
            <a:endParaRPr lang="ro-RO" sz="1600" dirty="0"/>
          </a:p>
          <a:p>
            <a:pPr lvl="2">
              <a:buFont typeface="Arial" panose="020B0604020202020204" pitchFamily="34" charset="0"/>
              <a:buChar char="•"/>
              <a:defRPr/>
            </a:pPr>
            <a:endParaRPr lang="ro-RO" sz="1600" dirty="0"/>
          </a:p>
          <a:p>
            <a:pPr lvl="2">
              <a:buFont typeface="Arial" panose="020B0604020202020204" pitchFamily="34" charset="0"/>
              <a:buChar char="•"/>
              <a:defRPr/>
            </a:pPr>
            <a:endParaRPr lang="ro-RO" sz="1600" dirty="0"/>
          </a:p>
          <a:p>
            <a:pPr lvl="2">
              <a:buFont typeface="Arial" panose="020B0604020202020204" pitchFamily="34" charset="0"/>
              <a:buChar char="•"/>
              <a:defRPr/>
            </a:pPr>
            <a:endParaRPr lang="ro-RO" sz="1600" dirty="0"/>
          </a:p>
          <a:p>
            <a:pPr marL="521366" lvl="1" indent="0">
              <a:buFont typeface="Arial"/>
              <a:buNone/>
              <a:defRPr/>
            </a:pPr>
            <a:endParaRPr lang="ro-RO" sz="2400" u="sng" dirty="0"/>
          </a:p>
          <a:p>
            <a:pPr lvl="1">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marL="1042733" lvl="2" indent="0">
              <a:buFont typeface="Lucida Grande"/>
              <a:buNone/>
              <a:defRPr/>
            </a:pPr>
            <a:endParaRPr lang="ro-RO" sz="2000" dirty="0"/>
          </a:p>
          <a:p>
            <a:pPr lvl="2">
              <a:buFont typeface="Arial" panose="020B0604020202020204" pitchFamily="34" charset="0"/>
              <a:buChar char="•"/>
              <a:defRPr/>
            </a:pPr>
            <a:endParaRPr lang="en-US" sz="2000" dirty="0"/>
          </a:p>
        </p:txBody>
      </p:sp>
      <p:sp>
        <p:nvSpPr>
          <p:cNvPr id="18434"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dirty="0" smtClean="0">
                <a:cs typeface="Arial" pitchFamily="34" charset="0"/>
              </a:rPr>
              <a:t>Tehnici și instrumente</a:t>
            </a:r>
            <a:endParaRPr lang="en-US" sz="3600" dirty="0" smtClean="0">
              <a:cs typeface="Arial" pitchFamily="34" charset="0"/>
            </a:endParaRPr>
          </a:p>
        </p:txBody>
      </p:sp>
      <p:sp>
        <p:nvSpPr>
          <p:cNvPr id="18435"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18436"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18437"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grpSp>
        <p:nvGrpSpPr>
          <p:cNvPr id="18438" name="Organization Chart 14"/>
          <p:cNvGrpSpPr>
            <a:grpSpLocks noChangeAspect="1"/>
          </p:cNvGrpSpPr>
          <p:nvPr/>
        </p:nvGrpSpPr>
        <p:grpSpPr bwMode="auto">
          <a:xfrm>
            <a:off x="1684338" y="2690813"/>
            <a:ext cx="7380287" cy="1781175"/>
            <a:chOff x="1440" y="10171"/>
            <a:chExt cx="9340" cy="3090"/>
          </a:xfrm>
        </p:grpSpPr>
        <p:cxnSp>
          <p:nvCxnSpPr>
            <p:cNvPr id="18455" name="_s9220"/>
            <p:cNvCxnSpPr>
              <a:cxnSpLocks noChangeShapeType="1"/>
              <a:stCxn id="18461" idx="3"/>
              <a:endCxn id="18458" idx="2"/>
            </p:cNvCxnSpPr>
            <p:nvPr/>
          </p:nvCxnSpPr>
          <p:spPr bwMode="auto">
            <a:xfrm>
              <a:off x="4636" y="12663"/>
              <a:ext cx="794" cy="5"/>
            </a:xfrm>
            <a:prstGeom prst="bentConnector3">
              <a:avLst>
                <a:gd name="adj1" fmla="val 22671"/>
              </a:avLst>
            </a:prstGeom>
            <a:noFill/>
            <a:ln w="28575">
              <a:solidFill>
                <a:srgbClr val="000000"/>
              </a:solidFill>
              <a:miter lim="800000"/>
              <a:headEnd/>
              <a:tailEnd/>
            </a:ln>
          </p:spPr>
        </p:cxnSp>
        <p:cxnSp>
          <p:nvCxnSpPr>
            <p:cNvPr id="18456" name="_s9221"/>
            <p:cNvCxnSpPr>
              <a:cxnSpLocks noChangeShapeType="1"/>
              <a:stCxn id="18460" idx="3"/>
              <a:endCxn id="18458" idx="2"/>
            </p:cNvCxnSpPr>
            <p:nvPr/>
          </p:nvCxnSpPr>
          <p:spPr bwMode="auto">
            <a:xfrm flipV="1">
              <a:off x="4652" y="11574"/>
              <a:ext cx="778" cy="5"/>
            </a:xfrm>
            <a:prstGeom prst="bentConnector3">
              <a:avLst>
                <a:gd name="adj1" fmla="val 23134"/>
              </a:avLst>
            </a:prstGeom>
            <a:noFill/>
            <a:ln w="28575">
              <a:solidFill>
                <a:srgbClr val="000000"/>
              </a:solidFill>
              <a:miter lim="800000"/>
              <a:headEnd/>
              <a:tailEnd/>
            </a:ln>
          </p:spPr>
        </p:cxnSp>
        <p:cxnSp>
          <p:nvCxnSpPr>
            <p:cNvPr id="18457" name="_s9222"/>
            <p:cNvCxnSpPr>
              <a:cxnSpLocks noChangeShapeType="1"/>
              <a:stCxn id="18459" idx="3"/>
              <a:endCxn id="18458" idx="2"/>
            </p:cNvCxnSpPr>
            <p:nvPr/>
          </p:nvCxnSpPr>
          <p:spPr bwMode="auto">
            <a:xfrm>
              <a:off x="4636" y="10521"/>
              <a:ext cx="773" cy="6"/>
            </a:xfrm>
            <a:prstGeom prst="bentConnector3">
              <a:avLst>
                <a:gd name="adj1" fmla="val 23287"/>
              </a:avLst>
            </a:prstGeom>
            <a:noFill/>
            <a:ln w="28575">
              <a:solidFill>
                <a:srgbClr val="000000"/>
              </a:solidFill>
              <a:miter lim="800000"/>
              <a:headEnd/>
              <a:tailEnd/>
            </a:ln>
          </p:spPr>
        </p:cxnSp>
        <p:sp>
          <p:nvSpPr>
            <p:cNvPr id="18458" name="_s9223"/>
            <p:cNvSpPr>
              <a:spLocks noChangeArrowheads="1"/>
            </p:cNvSpPr>
            <p:nvPr/>
          </p:nvSpPr>
          <p:spPr bwMode="auto">
            <a:xfrm>
              <a:off x="5409" y="10178"/>
              <a:ext cx="2372" cy="697"/>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400">
                  <a:latin typeface="Arial" pitchFamily="34" charset="0"/>
                  <a:cs typeface="Times New Roman" pitchFamily="18" charset="0"/>
                </a:rPr>
                <a:t>Compilare </a:t>
              </a:r>
              <a:endParaRPr lang="ro-RO" altLang="en-US" sz="1100">
                <a:latin typeface="Arial" pitchFamily="34" charset="0"/>
              </a:endParaRPr>
            </a:p>
            <a:p>
              <a:pPr algn="ctr" defTabSz="914400" eaLnBrk="0" hangingPunct="0"/>
              <a:r>
                <a:rPr lang="ro-RO" altLang="en-US" sz="1400">
                  <a:latin typeface="Arial" pitchFamily="34" charset="0"/>
                  <a:cs typeface="Times New Roman" pitchFamily="18" charset="0"/>
                </a:rPr>
                <a:t>(sau asamblare)</a:t>
              </a:r>
              <a:endParaRPr lang="ro-RO" altLang="en-US" sz="1800">
                <a:latin typeface="Arial" pitchFamily="34" charset="0"/>
              </a:endParaRPr>
            </a:p>
          </p:txBody>
        </p:sp>
        <p:sp>
          <p:nvSpPr>
            <p:cNvPr id="18459" name="_s9224"/>
            <p:cNvSpPr>
              <a:spLocks noChangeArrowheads="1"/>
            </p:cNvSpPr>
            <p:nvPr/>
          </p:nvSpPr>
          <p:spPr bwMode="auto">
            <a:xfrm>
              <a:off x="1448" y="10321"/>
              <a:ext cx="3188" cy="399"/>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400">
                  <a:latin typeface="Arial" pitchFamily="34" charset="0"/>
                  <a:cs typeface="Times New Roman" pitchFamily="18" charset="0"/>
                </a:rPr>
                <a:t>Fișier sursă preprocesat</a:t>
              </a:r>
              <a:endParaRPr lang="ro-RO" altLang="en-US" sz="1800">
                <a:latin typeface="Arial" pitchFamily="34" charset="0"/>
              </a:endParaRPr>
            </a:p>
          </p:txBody>
        </p:sp>
        <p:sp>
          <p:nvSpPr>
            <p:cNvPr id="18460" name="_s9225"/>
            <p:cNvSpPr>
              <a:spLocks noChangeArrowheads="1"/>
            </p:cNvSpPr>
            <p:nvPr/>
          </p:nvSpPr>
          <p:spPr bwMode="auto">
            <a:xfrm>
              <a:off x="1448" y="11387"/>
              <a:ext cx="3204" cy="383"/>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400">
                  <a:latin typeface="Arial" pitchFamily="34" charset="0"/>
                  <a:cs typeface="Times New Roman" pitchFamily="18" charset="0"/>
                </a:rPr>
                <a:t>Fișier sursă preprocesat</a:t>
              </a:r>
              <a:endParaRPr lang="ro-RO" altLang="en-US" sz="1800">
                <a:latin typeface="Arial" pitchFamily="34" charset="0"/>
              </a:endParaRPr>
            </a:p>
          </p:txBody>
        </p:sp>
        <p:sp>
          <p:nvSpPr>
            <p:cNvPr id="18461" name="_s9226"/>
            <p:cNvSpPr>
              <a:spLocks noChangeArrowheads="1"/>
            </p:cNvSpPr>
            <p:nvPr/>
          </p:nvSpPr>
          <p:spPr bwMode="auto">
            <a:xfrm>
              <a:off x="1462" y="12480"/>
              <a:ext cx="3174" cy="365"/>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400">
                  <a:latin typeface="Arial" pitchFamily="34" charset="0"/>
                  <a:cs typeface="Times New Roman" pitchFamily="18" charset="0"/>
                </a:rPr>
                <a:t>Fișier sursă preprocesat</a:t>
              </a:r>
              <a:endParaRPr lang="ro-RO" altLang="en-US" sz="1800">
                <a:latin typeface="Arial" pitchFamily="34" charset="0"/>
              </a:endParaRPr>
            </a:p>
          </p:txBody>
        </p:sp>
        <p:sp>
          <p:nvSpPr>
            <p:cNvPr id="18462" name="AutoShape 23"/>
            <p:cNvSpPr>
              <a:spLocks noChangeArrowheads="1"/>
            </p:cNvSpPr>
            <p:nvPr/>
          </p:nvSpPr>
          <p:spPr bwMode="auto">
            <a:xfrm>
              <a:off x="8400" y="10354"/>
              <a:ext cx="2372" cy="349"/>
            </a:xfrm>
            <a:prstGeom prst="roundRect">
              <a:avLst>
                <a:gd name="adj" fmla="val 16667"/>
              </a:avLst>
            </a:prstGeom>
            <a:noFill/>
            <a:ln w="9525">
              <a:solidFill>
                <a:srgbClr val="000000"/>
              </a:solidFill>
              <a:round/>
              <a:headEnd/>
              <a:tailEnd/>
            </a:ln>
          </p:spPr>
          <p:txBody>
            <a:bodyPr lIns="0" tIns="0" rIns="0" bIns="0" anchor="ctr"/>
            <a:lstStyle/>
            <a:p>
              <a:pPr algn="ctr" defTabSz="914400" eaLnBrk="0" hangingPunct="0"/>
              <a:r>
                <a:rPr lang="ro-RO" altLang="en-US" sz="1200">
                  <a:latin typeface="Arial" pitchFamily="34" charset="0"/>
                  <a:cs typeface="Times New Roman" pitchFamily="18" charset="0"/>
                </a:rPr>
                <a:t>Fișier obiect</a:t>
              </a:r>
              <a:endParaRPr lang="ro-RO" altLang="en-US" sz="1800">
                <a:latin typeface="Arial" pitchFamily="34" charset="0"/>
              </a:endParaRPr>
            </a:p>
          </p:txBody>
        </p:sp>
        <p:sp>
          <p:nvSpPr>
            <p:cNvPr id="18463" name="AutoShape 22"/>
            <p:cNvSpPr>
              <a:spLocks noChangeArrowheads="1"/>
            </p:cNvSpPr>
            <p:nvPr/>
          </p:nvSpPr>
          <p:spPr bwMode="auto">
            <a:xfrm>
              <a:off x="8366" y="11394"/>
              <a:ext cx="2372" cy="366"/>
            </a:xfrm>
            <a:prstGeom prst="roundRect">
              <a:avLst>
                <a:gd name="adj" fmla="val 16667"/>
              </a:avLst>
            </a:prstGeom>
            <a:noFill/>
            <a:ln w="9525">
              <a:solidFill>
                <a:srgbClr val="000000"/>
              </a:solidFill>
              <a:round/>
              <a:headEnd/>
              <a:tailEnd/>
            </a:ln>
          </p:spPr>
          <p:txBody>
            <a:bodyPr lIns="0" tIns="0" rIns="0" bIns="0" anchor="ctr"/>
            <a:lstStyle/>
            <a:p>
              <a:pPr algn="ctr" defTabSz="914400" eaLnBrk="0" hangingPunct="0"/>
              <a:r>
                <a:rPr lang="ro-RO" altLang="en-US" sz="1200">
                  <a:latin typeface="Arial" pitchFamily="34" charset="0"/>
                  <a:cs typeface="Times New Roman" pitchFamily="18" charset="0"/>
                </a:rPr>
                <a:t>Fișier obiect</a:t>
              </a:r>
              <a:endParaRPr lang="ro-RO" altLang="en-US" sz="1800">
                <a:latin typeface="Arial" pitchFamily="34" charset="0"/>
              </a:endParaRPr>
            </a:p>
          </p:txBody>
        </p:sp>
        <p:sp>
          <p:nvSpPr>
            <p:cNvPr id="18464" name="AutoShape 21"/>
            <p:cNvSpPr>
              <a:spLocks noChangeArrowheads="1"/>
            </p:cNvSpPr>
            <p:nvPr/>
          </p:nvSpPr>
          <p:spPr bwMode="auto">
            <a:xfrm>
              <a:off x="8366" y="12482"/>
              <a:ext cx="2372" cy="363"/>
            </a:xfrm>
            <a:prstGeom prst="roundRect">
              <a:avLst>
                <a:gd name="adj" fmla="val 16667"/>
              </a:avLst>
            </a:prstGeom>
            <a:noFill/>
            <a:ln w="9525">
              <a:solidFill>
                <a:srgbClr val="000000"/>
              </a:solidFill>
              <a:round/>
              <a:headEnd/>
              <a:tailEnd/>
            </a:ln>
          </p:spPr>
          <p:txBody>
            <a:bodyPr lIns="0" tIns="0" rIns="0" bIns="0" anchor="ctr"/>
            <a:lstStyle/>
            <a:p>
              <a:pPr algn="ctr" defTabSz="914400" eaLnBrk="0" hangingPunct="0"/>
              <a:r>
                <a:rPr lang="ro-RO" altLang="en-US" sz="1200">
                  <a:latin typeface="Arial" pitchFamily="34" charset="0"/>
                  <a:cs typeface="Times New Roman" pitchFamily="18" charset="0"/>
                </a:rPr>
                <a:t>Fișier obiect</a:t>
              </a:r>
              <a:endParaRPr lang="ro-RO" altLang="en-US" sz="1800">
                <a:latin typeface="Arial" pitchFamily="34" charset="0"/>
              </a:endParaRPr>
            </a:p>
          </p:txBody>
        </p:sp>
        <p:cxnSp>
          <p:nvCxnSpPr>
            <p:cNvPr id="18465" name="_s1051"/>
            <p:cNvCxnSpPr>
              <a:cxnSpLocks noChangeShapeType="1"/>
            </p:cNvCxnSpPr>
            <p:nvPr/>
          </p:nvCxnSpPr>
          <p:spPr bwMode="auto">
            <a:xfrm rot="10800000" flipV="1">
              <a:off x="7781" y="10527"/>
              <a:ext cx="619" cy="2"/>
            </a:xfrm>
            <a:prstGeom prst="bentConnector3">
              <a:avLst>
                <a:gd name="adj1" fmla="val 50000"/>
              </a:avLst>
            </a:prstGeom>
            <a:noFill/>
            <a:ln w="28575">
              <a:solidFill>
                <a:srgbClr val="000000"/>
              </a:solidFill>
              <a:miter lim="800000"/>
              <a:headEnd/>
              <a:tailEnd/>
            </a:ln>
          </p:spPr>
        </p:cxnSp>
        <p:cxnSp>
          <p:nvCxnSpPr>
            <p:cNvPr id="18466" name="_s1051"/>
            <p:cNvCxnSpPr>
              <a:cxnSpLocks noChangeShapeType="1"/>
            </p:cNvCxnSpPr>
            <p:nvPr/>
          </p:nvCxnSpPr>
          <p:spPr bwMode="auto">
            <a:xfrm>
              <a:off x="7803" y="11574"/>
              <a:ext cx="563" cy="3"/>
            </a:xfrm>
            <a:prstGeom prst="bentConnector3">
              <a:avLst>
                <a:gd name="adj1" fmla="val 49778"/>
              </a:avLst>
            </a:prstGeom>
            <a:noFill/>
            <a:ln w="28575">
              <a:solidFill>
                <a:srgbClr val="000000"/>
              </a:solidFill>
              <a:miter lim="800000"/>
              <a:headEnd/>
              <a:tailEnd/>
            </a:ln>
          </p:spPr>
        </p:cxnSp>
        <p:cxnSp>
          <p:nvCxnSpPr>
            <p:cNvPr id="18467" name="_s1051"/>
            <p:cNvCxnSpPr>
              <a:cxnSpLocks noChangeShapeType="1"/>
            </p:cNvCxnSpPr>
            <p:nvPr/>
          </p:nvCxnSpPr>
          <p:spPr bwMode="auto">
            <a:xfrm flipV="1">
              <a:off x="7803" y="12664"/>
              <a:ext cx="563" cy="4"/>
            </a:xfrm>
            <a:prstGeom prst="bentConnector3">
              <a:avLst>
                <a:gd name="adj1" fmla="val 49778"/>
              </a:avLst>
            </a:prstGeom>
            <a:noFill/>
            <a:ln w="28575">
              <a:solidFill>
                <a:srgbClr val="000000"/>
              </a:solidFill>
              <a:miter lim="800000"/>
              <a:headEnd/>
              <a:tailEnd/>
            </a:ln>
          </p:spPr>
        </p:cxnSp>
        <p:sp>
          <p:nvSpPr>
            <p:cNvPr id="18468" name="_s1098"/>
            <p:cNvSpPr>
              <a:spLocks noChangeArrowheads="1"/>
            </p:cNvSpPr>
            <p:nvPr/>
          </p:nvSpPr>
          <p:spPr bwMode="auto">
            <a:xfrm>
              <a:off x="5430" y="11262"/>
              <a:ext cx="2373" cy="624"/>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a:latin typeface="Arial" pitchFamily="34" charset="0"/>
                  <a:cs typeface="Times New Roman" pitchFamily="18" charset="0"/>
                </a:rPr>
                <a:t>Compilare </a:t>
              </a:r>
              <a:endParaRPr lang="ro-RO" altLang="en-US" sz="1100">
                <a:latin typeface="Arial" pitchFamily="34" charset="0"/>
              </a:endParaRPr>
            </a:p>
            <a:p>
              <a:pPr algn="ctr" defTabSz="914400" eaLnBrk="0" hangingPunct="0"/>
              <a:r>
                <a:rPr lang="ro-RO" altLang="en-US" sz="1200">
                  <a:latin typeface="Arial" pitchFamily="34" charset="0"/>
                  <a:cs typeface="Times New Roman" pitchFamily="18" charset="0"/>
                </a:rPr>
                <a:t>(sau asamblare)</a:t>
              </a:r>
              <a:endParaRPr lang="ro-RO" altLang="en-US" sz="1800">
                <a:latin typeface="Arial" pitchFamily="34" charset="0"/>
              </a:endParaRPr>
            </a:p>
          </p:txBody>
        </p:sp>
        <p:sp>
          <p:nvSpPr>
            <p:cNvPr id="18469" name="_s1098"/>
            <p:cNvSpPr>
              <a:spLocks noChangeArrowheads="1"/>
            </p:cNvSpPr>
            <p:nvPr/>
          </p:nvSpPr>
          <p:spPr bwMode="auto">
            <a:xfrm>
              <a:off x="5430" y="12361"/>
              <a:ext cx="2373" cy="614"/>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a:latin typeface="Arial" pitchFamily="34" charset="0"/>
                  <a:cs typeface="Times New Roman" pitchFamily="18" charset="0"/>
                </a:rPr>
                <a:t>Compilare </a:t>
              </a:r>
              <a:endParaRPr lang="ro-RO" altLang="en-US" sz="1100">
                <a:latin typeface="Arial" pitchFamily="34" charset="0"/>
              </a:endParaRPr>
            </a:p>
            <a:p>
              <a:pPr algn="ctr" defTabSz="914400" eaLnBrk="0" hangingPunct="0"/>
              <a:r>
                <a:rPr lang="ro-RO" altLang="en-US" sz="1200">
                  <a:latin typeface="Arial" pitchFamily="34" charset="0"/>
                  <a:cs typeface="Times New Roman" pitchFamily="18" charset="0"/>
                </a:rPr>
                <a:t>(sau asamblare)</a:t>
              </a:r>
              <a:endParaRPr lang="ro-RO" altLang="en-US" sz="1800">
                <a:latin typeface="Arial" pitchFamily="34" charset="0"/>
              </a:endParaRPr>
            </a:p>
          </p:txBody>
        </p:sp>
        <p:sp>
          <p:nvSpPr>
            <p:cNvPr id="18470" name="AutoShape 15"/>
            <p:cNvSpPr>
              <a:spLocks noChangeArrowheads="1"/>
            </p:cNvSpPr>
            <p:nvPr/>
          </p:nvSpPr>
          <p:spPr bwMode="auto">
            <a:xfrm>
              <a:off x="5315" y="13025"/>
              <a:ext cx="2597" cy="236"/>
            </a:xfrm>
            <a:prstGeom prst="rightArrow">
              <a:avLst>
                <a:gd name="adj1" fmla="val 50000"/>
                <a:gd name="adj2" fmla="val 275106"/>
              </a:avLst>
            </a:prstGeom>
            <a:noFill/>
            <a:ln w="9525">
              <a:solidFill>
                <a:srgbClr val="000000"/>
              </a:solidFill>
              <a:miter lim="800000"/>
              <a:headEnd/>
              <a:tailEnd/>
            </a:ln>
          </p:spPr>
          <p:txBody>
            <a:bodyPr lIns="0" tIns="0" rIns="0" bIns="0" anchor="ctr"/>
            <a:lstStyle/>
            <a:p>
              <a:endParaRPr lang="en-US"/>
            </a:p>
          </p:txBody>
        </p:sp>
      </p:grpSp>
      <p:sp>
        <p:nvSpPr>
          <p:cNvPr id="18439" name="Rectangle 3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grpSp>
        <p:nvGrpSpPr>
          <p:cNvPr id="18440" name="Organization Chart 20"/>
          <p:cNvGrpSpPr>
            <a:grpSpLocks noChangeAspect="1"/>
          </p:cNvGrpSpPr>
          <p:nvPr/>
        </p:nvGrpSpPr>
        <p:grpSpPr bwMode="auto">
          <a:xfrm>
            <a:off x="1620838" y="4664075"/>
            <a:ext cx="7380287" cy="1989138"/>
            <a:chOff x="876" y="6129"/>
            <a:chExt cx="9946" cy="3132"/>
          </a:xfrm>
        </p:grpSpPr>
        <p:cxnSp>
          <p:nvCxnSpPr>
            <p:cNvPr id="18445" name="_s9246"/>
            <p:cNvCxnSpPr>
              <a:cxnSpLocks noChangeShapeType="1"/>
              <a:stCxn id="18453" idx="0"/>
              <a:endCxn id="18449" idx="2"/>
            </p:cNvCxnSpPr>
            <p:nvPr/>
          </p:nvCxnSpPr>
          <p:spPr bwMode="auto">
            <a:xfrm rot="10800000" flipV="1">
              <a:off x="7338" y="7702"/>
              <a:ext cx="809" cy="2"/>
            </a:xfrm>
            <a:prstGeom prst="bentConnector3">
              <a:avLst>
                <a:gd name="adj1" fmla="val 22250"/>
              </a:avLst>
            </a:prstGeom>
            <a:noFill/>
            <a:ln w="28575">
              <a:solidFill>
                <a:srgbClr val="000000"/>
              </a:solidFill>
              <a:miter lim="800000"/>
              <a:headEnd/>
              <a:tailEnd/>
            </a:ln>
          </p:spPr>
        </p:cxnSp>
        <p:cxnSp>
          <p:nvCxnSpPr>
            <p:cNvPr id="18446" name="_s9245"/>
            <p:cNvCxnSpPr>
              <a:cxnSpLocks noChangeShapeType="1"/>
              <a:stCxn id="18452" idx="0"/>
              <a:endCxn id="18449" idx="2"/>
            </p:cNvCxnSpPr>
            <p:nvPr/>
          </p:nvCxnSpPr>
          <p:spPr bwMode="auto">
            <a:xfrm flipV="1">
              <a:off x="3538" y="7896"/>
              <a:ext cx="2504" cy="454"/>
            </a:xfrm>
            <a:prstGeom prst="bentConnector2">
              <a:avLst/>
            </a:prstGeom>
            <a:noFill/>
            <a:ln w="28575">
              <a:solidFill>
                <a:srgbClr val="000000"/>
              </a:solidFill>
              <a:miter lim="800000"/>
              <a:headEnd/>
              <a:tailEnd/>
            </a:ln>
          </p:spPr>
        </p:cxnSp>
        <p:cxnSp>
          <p:nvCxnSpPr>
            <p:cNvPr id="18447" name="_s9244"/>
            <p:cNvCxnSpPr>
              <a:cxnSpLocks noChangeShapeType="1"/>
              <a:stCxn id="18451" idx="0"/>
              <a:endCxn id="18449" idx="2"/>
            </p:cNvCxnSpPr>
            <p:nvPr/>
          </p:nvCxnSpPr>
          <p:spPr bwMode="auto">
            <a:xfrm flipV="1">
              <a:off x="3562" y="7704"/>
              <a:ext cx="1184" cy="1"/>
            </a:xfrm>
            <a:prstGeom prst="bentConnector3">
              <a:avLst>
                <a:gd name="adj1" fmla="val 15204"/>
              </a:avLst>
            </a:prstGeom>
            <a:noFill/>
            <a:ln w="28575">
              <a:solidFill>
                <a:srgbClr val="000000"/>
              </a:solidFill>
              <a:miter lim="800000"/>
              <a:headEnd/>
              <a:tailEnd/>
            </a:ln>
          </p:spPr>
        </p:cxnSp>
        <p:cxnSp>
          <p:nvCxnSpPr>
            <p:cNvPr id="18448" name="_s9243"/>
            <p:cNvCxnSpPr>
              <a:cxnSpLocks noChangeShapeType="1"/>
              <a:stCxn id="18450" idx="0"/>
              <a:endCxn id="18449" idx="2"/>
            </p:cNvCxnSpPr>
            <p:nvPr/>
          </p:nvCxnSpPr>
          <p:spPr bwMode="auto">
            <a:xfrm>
              <a:off x="3562" y="7060"/>
              <a:ext cx="2480" cy="452"/>
            </a:xfrm>
            <a:prstGeom prst="bentConnector2">
              <a:avLst/>
            </a:prstGeom>
            <a:noFill/>
            <a:ln w="28575">
              <a:solidFill>
                <a:srgbClr val="000000"/>
              </a:solidFill>
              <a:miter lim="800000"/>
              <a:headEnd/>
              <a:tailEnd/>
            </a:ln>
          </p:spPr>
        </p:cxnSp>
        <p:sp>
          <p:nvSpPr>
            <p:cNvPr id="18449" name="_s9242"/>
            <p:cNvSpPr>
              <a:spLocks noChangeArrowheads="1"/>
            </p:cNvSpPr>
            <p:nvPr/>
          </p:nvSpPr>
          <p:spPr bwMode="auto">
            <a:xfrm>
              <a:off x="4746" y="7512"/>
              <a:ext cx="2592" cy="384"/>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400" b="1">
                  <a:latin typeface="Arial" pitchFamily="34" charset="0"/>
                  <a:cs typeface="Times New Roman" pitchFamily="18" charset="0"/>
                </a:rPr>
                <a:t>linkeditare</a:t>
              </a:r>
              <a:endParaRPr lang="ro-RO" altLang="en-US" sz="1800" b="1">
                <a:latin typeface="Arial" pitchFamily="34" charset="0"/>
              </a:endParaRPr>
            </a:p>
          </p:txBody>
        </p:sp>
        <p:sp>
          <p:nvSpPr>
            <p:cNvPr id="18450" name="_s9241"/>
            <p:cNvSpPr>
              <a:spLocks noChangeArrowheads="1"/>
            </p:cNvSpPr>
            <p:nvPr/>
          </p:nvSpPr>
          <p:spPr bwMode="auto">
            <a:xfrm>
              <a:off x="970" y="6857"/>
              <a:ext cx="2592" cy="405"/>
            </a:xfrm>
            <a:prstGeom prst="rect">
              <a:avLst/>
            </a:prstGeom>
            <a:noFill/>
            <a:ln w="9525">
              <a:solidFill>
                <a:srgbClr val="000000"/>
              </a:solidFill>
              <a:miter lim="800000"/>
              <a:headEnd/>
              <a:tailEnd/>
            </a:ln>
          </p:spPr>
          <p:txBody>
            <a:bodyPr lIns="0" tIns="0" rIns="0" bIns="0" anchor="ctr"/>
            <a:lstStyle/>
            <a:p>
              <a:pPr algn="ctr" defTabSz="914400" eaLnBrk="0" hangingPunct="0"/>
              <a:r>
                <a:rPr lang="en-US" altLang="en-US" sz="1400" b="1">
                  <a:latin typeface="Arial" pitchFamily="34" charset="0"/>
                  <a:cs typeface="Times New Roman" pitchFamily="18" charset="0"/>
                </a:rPr>
                <a:t>Fi</a:t>
              </a:r>
              <a:r>
                <a:rPr lang="ro-RO" altLang="en-US" sz="1400" b="1">
                  <a:latin typeface="Arial" pitchFamily="34" charset="0"/>
                  <a:cs typeface="Times New Roman" pitchFamily="18" charset="0"/>
                </a:rPr>
                <a:t>șier obiect .OBJ</a:t>
              </a:r>
              <a:endParaRPr lang="ro-RO" altLang="en-US" sz="1800" b="1">
                <a:latin typeface="Arial" pitchFamily="34" charset="0"/>
              </a:endParaRPr>
            </a:p>
          </p:txBody>
        </p:sp>
        <p:sp>
          <p:nvSpPr>
            <p:cNvPr id="18451" name="_s9240"/>
            <p:cNvSpPr>
              <a:spLocks noChangeArrowheads="1"/>
            </p:cNvSpPr>
            <p:nvPr/>
          </p:nvSpPr>
          <p:spPr bwMode="auto">
            <a:xfrm>
              <a:off x="970" y="7501"/>
              <a:ext cx="2592" cy="408"/>
            </a:xfrm>
            <a:prstGeom prst="rect">
              <a:avLst/>
            </a:prstGeom>
            <a:noFill/>
            <a:ln w="9525">
              <a:solidFill>
                <a:srgbClr val="000000"/>
              </a:solidFill>
              <a:miter lim="800000"/>
              <a:headEnd/>
              <a:tailEnd/>
            </a:ln>
          </p:spPr>
          <p:txBody>
            <a:bodyPr lIns="0" tIns="0" rIns="0" bIns="0" anchor="ctr"/>
            <a:lstStyle/>
            <a:p>
              <a:pPr algn="ctr" defTabSz="914400" eaLnBrk="0" hangingPunct="0"/>
              <a:r>
                <a:rPr lang="en-US" altLang="en-US" sz="1400" b="1">
                  <a:latin typeface="Arial" pitchFamily="34" charset="0"/>
                  <a:cs typeface="Times New Roman" pitchFamily="18" charset="0"/>
                </a:rPr>
                <a:t>Fi</a:t>
              </a:r>
              <a:r>
                <a:rPr lang="ro-RO" altLang="en-US" sz="1400" b="1">
                  <a:latin typeface="Arial" pitchFamily="34" charset="0"/>
                  <a:cs typeface="Times New Roman" pitchFamily="18" charset="0"/>
                </a:rPr>
                <a:t>șier obiect .OBJ</a:t>
              </a:r>
              <a:endParaRPr lang="ro-RO" altLang="en-US" sz="1800" b="1">
                <a:latin typeface="Arial" pitchFamily="34" charset="0"/>
              </a:endParaRPr>
            </a:p>
          </p:txBody>
        </p:sp>
        <p:sp>
          <p:nvSpPr>
            <p:cNvPr id="18452" name="_s9239"/>
            <p:cNvSpPr>
              <a:spLocks noChangeArrowheads="1"/>
            </p:cNvSpPr>
            <p:nvPr/>
          </p:nvSpPr>
          <p:spPr bwMode="auto">
            <a:xfrm>
              <a:off x="946" y="8167"/>
              <a:ext cx="2592" cy="366"/>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400" b="1">
                  <a:latin typeface="Arial" pitchFamily="34" charset="0"/>
                  <a:cs typeface="Times New Roman" pitchFamily="18" charset="0"/>
                </a:rPr>
                <a:t>Bibliotecă .LIB</a:t>
              </a:r>
              <a:endParaRPr lang="ro-RO" altLang="en-US" sz="1800" b="1">
                <a:latin typeface="Arial" pitchFamily="34" charset="0"/>
              </a:endParaRPr>
            </a:p>
          </p:txBody>
        </p:sp>
        <p:sp>
          <p:nvSpPr>
            <p:cNvPr id="18453" name="_s9238"/>
            <p:cNvSpPr>
              <a:spLocks noChangeArrowheads="1"/>
            </p:cNvSpPr>
            <p:nvPr/>
          </p:nvSpPr>
          <p:spPr bwMode="auto">
            <a:xfrm>
              <a:off x="8147" y="7516"/>
              <a:ext cx="2592" cy="371"/>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400" b="1">
                  <a:latin typeface="Arial" pitchFamily="34" charset="0"/>
                  <a:cs typeface="Times New Roman" pitchFamily="18" charset="0"/>
                </a:rPr>
                <a:t>EXE / DLL / LIB</a:t>
              </a:r>
              <a:endParaRPr lang="ro-RO" altLang="en-US" sz="1800" b="1">
                <a:latin typeface="Arial" pitchFamily="34" charset="0"/>
              </a:endParaRPr>
            </a:p>
          </p:txBody>
        </p:sp>
        <p:sp>
          <p:nvSpPr>
            <p:cNvPr id="18454" name="AutoShape 21"/>
            <p:cNvSpPr>
              <a:spLocks noChangeArrowheads="1"/>
            </p:cNvSpPr>
            <p:nvPr/>
          </p:nvSpPr>
          <p:spPr bwMode="auto">
            <a:xfrm>
              <a:off x="4786" y="8638"/>
              <a:ext cx="2597" cy="236"/>
            </a:xfrm>
            <a:prstGeom prst="rightArrow">
              <a:avLst>
                <a:gd name="adj1" fmla="val 50000"/>
                <a:gd name="adj2" fmla="val 275106"/>
              </a:avLst>
            </a:prstGeom>
            <a:noFill/>
            <a:ln w="9525">
              <a:solidFill>
                <a:srgbClr val="000000"/>
              </a:solidFill>
              <a:miter lim="800000"/>
              <a:headEnd/>
              <a:tailEnd/>
            </a:ln>
          </p:spPr>
          <p:txBody>
            <a:bodyPr lIns="0" tIns="0" rIns="0" bIns="0" anchor="ctr"/>
            <a:lstStyle/>
            <a:p>
              <a:endParaRPr lang="en-US"/>
            </a:p>
          </p:txBody>
        </p:sp>
      </p:grpSp>
      <p:sp>
        <p:nvSpPr>
          <p:cNvPr id="18441" name="TextBox 7"/>
          <p:cNvSpPr txBox="1">
            <a:spLocks noChangeArrowheads="1"/>
          </p:cNvSpPr>
          <p:nvPr/>
        </p:nvSpPr>
        <p:spPr bwMode="auto">
          <a:xfrm>
            <a:off x="1581150" y="4719638"/>
            <a:ext cx="1150938" cy="369887"/>
          </a:xfrm>
          <a:prstGeom prst="rect">
            <a:avLst/>
          </a:prstGeom>
          <a:noFill/>
          <a:ln w="9525">
            <a:noFill/>
            <a:miter lim="800000"/>
            <a:headEnd/>
            <a:tailEnd/>
          </a:ln>
        </p:spPr>
        <p:txBody>
          <a:bodyPr>
            <a:spAutoFit/>
          </a:bodyPr>
          <a:lstStyle/>
          <a:p>
            <a:r>
              <a:rPr lang="ro-RO" sz="1800" b="1"/>
              <a:t>N m</a:t>
            </a:r>
            <a:r>
              <a:rPr lang="en-US" sz="1800" b="1"/>
              <a:t>odule</a:t>
            </a:r>
          </a:p>
        </p:txBody>
      </p:sp>
      <p:sp>
        <p:nvSpPr>
          <p:cNvPr id="18442" name="TextBox 36"/>
          <p:cNvSpPr txBox="1">
            <a:spLocks noChangeArrowheads="1"/>
          </p:cNvSpPr>
          <p:nvPr/>
        </p:nvSpPr>
        <p:spPr bwMode="auto">
          <a:xfrm>
            <a:off x="6108700" y="5113338"/>
            <a:ext cx="4025900" cy="369887"/>
          </a:xfrm>
          <a:prstGeom prst="rect">
            <a:avLst/>
          </a:prstGeom>
          <a:noFill/>
          <a:ln w="9525">
            <a:noFill/>
            <a:miter lim="800000"/>
            <a:headEnd/>
            <a:tailEnd/>
          </a:ln>
        </p:spPr>
        <p:txBody>
          <a:bodyPr>
            <a:spAutoFit/>
          </a:bodyPr>
          <a:lstStyle/>
          <a:p>
            <a:r>
              <a:rPr lang="ro-RO" sz="1800" b="1"/>
              <a:t>1 Executabil, b</a:t>
            </a:r>
            <a:r>
              <a:rPr lang="en-US" sz="1800" b="1"/>
              <a:t>ibliotec</a:t>
            </a:r>
            <a:r>
              <a:rPr lang="ro-RO" sz="1800" b="1"/>
              <a:t>ă</a:t>
            </a:r>
            <a:r>
              <a:rPr lang="en-US" sz="1800" b="1"/>
              <a:t> static</a:t>
            </a:r>
            <a:r>
              <a:rPr lang="ro-RO" sz="1800" b="1"/>
              <a:t>ă/</a:t>
            </a:r>
            <a:r>
              <a:rPr lang="en-US" sz="1800" b="1"/>
              <a:t>dinamic</a:t>
            </a:r>
            <a:r>
              <a:rPr lang="ro-RO" sz="1800" b="1"/>
              <a:t>ă</a:t>
            </a:r>
            <a:endParaRPr lang="en-US" sz="1800" b="1"/>
          </a:p>
        </p:txBody>
      </p:sp>
      <p:sp>
        <p:nvSpPr>
          <p:cNvPr id="18443" name="TextBox 37"/>
          <p:cNvSpPr txBox="1">
            <a:spLocks noChangeArrowheads="1"/>
          </p:cNvSpPr>
          <p:nvPr/>
        </p:nvSpPr>
        <p:spPr bwMode="auto">
          <a:xfrm>
            <a:off x="1581150" y="2370138"/>
            <a:ext cx="2562225" cy="369887"/>
          </a:xfrm>
          <a:prstGeom prst="rect">
            <a:avLst/>
          </a:prstGeom>
          <a:noFill/>
          <a:ln w="9525">
            <a:noFill/>
            <a:miter lim="800000"/>
            <a:headEnd/>
            <a:tailEnd/>
          </a:ln>
        </p:spPr>
        <p:txBody>
          <a:bodyPr>
            <a:spAutoFit/>
          </a:bodyPr>
          <a:lstStyle/>
          <a:p>
            <a:r>
              <a:rPr lang="ro-RO" sz="1800" b="1"/>
              <a:t>N unități de compilare</a:t>
            </a:r>
            <a:endParaRPr lang="en-US" sz="1800" b="1"/>
          </a:p>
        </p:txBody>
      </p:sp>
      <p:sp>
        <p:nvSpPr>
          <p:cNvPr id="18444" name="TextBox 38"/>
          <p:cNvSpPr txBox="1">
            <a:spLocks noChangeArrowheads="1"/>
          </p:cNvSpPr>
          <p:nvPr/>
        </p:nvSpPr>
        <p:spPr bwMode="auto">
          <a:xfrm>
            <a:off x="7156450" y="2387600"/>
            <a:ext cx="1150938" cy="368300"/>
          </a:xfrm>
          <a:prstGeom prst="rect">
            <a:avLst/>
          </a:prstGeom>
          <a:noFill/>
          <a:ln w="9525">
            <a:noFill/>
            <a:miter lim="800000"/>
            <a:headEnd/>
            <a:tailEnd/>
          </a:ln>
        </p:spPr>
        <p:txBody>
          <a:bodyPr>
            <a:spAutoFit/>
          </a:bodyPr>
          <a:lstStyle/>
          <a:p>
            <a:r>
              <a:rPr lang="ro-RO" sz="1800" b="1"/>
              <a:t>N m</a:t>
            </a:r>
            <a:r>
              <a:rPr lang="en-US" sz="1800" b="1"/>
              <a:t>odule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ACIA">
  <a:themeElements>
    <a:clrScheme name="2012 Theme Colors">
      <a:dk1>
        <a:sysClr val="windowText" lastClr="000000"/>
      </a:dk1>
      <a:lt1>
        <a:srgbClr val="F3F3F3"/>
      </a:lt1>
      <a:dk2>
        <a:srgbClr val="D00011"/>
      </a:dk2>
      <a:lt2>
        <a:srgbClr val="FCFFF9"/>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38100">
          <a:solidFill>
            <a:schemeClr val="tx1"/>
          </a:solidFill>
          <a:tailEnd type="none"/>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Presentation1" id="{583B09BA-96F3-478A-ABBD-3A115AB87357}" vid="{CAF5E7DE-008A-4EB2-B83C-8201B2820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872F0A23126944A1115D8B536C9873" ma:contentTypeVersion="9" ma:contentTypeDescription="Create a new document." ma:contentTypeScope="" ma:versionID="a01c6acabe6bdc1fb790bff72142d53f">
  <xsd:schema xmlns:xsd="http://www.w3.org/2001/XMLSchema" xmlns:xs="http://www.w3.org/2001/XMLSchema" xmlns:p="http://schemas.microsoft.com/office/2006/metadata/properties" xmlns:ns2="0c2a090c-80d2-4674-aab9-e2f91f7b1abc" targetNamespace="http://schemas.microsoft.com/office/2006/metadata/properties" ma:root="true" ma:fieldsID="ebf57ba0a2ece80f7d4763f078090040" ns2:_="">
    <xsd:import namespace="0c2a090c-80d2-4674-aab9-e2f91f7b1ab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2a090c-80d2-4674-aab9-e2f91f7b1a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330E84-5CFD-4D9C-90B3-BEFE251EA95D}"/>
</file>

<file path=customXml/itemProps2.xml><?xml version="1.0" encoding="utf-8"?>
<ds:datastoreItem xmlns:ds="http://schemas.openxmlformats.org/officeDocument/2006/customXml" ds:itemID="{132CC04A-B213-431C-93C4-1DF61C110030}"/>
</file>

<file path=customXml/itemProps3.xml><?xml version="1.0" encoding="utf-8"?>
<ds:datastoreItem xmlns:ds="http://schemas.openxmlformats.org/officeDocument/2006/customXml" ds:itemID="{D38D2544-65B8-4342-A1D6-6AC135D6F6FC}"/>
</file>

<file path=docProps/app.xml><?xml version="1.0" encoding="utf-8"?>
<Properties xmlns="http://schemas.openxmlformats.org/officeDocument/2006/extended-properties" xmlns:vt="http://schemas.openxmlformats.org/officeDocument/2006/docPropsVTypes">
  <Template>Bitdefender</Template>
  <TotalTime>24314</TotalTime>
  <Words>1916</Words>
  <Application>Microsoft Office PowerPoint</Application>
  <PresentationFormat>Custom</PresentationFormat>
  <Paragraphs>442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DACIA</vt:lpstr>
      <vt:lpstr>PowerPoint Presentation</vt:lpstr>
      <vt:lpstr>1. Arhitecturi modulare</vt:lpstr>
      <vt:lpstr>Programare modulară</vt:lpstr>
      <vt:lpstr>Programare modulară</vt:lpstr>
      <vt:lpstr>2. Tehnici și instrumente</vt:lpstr>
      <vt:lpstr>Tehnici și instrumente</vt:lpstr>
      <vt:lpstr>Tehnici și instrumente</vt:lpstr>
      <vt:lpstr>Tehnici și instrumente</vt:lpstr>
      <vt:lpstr>Tehnici și instrumente</vt:lpstr>
      <vt:lpstr>Tehnici și instrumente</vt:lpstr>
      <vt:lpstr>Tehnici și instrumente</vt:lpstr>
      <vt:lpstr>Tehnici și instrumente</vt:lpstr>
      <vt:lpstr>Tehnici și instrumente</vt:lpstr>
      <vt:lpstr>Tehnici și instrumente</vt:lpstr>
      <vt:lpstr>Tehnici și instrumente</vt:lpstr>
      <vt:lpstr>Tehnici și instrumente</vt:lpstr>
      <vt:lpstr>Tehnici și instrumente</vt:lpstr>
      <vt:lpstr>Tehnici și instrumente</vt:lpstr>
      <vt:lpstr>Tehnici și instrumente</vt:lpstr>
      <vt:lpstr>Tehnici și instrumente</vt:lpstr>
    </vt:vector>
  </TitlesOfParts>
  <Company>Bitdefender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General presentation and architecture overview</dc:subject>
  <dc:creator>Raul TOSA</dc:creator>
  <cp:lastModifiedBy>Windows User</cp:lastModifiedBy>
  <cp:revision>687</cp:revision>
  <cp:lastPrinted>2017-12-05T10:41:37Z</cp:lastPrinted>
  <dcterms:created xsi:type="dcterms:W3CDTF">2016-11-14T13:11:20Z</dcterms:created>
  <dcterms:modified xsi:type="dcterms:W3CDTF">2020-12-12T18:24:39Z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0x01010081872F0A23126944A1115D8B536C9873</vt:lpwstr>
  </property>
</Properties>
</file>