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58" r:id="rId8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6179-23FF-4923-8045-FA7A37DC8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49DBD-8D38-413A-8665-18A93A3A5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4E0B6-69E6-4B1A-B841-CDD490A3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24C0-F17D-4D89-A49D-6021C7841A24}" type="datetimeFigureOut">
              <a:rPr lang="ro-RO" smtClean="0"/>
              <a:t>17.04.2022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A961F-5AD5-4D74-81E3-0456B610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1166D-F885-4954-AAD0-95D8B57A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19A4-C0AD-4BA4-9207-1A655989D5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2953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5812-15F6-4636-AABA-65C41BB5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887AE-5CDF-4745-A9D4-877E5E76F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52112-999F-4C3C-89FC-790F1791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24C0-F17D-4D89-A49D-6021C7841A24}" type="datetimeFigureOut">
              <a:rPr lang="ro-RO" smtClean="0"/>
              <a:t>17.04.2022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CCEE4-223D-4CBE-A257-492CEA1B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ECF38-BC5B-464C-AA39-030CDFEA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19A4-C0AD-4BA4-9207-1A655989D5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7945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88724-C79F-491E-94B2-FD2533527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D23EE-A09B-43F5-9D71-4EC0CDEF0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F428A-B4C2-438C-9899-D40A8D4F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24C0-F17D-4D89-A49D-6021C7841A24}" type="datetimeFigureOut">
              <a:rPr lang="ro-RO" smtClean="0"/>
              <a:t>17.04.2022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3BB95-630C-4C2D-BB62-1C5C402D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04BEA-DC05-4389-9A78-3DCAE742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19A4-C0AD-4BA4-9207-1A655989D5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65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499A-C7F6-409A-BCD0-F69A1750C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2C5D8-90D1-4C15-B153-A04701299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E19EF-0F1D-4DDE-AF72-4E4F99C2F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24C0-F17D-4D89-A49D-6021C7841A24}" type="datetimeFigureOut">
              <a:rPr lang="ro-RO" smtClean="0"/>
              <a:t>17.04.2022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CFE64-B3F6-4633-8E40-C84FFD3C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FFDDE-79AD-4264-A400-5E3C2D079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19A4-C0AD-4BA4-9207-1A655989D5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7381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EA8D-4001-4FE1-994F-996C0D9F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4F074-2CB8-40CD-8926-4D67C0D24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A5CB-DB63-410C-9FBE-D89C67747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24C0-F17D-4D89-A49D-6021C7841A24}" type="datetimeFigureOut">
              <a:rPr lang="ro-RO" smtClean="0"/>
              <a:t>17.04.2022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8D9E2-C933-47C5-927F-758A28A8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A03B0-1429-4908-9388-C9EF10C2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19A4-C0AD-4BA4-9207-1A655989D5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6334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D6A-8BCB-4B0A-887A-E4EC0BA4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FE0CB-5DEA-4037-9EAF-5A7971369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59EEA-5A54-49D4-9912-8F763C396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F6811-F614-4D28-8CF7-D2DD07E7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24C0-F17D-4D89-A49D-6021C7841A24}" type="datetimeFigureOut">
              <a:rPr lang="ro-RO" smtClean="0"/>
              <a:t>17.04.2022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3D044-AFC8-4F28-A72C-9748393B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47C1B-5E78-4A97-9BEC-08CBD09E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19A4-C0AD-4BA4-9207-1A655989D5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4684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8BB2-A363-4696-B898-A05BD30B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62416-E651-4B2A-9D9A-D8DE07F49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20C78-51FE-4593-81A1-1EE332035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29BC4-6F42-4EDA-A182-BD135B8A2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B2959-31FD-4189-9CB0-F261704D1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4B0376-411E-45D7-B368-3F16C7A0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24C0-F17D-4D89-A49D-6021C7841A24}" type="datetimeFigureOut">
              <a:rPr lang="ro-RO" smtClean="0"/>
              <a:t>17.04.2022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ADA36-3F7E-462C-86D3-CD08B8FC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2F624-1B1E-49A8-8334-D63F7EEB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19A4-C0AD-4BA4-9207-1A655989D5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852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9251-DD3B-4C97-A54A-D86EA1DE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62B75-5B41-465B-8A5D-D46BB60F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24C0-F17D-4D89-A49D-6021C7841A24}" type="datetimeFigureOut">
              <a:rPr lang="ro-RO" smtClean="0"/>
              <a:t>17.04.2022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B9005-B1E6-4476-8909-BC5C93E6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8B2BF-9270-4462-9656-28FD5F73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19A4-C0AD-4BA4-9207-1A655989D5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8903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A9BFE3-99F2-4DC5-B82A-8D559DAA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24C0-F17D-4D89-A49D-6021C7841A24}" type="datetimeFigureOut">
              <a:rPr lang="ro-RO" smtClean="0"/>
              <a:t>17.04.2022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1A76F-5413-49C7-900D-FB541313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CA0C9-DFF5-4345-BBBB-16836966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19A4-C0AD-4BA4-9207-1A655989D5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5126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B2A6-546D-48C2-9A30-867C9D254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A6232-EDFB-4C28-8625-DF4C3B991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A7D23-345D-43FD-B782-9C70B47E3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F3463-A474-4FC8-B26A-88D26E481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24C0-F17D-4D89-A49D-6021C7841A24}" type="datetimeFigureOut">
              <a:rPr lang="ro-RO" smtClean="0"/>
              <a:t>17.04.2022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ABE32-1128-4BF1-B802-B07765DE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97C49-E486-445C-8F9D-3A1AD83F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19A4-C0AD-4BA4-9207-1A655989D5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9776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69BF-53D2-4EF9-9957-17BE58CCE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06CC35-747D-44F1-86DD-77AD8AE8B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C9B34-9FD0-4486-8D37-A4FDA3B8F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0B39E-5802-4541-95CD-F918CFCE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24C0-F17D-4D89-A49D-6021C7841A24}" type="datetimeFigureOut">
              <a:rPr lang="ro-RO" smtClean="0"/>
              <a:t>17.04.2022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2A222-13D6-4D78-8A1C-F5AAECD2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2C9C1-7605-4F1A-8285-484C84B6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19A4-C0AD-4BA4-9207-1A655989D5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4157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E2A940-FFA8-48C8-A8CA-2899E7C8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79A79-6FC7-4C47-A0F8-BB247AFF0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3E5EB-7AB6-4864-82A1-AB86E88EC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524C0-F17D-4D89-A49D-6021C7841A24}" type="datetimeFigureOut">
              <a:rPr lang="ro-RO" smtClean="0"/>
              <a:t>17.04.2022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95321-441D-4C13-8616-C5928ABB0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457AC-D178-4A00-9E4C-28CC9C201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519A4-C0AD-4BA4-9207-1A655989D5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6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AB57-BBC3-46DB-9FCB-78B8081564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9.1.3 6)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A8F1C-4F69-4E24-9874-86D15ED58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0937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B545-8A65-4B37-A119-169C5762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 </a:t>
            </a:r>
            <a:r>
              <a:rPr lang="en-US" dirty="0" err="1"/>
              <a:t>aratam</a:t>
            </a:r>
            <a:r>
              <a:rPr lang="en-US" dirty="0"/>
              <a:t> ca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b="1" dirty="0" err="1"/>
              <a:t>consecinta</a:t>
            </a:r>
            <a:r>
              <a:rPr lang="en-US" b="1" dirty="0"/>
              <a:t> </a:t>
            </a:r>
            <a:r>
              <a:rPr lang="en-US" b="1" dirty="0" err="1"/>
              <a:t>logica</a:t>
            </a:r>
            <a:r>
              <a:rPr lang="en-US" dirty="0"/>
              <a:t>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B0517-F098-4530-9600-D05412A22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Daca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b="1" dirty="0"/>
              <a:t>model</a:t>
            </a:r>
            <a:r>
              <a:rPr lang="en-US" dirty="0"/>
              <a:t> al </a:t>
            </a:r>
            <a:r>
              <a:rPr lang="en-US" dirty="0" err="1"/>
              <a:t>primei</a:t>
            </a:r>
            <a:r>
              <a:rPr lang="en-US" dirty="0"/>
              <a:t> </a:t>
            </a:r>
            <a:r>
              <a:rPr lang="en-US" dirty="0" err="1"/>
              <a:t>formule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b="1" dirty="0"/>
              <a:t>model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de a </a:t>
            </a:r>
            <a:r>
              <a:rPr lang="en-US" dirty="0" err="1"/>
              <a:t>doua</a:t>
            </a:r>
            <a:r>
              <a:rPr lang="en-US" dirty="0"/>
              <a:t>!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5140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67C9B-AD20-4623-A85A-207573D5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8080"/>
                </a:highlight>
              </a:rPr>
              <a:t>p </a:t>
            </a:r>
            <a:r>
              <a:rPr lang="ro-RO" dirty="0">
                <a:highlight>
                  <a:srgbClr val="008080"/>
                </a:highlight>
              </a:rPr>
              <a:t>→</a:t>
            </a:r>
            <a:r>
              <a:rPr lang="en-US" dirty="0">
                <a:highlight>
                  <a:srgbClr val="008080"/>
                </a:highlight>
              </a:rPr>
              <a:t> r </a:t>
            </a:r>
            <a:r>
              <a:rPr lang="ro-RO" dirty="0"/>
              <a:t>⊨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(q </a:t>
            </a:r>
            <a:r>
              <a:rPr lang="ro-RO" dirty="0">
                <a:highlight>
                  <a:srgbClr val="FFFF00"/>
                </a:highlight>
              </a:rPr>
              <a:t>→</a:t>
            </a:r>
            <a:r>
              <a:rPr lang="en-US" dirty="0">
                <a:highlight>
                  <a:srgbClr val="FFFF00"/>
                </a:highlight>
              </a:rPr>
              <a:t> r) </a:t>
            </a:r>
            <a:r>
              <a:rPr lang="ro-RO" dirty="0">
                <a:highlight>
                  <a:srgbClr val="FFFF00"/>
                </a:highlight>
              </a:rPr>
              <a:t>→</a:t>
            </a:r>
            <a:r>
              <a:rPr lang="en-US" dirty="0">
                <a:highlight>
                  <a:srgbClr val="FFFF00"/>
                </a:highlight>
              </a:rPr>
              <a:t> ( ( p </a:t>
            </a:r>
            <a:r>
              <a:rPr lang="ro-RO" dirty="0">
                <a:highlight>
                  <a:srgbClr val="FFFF00"/>
                </a:highlight>
              </a:rPr>
              <a:t>∨</a:t>
            </a:r>
            <a:r>
              <a:rPr lang="en-US" dirty="0">
                <a:highlight>
                  <a:srgbClr val="FFFF00"/>
                </a:highlight>
              </a:rPr>
              <a:t> q ) </a:t>
            </a:r>
            <a:r>
              <a:rPr lang="ro-RO" dirty="0">
                <a:highlight>
                  <a:srgbClr val="FFFF00"/>
                </a:highlight>
              </a:rPr>
              <a:t>→</a:t>
            </a:r>
            <a:r>
              <a:rPr lang="en-US" dirty="0">
                <a:highlight>
                  <a:srgbClr val="FFFF00"/>
                </a:highlight>
              </a:rPr>
              <a:t> r )</a:t>
            </a:r>
            <a:endParaRPr lang="ro-RO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813C5-657A-4977-B065-7B971F961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lvl="3" indent="0">
              <a:buNone/>
            </a:pPr>
            <a:r>
              <a:rPr lang="en-US" dirty="0"/>
              <a:t>|</a:t>
            </a:r>
          </a:p>
          <a:p>
            <a:pPr marL="1371600" lvl="3" indent="0">
              <a:buNone/>
            </a:pPr>
            <a:r>
              <a:rPr lang="en-US" dirty="0"/>
              <a:t>| </a:t>
            </a:r>
            <a:r>
              <a:rPr lang="en-US" dirty="0" err="1"/>
              <a:t>Consecinta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(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aratam</a:t>
            </a:r>
            <a:r>
              <a:rPr lang="en-US" dirty="0"/>
              <a:t>)</a:t>
            </a: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ro-RO" dirty="0">
                <a:effectLst/>
                <a:latin typeface="Times New Roman" panose="02020603050405020304" pitchFamily="18" charset="0"/>
              </a:rPr>
              <a:t>Demonstraţi că au loc următoarele relaţii de consecinţă logică: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06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5AD500-877E-40C8-97BB-6910A5A89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70349"/>
              </p:ext>
            </p:extLst>
          </p:nvPr>
        </p:nvGraphicFramePr>
        <p:xfrm>
          <a:off x="1344101" y="897622"/>
          <a:ext cx="9603528" cy="39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450">
                  <a:extLst>
                    <a:ext uri="{9D8B030D-6E8A-4147-A177-3AD203B41FA5}">
                      <a16:colId xmlns:a16="http://schemas.microsoft.com/office/drawing/2014/main" val="3422574977"/>
                    </a:ext>
                  </a:extLst>
                </a:gridCol>
                <a:gridCol w="581450">
                  <a:extLst>
                    <a:ext uri="{9D8B030D-6E8A-4147-A177-3AD203B41FA5}">
                      <a16:colId xmlns:a16="http://schemas.microsoft.com/office/drawing/2014/main" val="935704863"/>
                    </a:ext>
                  </a:extLst>
                </a:gridCol>
                <a:gridCol w="598961">
                  <a:extLst>
                    <a:ext uri="{9D8B030D-6E8A-4147-A177-3AD203B41FA5}">
                      <a16:colId xmlns:a16="http://schemas.microsoft.com/office/drawing/2014/main" val="2679693204"/>
                    </a:ext>
                  </a:extLst>
                </a:gridCol>
                <a:gridCol w="551638">
                  <a:extLst>
                    <a:ext uri="{9D8B030D-6E8A-4147-A177-3AD203B41FA5}">
                      <a16:colId xmlns:a16="http://schemas.microsoft.com/office/drawing/2014/main" val="3734492173"/>
                    </a:ext>
                  </a:extLst>
                </a:gridCol>
                <a:gridCol w="606881">
                  <a:extLst>
                    <a:ext uri="{9D8B030D-6E8A-4147-A177-3AD203B41FA5}">
                      <a16:colId xmlns:a16="http://schemas.microsoft.com/office/drawing/2014/main" val="1374587351"/>
                    </a:ext>
                  </a:extLst>
                </a:gridCol>
                <a:gridCol w="701416">
                  <a:extLst>
                    <a:ext uri="{9D8B030D-6E8A-4147-A177-3AD203B41FA5}">
                      <a16:colId xmlns:a16="http://schemas.microsoft.com/office/drawing/2014/main" val="2048269708"/>
                    </a:ext>
                  </a:extLst>
                </a:gridCol>
                <a:gridCol w="977253">
                  <a:extLst>
                    <a:ext uri="{9D8B030D-6E8A-4147-A177-3AD203B41FA5}">
                      <a16:colId xmlns:a16="http://schemas.microsoft.com/office/drawing/2014/main" val="2761164235"/>
                    </a:ext>
                  </a:extLst>
                </a:gridCol>
                <a:gridCol w="1331901">
                  <a:extLst>
                    <a:ext uri="{9D8B030D-6E8A-4147-A177-3AD203B41FA5}">
                      <a16:colId xmlns:a16="http://schemas.microsoft.com/office/drawing/2014/main" val="2946375331"/>
                    </a:ext>
                  </a:extLst>
                </a:gridCol>
                <a:gridCol w="3672578">
                  <a:extLst>
                    <a:ext uri="{9D8B030D-6E8A-4147-A177-3AD203B41FA5}">
                      <a16:colId xmlns:a16="http://schemas.microsoft.com/office/drawing/2014/main" val="3426080495"/>
                    </a:ext>
                  </a:extLst>
                </a:gridCol>
              </a:tblGrid>
              <a:tr h="651342">
                <a:tc>
                  <a:txBody>
                    <a:bodyPr/>
                    <a:lstStyle/>
                    <a:p>
                      <a:r>
                        <a:rPr lang="en-US" dirty="0" err="1"/>
                        <a:t>Intepretari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ro-RO" dirty="0"/>
                        <a:t>→</a:t>
                      </a:r>
                      <a:r>
                        <a:rPr lang="en-US" dirty="0"/>
                        <a:t>r </a:t>
                      </a:r>
                      <a:endParaRPr lang="ro-RO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 </a:t>
                      </a:r>
                      <a:r>
                        <a:rPr lang="ro-RO" dirty="0"/>
                        <a:t>→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r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</a:t>
                      </a:r>
                      <a:r>
                        <a:rPr lang="ro-RO" dirty="0"/>
                        <a:t>∨</a:t>
                      </a:r>
                      <a:r>
                        <a:rPr lang="en-US" dirty="0"/>
                        <a:t> q 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(p </a:t>
                      </a:r>
                      <a:r>
                        <a:rPr lang="ro-RO" dirty="0"/>
                        <a:t>∨</a:t>
                      </a:r>
                      <a:r>
                        <a:rPr lang="en-US" dirty="0"/>
                        <a:t> q) </a:t>
                      </a:r>
                      <a:r>
                        <a:rPr lang="ro-RO" dirty="0"/>
                        <a:t>→</a:t>
                      </a:r>
                      <a:r>
                        <a:rPr lang="en-US" dirty="0"/>
                        <a:t> r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(q -&gt; r) </a:t>
                      </a:r>
                      <a:r>
                        <a:rPr lang="ro-RO" dirty="0"/>
                        <a:t>→</a:t>
                      </a:r>
                      <a:r>
                        <a:rPr lang="en-US" dirty="0"/>
                        <a:t> ( ( p </a:t>
                      </a:r>
                      <a:r>
                        <a:rPr lang="ro-RO" dirty="0"/>
                        <a:t>∨</a:t>
                      </a:r>
                      <a:r>
                        <a:rPr lang="en-US" dirty="0"/>
                        <a:t> q ) </a:t>
                      </a:r>
                      <a:r>
                        <a:rPr lang="ro-RO" dirty="0"/>
                        <a:t>→</a:t>
                      </a:r>
                      <a:r>
                        <a:rPr lang="en-US" dirty="0"/>
                        <a:t> r )</a:t>
                      </a:r>
                      <a:endParaRPr lang="ro-RO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377912"/>
                  </a:ext>
                </a:extLst>
              </a:tr>
              <a:tr h="377365">
                <a:tc>
                  <a:txBody>
                    <a:bodyPr/>
                    <a:lstStyle/>
                    <a:p>
                      <a:r>
                        <a:rPr lang="en-US" dirty="0"/>
                        <a:t>i1</a:t>
                      </a:r>
                      <a:endParaRPr lang="ro-R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74071"/>
                  </a:ext>
                </a:extLst>
              </a:tr>
              <a:tr h="377365">
                <a:tc>
                  <a:txBody>
                    <a:bodyPr/>
                    <a:lstStyle/>
                    <a:p>
                      <a:r>
                        <a:rPr lang="en-US" dirty="0"/>
                        <a:t>i2</a:t>
                      </a:r>
                      <a:endParaRPr lang="ro-R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126378"/>
                  </a:ext>
                </a:extLst>
              </a:tr>
              <a:tr h="377365">
                <a:tc>
                  <a:txBody>
                    <a:bodyPr/>
                    <a:lstStyle/>
                    <a:p>
                      <a:r>
                        <a:rPr lang="en-US" dirty="0"/>
                        <a:t>i3</a:t>
                      </a:r>
                      <a:endParaRPr lang="ro-R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875160"/>
                  </a:ext>
                </a:extLst>
              </a:tr>
              <a:tr h="377365">
                <a:tc>
                  <a:txBody>
                    <a:bodyPr/>
                    <a:lstStyle/>
                    <a:p>
                      <a:r>
                        <a:rPr lang="en-US" dirty="0"/>
                        <a:t>i4</a:t>
                      </a:r>
                      <a:endParaRPr lang="ro-R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600826"/>
                  </a:ext>
                </a:extLst>
              </a:tr>
              <a:tr h="377365">
                <a:tc>
                  <a:txBody>
                    <a:bodyPr/>
                    <a:lstStyle/>
                    <a:p>
                      <a:r>
                        <a:rPr lang="en-US" dirty="0"/>
                        <a:t>i5</a:t>
                      </a:r>
                      <a:endParaRPr lang="ro-R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039702"/>
                  </a:ext>
                </a:extLst>
              </a:tr>
              <a:tr h="377365">
                <a:tc>
                  <a:txBody>
                    <a:bodyPr/>
                    <a:lstStyle/>
                    <a:p>
                      <a:r>
                        <a:rPr lang="en-US" dirty="0"/>
                        <a:t>i6</a:t>
                      </a:r>
                      <a:endParaRPr lang="ro-R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195303"/>
                  </a:ext>
                </a:extLst>
              </a:tr>
              <a:tr h="377365">
                <a:tc>
                  <a:txBody>
                    <a:bodyPr/>
                    <a:lstStyle/>
                    <a:p>
                      <a:r>
                        <a:rPr lang="en-US" dirty="0"/>
                        <a:t>i7</a:t>
                      </a:r>
                      <a:endParaRPr lang="ro-R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25225"/>
                  </a:ext>
                </a:extLst>
              </a:tr>
              <a:tr h="377365">
                <a:tc>
                  <a:txBody>
                    <a:bodyPr/>
                    <a:lstStyle/>
                    <a:p>
                      <a:r>
                        <a:rPr lang="en-US" dirty="0"/>
                        <a:t>i8</a:t>
                      </a:r>
                      <a:endParaRPr lang="ro-R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6291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64ACEAB-F6CA-414C-8444-43E3C1061D87}"/>
              </a:ext>
            </a:extLst>
          </p:cNvPr>
          <p:cNvSpPr txBox="1"/>
          <p:nvPr/>
        </p:nvSpPr>
        <p:spPr>
          <a:xfrm>
            <a:off x="1344101" y="5243119"/>
            <a:ext cx="9377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 </a:t>
            </a:r>
            <a:r>
              <a:rPr lang="en-US" dirty="0" err="1"/>
              <a:t>observa</a:t>
            </a:r>
            <a:r>
              <a:rPr lang="en-US" dirty="0"/>
              <a:t> ca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b="1" dirty="0" err="1"/>
              <a:t>modelele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p</a:t>
            </a:r>
            <a:r>
              <a:rPr lang="ro-RO" dirty="0"/>
              <a:t>→</a:t>
            </a:r>
            <a:r>
              <a:rPr lang="en-US" dirty="0"/>
              <a:t>r sunt </a:t>
            </a:r>
            <a:r>
              <a:rPr lang="en-US" b="1" dirty="0" err="1"/>
              <a:t>modele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(q -&gt; r) </a:t>
            </a:r>
            <a:r>
              <a:rPr lang="ro-RO" dirty="0"/>
              <a:t>→</a:t>
            </a:r>
            <a:r>
              <a:rPr lang="en-US" dirty="0"/>
              <a:t> ( ( p </a:t>
            </a:r>
            <a:r>
              <a:rPr lang="ro-RO" dirty="0"/>
              <a:t>∨</a:t>
            </a:r>
            <a:r>
              <a:rPr lang="en-US" dirty="0"/>
              <a:t> q ) </a:t>
            </a:r>
            <a:r>
              <a:rPr lang="ro-RO" dirty="0"/>
              <a:t>→</a:t>
            </a:r>
            <a:r>
              <a:rPr lang="en-US" dirty="0"/>
              <a:t> r ), </a:t>
            </a:r>
            <a:r>
              <a:rPr lang="en-US" dirty="0" err="1"/>
              <a:t>deci</a:t>
            </a:r>
            <a:r>
              <a:rPr lang="en-US" dirty="0"/>
              <a:t> are loc </a:t>
            </a:r>
            <a:r>
              <a:rPr lang="en-US" dirty="0" err="1"/>
              <a:t>relatia</a:t>
            </a:r>
            <a:r>
              <a:rPr lang="en-US" dirty="0"/>
              <a:t> de </a:t>
            </a:r>
            <a:r>
              <a:rPr lang="en-US" b="1" dirty="0" err="1"/>
              <a:t>consecinta</a:t>
            </a:r>
            <a:r>
              <a:rPr lang="en-US" b="1" dirty="0"/>
              <a:t> </a:t>
            </a:r>
            <a:r>
              <a:rPr lang="en-US" b="1" dirty="0" err="1"/>
              <a:t>logica</a:t>
            </a:r>
            <a:r>
              <a:rPr lang="en-US" b="1" dirty="0"/>
              <a:t>.</a:t>
            </a:r>
            <a:endParaRPr lang="ro-RO" b="1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58068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A2C0BC-2833-4D47-8122-67BC10B8D95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AC2AA8C-D496-42B5-A6D4-1BB5E65A23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F0B1D7-E18B-436A-9317-0FEB418D38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2a090c-80d2-4674-aab9-e2f91f7b1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198</Words>
  <Application>Microsoft Office PowerPoint</Application>
  <PresentationFormat>Widescreen</PresentationFormat>
  <Paragraphs>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9.1.3 6)</vt:lpstr>
      <vt:lpstr>Cum aratam ca este consecinta logica?</vt:lpstr>
      <vt:lpstr>p → r ⊨ (q → r) → ( ( p ∨ q ) → r 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9.1.3 6)</dc:title>
  <dc:creator>Stelian Stoian</dc:creator>
  <cp:lastModifiedBy>Maria Runcan</cp:lastModifiedBy>
  <cp:revision>26</cp:revision>
  <dcterms:created xsi:type="dcterms:W3CDTF">2020-10-23T10:51:05Z</dcterms:created>
  <dcterms:modified xsi:type="dcterms:W3CDTF">2022-04-17T20:10:26Z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