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3" r:id="rId8"/>
    <p:sldId id="264" r:id="rId9"/>
    <p:sldId id="259" r:id="rId10"/>
    <p:sldId id="265" r:id="rId11"/>
    <p:sldId id="260" r:id="rId12"/>
    <p:sldId id="266" r:id="rId13"/>
    <p:sldId id="261" r:id="rId14"/>
    <p:sldId id="267" r:id="rId15"/>
    <p:sldId id="26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" autoAdjust="0"/>
    <p:restoredTop sz="94660"/>
  </p:normalViewPr>
  <p:slideViewPr>
    <p:cSldViewPr>
      <p:cViewPr varScale="1">
        <p:scale>
          <a:sx n="51" d="100"/>
          <a:sy n="51" d="100"/>
        </p:scale>
        <p:origin x="17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</a:t>
            </a:r>
            <a:r>
              <a:rPr lang="ro-RO"/>
              <a:t>ă logică computațională</a:t>
            </a:r>
            <a:br>
              <a:rPr lang="en-US"/>
            </a:br>
            <a:r>
              <a:rPr lang="en-US" i="1"/>
              <a:t>seminar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9401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4 (Simplificarea formei obținute):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09800"/>
            <a:ext cx="8991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</a:t>
            </a:r>
            <a:r>
              <a:rPr lang="fr-FR" sz="3600"/>
              <a:t>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 </a:t>
            </a: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</a:t>
            </a:r>
            <a:endParaRPr lang="ro-RO" sz="3600"/>
          </a:p>
          <a:p>
            <a:pPr marL="0" indent="0" algn="ctr">
              <a:buNone/>
            </a:pPr>
            <a:r>
              <a:rPr lang="en-US" sz="3600"/>
              <a:t>(</a:t>
            </a:r>
            <a:r>
              <a:rPr lang="fr-FR" sz="3600"/>
              <a:t> Z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</a:t>
            </a:r>
            <a:endParaRPr lang="ro-RO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985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4 (Simplificarea formei obținute):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09800"/>
            <a:ext cx="8991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</a:t>
            </a:r>
            <a:r>
              <a:rPr lang="fr-FR" sz="3600"/>
              <a:t>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/>
              <a:t>) </a:t>
            </a:r>
            <a:r>
              <a:rPr lang="ro-RO" sz="2800"/>
              <a:t>V </a:t>
            </a: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/>
              <a:t>) </a:t>
            </a:r>
            <a:r>
              <a:rPr lang="ro-RO" sz="2800"/>
              <a:t>V</a:t>
            </a:r>
            <a:endParaRPr lang="ro-RO" sz="3600"/>
          </a:p>
          <a:p>
            <a:pPr marL="0" indent="0" algn="ctr">
              <a:buNone/>
            </a:pPr>
            <a:r>
              <a:rPr lang="en-US" sz="3600"/>
              <a:t>(</a:t>
            </a:r>
            <a:r>
              <a:rPr lang="fr-FR" sz="3600"/>
              <a:t> Z ∧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fr-FR" sz="3600"/>
              <a:t>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/>
              <a:t>)</a:t>
            </a:r>
            <a:endParaRPr lang="ro-RO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</a:t>
            </a:r>
            <a:r>
              <a:rPr lang="en-US" sz="3600"/>
              <a:t> </a:t>
            </a:r>
            <a:r>
              <a:rPr lang="fr-FR" sz="3600"/>
              <a:t>∧ </a:t>
            </a:r>
            <a:r>
              <a:rPr lang="fr-FR" sz="3600">
                <a:solidFill>
                  <a:srgbClr val="FF0000"/>
                </a:solidFill>
              </a:rPr>
              <a:t>U</a:t>
            </a:r>
            <a:r>
              <a:rPr lang="fr-FR" sz="3600"/>
              <a:t> ∧ V ∧ 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 ) </a:t>
            </a:r>
            <a:r>
              <a:rPr lang="ro-RO" sz="2800"/>
              <a:t>V </a:t>
            </a:r>
            <a:r>
              <a:rPr lang="en-US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</a:t>
            </a:r>
            <a:r>
              <a:rPr lang="fr-FR" sz="3600"/>
              <a:t>∧ U ∧ 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fr-FR" sz="3600"/>
              <a:t>∧ 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 </a:t>
            </a:r>
            <a:r>
              <a:rPr lang="ro-RO" sz="2800"/>
              <a:t>V</a:t>
            </a:r>
          </a:p>
          <a:p>
            <a:pPr marL="0" indent="0" algn="ctr">
              <a:buNone/>
            </a:pPr>
            <a:r>
              <a:rPr lang="en-US" sz="3600"/>
              <a:t>( </a:t>
            </a:r>
            <a:r>
              <a:rPr lang="fr-FR" sz="3600">
                <a:solidFill>
                  <a:srgbClr val="FF0000"/>
                </a:solidFill>
              </a:rPr>
              <a:t>Z</a:t>
            </a:r>
            <a:r>
              <a:rPr lang="fr-FR" sz="3600"/>
              <a:t> ∧ U ∧ V ∧ 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Z </a:t>
            </a:r>
            <a:r>
              <a:rPr lang="en-US" sz="3600"/>
              <a:t>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204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sz="3200" b="1" i="1"/>
              <a:t>Definiție</a:t>
            </a:r>
            <a:r>
              <a:rPr lang="en-US" sz="3200" i="1"/>
              <a:t>: Un cub este conjuncția unui număr finit de literali.</a:t>
            </a:r>
            <a:endParaRPr lang="ro-RO" sz="3200" i="1"/>
          </a:p>
          <a:p>
            <a:endParaRPr lang="en-US" sz="3200"/>
          </a:p>
          <a:p>
            <a:r>
              <a:rPr lang="en-US" sz="3200" b="1" i="1"/>
              <a:t>Teorem</a:t>
            </a:r>
            <a:r>
              <a:rPr lang="ro-RO" sz="3200" b="1" i="1"/>
              <a:t>ă</a:t>
            </a:r>
            <a:r>
              <a:rPr lang="ro-RO" sz="3200" i="1"/>
              <a:t>: O formulă în forma normală disjunctivă este inconsistentă dacă și numai dacă toate cuburile sale sunt inconsistente.</a:t>
            </a:r>
          </a:p>
          <a:p>
            <a:endParaRPr lang="ro-RO" sz="3200" i="1"/>
          </a:p>
        </p:txBody>
      </p:sp>
    </p:spTree>
    <p:extLst>
      <p:ext uri="{BB962C8B-B14F-4D97-AF65-F5344CB8AC3E}">
        <p14:creationId xmlns:p14="http://schemas.microsoft.com/office/powerpoint/2010/main" val="38874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3200" i="1"/>
          </a:p>
          <a:p>
            <a:r>
              <a:rPr lang="ro-RO" sz="3200" i="1"/>
              <a:t>Toate cuburile din formulă sunt inconsistente</a:t>
            </a:r>
            <a:r>
              <a:rPr lang="en-US" sz="3200" i="1"/>
              <a:t> deoarece fiecare parantez</a:t>
            </a:r>
            <a:r>
              <a:rPr lang="ro-RO" sz="3200" i="1"/>
              <a:t>ă conține o pereche de literali opuși.</a:t>
            </a:r>
          </a:p>
          <a:p>
            <a:pPr marL="0" indent="0">
              <a:buNone/>
            </a:pPr>
            <a:endParaRPr lang="ro-RO" sz="3200" i="1"/>
          </a:p>
          <a:p>
            <a:r>
              <a:rPr lang="en-US" sz="3200" i="1"/>
              <a:t>Din teoremă, formula de la exercițiul 9.1.9.6 este inconsistentă.</a:t>
            </a:r>
          </a:p>
        </p:txBody>
      </p:sp>
    </p:spTree>
    <p:extLst>
      <p:ext uri="{BB962C8B-B14F-4D97-AF65-F5344CB8AC3E}">
        <p14:creationId xmlns:p14="http://schemas.microsoft.com/office/powerpoint/2010/main" val="6012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i="1"/>
              <a:t>	Enunț</a:t>
            </a:r>
            <a:endParaRPr lang="en-US" sz="4000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ro-RO" sz="3600" b="1"/>
              <a:t>9.1.9 </a:t>
            </a:r>
            <a:r>
              <a:rPr lang="ro-RO" sz="3600"/>
              <a:t>- Demonstraţi că următoarele formule sunt inconsistente folosind forma normală adecvată:</a:t>
            </a:r>
          </a:p>
          <a:p>
            <a:endParaRPr lang="en-US" sz="3600"/>
          </a:p>
          <a:p>
            <a:pPr lvl="1"/>
            <a:r>
              <a:rPr lang="ro-RO" sz="3200" b="1">
                <a:solidFill>
                  <a:schemeClr val="tx1"/>
                </a:solidFill>
              </a:rPr>
              <a:t>6</a:t>
            </a:r>
            <a:r>
              <a:rPr lang="ro-RO" sz="3200">
                <a:solidFill>
                  <a:schemeClr val="tx1"/>
                </a:solidFill>
              </a:rPr>
              <a:t>.  (U</a:t>
            </a:r>
            <a:r>
              <a:rPr lang="fr-FR" sz="3200">
                <a:solidFill>
                  <a:schemeClr val="tx1"/>
                </a:solidFill>
              </a:rPr>
              <a:t>→(V→Z)) ∧ (U∧V∧</a:t>
            </a:r>
            <a:r>
              <a:rPr lang="en-US" sz="3200">
                <a:solidFill>
                  <a:schemeClr val="tx1"/>
                </a:solidFill>
                <a:sym typeface="Symbol"/>
              </a:rPr>
              <a:t></a:t>
            </a:r>
            <a:r>
              <a:rPr lang="en-US" sz="3200">
                <a:solidFill>
                  <a:schemeClr val="tx1"/>
                </a:solidFill>
              </a:rPr>
              <a:t>Z)</a:t>
            </a:r>
          </a:p>
          <a:p>
            <a:pPr lvl="1"/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7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(U</a:t>
            </a:r>
            <a:r>
              <a:rPr lang="fr-FR" sz="3600"/>
              <a:t>→(V→Z))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ro-RO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902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(U</a:t>
            </a:r>
            <a:r>
              <a:rPr lang="fr-FR" sz="3600"/>
              <a:t>→(V</a:t>
            </a:r>
            <a:r>
              <a:rPr lang="fr-FR" sz="3600">
                <a:solidFill>
                  <a:srgbClr val="FF0000"/>
                </a:solidFill>
              </a:rPr>
              <a:t>→</a:t>
            </a:r>
            <a:r>
              <a:rPr lang="fr-FR" sz="3600"/>
              <a:t>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ro-RO" sz="3600"/>
          </a:p>
          <a:p>
            <a:pPr marL="0" indent="0" algn="ctr">
              <a:buNone/>
            </a:pPr>
            <a:r>
              <a:rPr lang="en-US" sz="3600"/>
              <a:t>(U</a:t>
            </a:r>
            <a:r>
              <a:rPr lang="fr-FR" sz="3600"/>
              <a:t>→(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fr-FR" sz="3600">
                <a:solidFill>
                  <a:srgbClr val="FF0000"/>
                </a:solidFill>
              </a:rPr>
              <a:t>Z</a:t>
            </a:r>
            <a:r>
              <a:rPr lang="fr-FR" sz="3600"/>
              <a:t>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ro-RO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204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/>
              <a:t>Pas 1 (Înlocuirea formulelor de tip </a:t>
            </a:r>
            <a:r>
              <a:rPr lang="fr-FR" i="1"/>
              <a:t>U→V):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(U</a:t>
            </a:r>
            <a:r>
              <a:rPr lang="fr-FR" sz="3600"/>
              <a:t>→(V→Z))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ro-RO" sz="3600"/>
          </a:p>
          <a:p>
            <a:pPr marL="0" indent="0" algn="ctr">
              <a:buNone/>
            </a:pPr>
            <a:r>
              <a:rPr lang="en-US" sz="3600"/>
              <a:t>(U</a:t>
            </a:r>
            <a:r>
              <a:rPr lang="fr-FR" sz="3600">
                <a:solidFill>
                  <a:srgbClr val="FF0000"/>
                </a:solidFill>
              </a:rPr>
              <a:t>→</a:t>
            </a:r>
            <a:r>
              <a:rPr lang="fr-FR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</a:t>
            </a:r>
            <a:r>
              <a:rPr lang="ro-RO" sz="3600"/>
              <a:t>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fr-FR" sz="3600"/>
              <a:t>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ro-RO" sz="3600"/>
          </a:p>
          <a:p>
            <a:pPr marL="0" indent="0" algn="ctr">
              <a:buNone/>
            </a:pPr>
            <a:r>
              <a:rPr lang="en-US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fr-FR" sz="3600">
                <a:solidFill>
                  <a:srgbClr val="FF0000"/>
                </a:solidFill>
              </a:rPr>
              <a:t> 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fr-FR" sz="3600">
                <a:solidFill>
                  <a:srgbClr val="FF0000"/>
                </a:solidFill>
              </a:rPr>
              <a:t>Z)</a:t>
            </a:r>
            <a:r>
              <a:rPr lang="fr-FR" sz="3600"/>
              <a:t>)</a:t>
            </a:r>
            <a:r>
              <a:rPr lang="fr-FR" sz="3600">
                <a:solidFill>
                  <a:srgbClr val="FF0000"/>
                </a:solidFill>
              </a:rPr>
              <a:t> </a:t>
            </a:r>
            <a:r>
              <a:rPr lang="fr-FR" sz="3600"/>
              <a:t>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6228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i="1"/>
              <a:t>Pas 2 (Aplicarea legilor lui Demorgan și legile asociativității):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fr-FR" sz="3600"/>
              <a:t> 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</a:t>
            </a:r>
            <a:r>
              <a:rPr lang="ro-RO" sz="3600"/>
              <a:t>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fr-FR" sz="3600"/>
              <a:t>Z))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0285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i="1"/>
              <a:t>Pas 2 (Aplicarea legilor lui Demorgan și legile asociativității):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4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fr-FR" sz="3600"/>
              <a:t> </a:t>
            </a:r>
            <a:r>
              <a:rPr lang="fr-FR" sz="3600">
                <a:solidFill>
                  <a:srgbClr val="FF0000"/>
                </a:solidFill>
              </a:rPr>
              <a:t>(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fr-FR" sz="3600"/>
              <a:t>Z</a:t>
            </a:r>
            <a:r>
              <a:rPr lang="fr-FR" sz="3600">
                <a:solidFill>
                  <a:srgbClr val="FF0000"/>
                </a:solidFill>
              </a:rPr>
              <a:t>)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/>
              <a:t> 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fr-FR" sz="3600">
                <a:solidFill>
                  <a:srgbClr val="FF0000"/>
                </a:solidFill>
              </a:rPr>
              <a:t>Z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</a:p>
          <a:p>
            <a:pPr marL="0" indent="0" algn="ctr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318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3 (Aplicarea legilor distributivității):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57400"/>
            <a:ext cx="9144000" cy="4099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U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en-US" sz="3600">
                <a:sym typeface="Symbol"/>
              </a:rPr>
              <a:t></a:t>
            </a:r>
            <a:r>
              <a:rPr lang="fr-FR" sz="3600"/>
              <a:t>V </a:t>
            </a:r>
            <a:r>
              <a:rPr lang="ro-RO" sz="2800"/>
              <a:t>V</a:t>
            </a:r>
            <a:r>
              <a:rPr lang="ro-RO" sz="3600"/>
              <a:t> </a:t>
            </a:r>
            <a:r>
              <a:rPr lang="fr-FR" sz="3600"/>
              <a:t>Z)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en-US" sz="3200"/>
          </a:p>
          <a:p>
            <a:pPr marL="0" indent="0" algn="ctr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9574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Pas 3 (Aplicarea legilor distributivității):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57400"/>
            <a:ext cx="9144000" cy="4099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 </a:t>
            </a:r>
            <a:r>
              <a:rPr lang="ro-RO" sz="2800">
                <a:solidFill>
                  <a:srgbClr val="FF0000"/>
                </a:solidFill>
              </a:rPr>
              <a:t>V</a:t>
            </a:r>
            <a:r>
              <a:rPr lang="ro-RO" sz="3600">
                <a:solidFill>
                  <a:srgbClr val="FF0000"/>
                </a:solidFill>
              </a:rPr>
              <a:t> </a:t>
            </a:r>
            <a:r>
              <a:rPr lang="fr-FR" sz="3600">
                <a:solidFill>
                  <a:srgbClr val="FF0000"/>
                </a:solidFill>
              </a:rPr>
              <a:t>Z</a:t>
            </a:r>
            <a:r>
              <a:rPr lang="fr-FR" sz="3600"/>
              <a:t>) ∧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</a:t>
            </a:r>
            <a:endParaRPr lang="ro-RO" sz="3600"/>
          </a:p>
          <a:p>
            <a:pPr marL="0" indent="0" algn="ctr">
              <a:buNone/>
            </a:pPr>
            <a:endParaRPr lang="en-US" sz="3200"/>
          </a:p>
          <a:p>
            <a:pPr marL="0" indent="0" algn="ctr">
              <a:buNone/>
            </a:pPr>
            <a:r>
              <a:rPr lang="ro-RO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600">
                <a:solidFill>
                  <a:srgbClr val="FF0000"/>
                </a:solidFill>
              </a:rPr>
              <a:t>U</a:t>
            </a:r>
            <a:r>
              <a:rPr lang="fr-FR" sz="3600">
                <a:solidFill>
                  <a:srgbClr val="FF0000"/>
                </a:solidFill>
              </a:rPr>
              <a:t>∧</a:t>
            </a:r>
            <a:r>
              <a:rPr lang="fr-FR" sz="3600"/>
              <a:t>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</a:t>
            </a:r>
            <a:r>
              <a:rPr lang="en-US" sz="3600"/>
              <a:t>(</a:t>
            </a:r>
            <a:r>
              <a:rPr lang="en-US" sz="3600">
                <a:solidFill>
                  <a:srgbClr val="FF0000"/>
                </a:solidFill>
                <a:sym typeface="Symbol"/>
              </a:rPr>
              <a:t></a:t>
            </a:r>
            <a:r>
              <a:rPr lang="fr-FR" sz="3600">
                <a:solidFill>
                  <a:srgbClr val="FF0000"/>
                </a:solidFill>
              </a:rPr>
              <a:t>V∧</a:t>
            </a:r>
            <a:r>
              <a:rPr lang="fr-FR" sz="3600"/>
              <a:t> 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 </a:t>
            </a:r>
            <a:r>
              <a:rPr lang="ro-RO" sz="2800"/>
              <a:t>V</a:t>
            </a:r>
          </a:p>
          <a:p>
            <a:pPr marL="0" indent="0" algn="ctr">
              <a:buNone/>
            </a:pPr>
            <a:r>
              <a:rPr lang="en-US" sz="3600"/>
              <a:t>( </a:t>
            </a:r>
            <a:r>
              <a:rPr lang="fr-FR" sz="3600">
                <a:solidFill>
                  <a:srgbClr val="FF0000"/>
                </a:solidFill>
              </a:rPr>
              <a:t>Z ∧ </a:t>
            </a:r>
            <a:r>
              <a:rPr lang="fr-FR" sz="3600"/>
              <a:t>(U∧V∧</a:t>
            </a:r>
            <a:r>
              <a:rPr lang="en-US" sz="3600">
                <a:sym typeface="Symbol"/>
              </a:rPr>
              <a:t></a:t>
            </a:r>
            <a:r>
              <a:rPr lang="en-US" sz="3600"/>
              <a:t>Z))</a:t>
            </a:r>
          </a:p>
          <a:p>
            <a:pPr marL="0" indent="0" algn="ctr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2764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85690-01DD-4242-A936-ADE7228D9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39496B-D469-4DAF-8C41-5632E6C87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29D4B7-9799-443C-8577-92998A8604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</TotalTime>
  <Words>530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Gill Sans MT</vt:lpstr>
      <vt:lpstr>Wingdings</vt:lpstr>
      <vt:lpstr>Wingdings 3</vt:lpstr>
      <vt:lpstr>Origin</vt:lpstr>
      <vt:lpstr>Temă logică computațională seminar 4</vt:lpstr>
      <vt:lpstr> Enunț</vt:lpstr>
      <vt:lpstr>Pas 1 (Înlocuirea formulelor de tip U→V):</vt:lpstr>
      <vt:lpstr>Pas 1 (Înlocuirea formulelor de tip U→V):</vt:lpstr>
      <vt:lpstr>Pas 1 (Înlocuirea formulelor de tip U→V):</vt:lpstr>
      <vt:lpstr>Pas 2 (Aplicarea legilor lui Demorgan și legile asociativității): </vt:lpstr>
      <vt:lpstr>Pas 2 (Aplicarea legilor lui Demorgan și legile asociativității): </vt:lpstr>
      <vt:lpstr>Pas 3 (Aplicarea legilor distributivității):</vt:lpstr>
      <vt:lpstr>Pas 3 (Aplicarea legilor distributivității):</vt:lpstr>
      <vt:lpstr>Pas 4 (Simplificarea formei obținute):</vt:lpstr>
      <vt:lpstr>Pas 4 (Simplificarea formei obținute):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logică computațională</dc:title>
  <dc:creator>CyAN1D3</dc:creator>
  <cp:lastModifiedBy>Maria Runcan</cp:lastModifiedBy>
  <cp:revision>21</cp:revision>
  <dcterms:created xsi:type="dcterms:W3CDTF">2006-08-16T00:00:00Z</dcterms:created>
  <dcterms:modified xsi:type="dcterms:W3CDTF">2022-04-17T20:11:04Z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