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D875D3-B9BA-42EC-ABFC-18CEFAEBF3E7}" v="1" dt="2021-02-03T18:33:40.482"/>
    <p1510:client id="{98A5F5C5-C89A-4A12-BEB7-C14693541B7D}" v="1" dt="2021-02-03T18:52:29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55" d="100"/>
          <a:sy n="5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A-VERONICA NEGREA" userId="S::gabriela.negrea@stud.ubbcluj.ro::6244b822-a36d-4ec0-a32b-c621657e50a2" providerId="AD" clId="Web-{98A5F5C5-C89A-4A12-BEB7-C14693541B7D}"/>
    <pc:docChg chg="delSld">
      <pc:chgData name="GABRIELA-VERONICA NEGREA" userId="S::gabriela.negrea@stud.ubbcluj.ro::6244b822-a36d-4ec0-a32b-c621657e50a2" providerId="AD" clId="Web-{98A5F5C5-C89A-4A12-BEB7-C14693541B7D}" dt="2021-02-03T18:52:29.091" v="0"/>
      <pc:docMkLst>
        <pc:docMk/>
      </pc:docMkLst>
      <pc:sldChg chg="del">
        <pc:chgData name="GABRIELA-VERONICA NEGREA" userId="S::gabriela.negrea@stud.ubbcluj.ro::6244b822-a36d-4ec0-a32b-c621657e50a2" providerId="AD" clId="Web-{98A5F5C5-C89A-4A12-BEB7-C14693541B7D}" dt="2021-02-03T18:52:29.091" v="0"/>
        <pc:sldMkLst>
          <pc:docMk/>
          <pc:sldMk cId="175466156" sldId="263"/>
        </pc:sldMkLst>
      </pc:sldChg>
    </pc:docChg>
  </pc:docChgLst>
  <pc:docChgLst>
    <pc:chgData name="GABRIELA-VERONICA NEGREA" userId="S::gabriela.negrea@stud.ubbcluj.ro::6244b822-a36d-4ec0-a32b-c621657e50a2" providerId="AD" clId="Web-{43D875D3-B9BA-42EC-ABFC-18CEFAEBF3E7}"/>
    <pc:docChg chg="addSld">
      <pc:chgData name="GABRIELA-VERONICA NEGREA" userId="S::gabriela.negrea@stud.ubbcluj.ro::6244b822-a36d-4ec0-a32b-c621657e50a2" providerId="AD" clId="Web-{43D875D3-B9BA-42EC-ABFC-18CEFAEBF3E7}" dt="2021-02-03T18:33:40.482" v="0"/>
      <pc:docMkLst>
        <pc:docMk/>
      </pc:docMkLst>
      <pc:sldChg chg="new">
        <pc:chgData name="GABRIELA-VERONICA NEGREA" userId="S::gabriela.negrea@stud.ubbcluj.ro::6244b822-a36d-4ec0-a32b-c621657e50a2" providerId="AD" clId="Web-{43D875D3-B9BA-42EC-ABFC-18CEFAEBF3E7}" dt="2021-02-03T18:33:40.482" v="0"/>
        <pc:sldMkLst>
          <pc:docMk/>
          <pc:sldMk cId="175466156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/>
            <p:cNvSpPr/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/>
            <p:cNvSpPr/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/>
            <p:cNvSpPr/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/>
            <p:cNvSpPr/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/>
            <p:cNvSpPr/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/>
            <p:cNvSpPr/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/>
            <p:cNvSpPr/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/>
            <p:cNvSpPr/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/>
            <p:cNvSpPr/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/>
            <p:cNvSpPr/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/>
            <p:cNvSpPr/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/>
            <p:cNvSpPr/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/>
            <p:cNvSpPr/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/>
            <p:cNvSpPr/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/>
            <p:cNvSpPr/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/>
            <p:cNvSpPr/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/>
            <p:cNvSpPr/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/>
            <p:cNvSpPr/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/>
            <p:cNvSpPr/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/>
            <p:cNvSpPr/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/>
            <p:cNvSpPr/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/>
            <p:cNvSpPr/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/>
            <p:cNvSpPr/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/>
            <p:cNvSpPr/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/>
            <p:cNvSpPr/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/>
            <p:cNvSpPr/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/>
            <p:cNvSpPr/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/>
            <p:cNvSpPr/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/>
            <p:cNvSpPr/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/>
            <p:cNvSpPr/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/>
            <p:cNvSpPr/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/>
            <p:cNvSpPr/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/>
            <p:cNvSpPr/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/>
            <p:cNvSpPr/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/>
            <p:cNvSpPr/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/>
            <p:cNvSpPr/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/>
            <p:cNvSpPr/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/>
            <p:cNvSpPr/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/>
            <p:cNvSpPr/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/>
            <p:cNvSpPr/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/>
            <p:cNvSpPr/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/>
            <p:cNvSpPr/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/>
            <p:cNvSpPr/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/>
            <p:cNvSpPr/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/>
            <p:cNvSpPr/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/>
            <p:cNvSpPr/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/>
            <p:cNvSpPr/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/>
            <p:cNvSpPr/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/>
            <p:cNvSpPr/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/>
            <p:cNvSpPr/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/>
            <p:cNvSpPr/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/>
            <p:cNvSpPr/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/>
            <p:cNvSpPr/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/>
            <p:cNvSpPr/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/>
            <p:cNvSpPr/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/>
            <p:cNvSpPr/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t>17-Apr-22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736" y="0"/>
            <a:ext cx="12192000" cy="491319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81" y="876300"/>
            <a:ext cx="8595239" cy="2911869"/>
          </a:xfrm>
        </p:spPr>
        <p:txBody>
          <a:bodyPr anchor="b">
            <a:normAutofit/>
          </a:bodyPr>
          <a:lstStyle/>
          <a:p>
            <a:r>
              <a:rPr lang="en-US" dirty="0"/>
              <a:t>Tema logica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0566" y="5507081"/>
            <a:ext cx="7326066" cy="798234"/>
          </a:xfrm>
        </p:spPr>
        <p:txBody>
          <a:bodyPr anchor="ctr">
            <a:normAutofit/>
          </a:bodyPr>
          <a:lstStyle/>
          <a:p>
            <a:endParaRPr lang="en-US" sz="1800" dirty="0"/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33688" y="4541153"/>
            <a:ext cx="12108544" cy="653700"/>
            <a:chOff x="0" y="5833367"/>
            <a:chExt cx="12243348" cy="653700"/>
          </a:xfrm>
        </p:grpSpPr>
        <p:sp>
          <p:nvSpPr>
            <p:cNvPr id="13" name="Freeform 6"/>
            <p:cNvSpPr/>
            <p:nvPr/>
          </p:nvSpPr>
          <p:spPr bwMode="auto">
            <a:xfrm>
              <a:off x="4032866" y="626674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5"/>
            <p:cNvSpPr/>
            <p:nvPr/>
          </p:nvSpPr>
          <p:spPr bwMode="auto">
            <a:xfrm>
              <a:off x="1958428" y="583855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06"/>
            <p:cNvSpPr/>
            <p:nvPr/>
          </p:nvSpPr>
          <p:spPr bwMode="auto">
            <a:xfrm>
              <a:off x="570691" y="584998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07"/>
            <p:cNvSpPr/>
            <p:nvPr/>
          </p:nvSpPr>
          <p:spPr bwMode="auto">
            <a:xfrm>
              <a:off x="2198566" y="592668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08"/>
            <p:cNvSpPr/>
            <p:nvPr/>
          </p:nvSpPr>
          <p:spPr bwMode="auto">
            <a:xfrm>
              <a:off x="1183918" y="586222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09"/>
            <p:cNvSpPr/>
            <p:nvPr/>
          </p:nvSpPr>
          <p:spPr bwMode="auto">
            <a:xfrm>
              <a:off x="1665993" y="586548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10"/>
            <p:cNvSpPr/>
            <p:nvPr/>
          </p:nvSpPr>
          <p:spPr bwMode="auto">
            <a:xfrm>
              <a:off x="334969" y="586723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11"/>
            <p:cNvSpPr/>
            <p:nvPr/>
          </p:nvSpPr>
          <p:spPr bwMode="auto">
            <a:xfrm>
              <a:off x="1407232" y="587772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12"/>
            <p:cNvSpPr/>
            <p:nvPr/>
          </p:nvSpPr>
          <p:spPr bwMode="auto">
            <a:xfrm>
              <a:off x="845291" y="583336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22"/>
            <p:cNvSpPr/>
            <p:nvPr/>
          </p:nvSpPr>
          <p:spPr bwMode="auto">
            <a:xfrm>
              <a:off x="1572383" y="616744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23"/>
            <p:cNvSpPr/>
            <p:nvPr/>
          </p:nvSpPr>
          <p:spPr bwMode="auto">
            <a:xfrm>
              <a:off x="190525" y="613684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30"/>
            <p:cNvSpPr/>
            <p:nvPr/>
          </p:nvSpPr>
          <p:spPr bwMode="auto">
            <a:xfrm>
              <a:off x="467876" y="61336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31"/>
            <p:cNvSpPr/>
            <p:nvPr/>
          </p:nvSpPr>
          <p:spPr bwMode="auto">
            <a:xfrm>
              <a:off x="1043018" y="616458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32"/>
            <p:cNvSpPr/>
            <p:nvPr/>
          </p:nvSpPr>
          <p:spPr bwMode="auto">
            <a:xfrm>
              <a:off x="1880494" y="620600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134"/>
            <p:cNvSpPr/>
            <p:nvPr/>
          </p:nvSpPr>
          <p:spPr bwMode="auto">
            <a:xfrm>
              <a:off x="2076791" y="621197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135"/>
            <p:cNvSpPr/>
            <p:nvPr/>
          </p:nvSpPr>
          <p:spPr bwMode="auto">
            <a:xfrm>
              <a:off x="748831" y="611807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141"/>
            <p:cNvSpPr/>
            <p:nvPr/>
          </p:nvSpPr>
          <p:spPr bwMode="auto">
            <a:xfrm>
              <a:off x="1277721" y="619248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91"/>
            <p:cNvSpPr/>
            <p:nvPr/>
          </p:nvSpPr>
          <p:spPr bwMode="auto">
            <a:xfrm>
              <a:off x="2699219" y="592543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92"/>
            <p:cNvSpPr/>
            <p:nvPr/>
          </p:nvSpPr>
          <p:spPr bwMode="auto">
            <a:xfrm>
              <a:off x="2443340" y="586221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93"/>
            <p:cNvSpPr/>
            <p:nvPr/>
          </p:nvSpPr>
          <p:spPr bwMode="auto">
            <a:xfrm>
              <a:off x="3325078" y="588477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94"/>
            <p:cNvSpPr/>
            <p:nvPr/>
          </p:nvSpPr>
          <p:spPr bwMode="auto">
            <a:xfrm>
              <a:off x="5255785" y="597086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95"/>
            <p:cNvSpPr/>
            <p:nvPr/>
          </p:nvSpPr>
          <p:spPr bwMode="auto">
            <a:xfrm>
              <a:off x="3038154" y="591497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96"/>
            <p:cNvSpPr/>
            <p:nvPr/>
          </p:nvSpPr>
          <p:spPr bwMode="auto">
            <a:xfrm>
              <a:off x="3556561" y="592149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97"/>
            <p:cNvSpPr/>
            <p:nvPr/>
          </p:nvSpPr>
          <p:spPr bwMode="auto">
            <a:xfrm>
              <a:off x="4750229" y="592394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" name="Freeform 98"/>
            <p:cNvSpPr/>
            <p:nvPr/>
          </p:nvSpPr>
          <p:spPr bwMode="auto">
            <a:xfrm>
              <a:off x="4231821" y="592394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Freeform 99"/>
            <p:cNvSpPr/>
            <p:nvPr/>
          </p:nvSpPr>
          <p:spPr bwMode="auto">
            <a:xfrm>
              <a:off x="4425006" y="59239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100"/>
            <p:cNvSpPr/>
            <p:nvPr/>
          </p:nvSpPr>
          <p:spPr bwMode="auto">
            <a:xfrm>
              <a:off x="3877354" y="592394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101"/>
            <p:cNvSpPr/>
            <p:nvPr/>
          </p:nvSpPr>
          <p:spPr bwMode="auto">
            <a:xfrm>
              <a:off x="5074567" y="593047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102"/>
            <p:cNvSpPr/>
            <p:nvPr/>
          </p:nvSpPr>
          <p:spPr bwMode="auto">
            <a:xfrm>
              <a:off x="5734759" y="593378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Freeform 103"/>
            <p:cNvSpPr/>
            <p:nvPr/>
          </p:nvSpPr>
          <p:spPr bwMode="auto">
            <a:xfrm>
              <a:off x="5914652" y="593945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Freeform 104"/>
            <p:cNvSpPr/>
            <p:nvPr/>
          </p:nvSpPr>
          <p:spPr bwMode="auto">
            <a:xfrm>
              <a:off x="2463918" y="593945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Freeform 113"/>
            <p:cNvSpPr/>
            <p:nvPr/>
          </p:nvSpPr>
          <p:spPr bwMode="auto">
            <a:xfrm>
              <a:off x="4852139" y="598514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114"/>
            <p:cNvSpPr/>
            <p:nvPr/>
          </p:nvSpPr>
          <p:spPr bwMode="auto">
            <a:xfrm>
              <a:off x="3618593" y="598514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15"/>
            <p:cNvSpPr/>
            <p:nvPr/>
          </p:nvSpPr>
          <p:spPr bwMode="auto">
            <a:xfrm>
              <a:off x="4281447" y="599086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17"/>
            <p:cNvSpPr/>
            <p:nvPr/>
          </p:nvSpPr>
          <p:spPr bwMode="auto">
            <a:xfrm>
              <a:off x="5976684" y="600310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18"/>
            <p:cNvSpPr/>
            <p:nvPr/>
          </p:nvSpPr>
          <p:spPr bwMode="auto">
            <a:xfrm>
              <a:off x="6537628" y="600636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19"/>
            <p:cNvSpPr/>
            <p:nvPr/>
          </p:nvSpPr>
          <p:spPr bwMode="auto">
            <a:xfrm>
              <a:off x="6354193" y="594708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20"/>
            <p:cNvSpPr/>
            <p:nvPr/>
          </p:nvSpPr>
          <p:spPr bwMode="auto">
            <a:xfrm>
              <a:off x="3822857" y="624904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121"/>
            <p:cNvSpPr/>
            <p:nvPr/>
          </p:nvSpPr>
          <p:spPr bwMode="auto">
            <a:xfrm>
              <a:off x="3537067" y="626003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25"/>
            <p:cNvSpPr/>
            <p:nvPr/>
          </p:nvSpPr>
          <p:spPr bwMode="auto">
            <a:xfrm>
              <a:off x="2314022" y="623814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26"/>
            <p:cNvSpPr/>
            <p:nvPr/>
          </p:nvSpPr>
          <p:spPr bwMode="auto">
            <a:xfrm>
              <a:off x="3250834" y="624997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Freeform 127"/>
            <p:cNvSpPr/>
            <p:nvPr/>
          </p:nvSpPr>
          <p:spPr bwMode="auto">
            <a:xfrm>
              <a:off x="4225618" y="624997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128"/>
            <p:cNvSpPr/>
            <p:nvPr/>
          </p:nvSpPr>
          <p:spPr bwMode="auto">
            <a:xfrm>
              <a:off x="2752808" y="625324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129"/>
            <p:cNvSpPr/>
            <p:nvPr/>
          </p:nvSpPr>
          <p:spPr bwMode="auto">
            <a:xfrm>
              <a:off x="4700604" y="625324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133"/>
            <p:cNvSpPr/>
            <p:nvPr/>
          </p:nvSpPr>
          <p:spPr bwMode="auto">
            <a:xfrm>
              <a:off x="4507420" y="626221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136"/>
            <p:cNvSpPr/>
            <p:nvPr/>
          </p:nvSpPr>
          <p:spPr bwMode="auto">
            <a:xfrm>
              <a:off x="5568517" y="627408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137"/>
            <p:cNvSpPr/>
            <p:nvPr/>
          </p:nvSpPr>
          <p:spPr bwMode="auto">
            <a:xfrm>
              <a:off x="5268636" y="627772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138"/>
            <p:cNvSpPr/>
            <p:nvPr/>
          </p:nvSpPr>
          <p:spPr bwMode="auto">
            <a:xfrm>
              <a:off x="5016079" y="628017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139"/>
            <p:cNvSpPr/>
            <p:nvPr/>
          </p:nvSpPr>
          <p:spPr bwMode="auto">
            <a:xfrm>
              <a:off x="6537627" y="628669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140"/>
            <p:cNvSpPr/>
            <p:nvPr/>
          </p:nvSpPr>
          <p:spPr bwMode="auto">
            <a:xfrm>
              <a:off x="2995618" y="628996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142"/>
            <p:cNvSpPr/>
            <p:nvPr/>
          </p:nvSpPr>
          <p:spPr bwMode="auto">
            <a:xfrm>
              <a:off x="4766179" y="631689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143"/>
            <p:cNvSpPr/>
            <p:nvPr/>
          </p:nvSpPr>
          <p:spPr bwMode="auto">
            <a:xfrm>
              <a:off x="5793248" y="632015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144"/>
            <p:cNvSpPr/>
            <p:nvPr/>
          </p:nvSpPr>
          <p:spPr bwMode="auto">
            <a:xfrm>
              <a:off x="6061757" y="631689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145"/>
            <p:cNvSpPr/>
            <p:nvPr/>
          </p:nvSpPr>
          <p:spPr bwMode="auto">
            <a:xfrm>
              <a:off x="6271778" y="632260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8"/>
            <p:cNvSpPr/>
            <p:nvPr/>
          </p:nvSpPr>
          <p:spPr bwMode="auto">
            <a:xfrm>
              <a:off x="6727269" y="628058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" name="Freeform 8"/>
            <p:cNvSpPr/>
            <p:nvPr/>
          </p:nvSpPr>
          <p:spPr bwMode="auto">
            <a:xfrm>
              <a:off x="76018" y="584276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" name="Freeform 106"/>
            <p:cNvSpPr/>
            <p:nvPr/>
          </p:nvSpPr>
          <p:spPr bwMode="auto">
            <a:xfrm>
              <a:off x="0" y="605725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Freeform 120"/>
            <p:cNvSpPr/>
            <p:nvPr/>
          </p:nvSpPr>
          <p:spPr bwMode="auto">
            <a:xfrm>
              <a:off x="6137524" y="594290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120"/>
            <p:cNvSpPr/>
            <p:nvPr/>
          </p:nvSpPr>
          <p:spPr bwMode="auto">
            <a:xfrm>
              <a:off x="6719407" y="595169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Freeform 125"/>
            <p:cNvSpPr/>
            <p:nvPr/>
          </p:nvSpPr>
          <p:spPr bwMode="auto">
            <a:xfrm>
              <a:off x="2528670" y="623115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137"/>
            <p:cNvSpPr/>
            <p:nvPr/>
          </p:nvSpPr>
          <p:spPr bwMode="auto">
            <a:xfrm>
              <a:off x="5456267" y="596352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Freeform 6"/>
            <p:cNvSpPr/>
            <p:nvPr/>
          </p:nvSpPr>
          <p:spPr bwMode="auto">
            <a:xfrm>
              <a:off x="10683488" y="6310399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105"/>
            <p:cNvSpPr/>
            <p:nvPr/>
          </p:nvSpPr>
          <p:spPr bwMode="auto">
            <a:xfrm>
              <a:off x="8578638" y="599620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Freeform 106"/>
            <p:cNvSpPr/>
            <p:nvPr/>
          </p:nvSpPr>
          <p:spPr bwMode="auto">
            <a:xfrm>
              <a:off x="7230164" y="5950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107"/>
            <p:cNvSpPr/>
            <p:nvPr/>
          </p:nvSpPr>
          <p:spPr bwMode="auto">
            <a:xfrm>
              <a:off x="8858039" y="602749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108"/>
            <p:cNvSpPr/>
            <p:nvPr/>
          </p:nvSpPr>
          <p:spPr bwMode="auto">
            <a:xfrm>
              <a:off x="7843391" y="596303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109"/>
            <p:cNvSpPr/>
            <p:nvPr/>
          </p:nvSpPr>
          <p:spPr bwMode="auto">
            <a:xfrm>
              <a:off x="8334906" y="599568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0" name="Freeform 110"/>
            <p:cNvSpPr/>
            <p:nvPr/>
          </p:nvSpPr>
          <p:spPr bwMode="auto">
            <a:xfrm>
              <a:off x="6951575" y="596804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1" name="Freeform 111"/>
            <p:cNvSpPr/>
            <p:nvPr/>
          </p:nvSpPr>
          <p:spPr bwMode="auto">
            <a:xfrm>
              <a:off x="8066705" y="59785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112"/>
            <p:cNvSpPr/>
            <p:nvPr/>
          </p:nvSpPr>
          <p:spPr bwMode="auto">
            <a:xfrm>
              <a:off x="7551876" y="596629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122"/>
            <p:cNvSpPr/>
            <p:nvPr/>
          </p:nvSpPr>
          <p:spPr bwMode="auto">
            <a:xfrm>
              <a:off x="8311861" y="62805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130"/>
            <p:cNvSpPr/>
            <p:nvPr/>
          </p:nvSpPr>
          <p:spPr bwMode="auto">
            <a:xfrm>
              <a:off x="7050053" y="628384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131"/>
            <p:cNvSpPr/>
            <p:nvPr/>
          </p:nvSpPr>
          <p:spPr bwMode="auto">
            <a:xfrm>
              <a:off x="7683480" y="626711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132"/>
            <p:cNvSpPr/>
            <p:nvPr/>
          </p:nvSpPr>
          <p:spPr bwMode="auto">
            <a:xfrm>
              <a:off x="8539967" y="630682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7" name="Freeform 134"/>
            <p:cNvSpPr/>
            <p:nvPr/>
          </p:nvSpPr>
          <p:spPr bwMode="auto">
            <a:xfrm>
              <a:off x="8736264" y="631279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8" name="Freeform 135"/>
            <p:cNvSpPr/>
            <p:nvPr/>
          </p:nvSpPr>
          <p:spPr bwMode="auto">
            <a:xfrm>
              <a:off x="7397411" y="628546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Freeform 141"/>
            <p:cNvSpPr/>
            <p:nvPr/>
          </p:nvSpPr>
          <p:spPr bwMode="auto">
            <a:xfrm>
              <a:off x="7864771" y="626918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Freeform 91"/>
            <p:cNvSpPr/>
            <p:nvPr/>
          </p:nvSpPr>
          <p:spPr bwMode="auto">
            <a:xfrm>
              <a:off x="9358692" y="602625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1" name="Freeform 92"/>
            <p:cNvSpPr/>
            <p:nvPr/>
          </p:nvSpPr>
          <p:spPr bwMode="auto">
            <a:xfrm>
              <a:off x="9102813" y="5963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2" name="Freeform 93"/>
            <p:cNvSpPr/>
            <p:nvPr/>
          </p:nvSpPr>
          <p:spPr bwMode="auto">
            <a:xfrm>
              <a:off x="9928451" y="603325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94"/>
            <p:cNvSpPr/>
            <p:nvPr/>
          </p:nvSpPr>
          <p:spPr bwMode="auto">
            <a:xfrm>
              <a:off x="11915258" y="607168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95"/>
            <p:cNvSpPr/>
            <p:nvPr/>
          </p:nvSpPr>
          <p:spPr bwMode="auto">
            <a:xfrm>
              <a:off x="9697627" y="601578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5" name="Freeform 96"/>
            <p:cNvSpPr/>
            <p:nvPr/>
          </p:nvSpPr>
          <p:spPr bwMode="auto">
            <a:xfrm>
              <a:off x="10216034" y="602231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6" name="Freeform 97"/>
            <p:cNvSpPr/>
            <p:nvPr/>
          </p:nvSpPr>
          <p:spPr bwMode="auto">
            <a:xfrm>
              <a:off x="11409702" y="602476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7" name="Freeform 98"/>
            <p:cNvSpPr/>
            <p:nvPr/>
          </p:nvSpPr>
          <p:spPr bwMode="auto">
            <a:xfrm>
              <a:off x="10891294" y="602476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99"/>
            <p:cNvSpPr/>
            <p:nvPr/>
          </p:nvSpPr>
          <p:spPr bwMode="auto">
            <a:xfrm>
              <a:off x="11084479" y="602475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100"/>
            <p:cNvSpPr/>
            <p:nvPr/>
          </p:nvSpPr>
          <p:spPr bwMode="auto">
            <a:xfrm>
              <a:off x="10536827" y="602475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0" name="Freeform 101"/>
            <p:cNvSpPr/>
            <p:nvPr/>
          </p:nvSpPr>
          <p:spPr bwMode="auto">
            <a:xfrm>
              <a:off x="11734040" y="603128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1" name="Freeform 104"/>
            <p:cNvSpPr/>
            <p:nvPr/>
          </p:nvSpPr>
          <p:spPr bwMode="auto">
            <a:xfrm>
              <a:off x="9123391" y="604026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2" name="Freeform 113"/>
            <p:cNvSpPr/>
            <p:nvPr/>
          </p:nvSpPr>
          <p:spPr bwMode="auto">
            <a:xfrm>
              <a:off x="11511612" y="608596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3" name="Freeform 114"/>
            <p:cNvSpPr/>
            <p:nvPr/>
          </p:nvSpPr>
          <p:spPr bwMode="auto">
            <a:xfrm>
              <a:off x="10278066" y="60859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" name="Freeform 115"/>
            <p:cNvSpPr/>
            <p:nvPr/>
          </p:nvSpPr>
          <p:spPr bwMode="auto">
            <a:xfrm>
              <a:off x="10940920" y="60916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5" name="Freeform 120"/>
            <p:cNvSpPr/>
            <p:nvPr/>
          </p:nvSpPr>
          <p:spPr bwMode="auto">
            <a:xfrm>
              <a:off x="10491632" y="632059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6" name="Freeform 121"/>
            <p:cNvSpPr/>
            <p:nvPr/>
          </p:nvSpPr>
          <p:spPr bwMode="auto">
            <a:xfrm>
              <a:off x="10187481" y="6343820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7" name="Freeform 125"/>
            <p:cNvSpPr/>
            <p:nvPr/>
          </p:nvSpPr>
          <p:spPr bwMode="auto">
            <a:xfrm>
              <a:off x="8973495" y="633895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8" name="Freeform 126"/>
            <p:cNvSpPr/>
            <p:nvPr/>
          </p:nvSpPr>
          <p:spPr bwMode="auto">
            <a:xfrm>
              <a:off x="9910307" y="6350793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9" name="Freeform 127"/>
            <p:cNvSpPr/>
            <p:nvPr/>
          </p:nvSpPr>
          <p:spPr bwMode="auto">
            <a:xfrm>
              <a:off x="10885091" y="6350792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0" name="Freeform 128"/>
            <p:cNvSpPr/>
            <p:nvPr/>
          </p:nvSpPr>
          <p:spPr bwMode="auto">
            <a:xfrm>
              <a:off x="9412281" y="6354055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1" name="Freeform 129"/>
            <p:cNvSpPr/>
            <p:nvPr/>
          </p:nvSpPr>
          <p:spPr bwMode="auto">
            <a:xfrm>
              <a:off x="11360077" y="6354055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2" name="Freeform 133"/>
            <p:cNvSpPr/>
            <p:nvPr/>
          </p:nvSpPr>
          <p:spPr bwMode="auto">
            <a:xfrm>
              <a:off x="11166893" y="636303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3" name="Freeform 136"/>
            <p:cNvSpPr/>
            <p:nvPr/>
          </p:nvSpPr>
          <p:spPr bwMode="auto">
            <a:xfrm>
              <a:off x="8128899" y="629281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4" name="Freeform 137"/>
            <p:cNvSpPr/>
            <p:nvPr/>
          </p:nvSpPr>
          <p:spPr bwMode="auto">
            <a:xfrm>
              <a:off x="11928109" y="6378537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5" name="Freeform 138"/>
            <p:cNvSpPr/>
            <p:nvPr/>
          </p:nvSpPr>
          <p:spPr bwMode="auto">
            <a:xfrm>
              <a:off x="11675552" y="6380986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6" name="Freeform 140"/>
            <p:cNvSpPr/>
            <p:nvPr/>
          </p:nvSpPr>
          <p:spPr bwMode="auto">
            <a:xfrm>
              <a:off x="9655091" y="6390777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7" name="Freeform 142"/>
            <p:cNvSpPr/>
            <p:nvPr/>
          </p:nvSpPr>
          <p:spPr bwMode="auto">
            <a:xfrm>
              <a:off x="11425652" y="6417706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8" name="Freeform 125"/>
            <p:cNvSpPr/>
            <p:nvPr/>
          </p:nvSpPr>
          <p:spPr bwMode="auto">
            <a:xfrm>
              <a:off x="9188143" y="633196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9" name="Freeform 137"/>
            <p:cNvSpPr/>
            <p:nvPr/>
          </p:nvSpPr>
          <p:spPr bwMode="auto">
            <a:xfrm>
              <a:off x="12115740" y="606433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999" cy="598061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27" y="1105647"/>
            <a:ext cx="3782138" cy="3621741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Cerinta</a:t>
            </a:r>
            <a:endParaRPr lang="en-US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5695" y="890270"/>
            <a:ext cx="6192520" cy="44367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 err="1">
                <a:ea typeface="+mn-lt"/>
                <a:cs typeface="+mn-lt"/>
              </a:rPr>
              <a:t>Demonstraţi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că</a:t>
            </a:r>
            <a:r>
              <a:rPr lang="en-US" dirty="0">
                <a:ea typeface="+mn-lt"/>
                <a:cs typeface="+mn-lt"/>
              </a:rPr>
              <a:t> formula A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tautologie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folosind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metoda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tabelelor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semantice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construcţia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arborelui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binar</a:t>
            </a:r>
            <a:r>
              <a:rPr lang="en-US" dirty="0">
                <a:ea typeface="+mn-lt"/>
                <a:cs typeface="+mn-lt"/>
              </a:rPr>
              <a:t>): </a:t>
            </a:r>
          </a:p>
          <a:p>
            <a:pPr lvl="1"/>
            <a:r>
              <a:rPr lang="en-US" sz="2000" dirty="0"/>
              <a:t>A = (p </a:t>
            </a:r>
            <a:r>
              <a:rPr lang="en-US" sz="2000" dirty="0">
                <a:ea typeface="+mn-lt"/>
                <a:cs typeface="+mn-lt"/>
              </a:rPr>
              <a:t>→ q) → ((r → t) → (p ^ r → q ^ t))</a:t>
            </a:r>
          </a:p>
        </p:txBody>
      </p:sp>
      <p:grpSp>
        <p:nvGrpSpPr>
          <p:cNvPr id="138" name="Group 137"/>
          <p:cNvGrpSpPr>
            <a:grpSpLocks noGrp="1" noUngrp="1" noRot="1" noChangeAspect="1" noMove="1" noResize="1"/>
          </p:cNvGrpSpPr>
          <p:nvPr/>
        </p:nvGrpSpPr>
        <p:grpSpPr>
          <a:xfrm>
            <a:off x="40259" y="5703711"/>
            <a:ext cx="12105779" cy="653700"/>
            <a:chOff x="0" y="5833367"/>
            <a:chExt cx="12243348" cy="653700"/>
          </a:xfrm>
        </p:grpSpPr>
        <p:sp>
          <p:nvSpPr>
            <p:cNvPr id="139" name="Freeform 6"/>
            <p:cNvSpPr/>
            <p:nvPr/>
          </p:nvSpPr>
          <p:spPr bwMode="auto">
            <a:xfrm>
              <a:off x="4032866" y="626674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0" name="Freeform 105"/>
            <p:cNvSpPr/>
            <p:nvPr/>
          </p:nvSpPr>
          <p:spPr bwMode="auto">
            <a:xfrm>
              <a:off x="1958428" y="583855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1" name="Freeform 106"/>
            <p:cNvSpPr/>
            <p:nvPr/>
          </p:nvSpPr>
          <p:spPr bwMode="auto">
            <a:xfrm>
              <a:off x="570691" y="584998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2" name="Freeform 107"/>
            <p:cNvSpPr/>
            <p:nvPr/>
          </p:nvSpPr>
          <p:spPr bwMode="auto">
            <a:xfrm>
              <a:off x="2198566" y="592668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3" name="Freeform 108"/>
            <p:cNvSpPr/>
            <p:nvPr/>
          </p:nvSpPr>
          <p:spPr bwMode="auto">
            <a:xfrm>
              <a:off x="1183918" y="586222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4" name="Freeform 109"/>
            <p:cNvSpPr/>
            <p:nvPr/>
          </p:nvSpPr>
          <p:spPr bwMode="auto">
            <a:xfrm>
              <a:off x="1665993" y="586548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5" name="Freeform 110"/>
            <p:cNvSpPr/>
            <p:nvPr/>
          </p:nvSpPr>
          <p:spPr bwMode="auto">
            <a:xfrm>
              <a:off x="334969" y="586723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6" name="Freeform 111"/>
            <p:cNvSpPr/>
            <p:nvPr/>
          </p:nvSpPr>
          <p:spPr bwMode="auto">
            <a:xfrm>
              <a:off x="1407232" y="587772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7" name="Freeform 112"/>
            <p:cNvSpPr/>
            <p:nvPr/>
          </p:nvSpPr>
          <p:spPr bwMode="auto">
            <a:xfrm>
              <a:off x="845291" y="583336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8" name="Freeform 122"/>
            <p:cNvSpPr/>
            <p:nvPr/>
          </p:nvSpPr>
          <p:spPr bwMode="auto">
            <a:xfrm>
              <a:off x="1572383" y="616744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9" name="Freeform 123"/>
            <p:cNvSpPr/>
            <p:nvPr/>
          </p:nvSpPr>
          <p:spPr bwMode="auto">
            <a:xfrm>
              <a:off x="190525" y="613684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0" name="Freeform 130"/>
            <p:cNvSpPr/>
            <p:nvPr/>
          </p:nvSpPr>
          <p:spPr bwMode="auto">
            <a:xfrm>
              <a:off x="467876" y="61336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1" name="Freeform 131"/>
            <p:cNvSpPr/>
            <p:nvPr/>
          </p:nvSpPr>
          <p:spPr bwMode="auto">
            <a:xfrm>
              <a:off x="1043018" y="616458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2" name="Freeform 132"/>
            <p:cNvSpPr/>
            <p:nvPr/>
          </p:nvSpPr>
          <p:spPr bwMode="auto">
            <a:xfrm>
              <a:off x="1880494" y="620600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3" name="Freeform 134"/>
            <p:cNvSpPr/>
            <p:nvPr/>
          </p:nvSpPr>
          <p:spPr bwMode="auto">
            <a:xfrm>
              <a:off x="2076791" y="621197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4" name="Freeform 135"/>
            <p:cNvSpPr/>
            <p:nvPr/>
          </p:nvSpPr>
          <p:spPr bwMode="auto">
            <a:xfrm>
              <a:off x="748831" y="611807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5" name="Freeform 141"/>
            <p:cNvSpPr/>
            <p:nvPr/>
          </p:nvSpPr>
          <p:spPr bwMode="auto">
            <a:xfrm>
              <a:off x="1277721" y="619248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6" name="Freeform 91"/>
            <p:cNvSpPr/>
            <p:nvPr/>
          </p:nvSpPr>
          <p:spPr bwMode="auto">
            <a:xfrm>
              <a:off x="2699219" y="592543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7" name="Freeform 92"/>
            <p:cNvSpPr/>
            <p:nvPr/>
          </p:nvSpPr>
          <p:spPr bwMode="auto">
            <a:xfrm>
              <a:off x="2443340" y="586221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8" name="Freeform 93"/>
            <p:cNvSpPr/>
            <p:nvPr/>
          </p:nvSpPr>
          <p:spPr bwMode="auto">
            <a:xfrm>
              <a:off x="3325078" y="588477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9" name="Freeform 94"/>
            <p:cNvSpPr/>
            <p:nvPr/>
          </p:nvSpPr>
          <p:spPr bwMode="auto">
            <a:xfrm>
              <a:off x="5255785" y="597086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0" name="Freeform 95"/>
            <p:cNvSpPr/>
            <p:nvPr/>
          </p:nvSpPr>
          <p:spPr bwMode="auto">
            <a:xfrm>
              <a:off x="3038154" y="591497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1" name="Freeform 96"/>
            <p:cNvSpPr/>
            <p:nvPr/>
          </p:nvSpPr>
          <p:spPr bwMode="auto">
            <a:xfrm>
              <a:off x="3556561" y="592149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2" name="Freeform 97"/>
            <p:cNvSpPr/>
            <p:nvPr/>
          </p:nvSpPr>
          <p:spPr bwMode="auto">
            <a:xfrm>
              <a:off x="4750229" y="592394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3" name="Freeform 98"/>
            <p:cNvSpPr/>
            <p:nvPr/>
          </p:nvSpPr>
          <p:spPr bwMode="auto">
            <a:xfrm>
              <a:off x="4231821" y="592394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4" name="Freeform 99"/>
            <p:cNvSpPr/>
            <p:nvPr/>
          </p:nvSpPr>
          <p:spPr bwMode="auto">
            <a:xfrm>
              <a:off x="4425006" y="59239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5" name="Freeform 100"/>
            <p:cNvSpPr/>
            <p:nvPr/>
          </p:nvSpPr>
          <p:spPr bwMode="auto">
            <a:xfrm>
              <a:off x="3877354" y="592394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6" name="Freeform 101"/>
            <p:cNvSpPr/>
            <p:nvPr/>
          </p:nvSpPr>
          <p:spPr bwMode="auto">
            <a:xfrm>
              <a:off x="5074567" y="593047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7" name="Freeform 102"/>
            <p:cNvSpPr/>
            <p:nvPr/>
          </p:nvSpPr>
          <p:spPr bwMode="auto">
            <a:xfrm>
              <a:off x="5734759" y="593378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8" name="Freeform 103"/>
            <p:cNvSpPr/>
            <p:nvPr/>
          </p:nvSpPr>
          <p:spPr bwMode="auto">
            <a:xfrm>
              <a:off x="5914652" y="593945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9" name="Freeform 104"/>
            <p:cNvSpPr/>
            <p:nvPr/>
          </p:nvSpPr>
          <p:spPr bwMode="auto">
            <a:xfrm>
              <a:off x="2463918" y="593945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0" name="Freeform 113"/>
            <p:cNvSpPr/>
            <p:nvPr/>
          </p:nvSpPr>
          <p:spPr bwMode="auto">
            <a:xfrm>
              <a:off x="4852139" y="598514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1" name="Freeform 114"/>
            <p:cNvSpPr/>
            <p:nvPr/>
          </p:nvSpPr>
          <p:spPr bwMode="auto">
            <a:xfrm>
              <a:off x="3618593" y="598514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2" name="Freeform 115"/>
            <p:cNvSpPr/>
            <p:nvPr/>
          </p:nvSpPr>
          <p:spPr bwMode="auto">
            <a:xfrm>
              <a:off x="4281447" y="599086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3" name="Freeform 117"/>
            <p:cNvSpPr/>
            <p:nvPr/>
          </p:nvSpPr>
          <p:spPr bwMode="auto">
            <a:xfrm>
              <a:off x="5976684" y="600310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4" name="Freeform 118"/>
            <p:cNvSpPr/>
            <p:nvPr/>
          </p:nvSpPr>
          <p:spPr bwMode="auto">
            <a:xfrm>
              <a:off x="6537628" y="600636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5" name="Freeform 119"/>
            <p:cNvSpPr/>
            <p:nvPr/>
          </p:nvSpPr>
          <p:spPr bwMode="auto">
            <a:xfrm>
              <a:off x="6354193" y="594708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6" name="Freeform 120"/>
            <p:cNvSpPr/>
            <p:nvPr/>
          </p:nvSpPr>
          <p:spPr bwMode="auto">
            <a:xfrm>
              <a:off x="3822857" y="624904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7" name="Freeform 121"/>
            <p:cNvSpPr/>
            <p:nvPr/>
          </p:nvSpPr>
          <p:spPr bwMode="auto">
            <a:xfrm>
              <a:off x="3537067" y="626003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8" name="Freeform 125"/>
            <p:cNvSpPr/>
            <p:nvPr/>
          </p:nvSpPr>
          <p:spPr bwMode="auto">
            <a:xfrm>
              <a:off x="2314022" y="623814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9" name="Freeform 126"/>
            <p:cNvSpPr/>
            <p:nvPr/>
          </p:nvSpPr>
          <p:spPr bwMode="auto">
            <a:xfrm>
              <a:off x="3250834" y="624997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0" name="Freeform 127"/>
            <p:cNvSpPr/>
            <p:nvPr/>
          </p:nvSpPr>
          <p:spPr bwMode="auto">
            <a:xfrm>
              <a:off x="4225618" y="624997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1" name="Freeform 128"/>
            <p:cNvSpPr/>
            <p:nvPr/>
          </p:nvSpPr>
          <p:spPr bwMode="auto">
            <a:xfrm>
              <a:off x="2752808" y="625324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2" name="Freeform 129"/>
            <p:cNvSpPr/>
            <p:nvPr/>
          </p:nvSpPr>
          <p:spPr bwMode="auto">
            <a:xfrm>
              <a:off x="4700604" y="625324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3" name="Freeform 133"/>
            <p:cNvSpPr/>
            <p:nvPr/>
          </p:nvSpPr>
          <p:spPr bwMode="auto">
            <a:xfrm>
              <a:off x="4507420" y="626221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4" name="Freeform 136"/>
            <p:cNvSpPr/>
            <p:nvPr/>
          </p:nvSpPr>
          <p:spPr bwMode="auto">
            <a:xfrm>
              <a:off x="5568517" y="627408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5" name="Freeform 137"/>
            <p:cNvSpPr/>
            <p:nvPr/>
          </p:nvSpPr>
          <p:spPr bwMode="auto">
            <a:xfrm>
              <a:off x="5268636" y="627772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6" name="Freeform 138"/>
            <p:cNvSpPr/>
            <p:nvPr/>
          </p:nvSpPr>
          <p:spPr bwMode="auto">
            <a:xfrm>
              <a:off x="5016079" y="628017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7" name="Freeform 139"/>
            <p:cNvSpPr/>
            <p:nvPr/>
          </p:nvSpPr>
          <p:spPr bwMode="auto">
            <a:xfrm>
              <a:off x="6537627" y="628669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8" name="Freeform 140"/>
            <p:cNvSpPr/>
            <p:nvPr/>
          </p:nvSpPr>
          <p:spPr bwMode="auto">
            <a:xfrm>
              <a:off x="2995618" y="628996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9" name="Freeform 142"/>
            <p:cNvSpPr/>
            <p:nvPr/>
          </p:nvSpPr>
          <p:spPr bwMode="auto">
            <a:xfrm>
              <a:off x="4766179" y="631689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0" name="Freeform 143"/>
            <p:cNvSpPr/>
            <p:nvPr/>
          </p:nvSpPr>
          <p:spPr bwMode="auto">
            <a:xfrm>
              <a:off x="5793248" y="632015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1" name="Freeform 144"/>
            <p:cNvSpPr/>
            <p:nvPr/>
          </p:nvSpPr>
          <p:spPr bwMode="auto">
            <a:xfrm>
              <a:off x="6061757" y="631689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2" name="Freeform 145"/>
            <p:cNvSpPr/>
            <p:nvPr/>
          </p:nvSpPr>
          <p:spPr bwMode="auto">
            <a:xfrm>
              <a:off x="6271778" y="632260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3" name="Freeform 8"/>
            <p:cNvSpPr/>
            <p:nvPr/>
          </p:nvSpPr>
          <p:spPr bwMode="auto">
            <a:xfrm>
              <a:off x="6727269" y="628058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4" name="Freeform 8"/>
            <p:cNvSpPr/>
            <p:nvPr/>
          </p:nvSpPr>
          <p:spPr bwMode="auto">
            <a:xfrm>
              <a:off x="76018" y="584276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5" name="Freeform 106"/>
            <p:cNvSpPr/>
            <p:nvPr/>
          </p:nvSpPr>
          <p:spPr bwMode="auto">
            <a:xfrm>
              <a:off x="0" y="605725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6" name="Freeform 120"/>
            <p:cNvSpPr/>
            <p:nvPr/>
          </p:nvSpPr>
          <p:spPr bwMode="auto">
            <a:xfrm>
              <a:off x="6137524" y="594290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7" name="Freeform 120"/>
            <p:cNvSpPr/>
            <p:nvPr/>
          </p:nvSpPr>
          <p:spPr bwMode="auto">
            <a:xfrm>
              <a:off x="6719407" y="595169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8" name="Freeform 125"/>
            <p:cNvSpPr/>
            <p:nvPr/>
          </p:nvSpPr>
          <p:spPr bwMode="auto">
            <a:xfrm>
              <a:off x="2528670" y="623115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9" name="Freeform 137"/>
            <p:cNvSpPr/>
            <p:nvPr/>
          </p:nvSpPr>
          <p:spPr bwMode="auto">
            <a:xfrm>
              <a:off x="5456267" y="596352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0" name="Freeform 6"/>
            <p:cNvSpPr/>
            <p:nvPr/>
          </p:nvSpPr>
          <p:spPr bwMode="auto">
            <a:xfrm>
              <a:off x="10683488" y="6310399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1" name="Freeform 105"/>
            <p:cNvSpPr/>
            <p:nvPr/>
          </p:nvSpPr>
          <p:spPr bwMode="auto">
            <a:xfrm>
              <a:off x="8578638" y="599620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2" name="Freeform 106"/>
            <p:cNvSpPr/>
            <p:nvPr/>
          </p:nvSpPr>
          <p:spPr bwMode="auto">
            <a:xfrm>
              <a:off x="7230164" y="5950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3" name="Freeform 107"/>
            <p:cNvSpPr/>
            <p:nvPr/>
          </p:nvSpPr>
          <p:spPr bwMode="auto">
            <a:xfrm>
              <a:off x="8858039" y="602749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4" name="Freeform 108"/>
            <p:cNvSpPr/>
            <p:nvPr/>
          </p:nvSpPr>
          <p:spPr bwMode="auto">
            <a:xfrm>
              <a:off x="7843391" y="596303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5" name="Freeform 109"/>
            <p:cNvSpPr/>
            <p:nvPr/>
          </p:nvSpPr>
          <p:spPr bwMode="auto">
            <a:xfrm>
              <a:off x="8334906" y="599568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6" name="Freeform 110"/>
            <p:cNvSpPr/>
            <p:nvPr/>
          </p:nvSpPr>
          <p:spPr bwMode="auto">
            <a:xfrm>
              <a:off x="6951575" y="596804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7" name="Freeform 111"/>
            <p:cNvSpPr/>
            <p:nvPr/>
          </p:nvSpPr>
          <p:spPr bwMode="auto">
            <a:xfrm>
              <a:off x="8066705" y="59785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8" name="Freeform 112"/>
            <p:cNvSpPr/>
            <p:nvPr/>
          </p:nvSpPr>
          <p:spPr bwMode="auto">
            <a:xfrm>
              <a:off x="7551876" y="596629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9" name="Freeform 122"/>
            <p:cNvSpPr/>
            <p:nvPr/>
          </p:nvSpPr>
          <p:spPr bwMode="auto">
            <a:xfrm>
              <a:off x="8311861" y="62805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0" name="Freeform 130"/>
            <p:cNvSpPr/>
            <p:nvPr/>
          </p:nvSpPr>
          <p:spPr bwMode="auto">
            <a:xfrm>
              <a:off x="7050053" y="628384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1" name="Freeform 131"/>
            <p:cNvSpPr/>
            <p:nvPr/>
          </p:nvSpPr>
          <p:spPr bwMode="auto">
            <a:xfrm>
              <a:off x="7683480" y="626711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2" name="Freeform 132"/>
            <p:cNvSpPr/>
            <p:nvPr/>
          </p:nvSpPr>
          <p:spPr bwMode="auto">
            <a:xfrm>
              <a:off x="8539967" y="630682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3" name="Freeform 134"/>
            <p:cNvSpPr/>
            <p:nvPr/>
          </p:nvSpPr>
          <p:spPr bwMode="auto">
            <a:xfrm>
              <a:off x="8736264" y="631279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4" name="Freeform 135"/>
            <p:cNvSpPr/>
            <p:nvPr/>
          </p:nvSpPr>
          <p:spPr bwMode="auto">
            <a:xfrm>
              <a:off x="7397411" y="628546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5" name="Freeform 141"/>
            <p:cNvSpPr/>
            <p:nvPr/>
          </p:nvSpPr>
          <p:spPr bwMode="auto">
            <a:xfrm>
              <a:off x="7864771" y="626918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6" name="Freeform 91"/>
            <p:cNvSpPr/>
            <p:nvPr/>
          </p:nvSpPr>
          <p:spPr bwMode="auto">
            <a:xfrm>
              <a:off x="9358692" y="602625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7" name="Freeform 92"/>
            <p:cNvSpPr/>
            <p:nvPr/>
          </p:nvSpPr>
          <p:spPr bwMode="auto">
            <a:xfrm>
              <a:off x="9102813" y="5963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8" name="Freeform 93"/>
            <p:cNvSpPr/>
            <p:nvPr/>
          </p:nvSpPr>
          <p:spPr bwMode="auto">
            <a:xfrm>
              <a:off x="9928451" y="603325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9" name="Freeform 94"/>
            <p:cNvSpPr/>
            <p:nvPr/>
          </p:nvSpPr>
          <p:spPr bwMode="auto">
            <a:xfrm>
              <a:off x="11915258" y="607168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0" name="Freeform 95"/>
            <p:cNvSpPr/>
            <p:nvPr/>
          </p:nvSpPr>
          <p:spPr bwMode="auto">
            <a:xfrm>
              <a:off x="9697627" y="601578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1" name="Freeform 96"/>
            <p:cNvSpPr/>
            <p:nvPr/>
          </p:nvSpPr>
          <p:spPr bwMode="auto">
            <a:xfrm>
              <a:off x="10216034" y="602231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2" name="Freeform 97"/>
            <p:cNvSpPr/>
            <p:nvPr/>
          </p:nvSpPr>
          <p:spPr bwMode="auto">
            <a:xfrm>
              <a:off x="11409702" y="602476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3" name="Freeform 98"/>
            <p:cNvSpPr/>
            <p:nvPr/>
          </p:nvSpPr>
          <p:spPr bwMode="auto">
            <a:xfrm>
              <a:off x="10891294" y="602476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4" name="Freeform 99"/>
            <p:cNvSpPr/>
            <p:nvPr/>
          </p:nvSpPr>
          <p:spPr bwMode="auto">
            <a:xfrm>
              <a:off x="11084479" y="602475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5" name="Freeform 100"/>
            <p:cNvSpPr/>
            <p:nvPr/>
          </p:nvSpPr>
          <p:spPr bwMode="auto">
            <a:xfrm>
              <a:off x="10536827" y="602475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6" name="Freeform 101"/>
            <p:cNvSpPr/>
            <p:nvPr/>
          </p:nvSpPr>
          <p:spPr bwMode="auto">
            <a:xfrm>
              <a:off x="11734040" y="603128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7" name="Freeform 104"/>
            <p:cNvSpPr/>
            <p:nvPr/>
          </p:nvSpPr>
          <p:spPr bwMode="auto">
            <a:xfrm>
              <a:off x="9123391" y="604026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8" name="Freeform 113"/>
            <p:cNvSpPr/>
            <p:nvPr/>
          </p:nvSpPr>
          <p:spPr bwMode="auto">
            <a:xfrm>
              <a:off x="11511612" y="608596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9" name="Freeform 114"/>
            <p:cNvSpPr/>
            <p:nvPr/>
          </p:nvSpPr>
          <p:spPr bwMode="auto">
            <a:xfrm>
              <a:off x="10278066" y="60859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0" name="Freeform 115"/>
            <p:cNvSpPr/>
            <p:nvPr/>
          </p:nvSpPr>
          <p:spPr bwMode="auto">
            <a:xfrm>
              <a:off x="10940920" y="60916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1" name="Freeform 120"/>
            <p:cNvSpPr/>
            <p:nvPr/>
          </p:nvSpPr>
          <p:spPr bwMode="auto">
            <a:xfrm>
              <a:off x="10491632" y="632059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2" name="Freeform 121"/>
            <p:cNvSpPr/>
            <p:nvPr/>
          </p:nvSpPr>
          <p:spPr bwMode="auto">
            <a:xfrm>
              <a:off x="10187481" y="6343820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3" name="Freeform 125"/>
            <p:cNvSpPr/>
            <p:nvPr/>
          </p:nvSpPr>
          <p:spPr bwMode="auto">
            <a:xfrm>
              <a:off x="8973495" y="633895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4" name="Freeform 126"/>
            <p:cNvSpPr/>
            <p:nvPr/>
          </p:nvSpPr>
          <p:spPr bwMode="auto">
            <a:xfrm>
              <a:off x="9910307" y="6350793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5" name="Freeform 127"/>
            <p:cNvSpPr/>
            <p:nvPr/>
          </p:nvSpPr>
          <p:spPr bwMode="auto">
            <a:xfrm>
              <a:off x="10885091" y="6350792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6" name="Freeform 128"/>
            <p:cNvSpPr/>
            <p:nvPr/>
          </p:nvSpPr>
          <p:spPr bwMode="auto">
            <a:xfrm>
              <a:off x="9412281" y="6354055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7" name="Freeform 129"/>
            <p:cNvSpPr/>
            <p:nvPr/>
          </p:nvSpPr>
          <p:spPr bwMode="auto">
            <a:xfrm>
              <a:off x="11360077" y="6354055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8" name="Freeform 133"/>
            <p:cNvSpPr/>
            <p:nvPr/>
          </p:nvSpPr>
          <p:spPr bwMode="auto">
            <a:xfrm>
              <a:off x="11166893" y="636303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9" name="Freeform 136"/>
            <p:cNvSpPr/>
            <p:nvPr/>
          </p:nvSpPr>
          <p:spPr bwMode="auto">
            <a:xfrm>
              <a:off x="8128899" y="629281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0" name="Freeform 137"/>
            <p:cNvSpPr/>
            <p:nvPr/>
          </p:nvSpPr>
          <p:spPr bwMode="auto">
            <a:xfrm>
              <a:off x="11928109" y="6378537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1" name="Freeform 138"/>
            <p:cNvSpPr/>
            <p:nvPr/>
          </p:nvSpPr>
          <p:spPr bwMode="auto">
            <a:xfrm>
              <a:off x="11675552" y="6380986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2" name="Freeform 140"/>
            <p:cNvSpPr/>
            <p:nvPr/>
          </p:nvSpPr>
          <p:spPr bwMode="auto">
            <a:xfrm>
              <a:off x="9655091" y="6390777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3" name="Freeform 142"/>
            <p:cNvSpPr/>
            <p:nvPr/>
          </p:nvSpPr>
          <p:spPr bwMode="auto">
            <a:xfrm>
              <a:off x="11425652" y="6417706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4" name="Freeform 125"/>
            <p:cNvSpPr/>
            <p:nvPr/>
          </p:nvSpPr>
          <p:spPr bwMode="auto">
            <a:xfrm>
              <a:off x="9188143" y="633196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5" name="Freeform 137"/>
            <p:cNvSpPr/>
            <p:nvPr/>
          </p:nvSpPr>
          <p:spPr bwMode="auto">
            <a:xfrm>
              <a:off x="12115740" y="606433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876300"/>
            <a:ext cx="10775021" cy="51152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954" y="1165965"/>
            <a:ext cx="8579011" cy="1164425"/>
          </a:xfrm>
        </p:spPr>
        <p:txBody>
          <a:bodyPr>
            <a:normAutofit/>
          </a:bodyPr>
          <a:lstStyle/>
          <a:p>
            <a:r>
              <a:rPr lang="en-US" dirty="0" err="1"/>
              <a:t>Teorie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633" y="2182024"/>
            <a:ext cx="9198332" cy="48015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lvl="1" indent="-285750">
              <a:lnSpc>
                <a:spcPct val="14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/>
                <a:cs typeface="Times New Roman" panose="02020603050405020304"/>
              </a:rPr>
              <a:t>    Cand o formula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este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tautologie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?</a:t>
            </a:r>
            <a:endParaRPr lang="en-US"/>
          </a:p>
        </p:txBody>
      </p:sp>
      <p:grpSp>
        <p:nvGrpSpPr>
          <p:cNvPr id="70" name="Group 11"/>
          <p:cNvGrpSpPr>
            <a:grpSpLocks noGrp="1" noUngrp="1" noRot="1" noChangeAspect="1" noMove="1" noResize="1"/>
          </p:cNvGrpSpPr>
          <p:nvPr/>
        </p:nvGrpSpPr>
        <p:grpSpPr>
          <a:xfrm>
            <a:off x="11016220" y="31138"/>
            <a:ext cx="521147" cy="6782575"/>
            <a:chOff x="11016220" y="-64032"/>
            <a:chExt cx="521147" cy="6858421"/>
          </a:xfrm>
          <a:solidFill>
            <a:schemeClr val="bg2">
              <a:lumMod val="90000"/>
            </a:schemeClr>
          </a:solidFill>
        </p:grpSpPr>
        <p:sp>
          <p:nvSpPr>
            <p:cNvPr id="13" name="Freeform 6"/>
            <p:cNvSpPr/>
            <p:nvPr/>
          </p:nvSpPr>
          <p:spPr bwMode="auto">
            <a:xfrm rot="5400000">
              <a:off x="11108417" y="39783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0" name="Freeform 105"/>
            <p:cNvSpPr/>
            <p:nvPr/>
          </p:nvSpPr>
          <p:spPr bwMode="auto">
            <a:xfrm rot="5400000">
              <a:off x="11420403" y="191833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06"/>
            <p:cNvSpPr/>
            <p:nvPr/>
          </p:nvSpPr>
          <p:spPr bwMode="auto">
            <a:xfrm rot="5400000">
              <a:off x="11410040" y="5254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07"/>
            <p:cNvSpPr/>
            <p:nvPr/>
          </p:nvSpPr>
          <p:spPr bwMode="auto">
            <a:xfrm rot="5400000">
              <a:off x="11395805" y="22054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08"/>
            <p:cNvSpPr/>
            <p:nvPr/>
          </p:nvSpPr>
          <p:spPr bwMode="auto">
            <a:xfrm rot="5400000">
              <a:off x="11407711" y="113529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09"/>
            <p:cNvSpPr/>
            <p:nvPr/>
          </p:nvSpPr>
          <p:spPr bwMode="auto">
            <a:xfrm rot="5400000">
              <a:off x="11390908" y="163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10"/>
            <p:cNvSpPr/>
            <p:nvPr/>
          </p:nvSpPr>
          <p:spPr bwMode="auto">
            <a:xfrm rot="5400000">
              <a:off x="11387764" y="2776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11"/>
            <p:cNvSpPr/>
            <p:nvPr/>
          </p:nvSpPr>
          <p:spPr bwMode="auto">
            <a:xfrm rot="5400000">
              <a:off x="11388963" y="13651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12"/>
            <p:cNvSpPr/>
            <p:nvPr/>
          </p:nvSpPr>
          <p:spPr bwMode="auto">
            <a:xfrm rot="5400000">
              <a:off x="11398466" y="8464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22"/>
            <p:cNvSpPr/>
            <p:nvPr/>
          </p:nvSpPr>
          <p:spPr bwMode="auto">
            <a:xfrm rot="5400000">
              <a:off x="11161027" y="15726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23"/>
            <p:cNvSpPr/>
            <p:nvPr/>
          </p:nvSpPr>
          <p:spPr bwMode="auto">
            <a:xfrm rot="5400000">
              <a:off x="11169476" y="150022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30"/>
            <p:cNvSpPr/>
            <p:nvPr/>
          </p:nvSpPr>
          <p:spPr bwMode="auto">
            <a:xfrm rot="5400000">
              <a:off x="11142697" y="439271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31"/>
            <p:cNvSpPr/>
            <p:nvPr/>
          </p:nvSpPr>
          <p:spPr bwMode="auto">
            <a:xfrm rot="5400000">
              <a:off x="11156515" y="994258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32"/>
            <p:cNvSpPr/>
            <p:nvPr/>
          </p:nvSpPr>
          <p:spPr bwMode="auto">
            <a:xfrm rot="5400000">
              <a:off x="11158170" y="187389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134"/>
            <p:cNvSpPr/>
            <p:nvPr/>
          </p:nvSpPr>
          <p:spPr bwMode="auto">
            <a:xfrm rot="5400000">
              <a:off x="11138318" y="200578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135"/>
            <p:cNvSpPr/>
            <p:nvPr/>
          </p:nvSpPr>
          <p:spPr bwMode="auto">
            <a:xfrm rot="5400000">
              <a:off x="11143854" y="764600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141"/>
            <p:cNvSpPr/>
            <p:nvPr/>
          </p:nvSpPr>
          <p:spPr bwMode="auto">
            <a:xfrm rot="5400000">
              <a:off x="11068602" y="114885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91"/>
            <p:cNvSpPr/>
            <p:nvPr/>
          </p:nvSpPr>
          <p:spPr bwMode="auto">
            <a:xfrm rot="5400000">
              <a:off x="11399223" y="27004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92"/>
            <p:cNvSpPr/>
            <p:nvPr/>
          </p:nvSpPr>
          <p:spPr bwMode="auto">
            <a:xfrm rot="5400000">
              <a:off x="11378263" y="23568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93"/>
            <p:cNvSpPr/>
            <p:nvPr/>
          </p:nvSpPr>
          <p:spPr bwMode="auto">
            <a:xfrm rot="5400000">
              <a:off x="11387765" y="328527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94"/>
            <p:cNvSpPr/>
            <p:nvPr/>
          </p:nvSpPr>
          <p:spPr bwMode="auto">
            <a:xfrm rot="5400000">
              <a:off x="11342871" y="530384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95"/>
            <p:cNvSpPr/>
            <p:nvPr/>
          </p:nvSpPr>
          <p:spPr bwMode="auto">
            <a:xfrm rot="5400000">
              <a:off x="11361222" y="299225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96"/>
            <p:cNvSpPr/>
            <p:nvPr/>
          </p:nvSpPr>
          <p:spPr bwMode="auto">
            <a:xfrm rot="5400000">
              <a:off x="11326608" y="351181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97"/>
            <p:cNvSpPr/>
            <p:nvPr/>
          </p:nvSpPr>
          <p:spPr bwMode="auto">
            <a:xfrm rot="5400000">
              <a:off x="11295920" y="47206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" name="Freeform 98"/>
            <p:cNvSpPr/>
            <p:nvPr/>
          </p:nvSpPr>
          <p:spPr bwMode="auto">
            <a:xfrm rot="5400000">
              <a:off x="11338405" y="420220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Freeform 99"/>
            <p:cNvSpPr/>
            <p:nvPr/>
          </p:nvSpPr>
          <p:spPr bwMode="auto">
            <a:xfrm rot="5400000">
              <a:off x="11281300" y="441006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100"/>
            <p:cNvSpPr/>
            <p:nvPr/>
          </p:nvSpPr>
          <p:spPr bwMode="auto">
            <a:xfrm rot="5400000">
              <a:off x="11340809" y="383064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101"/>
            <p:cNvSpPr/>
            <p:nvPr/>
          </p:nvSpPr>
          <p:spPr bwMode="auto">
            <a:xfrm rot="5400000">
              <a:off x="11335526" y="503885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102"/>
            <p:cNvSpPr/>
            <p:nvPr/>
          </p:nvSpPr>
          <p:spPr bwMode="auto">
            <a:xfrm rot="5400000">
              <a:off x="11331705" y="559923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Freeform 103"/>
            <p:cNvSpPr/>
            <p:nvPr/>
          </p:nvSpPr>
          <p:spPr bwMode="auto">
            <a:xfrm rot="5400000">
              <a:off x="11314613" y="586966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Freeform 104"/>
            <p:cNvSpPr/>
            <p:nvPr/>
          </p:nvSpPr>
          <p:spPr bwMode="auto">
            <a:xfrm rot="5400000">
              <a:off x="11430073" y="240057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Freeform 113"/>
            <p:cNvSpPr/>
            <p:nvPr/>
          </p:nvSpPr>
          <p:spPr bwMode="auto">
            <a:xfrm rot="5400000">
              <a:off x="11381414" y="478849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114"/>
            <p:cNvSpPr/>
            <p:nvPr/>
          </p:nvSpPr>
          <p:spPr bwMode="auto">
            <a:xfrm rot="5400000">
              <a:off x="11384818" y="355480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15"/>
            <p:cNvSpPr/>
            <p:nvPr/>
          </p:nvSpPr>
          <p:spPr bwMode="auto">
            <a:xfrm rot="5400000">
              <a:off x="11379105" y="42176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17"/>
            <p:cNvSpPr/>
            <p:nvPr/>
          </p:nvSpPr>
          <p:spPr bwMode="auto">
            <a:xfrm rot="5400000">
              <a:off x="11366422" y="591334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18"/>
            <p:cNvSpPr/>
            <p:nvPr/>
          </p:nvSpPr>
          <p:spPr bwMode="auto">
            <a:xfrm rot="5400000">
              <a:off x="11255838" y="649102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19"/>
            <p:cNvSpPr/>
            <p:nvPr/>
          </p:nvSpPr>
          <p:spPr bwMode="auto">
            <a:xfrm rot="5400000">
              <a:off x="11242512" y="622265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20"/>
            <p:cNvSpPr/>
            <p:nvPr/>
          </p:nvSpPr>
          <p:spPr bwMode="auto">
            <a:xfrm rot="5400000">
              <a:off x="11109747" y="379537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121"/>
            <p:cNvSpPr/>
            <p:nvPr/>
          </p:nvSpPr>
          <p:spPr bwMode="auto">
            <a:xfrm rot="5400000">
              <a:off x="11088038" y="357283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25"/>
            <p:cNvSpPr/>
            <p:nvPr/>
          </p:nvSpPr>
          <p:spPr bwMode="auto">
            <a:xfrm rot="5400000">
              <a:off x="11080134" y="237101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26"/>
            <p:cNvSpPr/>
            <p:nvPr/>
          </p:nvSpPr>
          <p:spPr bwMode="auto">
            <a:xfrm rot="5400000">
              <a:off x="11058368" y="322299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Freeform 127"/>
            <p:cNvSpPr/>
            <p:nvPr/>
          </p:nvSpPr>
          <p:spPr bwMode="auto">
            <a:xfrm rot="5400000">
              <a:off x="11065458" y="41906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128"/>
            <p:cNvSpPr/>
            <p:nvPr/>
          </p:nvSpPr>
          <p:spPr bwMode="auto">
            <a:xfrm rot="5400000">
              <a:off x="11065704" y="271518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129"/>
            <p:cNvSpPr/>
            <p:nvPr/>
          </p:nvSpPr>
          <p:spPr bwMode="auto">
            <a:xfrm rot="5400000">
              <a:off x="11041781" y="465589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133"/>
            <p:cNvSpPr/>
            <p:nvPr/>
          </p:nvSpPr>
          <p:spPr bwMode="auto">
            <a:xfrm rot="5400000">
              <a:off x="11042609" y="446188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136"/>
            <p:cNvSpPr/>
            <p:nvPr/>
          </p:nvSpPr>
          <p:spPr bwMode="auto">
            <a:xfrm rot="5400000">
              <a:off x="11050748" y="557135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137"/>
            <p:cNvSpPr/>
            <p:nvPr/>
          </p:nvSpPr>
          <p:spPr bwMode="auto">
            <a:xfrm rot="5400000">
              <a:off x="11035243" y="522148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138"/>
            <p:cNvSpPr/>
            <p:nvPr/>
          </p:nvSpPr>
          <p:spPr bwMode="auto">
            <a:xfrm rot="5400000">
              <a:off x="11045012" y="497140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139"/>
            <p:cNvSpPr/>
            <p:nvPr/>
          </p:nvSpPr>
          <p:spPr bwMode="auto">
            <a:xfrm rot="5400000">
              <a:off x="11027758" y="649551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140"/>
            <p:cNvSpPr/>
            <p:nvPr/>
          </p:nvSpPr>
          <p:spPr bwMode="auto">
            <a:xfrm rot="5400000">
              <a:off x="11016905" y="2952119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142"/>
            <p:cNvSpPr/>
            <p:nvPr/>
          </p:nvSpPr>
          <p:spPr bwMode="auto">
            <a:xfrm rot="5400000">
              <a:off x="11102171" y="470106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143"/>
            <p:cNvSpPr/>
            <p:nvPr/>
          </p:nvSpPr>
          <p:spPr bwMode="auto">
            <a:xfrm rot="5400000">
              <a:off x="11003664" y="5750749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144"/>
            <p:cNvSpPr/>
            <p:nvPr/>
          </p:nvSpPr>
          <p:spPr bwMode="auto">
            <a:xfrm rot="5400000">
              <a:off x="10990617" y="602332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145"/>
            <p:cNvSpPr/>
            <p:nvPr/>
          </p:nvSpPr>
          <p:spPr bwMode="auto">
            <a:xfrm rot="5400000">
              <a:off x="11006927" y="6234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8"/>
            <p:cNvSpPr/>
            <p:nvPr/>
          </p:nvSpPr>
          <p:spPr bwMode="auto">
            <a:xfrm rot="5400000">
              <a:off x="11033470" y="668474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" name="Freeform 8"/>
            <p:cNvSpPr/>
            <p:nvPr/>
          </p:nvSpPr>
          <p:spPr bwMode="auto">
            <a:xfrm rot="5400000">
              <a:off x="11423521" y="334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" name="Freeform 106"/>
            <p:cNvSpPr/>
            <p:nvPr/>
          </p:nvSpPr>
          <p:spPr bwMode="auto">
            <a:xfrm rot="5400000">
              <a:off x="11202771" y="-4523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71" name="Group 70"/>
          <p:cNvGrpSpPr>
            <a:grpSpLocks noGrp="1" noUngrp="1" noRot="1" noChangeAspect="1" noMove="1" noResize="1"/>
          </p:cNvGrpSpPr>
          <p:nvPr/>
        </p:nvGrpSpPr>
        <p:grpSpPr>
          <a:xfrm>
            <a:off x="11581725" y="40256"/>
            <a:ext cx="503194" cy="6764629"/>
            <a:chOff x="11581725" y="-50217"/>
            <a:chExt cx="503194" cy="6814823"/>
          </a:xfrm>
        </p:grpSpPr>
        <p:sp>
          <p:nvSpPr>
            <p:cNvPr id="72" name="Freeform 8"/>
            <p:cNvSpPr/>
            <p:nvPr/>
          </p:nvSpPr>
          <p:spPr bwMode="auto">
            <a:xfrm rot="5400000">
              <a:off x="11889500" y="665496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43"/>
            <p:cNvSpPr/>
            <p:nvPr/>
          </p:nvSpPr>
          <p:spPr bwMode="auto">
            <a:xfrm rot="5400000">
              <a:off x="11975602" y="79700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Freeform 51"/>
            <p:cNvSpPr/>
            <p:nvPr/>
          </p:nvSpPr>
          <p:spPr bwMode="auto">
            <a:xfrm rot="5400000">
              <a:off x="11948571" y="95141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52"/>
            <p:cNvSpPr/>
            <p:nvPr/>
          </p:nvSpPr>
          <p:spPr bwMode="auto">
            <a:xfrm rot="5400000">
              <a:off x="11945576" y="38698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Freeform 53"/>
            <p:cNvSpPr/>
            <p:nvPr/>
          </p:nvSpPr>
          <p:spPr bwMode="auto">
            <a:xfrm rot="5400000">
              <a:off x="11936657" y="1190192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54"/>
            <p:cNvSpPr/>
            <p:nvPr/>
          </p:nvSpPr>
          <p:spPr bwMode="auto">
            <a:xfrm rot="5400000">
              <a:off x="11922504" y="55061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55"/>
            <p:cNvSpPr/>
            <p:nvPr/>
          </p:nvSpPr>
          <p:spPr bwMode="auto">
            <a:xfrm rot="5400000">
              <a:off x="11936517" y="139979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56"/>
            <p:cNvSpPr/>
            <p:nvPr/>
          </p:nvSpPr>
          <p:spPr bwMode="auto">
            <a:xfrm rot="5400000">
              <a:off x="11936213" y="222982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0" name="Freeform 57"/>
            <p:cNvSpPr/>
            <p:nvPr/>
          </p:nvSpPr>
          <p:spPr bwMode="auto">
            <a:xfrm rot="5400000">
              <a:off x="11922666" y="160953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1" name="Freeform 59"/>
            <p:cNvSpPr/>
            <p:nvPr/>
          </p:nvSpPr>
          <p:spPr bwMode="auto">
            <a:xfrm rot="5400000">
              <a:off x="11902116" y="19189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60"/>
            <p:cNvSpPr/>
            <p:nvPr/>
          </p:nvSpPr>
          <p:spPr bwMode="auto">
            <a:xfrm rot="5400000">
              <a:off x="11897347" y="183933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61"/>
            <p:cNvSpPr/>
            <p:nvPr/>
          </p:nvSpPr>
          <p:spPr bwMode="auto">
            <a:xfrm rot="5400000">
              <a:off x="11863644" y="2073692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78"/>
            <p:cNvSpPr/>
            <p:nvPr/>
          </p:nvSpPr>
          <p:spPr bwMode="auto">
            <a:xfrm rot="5400000">
              <a:off x="11682882" y="6574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79"/>
            <p:cNvSpPr/>
            <p:nvPr/>
          </p:nvSpPr>
          <p:spPr bwMode="auto">
            <a:xfrm rot="5400000">
              <a:off x="11695254" y="88847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80"/>
            <p:cNvSpPr/>
            <p:nvPr/>
          </p:nvSpPr>
          <p:spPr bwMode="auto">
            <a:xfrm rot="5400000">
              <a:off x="11689913" y="112627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7" name="Freeform 81"/>
            <p:cNvSpPr/>
            <p:nvPr/>
          </p:nvSpPr>
          <p:spPr bwMode="auto">
            <a:xfrm rot="5400000">
              <a:off x="11672963" y="213932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8" name="Freeform 82"/>
            <p:cNvSpPr/>
            <p:nvPr/>
          </p:nvSpPr>
          <p:spPr bwMode="auto">
            <a:xfrm rot="5400000">
              <a:off x="11680799" y="191687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Freeform 83"/>
            <p:cNvSpPr/>
            <p:nvPr/>
          </p:nvSpPr>
          <p:spPr bwMode="auto">
            <a:xfrm rot="5400000">
              <a:off x="11653356" y="160208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Freeform 84"/>
            <p:cNvSpPr/>
            <p:nvPr/>
          </p:nvSpPr>
          <p:spPr bwMode="auto">
            <a:xfrm rot="5400000">
              <a:off x="11664372" y="4528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1" name="Freeform 86"/>
            <p:cNvSpPr/>
            <p:nvPr/>
          </p:nvSpPr>
          <p:spPr bwMode="auto">
            <a:xfrm rot="5400000">
              <a:off x="11674341" y="1068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2" name="Freeform 89"/>
            <p:cNvSpPr/>
            <p:nvPr/>
          </p:nvSpPr>
          <p:spPr bwMode="auto">
            <a:xfrm rot="5400000">
              <a:off x="11629144" y="138973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90"/>
            <p:cNvSpPr/>
            <p:nvPr/>
          </p:nvSpPr>
          <p:spPr bwMode="auto">
            <a:xfrm rot="5400000">
              <a:off x="11706996" y="20126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32"/>
            <p:cNvSpPr/>
            <p:nvPr/>
          </p:nvSpPr>
          <p:spPr bwMode="auto">
            <a:xfrm rot="5400000">
              <a:off x="11885689" y="3232568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5" name="Freeform 33"/>
            <p:cNvSpPr/>
            <p:nvPr/>
          </p:nvSpPr>
          <p:spPr bwMode="auto">
            <a:xfrm rot="5400000">
              <a:off x="11915602" y="4323879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6" name="Freeform 34"/>
            <p:cNvSpPr/>
            <p:nvPr/>
          </p:nvSpPr>
          <p:spPr bwMode="auto">
            <a:xfrm rot="5400000">
              <a:off x="11919532" y="5321202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7" name="Freeform 35"/>
            <p:cNvSpPr/>
            <p:nvPr/>
          </p:nvSpPr>
          <p:spPr bwMode="auto">
            <a:xfrm rot="5400000">
              <a:off x="11915184" y="453210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36"/>
            <p:cNvSpPr/>
            <p:nvPr/>
          </p:nvSpPr>
          <p:spPr bwMode="auto">
            <a:xfrm rot="5400000">
              <a:off x="11887321" y="598309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37"/>
            <p:cNvSpPr/>
            <p:nvPr/>
          </p:nvSpPr>
          <p:spPr bwMode="auto">
            <a:xfrm rot="5400000">
              <a:off x="11899087" y="2996628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0" name="Freeform 38"/>
            <p:cNvSpPr/>
            <p:nvPr/>
          </p:nvSpPr>
          <p:spPr bwMode="auto">
            <a:xfrm rot="5400000">
              <a:off x="11906756" y="4836724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1" name="Freeform 39"/>
            <p:cNvSpPr/>
            <p:nvPr/>
          </p:nvSpPr>
          <p:spPr bwMode="auto">
            <a:xfrm rot="5400000">
              <a:off x="11898864" y="507784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2" name="Freeform 40"/>
            <p:cNvSpPr/>
            <p:nvPr/>
          </p:nvSpPr>
          <p:spPr bwMode="auto">
            <a:xfrm rot="5400000">
              <a:off x="11893828" y="253454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3" name="Freeform 41"/>
            <p:cNvSpPr/>
            <p:nvPr/>
          </p:nvSpPr>
          <p:spPr bwMode="auto">
            <a:xfrm rot="5400000">
              <a:off x="11887321" y="621509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" name="Freeform 42"/>
            <p:cNvSpPr/>
            <p:nvPr/>
          </p:nvSpPr>
          <p:spPr bwMode="auto">
            <a:xfrm rot="5400000">
              <a:off x="11875489" y="5533115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5" name="Freeform 44"/>
            <p:cNvSpPr/>
            <p:nvPr/>
          </p:nvSpPr>
          <p:spPr bwMode="auto">
            <a:xfrm rot="5400000">
              <a:off x="11879279" y="401724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6" name="Freeform 45"/>
            <p:cNvSpPr/>
            <p:nvPr/>
          </p:nvSpPr>
          <p:spPr bwMode="auto">
            <a:xfrm rot="5400000">
              <a:off x="11857128" y="5773069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7" name="Freeform 46"/>
            <p:cNvSpPr/>
            <p:nvPr/>
          </p:nvSpPr>
          <p:spPr bwMode="auto">
            <a:xfrm rot="5400000">
              <a:off x="11906187" y="276716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8" name="Freeform 47"/>
            <p:cNvSpPr/>
            <p:nvPr/>
          </p:nvSpPr>
          <p:spPr bwMode="auto">
            <a:xfrm rot="5400000">
              <a:off x="11864332" y="378611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9" name="Freeform 48"/>
            <p:cNvSpPr/>
            <p:nvPr/>
          </p:nvSpPr>
          <p:spPr bwMode="auto">
            <a:xfrm rot="5400000">
              <a:off x="11859589" y="3552646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0" name="Freeform 49"/>
            <p:cNvSpPr/>
            <p:nvPr/>
          </p:nvSpPr>
          <p:spPr bwMode="auto">
            <a:xfrm rot="5400000">
              <a:off x="11858203" y="644431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1" name="Freeform 62"/>
            <p:cNvSpPr/>
            <p:nvPr/>
          </p:nvSpPr>
          <p:spPr bwMode="auto">
            <a:xfrm rot="5400000">
              <a:off x="11650021" y="288696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2" name="Freeform 63"/>
            <p:cNvSpPr/>
            <p:nvPr/>
          </p:nvSpPr>
          <p:spPr bwMode="auto">
            <a:xfrm rot="5400000">
              <a:off x="11661379" y="402557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3" name="Freeform 64"/>
            <p:cNvSpPr/>
            <p:nvPr/>
          </p:nvSpPr>
          <p:spPr bwMode="auto">
            <a:xfrm rot="5400000">
              <a:off x="11629330" y="26186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4" name="Freeform 65"/>
            <p:cNvSpPr/>
            <p:nvPr/>
          </p:nvSpPr>
          <p:spPr bwMode="auto">
            <a:xfrm rot="5400000">
              <a:off x="11629961" y="376266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5" name="Freeform 66"/>
            <p:cNvSpPr/>
            <p:nvPr/>
          </p:nvSpPr>
          <p:spPr bwMode="auto">
            <a:xfrm rot="5400000">
              <a:off x="11617743" y="53091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6" name="Freeform 67"/>
            <p:cNvSpPr/>
            <p:nvPr/>
          </p:nvSpPr>
          <p:spPr bwMode="auto">
            <a:xfrm rot="5400000">
              <a:off x="11597923" y="452512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7" name="Freeform 68"/>
            <p:cNvSpPr/>
            <p:nvPr/>
          </p:nvSpPr>
          <p:spPr bwMode="auto">
            <a:xfrm rot="5400000">
              <a:off x="11625311" y="318238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8" name="Freeform 69"/>
            <p:cNvSpPr/>
            <p:nvPr/>
          </p:nvSpPr>
          <p:spPr bwMode="auto">
            <a:xfrm rot="5400000">
              <a:off x="11604568" y="559134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9" name="Freeform 70"/>
            <p:cNvSpPr/>
            <p:nvPr/>
          </p:nvSpPr>
          <p:spPr bwMode="auto">
            <a:xfrm rot="5400000">
              <a:off x="11568781" y="618309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0" name="Freeform 71"/>
            <p:cNvSpPr/>
            <p:nvPr/>
          </p:nvSpPr>
          <p:spPr bwMode="auto">
            <a:xfrm rot="5400000">
              <a:off x="11616111" y="507069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1" name="Freeform 72"/>
            <p:cNvSpPr/>
            <p:nvPr/>
          </p:nvSpPr>
          <p:spPr bwMode="auto">
            <a:xfrm rot="5400000">
              <a:off x="11612848" y="484383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2" name="Freeform 73"/>
            <p:cNvSpPr/>
            <p:nvPr/>
          </p:nvSpPr>
          <p:spPr bwMode="auto">
            <a:xfrm rot="5400000">
              <a:off x="11617721" y="434420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3" name="Freeform 74"/>
            <p:cNvSpPr/>
            <p:nvPr/>
          </p:nvSpPr>
          <p:spPr bwMode="auto">
            <a:xfrm rot="5400000">
              <a:off x="11585673" y="59244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4" name="Freeform 75"/>
            <p:cNvSpPr/>
            <p:nvPr/>
          </p:nvSpPr>
          <p:spPr bwMode="auto">
            <a:xfrm rot="5400000">
              <a:off x="11680682" y="237888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5" name="Freeform 77"/>
            <p:cNvSpPr/>
            <p:nvPr/>
          </p:nvSpPr>
          <p:spPr bwMode="auto">
            <a:xfrm rot="5400000">
              <a:off x="11585928" y="354316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6" name="Freeform 85"/>
            <p:cNvSpPr/>
            <p:nvPr/>
          </p:nvSpPr>
          <p:spPr bwMode="auto">
            <a:xfrm rot="5400000">
              <a:off x="11572187" y="637098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7" name="Freeform 87"/>
            <p:cNvSpPr/>
            <p:nvPr/>
          </p:nvSpPr>
          <p:spPr bwMode="auto">
            <a:xfrm rot="5400000">
              <a:off x="11559666" y="659402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8" name="Freeform 88"/>
            <p:cNvSpPr/>
            <p:nvPr/>
          </p:nvSpPr>
          <p:spPr bwMode="auto">
            <a:xfrm rot="5400000">
              <a:off x="11660227" y="564043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9" name="Freeform 8"/>
            <p:cNvSpPr/>
            <p:nvPr/>
          </p:nvSpPr>
          <p:spPr bwMode="auto">
            <a:xfrm rot="5400000">
              <a:off x="11923344" y="-287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16845" y="3435586"/>
            <a:ext cx="9582383" cy="4396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514350" lvl="1" indent="-285750">
              <a:lnSpc>
                <a:spcPct val="14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dirty="0">
                <a:latin typeface="Times New Roman" panose="02020603050405020304"/>
                <a:cs typeface="Times New Roman" panose="02020603050405020304"/>
              </a:rPr>
              <a:t>Ce 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este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o 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tabela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semantica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inchisa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?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6151" y="3975335"/>
            <a:ext cx="82277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en-US" dirty="0">
                <a:latin typeface="Times New Roman" panose="02020603050405020304"/>
                <a:cs typeface="Times New Roman" panose="02020603050405020304"/>
              </a:rPr>
              <a:t>O 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tabela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semantica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se 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numeste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inchisa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daca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toate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ramurile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sale sunt 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inchise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7914" y="4522728"/>
            <a:ext cx="49539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en-US" dirty="0">
                <a:latin typeface="Times New Roman" panose="02020603050405020304"/>
                <a:cs typeface="Times New Roman" panose="02020603050405020304"/>
              </a:rPr>
              <a:t>Ce 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este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o 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ramura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inchisa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9677" y="5032492"/>
            <a:ext cx="96858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en-US" dirty="0">
                <a:latin typeface="Times New Roman" panose="02020603050405020304"/>
                <a:cs typeface="Times New Roman" panose="02020603050405020304"/>
              </a:rPr>
              <a:t> O 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ramura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a 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tabelei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se 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numeste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inchisa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(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simbolizata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prin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⨂) 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daca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ea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contine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o formula 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si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negatia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ei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. In 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caz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contrar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se 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numeste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deschisa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(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simbolizata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prin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 ʘ).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2034" y="2757664"/>
            <a:ext cx="9281348" cy="6651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en-US" dirty="0"/>
              <a:t>O formula 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tautologie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o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semantica</a:t>
            </a:r>
            <a:r>
              <a:rPr lang="en-US" dirty="0"/>
              <a:t> </a:t>
            </a:r>
            <a:r>
              <a:rPr lang="en-US" dirty="0" err="1"/>
              <a:t>inchisa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formula 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¬</a:t>
            </a:r>
            <a:r>
              <a:rPr lang="en-US" dirty="0"/>
              <a:t>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810" y="641808"/>
            <a:ext cx="8206812" cy="1073862"/>
          </a:xfrm>
        </p:spPr>
        <p:txBody>
          <a:bodyPr>
            <a:normAutofit/>
          </a:bodyPr>
          <a:lstStyle/>
          <a:p>
            <a:r>
              <a:rPr lang="en-US" dirty="0" err="1"/>
              <a:t>Primul</a:t>
            </a:r>
            <a:r>
              <a:rPr lang="en-US" dirty="0"/>
              <a:t> pas</a:t>
            </a: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90" y="1869762"/>
            <a:ext cx="12175432" cy="4111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785" y="2406015"/>
            <a:ext cx="6673850" cy="31191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Negam formula A</a:t>
            </a:r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A = (p → q) → ((r → t) → (p ^ r → q ^ t))</a:t>
            </a:r>
            <a:endParaRPr lang="en-US" dirty="0"/>
          </a:p>
          <a:p>
            <a:pPr>
              <a:buClr>
                <a:srgbClr val="C3B2A7"/>
              </a:buClr>
            </a:pPr>
            <a:r>
              <a:rPr lang="en-US" dirty="0">
                <a:latin typeface="Times New Roman" panose="02020603050405020304"/>
                <a:cs typeface="Times New Roman" panose="02020603050405020304"/>
              </a:rPr>
              <a:t>¬A = ¬(</a:t>
            </a:r>
            <a:r>
              <a:rPr lang="en-US" dirty="0">
                <a:ea typeface="+mn-lt"/>
                <a:cs typeface="+mn-lt"/>
              </a:rPr>
              <a:t>(p → q) → ((r → t) → (p ^ r → q ^ t)))</a:t>
            </a:r>
          </a:p>
          <a:p>
            <a:pPr>
              <a:buClr>
                <a:srgbClr val="C3B2A7"/>
              </a:buClr>
            </a:pPr>
            <a:endParaRPr lang="en-US" dirty="0">
              <a:latin typeface="Times New Roman" panose="02020603050405020304"/>
              <a:cs typeface="Times New Roman" panose="02020603050405020304"/>
            </a:endParaRPr>
          </a:p>
          <a:p>
            <a:pPr>
              <a:buClr>
                <a:srgbClr val="C3B2A7"/>
              </a:buClr>
            </a:pPr>
            <a:endParaRPr lang="en-US" dirty="0"/>
          </a:p>
        </p:txBody>
      </p:sp>
      <p:grpSp>
        <p:nvGrpSpPr>
          <p:cNvPr id="16" name="Group 15"/>
          <p:cNvGrpSpPr>
            <a:grpSpLocks noGrp="1" noUngrp="1" noRot="1" noChangeAspect="1" noMove="1" noResize="1"/>
          </p:cNvGrpSpPr>
          <p:nvPr/>
        </p:nvGrpSpPr>
        <p:grpSpPr>
          <a:xfrm>
            <a:off x="9487075" y="-18787"/>
            <a:ext cx="1843554" cy="6861159"/>
            <a:chOff x="9487075" y="-18787"/>
            <a:chExt cx="1843554" cy="6861159"/>
          </a:xfrm>
        </p:grpSpPr>
        <p:sp>
          <p:nvSpPr>
            <p:cNvPr id="17" name="Freeform 78"/>
            <p:cNvSpPr/>
            <p:nvPr/>
          </p:nvSpPr>
          <p:spPr bwMode="auto">
            <a:xfrm rot="5400000">
              <a:off x="11206607" y="75502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79"/>
            <p:cNvSpPr/>
            <p:nvPr/>
          </p:nvSpPr>
          <p:spPr bwMode="auto">
            <a:xfrm rot="5400000">
              <a:off x="11180625" y="104325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80"/>
            <p:cNvSpPr/>
            <p:nvPr/>
          </p:nvSpPr>
          <p:spPr bwMode="auto">
            <a:xfrm rot="5400000">
              <a:off x="11234861" y="125610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82"/>
            <p:cNvSpPr/>
            <p:nvPr/>
          </p:nvSpPr>
          <p:spPr bwMode="auto">
            <a:xfrm rot="5400000">
              <a:off x="11206627" y="193010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83"/>
            <p:cNvSpPr/>
            <p:nvPr/>
          </p:nvSpPr>
          <p:spPr bwMode="auto">
            <a:xfrm rot="5400000">
              <a:off x="11177081" y="1699681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84"/>
            <p:cNvSpPr/>
            <p:nvPr/>
          </p:nvSpPr>
          <p:spPr bwMode="auto">
            <a:xfrm rot="5400000">
              <a:off x="11188097" y="55044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86"/>
            <p:cNvSpPr/>
            <p:nvPr/>
          </p:nvSpPr>
          <p:spPr bwMode="auto">
            <a:xfrm rot="5400000">
              <a:off x="11208746" y="22609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89"/>
            <p:cNvSpPr/>
            <p:nvPr/>
          </p:nvSpPr>
          <p:spPr bwMode="auto">
            <a:xfrm rot="5400000">
              <a:off x="11152869" y="148733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05"/>
            <p:cNvSpPr/>
            <p:nvPr/>
          </p:nvSpPr>
          <p:spPr bwMode="auto">
            <a:xfrm rot="5400000">
              <a:off x="10944752" y="190795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06"/>
            <p:cNvSpPr/>
            <p:nvPr/>
          </p:nvSpPr>
          <p:spPr bwMode="auto">
            <a:xfrm rot="5400000">
              <a:off x="10933765" y="5991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107"/>
            <p:cNvSpPr/>
            <p:nvPr/>
          </p:nvSpPr>
          <p:spPr bwMode="auto">
            <a:xfrm rot="5400000">
              <a:off x="10645753" y="124026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108"/>
            <p:cNvSpPr/>
            <p:nvPr/>
          </p:nvSpPr>
          <p:spPr bwMode="auto">
            <a:xfrm rot="5400000">
              <a:off x="10931436" y="120899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109"/>
            <p:cNvSpPr/>
            <p:nvPr/>
          </p:nvSpPr>
          <p:spPr bwMode="auto">
            <a:xfrm rot="5400000">
              <a:off x="10914633" y="171031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110"/>
            <p:cNvSpPr/>
            <p:nvPr/>
          </p:nvSpPr>
          <p:spPr bwMode="auto">
            <a:xfrm rot="5400000">
              <a:off x="10911489" y="35131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111"/>
            <p:cNvSpPr/>
            <p:nvPr/>
          </p:nvSpPr>
          <p:spPr bwMode="auto">
            <a:xfrm rot="5400000">
              <a:off x="10912688" y="143881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112"/>
            <p:cNvSpPr/>
            <p:nvPr/>
          </p:nvSpPr>
          <p:spPr bwMode="auto">
            <a:xfrm rot="5400000">
              <a:off x="10922191" y="92015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122"/>
            <p:cNvSpPr/>
            <p:nvPr/>
          </p:nvSpPr>
          <p:spPr bwMode="auto">
            <a:xfrm rot="5400000">
              <a:off x="10665982" y="1751917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123"/>
            <p:cNvSpPr/>
            <p:nvPr/>
          </p:nvSpPr>
          <p:spPr bwMode="auto">
            <a:xfrm rot="5400000">
              <a:off x="10693201" y="20578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130"/>
            <p:cNvSpPr/>
            <p:nvPr/>
          </p:nvSpPr>
          <p:spPr bwMode="auto">
            <a:xfrm rot="5400000">
              <a:off x="10666422" y="49503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131"/>
            <p:cNvSpPr/>
            <p:nvPr/>
          </p:nvSpPr>
          <p:spPr bwMode="auto">
            <a:xfrm rot="5400000">
              <a:off x="10680240" y="1050023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" name="Freeform 132"/>
            <p:cNvSpPr/>
            <p:nvPr/>
          </p:nvSpPr>
          <p:spPr bwMode="auto">
            <a:xfrm rot="5400000">
              <a:off x="10681895" y="1929658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Freeform 135"/>
            <p:cNvSpPr/>
            <p:nvPr/>
          </p:nvSpPr>
          <p:spPr bwMode="auto">
            <a:xfrm rot="5400000">
              <a:off x="10667579" y="820365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141"/>
            <p:cNvSpPr/>
            <p:nvPr/>
          </p:nvSpPr>
          <p:spPr bwMode="auto">
            <a:xfrm rot="5400000">
              <a:off x="10606131" y="142204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70"/>
            <p:cNvSpPr/>
            <p:nvPr/>
          </p:nvSpPr>
          <p:spPr bwMode="auto">
            <a:xfrm rot="5400000">
              <a:off x="11139135" y="6127480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77"/>
            <p:cNvSpPr/>
            <p:nvPr/>
          </p:nvSpPr>
          <p:spPr bwMode="auto">
            <a:xfrm rot="5400000">
              <a:off x="11204834" y="1955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Freeform 85"/>
            <p:cNvSpPr/>
            <p:nvPr/>
          </p:nvSpPr>
          <p:spPr bwMode="auto">
            <a:xfrm rot="5400000">
              <a:off x="11095912" y="6390891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Freeform 87"/>
            <p:cNvSpPr/>
            <p:nvPr/>
          </p:nvSpPr>
          <p:spPr bwMode="auto">
            <a:xfrm rot="5400000">
              <a:off x="10837214" y="6671777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Freeform 94"/>
            <p:cNvSpPr/>
            <p:nvPr/>
          </p:nvSpPr>
          <p:spPr bwMode="auto">
            <a:xfrm rot="5400000">
              <a:off x="11130171" y="6639040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118"/>
            <p:cNvSpPr/>
            <p:nvPr/>
          </p:nvSpPr>
          <p:spPr bwMode="auto">
            <a:xfrm rot="5400000">
              <a:off x="10850965" y="646304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19"/>
            <p:cNvSpPr/>
            <p:nvPr/>
          </p:nvSpPr>
          <p:spPr bwMode="auto">
            <a:xfrm rot="5400000">
              <a:off x="10836655" y="6278123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21"/>
            <p:cNvSpPr/>
            <p:nvPr/>
          </p:nvSpPr>
          <p:spPr bwMode="auto">
            <a:xfrm rot="5400000">
              <a:off x="10685814" y="5686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39"/>
            <p:cNvSpPr/>
            <p:nvPr/>
          </p:nvSpPr>
          <p:spPr bwMode="auto">
            <a:xfrm rot="5400000">
              <a:off x="10551483" y="6473587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44"/>
            <p:cNvSpPr/>
            <p:nvPr/>
          </p:nvSpPr>
          <p:spPr bwMode="auto">
            <a:xfrm rot="5400000">
              <a:off x="10240033" y="6057255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45"/>
            <p:cNvSpPr/>
            <p:nvPr/>
          </p:nvSpPr>
          <p:spPr bwMode="auto">
            <a:xfrm rot="5400000">
              <a:off x="10542048" y="610233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8"/>
            <p:cNvSpPr/>
            <p:nvPr/>
          </p:nvSpPr>
          <p:spPr bwMode="auto">
            <a:xfrm rot="5400000">
              <a:off x="10557195" y="667477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8"/>
            <p:cNvSpPr/>
            <p:nvPr/>
          </p:nvSpPr>
          <p:spPr bwMode="auto">
            <a:xfrm rot="5400000">
              <a:off x="10947246" y="1071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8"/>
            <p:cNvSpPr/>
            <p:nvPr/>
          </p:nvSpPr>
          <p:spPr bwMode="auto">
            <a:xfrm rot="16200000">
              <a:off x="9495328" y="652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Freeform 51"/>
            <p:cNvSpPr/>
            <p:nvPr/>
          </p:nvSpPr>
          <p:spPr bwMode="auto">
            <a:xfrm rot="16200000">
              <a:off x="10919804" y="604445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54"/>
            <p:cNvSpPr/>
            <p:nvPr/>
          </p:nvSpPr>
          <p:spPr bwMode="auto">
            <a:xfrm rot="16200000">
              <a:off x="9496721" y="622229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59"/>
            <p:cNvSpPr/>
            <p:nvPr/>
          </p:nvSpPr>
          <p:spPr bwMode="auto">
            <a:xfrm rot="16200000">
              <a:off x="9495778" y="6496289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61"/>
            <p:cNvSpPr/>
            <p:nvPr/>
          </p:nvSpPr>
          <p:spPr bwMode="auto">
            <a:xfrm rot="16200000">
              <a:off x="9504784" y="6673032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78"/>
            <p:cNvSpPr/>
            <p:nvPr/>
          </p:nvSpPr>
          <p:spPr bwMode="auto">
            <a:xfrm rot="16200000">
              <a:off x="9693918" y="6027834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84"/>
            <p:cNvSpPr/>
            <p:nvPr/>
          </p:nvSpPr>
          <p:spPr bwMode="auto">
            <a:xfrm rot="16200000">
              <a:off x="9738047" y="635842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86"/>
            <p:cNvSpPr/>
            <p:nvPr/>
          </p:nvSpPr>
          <p:spPr bwMode="auto">
            <a:xfrm rot="16200000">
              <a:off x="9740367" y="6606831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106"/>
            <p:cNvSpPr/>
            <p:nvPr/>
          </p:nvSpPr>
          <p:spPr bwMode="auto">
            <a:xfrm rot="16200000">
              <a:off x="10001124" y="620371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110"/>
            <p:cNvSpPr/>
            <p:nvPr/>
          </p:nvSpPr>
          <p:spPr bwMode="auto">
            <a:xfrm rot="16200000">
              <a:off x="10030489" y="6434417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123"/>
            <p:cNvSpPr/>
            <p:nvPr/>
          </p:nvSpPr>
          <p:spPr bwMode="auto">
            <a:xfrm rot="16200000">
              <a:off x="10259198" y="6522255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130"/>
            <p:cNvSpPr/>
            <p:nvPr/>
          </p:nvSpPr>
          <p:spPr bwMode="auto">
            <a:xfrm rot="16200000">
              <a:off x="10245427" y="6305405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141"/>
            <p:cNvSpPr/>
            <p:nvPr/>
          </p:nvSpPr>
          <p:spPr bwMode="auto">
            <a:xfrm rot="16200000">
              <a:off x="10304283" y="667879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34"/>
            <p:cNvSpPr/>
            <p:nvPr/>
          </p:nvSpPr>
          <p:spPr bwMode="auto">
            <a:xfrm rot="16200000">
              <a:off x="9461752" y="1403097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36"/>
            <p:cNvSpPr/>
            <p:nvPr/>
          </p:nvSpPr>
          <p:spPr bwMode="auto">
            <a:xfrm rot="16200000">
              <a:off x="9484215" y="72244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" name="Freeform 38"/>
            <p:cNvSpPr/>
            <p:nvPr/>
          </p:nvSpPr>
          <p:spPr bwMode="auto">
            <a:xfrm rot="16200000">
              <a:off x="9481617" y="1902264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" name="Freeform 39"/>
            <p:cNvSpPr/>
            <p:nvPr/>
          </p:nvSpPr>
          <p:spPr bwMode="auto">
            <a:xfrm rot="16200000">
              <a:off x="9496825" y="1732534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Freeform 41"/>
            <p:cNvSpPr/>
            <p:nvPr/>
          </p:nvSpPr>
          <p:spPr bwMode="auto">
            <a:xfrm rot="16200000">
              <a:off x="9484215" y="514912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42"/>
            <p:cNvSpPr/>
            <p:nvPr/>
          </p:nvSpPr>
          <p:spPr bwMode="auto">
            <a:xfrm rot="16200000">
              <a:off x="9496047" y="1178128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Freeform 45"/>
            <p:cNvSpPr/>
            <p:nvPr/>
          </p:nvSpPr>
          <p:spPr bwMode="auto">
            <a:xfrm rot="16200000">
              <a:off x="9514408" y="93246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49"/>
            <p:cNvSpPr/>
            <p:nvPr/>
          </p:nvSpPr>
          <p:spPr bwMode="auto">
            <a:xfrm rot="16200000">
              <a:off x="9530170" y="282433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Freeform 65"/>
            <p:cNvSpPr/>
            <p:nvPr/>
          </p:nvSpPr>
          <p:spPr bwMode="auto">
            <a:xfrm rot="16200000">
              <a:off x="9783885" y="1216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66"/>
            <p:cNvSpPr/>
            <p:nvPr/>
          </p:nvSpPr>
          <p:spPr bwMode="auto">
            <a:xfrm rot="16200000">
              <a:off x="9796965" y="1387451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Freeform 69"/>
            <p:cNvSpPr/>
            <p:nvPr/>
          </p:nvSpPr>
          <p:spPr bwMode="auto">
            <a:xfrm rot="16200000">
              <a:off x="9796848" y="1105206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70"/>
            <p:cNvSpPr/>
            <p:nvPr/>
          </p:nvSpPr>
          <p:spPr bwMode="auto">
            <a:xfrm rot="16200000">
              <a:off x="9845927" y="54936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71"/>
            <p:cNvSpPr/>
            <p:nvPr/>
          </p:nvSpPr>
          <p:spPr bwMode="auto">
            <a:xfrm rot="16200000">
              <a:off x="9798597" y="164707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72"/>
            <p:cNvSpPr/>
            <p:nvPr/>
          </p:nvSpPr>
          <p:spPr bwMode="auto">
            <a:xfrm rot="16200000">
              <a:off x="9801860" y="187393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0" name="Freeform 74"/>
            <p:cNvSpPr/>
            <p:nvPr/>
          </p:nvSpPr>
          <p:spPr bwMode="auto">
            <a:xfrm rot="16200000">
              <a:off x="9822832" y="763091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1" name="Freeform 85"/>
            <p:cNvSpPr/>
            <p:nvPr/>
          </p:nvSpPr>
          <p:spPr bwMode="auto">
            <a:xfrm rot="16200000">
              <a:off x="9846066" y="340257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87"/>
            <p:cNvSpPr/>
            <p:nvPr/>
          </p:nvSpPr>
          <p:spPr bwMode="auto">
            <a:xfrm rot="16200000">
              <a:off x="10111402" y="672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88"/>
            <p:cNvSpPr/>
            <p:nvPr/>
          </p:nvSpPr>
          <p:spPr bwMode="auto">
            <a:xfrm rot="16200000">
              <a:off x="9879430" y="1161387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94"/>
            <p:cNvSpPr/>
            <p:nvPr/>
          </p:nvSpPr>
          <p:spPr bwMode="auto">
            <a:xfrm rot="16200000">
              <a:off x="10064748" y="130606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97"/>
            <p:cNvSpPr/>
            <p:nvPr/>
          </p:nvSpPr>
          <p:spPr bwMode="auto">
            <a:xfrm rot="16200000">
              <a:off x="10059415" y="175692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99"/>
            <p:cNvSpPr/>
            <p:nvPr/>
          </p:nvSpPr>
          <p:spPr bwMode="auto">
            <a:xfrm rot="16200000">
              <a:off x="10044896" y="1960730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7" name="Freeform 101"/>
            <p:cNvSpPr/>
            <p:nvPr/>
          </p:nvSpPr>
          <p:spPr bwMode="auto">
            <a:xfrm rot="16200000">
              <a:off x="10072093" y="147872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8" name="Freeform 102"/>
            <p:cNvSpPr/>
            <p:nvPr/>
          </p:nvSpPr>
          <p:spPr bwMode="auto">
            <a:xfrm rot="16200000">
              <a:off x="10092750" y="110955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Freeform 103"/>
            <p:cNvSpPr/>
            <p:nvPr/>
          </p:nvSpPr>
          <p:spPr bwMode="auto">
            <a:xfrm rot="16200000">
              <a:off x="10090347" y="8358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Freeform 113"/>
            <p:cNvSpPr/>
            <p:nvPr/>
          </p:nvSpPr>
          <p:spPr bwMode="auto">
            <a:xfrm rot="16200000">
              <a:off x="10154699" y="201088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1" name="Freeform 117"/>
            <p:cNvSpPr/>
            <p:nvPr/>
          </p:nvSpPr>
          <p:spPr bwMode="auto">
            <a:xfrm rot="16200000">
              <a:off x="10172350" y="88929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2" name="Freeform 118"/>
            <p:cNvSpPr/>
            <p:nvPr/>
          </p:nvSpPr>
          <p:spPr bwMode="auto">
            <a:xfrm rot="16200000">
              <a:off x="10158870" y="22103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119"/>
            <p:cNvSpPr/>
            <p:nvPr/>
          </p:nvSpPr>
          <p:spPr bwMode="auto">
            <a:xfrm rot="16200000">
              <a:off x="10175741" y="434733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136"/>
            <p:cNvSpPr/>
            <p:nvPr/>
          </p:nvSpPr>
          <p:spPr bwMode="auto">
            <a:xfrm rot="16200000">
              <a:off x="10367505" y="126325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5" name="Freeform 137"/>
            <p:cNvSpPr/>
            <p:nvPr/>
          </p:nvSpPr>
          <p:spPr bwMode="auto">
            <a:xfrm rot="16200000">
              <a:off x="10383010" y="1588642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6" name="Freeform 138"/>
            <p:cNvSpPr/>
            <p:nvPr/>
          </p:nvSpPr>
          <p:spPr bwMode="auto">
            <a:xfrm rot="16200000">
              <a:off x="10011645" y="6072976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7" name="Freeform 139"/>
            <p:cNvSpPr/>
            <p:nvPr/>
          </p:nvSpPr>
          <p:spPr bwMode="auto">
            <a:xfrm rot="16200000">
              <a:off x="10386950" y="32114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143"/>
            <p:cNvSpPr/>
            <p:nvPr/>
          </p:nvSpPr>
          <p:spPr bwMode="auto">
            <a:xfrm rot="16200000">
              <a:off x="10420791" y="1074883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144"/>
            <p:cNvSpPr/>
            <p:nvPr/>
          </p:nvSpPr>
          <p:spPr bwMode="auto">
            <a:xfrm rot="16200000">
              <a:off x="10413458" y="790064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0" name="Freeform 145"/>
            <p:cNvSpPr/>
            <p:nvPr/>
          </p:nvSpPr>
          <p:spPr bwMode="auto">
            <a:xfrm rot="16200000">
              <a:off x="10417528" y="60206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1" name="Freeform 8"/>
            <p:cNvSpPr/>
            <p:nvPr/>
          </p:nvSpPr>
          <p:spPr bwMode="auto">
            <a:xfrm rot="16200000">
              <a:off x="10381238" y="13109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2" name="Freeform 8"/>
            <p:cNvSpPr/>
            <p:nvPr/>
          </p:nvSpPr>
          <p:spPr bwMode="auto">
            <a:xfrm rot="16200000">
              <a:off x="10028159" y="669354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7" name="Graphic 6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5685" y="2406037"/>
            <a:ext cx="3074190" cy="3074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92175" y="650240"/>
            <a:ext cx="9992995" cy="578866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fontAlgn="auto">
              <a:lnSpc>
                <a:spcPct val="100000"/>
              </a:lnSpc>
              <a:buClr>
                <a:srgbClr val="C3B2A7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                                             ¬((p → q) → ((r → t) → (p ^ r → q ^ t))) 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(1)</a:t>
            </a:r>
            <a:endParaRPr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Clr>
                <a:srgbClr val="C3B2A7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                                                                    (p → q) 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(2)</a:t>
            </a:r>
            <a:r>
              <a:rPr lang="en-US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                                                  </a:t>
            </a:r>
          </a:p>
          <a:p>
            <a:pPr marL="0" indent="0" fontAlgn="auto">
              <a:lnSpc>
                <a:spcPct val="100000"/>
              </a:lnSpc>
              <a:buClr>
                <a:srgbClr val="C3B2A7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                                                     ¬ ((r → t) → (p ^ r → q ^ t)) 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(3)</a:t>
            </a:r>
            <a:r>
              <a:rPr lang="en-US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     </a:t>
            </a:r>
          </a:p>
          <a:p>
            <a:pPr marL="0" indent="0" fontAlgn="auto">
              <a:lnSpc>
                <a:spcPct val="100000"/>
              </a:lnSpc>
              <a:buClr>
                <a:srgbClr val="C3B2A7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                                                                      (r → t)  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(4)</a:t>
            </a:r>
            <a:endParaRPr lang="en-US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0" indent="0" fontAlgn="auto">
              <a:lnSpc>
                <a:spcPct val="100000"/>
              </a:lnSpc>
              <a:buClr>
                <a:srgbClr val="C3B2A7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                                                              ¬(p ^ r → q ^ t) 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(5)</a:t>
            </a:r>
            <a:endParaRPr lang="en-US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0" indent="0" fontAlgn="auto">
              <a:lnSpc>
                <a:spcPct val="100000"/>
              </a:lnSpc>
              <a:buClr>
                <a:srgbClr val="C3B2A7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                                                                        p ^ r 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(6)</a:t>
            </a:r>
            <a:endParaRPr lang="en-US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0" indent="0" fontAlgn="auto">
              <a:lnSpc>
                <a:spcPct val="100000"/>
              </a:lnSpc>
              <a:buClr>
                <a:srgbClr val="C3B2A7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                                                                    ¬(q ^ t) 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(7)</a:t>
            </a:r>
            <a:r>
              <a:rPr lang="en-US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            </a:t>
            </a:r>
          </a:p>
          <a:p>
            <a:pPr marL="0" indent="0" fontAlgn="auto">
              <a:lnSpc>
                <a:spcPct val="100000"/>
              </a:lnSpc>
              <a:buClr>
                <a:srgbClr val="C3B2A7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                                                                           p</a:t>
            </a:r>
          </a:p>
          <a:p>
            <a:pPr marL="0" indent="0" fontAlgn="auto">
              <a:lnSpc>
                <a:spcPct val="100000"/>
              </a:lnSpc>
              <a:buClr>
                <a:srgbClr val="C3B2A7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                                                                           r                               </a:t>
            </a:r>
            <a:endParaRPr lang="en-US" dirty="0"/>
          </a:p>
          <a:p>
            <a:pPr marL="0" indent="0" fontAlgn="auto">
              <a:lnSpc>
                <a:spcPct val="100000"/>
              </a:lnSpc>
              <a:buClr>
                <a:srgbClr val="C3B2A7"/>
              </a:buClr>
              <a:buNone/>
            </a:pPr>
            <a:r>
              <a:rPr lang="en-US" dirty="0"/>
              <a:t>                    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¬q                                                 ¬t              </a:t>
            </a:r>
          </a:p>
          <a:p>
            <a:pPr marL="0" indent="0" fontAlgn="auto">
              <a:lnSpc>
                <a:spcPct val="100000"/>
              </a:lnSpc>
              <a:buClr>
                <a:srgbClr val="C3B2A7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                                 ¬p                   q                              ¬p                     q     </a:t>
            </a:r>
          </a:p>
          <a:p>
            <a:pPr marL="0" indent="0" fontAlgn="auto">
              <a:lnSpc>
                <a:spcPct val="100000"/>
              </a:lnSpc>
              <a:buClr>
                <a:srgbClr val="C3B2A7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                                                                                    ¬r         t          ¬r         t        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435475" y="4133850"/>
            <a:ext cx="1198245" cy="2438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130925" y="4123690"/>
            <a:ext cx="1056005" cy="264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562985" y="4600575"/>
            <a:ext cx="263525" cy="1219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304030" y="4610735"/>
            <a:ext cx="192405" cy="1422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993890" y="4641215"/>
            <a:ext cx="264160" cy="132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704455" y="4651375"/>
            <a:ext cx="456565" cy="1524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699250" y="4996815"/>
            <a:ext cx="101600" cy="812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902450" y="4996815"/>
            <a:ext cx="111760" cy="812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161020" y="4996815"/>
            <a:ext cx="152400" cy="1117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7" idx="2"/>
          </p:cNvCxnSpPr>
          <p:nvPr/>
        </p:nvCxnSpPr>
        <p:spPr>
          <a:xfrm>
            <a:off x="8496300" y="4935855"/>
            <a:ext cx="215265" cy="1746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8100060" y="1118870"/>
            <a:ext cx="76200" cy="59880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8404860" y="1233805"/>
            <a:ext cx="1714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/>
                <a:cs typeface="Times New Roman" panose="02020603050405020304"/>
                <a:sym typeface="+mn-ea"/>
              </a:rPr>
              <a:t>-α pentru (1)</a:t>
            </a:r>
            <a:endParaRPr lang="en-US"/>
          </a:p>
        </p:txBody>
      </p:sp>
      <p:sp>
        <p:nvSpPr>
          <p:cNvPr id="22" name="Right Brace 21"/>
          <p:cNvSpPr/>
          <p:nvPr/>
        </p:nvSpPr>
        <p:spPr>
          <a:xfrm>
            <a:off x="8100060" y="1981835"/>
            <a:ext cx="75565" cy="61912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8404860" y="2106930"/>
            <a:ext cx="2304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/>
                <a:cs typeface="Times New Roman" panose="02020603050405020304"/>
                <a:sym typeface="+mn-ea"/>
              </a:rPr>
              <a:t>-α pentru (3)</a:t>
            </a:r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8087360" y="2763520"/>
            <a:ext cx="100965" cy="57848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8404860" y="2868930"/>
            <a:ext cx="2304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/>
                <a:cs typeface="Times New Roman" panose="02020603050405020304"/>
                <a:sym typeface="+mn-ea"/>
              </a:rPr>
              <a:t>-α pentru (5)</a:t>
            </a:r>
            <a:endParaRPr lang="en-US"/>
          </a:p>
        </p:txBody>
      </p:sp>
      <p:sp>
        <p:nvSpPr>
          <p:cNvPr id="26" name="Right Brace 25"/>
          <p:cNvSpPr/>
          <p:nvPr/>
        </p:nvSpPr>
        <p:spPr>
          <a:xfrm>
            <a:off x="8100060" y="3565525"/>
            <a:ext cx="100965" cy="45339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8404860" y="3670935"/>
            <a:ext cx="2304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/>
                <a:cs typeface="Times New Roman" panose="02020603050405020304"/>
                <a:sym typeface="+mn-ea"/>
              </a:rPr>
              <a:t>-α pentru (6)</a:t>
            </a:r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2837180" y="3928110"/>
            <a:ext cx="2304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/>
                <a:cs typeface="Times New Roman" panose="02020603050405020304"/>
                <a:sym typeface="+mn-ea"/>
              </a:rPr>
              <a:t>                β pentru (7)-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1380490" y="4296410"/>
            <a:ext cx="2304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/>
                <a:cs typeface="Times New Roman" panose="02020603050405020304"/>
                <a:sym typeface="+mn-ea"/>
              </a:rPr>
              <a:t>                β pentru (2)-</a:t>
            </a:r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8087360" y="4404995"/>
            <a:ext cx="2304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/>
                <a:cs typeface="Times New Roman" panose="02020603050405020304"/>
                <a:sym typeface="+mn-ea"/>
              </a:rPr>
              <a:t>-β pentru (2)</a:t>
            </a:r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4587875" y="4803775"/>
            <a:ext cx="2040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/>
                <a:cs typeface="Times New Roman" panose="02020603050405020304"/>
                <a:sym typeface="+mn-ea"/>
              </a:rPr>
              <a:t>                   β pentru (4) -</a:t>
            </a:r>
            <a:endParaRPr lang="en-US" sz="1400"/>
          </a:p>
        </p:txBody>
      </p:sp>
      <p:sp>
        <p:nvSpPr>
          <p:cNvPr id="34" name="Text Box 33"/>
          <p:cNvSpPr txBox="1"/>
          <p:nvPr/>
        </p:nvSpPr>
        <p:spPr>
          <a:xfrm>
            <a:off x="8668385" y="4852670"/>
            <a:ext cx="2040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/>
                <a:cs typeface="Times New Roman" panose="02020603050405020304"/>
                <a:sym typeface="+mn-ea"/>
              </a:rPr>
              <a:t>- β pentru (4)</a:t>
            </a:r>
            <a:endParaRPr lang="en-US" sz="1400"/>
          </a:p>
        </p:txBody>
      </p:sp>
      <p:sp>
        <p:nvSpPr>
          <p:cNvPr id="39" name="Rectangles 38"/>
          <p:cNvSpPr/>
          <p:nvPr/>
        </p:nvSpPr>
        <p:spPr>
          <a:xfrm>
            <a:off x="5731510" y="3928110"/>
            <a:ext cx="314325" cy="2749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s 39"/>
          <p:cNvSpPr/>
          <p:nvPr/>
        </p:nvSpPr>
        <p:spPr>
          <a:xfrm>
            <a:off x="7877175" y="5108575"/>
            <a:ext cx="298450" cy="3143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s 40"/>
          <p:cNvSpPr/>
          <p:nvPr/>
        </p:nvSpPr>
        <p:spPr>
          <a:xfrm>
            <a:off x="6330315" y="5110480"/>
            <a:ext cx="298450" cy="3124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s 41"/>
          <p:cNvSpPr/>
          <p:nvPr/>
        </p:nvSpPr>
        <p:spPr>
          <a:xfrm>
            <a:off x="3173095" y="4732655"/>
            <a:ext cx="298450" cy="28511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s 42"/>
          <p:cNvSpPr/>
          <p:nvPr/>
        </p:nvSpPr>
        <p:spPr>
          <a:xfrm flipV="1">
            <a:off x="5747385" y="3503930"/>
            <a:ext cx="298450" cy="2794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s 43"/>
          <p:cNvSpPr/>
          <p:nvPr/>
        </p:nvSpPr>
        <p:spPr>
          <a:xfrm flipV="1">
            <a:off x="4587875" y="4738370"/>
            <a:ext cx="298450" cy="279400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s 44"/>
          <p:cNvSpPr/>
          <p:nvPr/>
        </p:nvSpPr>
        <p:spPr>
          <a:xfrm flipV="1">
            <a:off x="3826510" y="4340860"/>
            <a:ext cx="396240" cy="279400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s 45"/>
          <p:cNvSpPr/>
          <p:nvPr/>
        </p:nvSpPr>
        <p:spPr>
          <a:xfrm flipV="1">
            <a:off x="7014210" y="5110480"/>
            <a:ext cx="298450" cy="311785"/>
          </a:xfrm>
          <a:prstGeom prst="rect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s 46"/>
          <p:cNvSpPr/>
          <p:nvPr/>
        </p:nvSpPr>
        <p:spPr>
          <a:xfrm flipV="1">
            <a:off x="8562340" y="5110480"/>
            <a:ext cx="298450" cy="311785"/>
          </a:xfrm>
          <a:prstGeom prst="rect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s 47"/>
          <p:cNvSpPr/>
          <p:nvPr/>
        </p:nvSpPr>
        <p:spPr>
          <a:xfrm flipV="1">
            <a:off x="7292340" y="4340860"/>
            <a:ext cx="298450" cy="279400"/>
          </a:xfrm>
          <a:prstGeom prst="rect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 Box 48"/>
          <p:cNvSpPr txBox="1"/>
          <p:nvPr/>
        </p:nvSpPr>
        <p:spPr>
          <a:xfrm>
            <a:off x="3126105" y="5110480"/>
            <a:ext cx="345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+mn-lt"/>
                <a:cs typeface="+mn-lt"/>
                <a:sym typeface="+mn-ea"/>
              </a:rPr>
              <a:t>⨂</a:t>
            </a:r>
            <a:endParaRPr lang="en-US"/>
          </a:p>
        </p:txBody>
      </p:sp>
      <p:sp>
        <p:nvSpPr>
          <p:cNvPr id="50" name="Text Box 49"/>
          <p:cNvSpPr txBox="1"/>
          <p:nvPr/>
        </p:nvSpPr>
        <p:spPr>
          <a:xfrm>
            <a:off x="4564380" y="5110480"/>
            <a:ext cx="345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+mn-lt"/>
                <a:cs typeface="+mn-lt"/>
                <a:sym typeface="+mn-ea"/>
              </a:rPr>
              <a:t>⨂</a:t>
            </a:r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6283325" y="5663565"/>
            <a:ext cx="345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+mn-lt"/>
                <a:cs typeface="+mn-lt"/>
                <a:sym typeface="+mn-ea"/>
              </a:rPr>
              <a:t>⨂</a:t>
            </a:r>
            <a:endParaRPr lang="en-US"/>
          </a:p>
        </p:txBody>
      </p:sp>
      <p:sp>
        <p:nvSpPr>
          <p:cNvPr id="52" name="Text Box 51"/>
          <p:cNvSpPr txBox="1"/>
          <p:nvPr/>
        </p:nvSpPr>
        <p:spPr>
          <a:xfrm>
            <a:off x="8496300" y="5663565"/>
            <a:ext cx="345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+mn-lt"/>
                <a:cs typeface="+mn-lt"/>
                <a:sym typeface="+mn-ea"/>
              </a:rPr>
              <a:t>⨂</a:t>
            </a:r>
            <a:endParaRPr lang="en-US"/>
          </a:p>
        </p:txBody>
      </p:sp>
      <p:sp>
        <p:nvSpPr>
          <p:cNvPr id="53" name="Text Box 52"/>
          <p:cNvSpPr txBox="1"/>
          <p:nvPr/>
        </p:nvSpPr>
        <p:spPr>
          <a:xfrm>
            <a:off x="7877175" y="5663565"/>
            <a:ext cx="345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+mn-lt"/>
                <a:cs typeface="+mn-lt"/>
                <a:sym typeface="+mn-ea"/>
              </a:rPr>
              <a:t>⨂</a:t>
            </a:r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6993890" y="5663565"/>
            <a:ext cx="345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+mn-lt"/>
                <a:cs typeface="+mn-lt"/>
                <a:sym typeface="+mn-ea"/>
              </a:rPr>
              <a:t>⨂</a:t>
            </a:r>
            <a:endParaRPr lang="en-US"/>
          </a:p>
        </p:txBody>
      </p:sp>
      <p:sp>
        <p:nvSpPr>
          <p:cNvPr id="55" name="Title 54"/>
          <p:cNvSpPr>
            <a:spLocks noGrp="1"/>
          </p:cNvSpPr>
          <p:nvPr>
            <p:ph type="title"/>
          </p:nvPr>
        </p:nvSpPr>
        <p:spPr>
          <a:xfrm>
            <a:off x="142415" y="1242172"/>
            <a:ext cx="3782138" cy="362174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Al </a:t>
            </a:r>
            <a:r>
              <a:rPr lang="en-US" dirty="0" err="1"/>
              <a:t>doilea</a:t>
            </a:r>
            <a:r>
              <a:rPr lang="en-US" dirty="0"/>
              <a:t> pas</a:t>
            </a:r>
            <a:br>
              <a:rPr lang="en-US" dirty="0"/>
            </a:br>
            <a:br>
              <a:rPr lang="en-US" dirty="0"/>
            </a:br>
            <a:r>
              <a:rPr lang="en-US" sz="24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Construirea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arborelui:</a:t>
            </a:r>
            <a:br>
              <a:rPr lang="en-US" b="0" i="0" u="none" strike="noStrike" cap="none" baseline="0" noProof="0" dirty="0">
                <a:solidFill>
                  <a:srgbClr val="010000"/>
                </a:solidFill>
                <a:latin typeface="Times New Roman" panose="02020603050405020304"/>
                <a:cs typeface="Times New Roman" panose="02020603050405020304"/>
              </a:rPr>
            </a:br>
            <a:br>
              <a:rPr lang="en-US" dirty="0"/>
            </a:b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/>
      <p:bldP spid="21" grpId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/>
      <p:bldP spid="27" grpId="1"/>
      <p:bldP spid="29" grpId="0"/>
      <p:bldP spid="29" grpId="1"/>
      <p:bldP spid="30" grpId="0"/>
      <p:bldP spid="30" grpId="1"/>
      <p:bldP spid="31" grpId="0"/>
      <p:bldP spid="31" grpId="1"/>
      <p:bldP spid="33" grpId="0"/>
      <p:bldP spid="33" grpId="1"/>
      <p:bldP spid="34" grpId="0"/>
      <p:bldP spid="34" grpId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bldLvl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811" y="718366"/>
            <a:ext cx="9483513" cy="944656"/>
          </a:xfrm>
        </p:spPr>
        <p:txBody>
          <a:bodyPr>
            <a:normAutofit/>
          </a:bodyPr>
          <a:lstStyle/>
          <a:p>
            <a:r>
              <a:rPr lang="en-US" dirty="0" err="1"/>
              <a:t>Concluzie</a:t>
            </a:r>
          </a:p>
        </p:txBody>
      </p:sp>
      <p:sp>
        <p:nvSpPr>
          <p:cNvPr id="107" name="Rectangle 10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790700" y="1883764"/>
            <a:ext cx="8978579" cy="409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3967" y="2478755"/>
            <a:ext cx="7598826" cy="29456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Times New Roman" panose="02020603050405020304"/>
                <a:cs typeface="Times New Roman" panose="02020603050405020304"/>
              </a:rPr>
              <a:t>    Dupa cum se </a:t>
            </a:r>
            <a:r>
              <a:rPr lang="en-US" sz="2200" dirty="0" err="1">
                <a:latin typeface="Times New Roman" panose="02020603050405020304"/>
                <a:cs typeface="Times New Roman" panose="02020603050405020304"/>
              </a:rPr>
              <a:t>observa,</a:t>
            </a:r>
            <a:r>
              <a:rPr lang="en-US"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dirty="0" err="1">
                <a:latin typeface="Times New Roman" panose="02020603050405020304"/>
                <a:cs typeface="Times New Roman" panose="02020603050405020304"/>
              </a:rPr>
              <a:t>tabela</a:t>
            </a:r>
            <a:r>
              <a:rPr lang="en-US"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dirty="0" err="1">
                <a:latin typeface="Times New Roman" panose="02020603050405020304"/>
                <a:cs typeface="Times New Roman" panose="02020603050405020304"/>
              </a:rPr>
              <a:t>semantica asociata formulei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¬A</a:t>
            </a:r>
            <a:r>
              <a:rPr lang="en-US" sz="2200" dirty="0">
                <a:latin typeface="Times New Roman" panose="02020603050405020304"/>
                <a:cs typeface="Times New Roman" panose="02020603050405020304"/>
              </a:rPr>
              <a:t> are toate ramurile inchise, </a:t>
            </a:r>
            <a:r>
              <a:rPr lang="en-US" sz="2200" dirty="0" err="1">
                <a:latin typeface="Times New Roman" panose="02020603050405020304"/>
                <a:cs typeface="Times New Roman" panose="02020603050405020304"/>
              </a:rPr>
              <a:t>deci</a:t>
            </a:r>
            <a:r>
              <a:rPr lang="en-US" sz="2200" dirty="0">
                <a:latin typeface="Times New Roman" panose="02020603050405020304"/>
                <a:cs typeface="Times New Roman" panose="02020603050405020304"/>
              </a:rPr>
              <a:t> formula A </a:t>
            </a:r>
            <a:r>
              <a:rPr lang="en-US" sz="2200" dirty="0" err="1">
                <a:latin typeface="Times New Roman" panose="02020603050405020304"/>
                <a:cs typeface="Times New Roman" panose="02020603050405020304"/>
              </a:rPr>
              <a:t>este</a:t>
            </a:r>
            <a:r>
              <a:rPr lang="en-US" sz="2200" dirty="0">
                <a:latin typeface="Times New Roman" panose="02020603050405020304"/>
                <a:cs typeface="Times New Roman" panose="02020603050405020304"/>
              </a:rPr>
              <a:t> o </a:t>
            </a:r>
            <a:r>
              <a:rPr lang="en-US" sz="2200" dirty="0" err="1">
                <a:latin typeface="Times New Roman" panose="02020603050405020304"/>
                <a:cs typeface="Times New Roman" panose="02020603050405020304"/>
              </a:rPr>
              <a:t>tautologie</a:t>
            </a:r>
            <a:r>
              <a:rPr lang="en-US" sz="2200" dirty="0">
                <a:latin typeface="Times New Roman" panose="02020603050405020304"/>
                <a:cs typeface="Times New Roman" panose="02020603050405020304"/>
              </a:rPr>
              <a:t>.</a:t>
            </a:r>
          </a:p>
        </p:txBody>
      </p:sp>
      <p:grpSp>
        <p:nvGrpSpPr>
          <p:cNvPr id="109" name="Group 108"/>
          <p:cNvGrpSpPr>
            <a:grpSpLocks noGrp="1" noUngrp="1" noRot="1" noChangeAspect="1" noMove="1" noResize="1"/>
          </p:cNvGrpSpPr>
          <p:nvPr/>
        </p:nvGrpSpPr>
        <p:grpSpPr>
          <a:xfrm>
            <a:off x="11084460" y="-5553"/>
            <a:ext cx="781459" cy="6853105"/>
            <a:chOff x="11084460" y="-5553"/>
            <a:chExt cx="781459" cy="6853105"/>
          </a:xfrm>
        </p:grpSpPr>
        <p:sp>
          <p:nvSpPr>
            <p:cNvPr id="110" name="Freeform 59"/>
            <p:cNvSpPr/>
            <p:nvPr/>
          </p:nvSpPr>
          <p:spPr bwMode="auto">
            <a:xfrm rot="5400000">
              <a:off x="11385558" y="67086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1" name="Freeform 78"/>
            <p:cNvSpPr/>
            <p:nvPr/>
          </p:nvSpPr>
          <p:spPr bwMode="auto">
            <a:xfrm rot="5400000">
              <a:off x="11751122" y="6574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2" name="Freeform 79"/>
            <p:cNvSpPr/>
            <p:nvPr/>
          </p:nvSpPr>
          <p:spPr bwMode="auto">
            <a:xfrm rot="5400000">
              <a:off x="11763494" y="88847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3" name="Freeform 80"/>
            <p:cNvSpPr/>
            <p:nvPr/>
          </p:nvSpPr>
          <p:spPr bwMode="auto">
            <a:xfrm rot="5400000">
              <a:off x="11758153" y="112627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4" name="Freeform 81"/>
            <p:cNvSpPr/>
            <p:nvPr/>
          </p:nvSpPr>
          <p:spPr bwMode="auto">
            <a:xfrm rot="5400000">
              <a:off x="11741203" y="213932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5" name="Freeform 82"/>
            <p:cNvSpPr/>
            <p:nvPr/>
          </p:nvSpPr>
          <p:spPr bwMode="auto">
            <a:xfrm rot="5400000">
              <a:off x="11749039" y="191687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6" name="Freeform 83"/>
            <p:cNvSpPr/>
            <p:nvPr/>
          </p:nvSpPr>
          <p:spPr bwMode="auto">
            <a:xfrm rot="5400000">
              <a:off x="11721596" y="160208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7" name="Freeform 84"/>
            <p:cNvSpPr/>
            <p:nvPr/>
          </p:nvSpPr>
          <p:spPr bwMode="auto">
            <a:xfrm rot="5400000">
              <a:off x="11732612" y="4528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8" name="Freeform 86"/>
            <p:cNvSpPr/>
            <p:nvPr/>
          </p:nvSpPr>
          <p:spPr bwMode="auto">
            <a:xfrm rot="5400000">
              <a:off x="11742581" y="1068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9" name="Freeform 89"/>
            <p:cNvSpPr/>
            <p:nvPr/>
          </p:nvSpPr>
          <p:spPr bwMode="auto">
            <a:xfrm rot="5400000">
              <a:off x="11697384" y="138973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0" name="Freeform 90"/>
            <p:cNvSpPr/>
            <p:nvPr/>
          </p:nvSpPr>
          <p:spPr bwMode="auto">
            <a:xfrm rot="5400000">
              <a:off x="11775236" y="20126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1" name="Freeform 62"/>
            <p:cNvSpPr/>
            <p:nvPr/>
          </p:nvSpPr>
          <p:spPr bwMode="auto">
            <a:xfrm rot="5400000">
              <a:off x="11718261" y="288696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2" name="Freeform 63"/>
            <p:cNvSpPr/>
            <p:nvPr/>
          </p:nvSpPr>
          <p:spPr bwMode="auto">
            <a:xfrm rot="5400000">
              <a:off x="11729619" y="402557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3" name="Freeform 64"/>
            <p:cNvSpPr/>
            <p:nvPr/>
          </p:nvSpPr>
          <p:spPr bwMode="auto">
            <a:xfrm rot="5400000">
              <a:off x="11697570" y="26186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4" name="Freeform 65"/>
            <p:cNvSpPr/>
            <p:nvPr/>
          </p:nvSpPr>
          <p:spPr bwMode="auto">
            <a:xfrm rot="5400000">
              <a:off x="11698201" y="376266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5" name="Freeform 66"/>
            <p:cNvSpPr/>
            <p:nvPr/>
          </p:nvSpPr>
          <p:spPr bwMode="auto">
            <a:xfrm rot="5400000">
              <a:off x="11685983" y="53091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6" name="Freeform 67"/>
            <p:cNvSpPr/>
            <p:nvPr/>
          </p:nvSpPr>
          <p:spPr bwMode="auto">
            <a:xfrm rot="5400000">
              <a:off x="11666163" y="452512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7" name="Freeform 68"/>
            <p:cNvSpPr/>
            <p:nvPr/>
          </p:nvSpPr>
          <p:spPr bwMode="auto">
            <a:xfrm rot="5400000">
              <a:off x="11693551" y="318238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8" name="Freeform 69"/>
            <p:cNvSpPr/>
            <p:nvPr/>
          </p:nvSpPr>
          <p:spPr bwMode="auto">
            <a:xfrm rot="5400000">
              <a:off x="11672808" y="559134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9" name="Freeform 70"/>
            <p:cNvSpPr/>
            <p:nvPr/>
          </p:nvSpPr>
          <p:spPr bwMode="auto">
            <a:xfrm rot="5400000">
              <a:off x="11637021" y="618309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0" name="Freeform 71"/>
            <p:cNvSpPr/>
            <p:nvPr/>
          </p:nvSpPr>
          <p:spPr bwMode="auto">
            <a:xfrm rot="5400000">
              <a:off x="11684351" y="507069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1" name="Freeform 72"/>
            <p:cNvSpPr/>
            <p:nvPr/>
          </p:nvSpPr>
          <p:spPr bwMode="auto">
            <a:xfrm rot="5400000">
              <a:off x="11681088" y="484383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2" name="Freeform 73"/>
            <p:cNvSpPr/>
            <p:nvPr/>
          </p:nvSpPr>
          <p:spPr bwMode="auto">
            <a:xfrm rot="5400000">
              <a:off x="11685961" y="434420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3" name="Freeform 74"/>
            <p:cNvSpPr/>
            <p:nvPr/>
          </p:nvSpPr>
          <p:spPr bwMode="auto">
            <a:xfrm rot="5400000">
              <a:off x="11653913" y="59244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4" name="Freeform 75"/>
            <p:cNvSpPr/>
            <p:nvPr/>
          </p:nvSpPr>
          <p:spPr bwMode="auto">
            <a:xfrm rot="5400000">
              <a:off x="11748922" y="237888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5" name="Freeform 77"/>
            <p:cNvSpPr/>
            <p:nvPr/>
          </p:nvSpPr>
          <p:spPr bwMode="auto">
            <a:xfrm rot="5400000">
              <a:off x="11654168" y="354316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6" name="Freeform 85"/>
            <p:cNvSpPr/>
            <p:nvPr/>
          </p:nvSpPr>
          <p:spPr bwMode="auto">
            <a:xfrm rot="5400000">
              <a:off x="11640427" y="637098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7" name="Freeform 87"/>
            <p:cNvSpPr/>
            <p:nvPr/>
          </p:nvSpPr>
          <p:spPr bwMode="auto">
            <a:xfrm rot="5400000">
              <a:off x="11627906" y="666226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8" name="Freeform 88"/>
            <p:cNvSpPr/>
            <p:nvPr/>
          </p:nvSpPr>
          <p:spPr bwMode="auto">
            <a:xfrm rot="5400000">
              <a:off x="11728467" y="564043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9" name="Freeform 6"/>
            <p:cNvSpPr/>
            <p:nvPr/>
          </p:nvSpPr>
          <p:spPr bwMode="auto">
            <a:xfrm rot="5400000">
              <a:off x="11176657" y="39783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0" name="Freeform 105"/>
            <p:cNvSpPr/>
            <p:nvPr/>
          </p:nvSpPr>
          <p:spPr bwMode="auto">
            <a:xfrm rot="5400000">
              <a:off x="11488643" y="191833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1" name="Freeform 106"/>
            <p:cNvSpPr/>
            <p:nvPr/>
          </p:nvSpPr>
          <p:spPr bwMode="auto">
            <a:xfrm rot="5400000">
              <a:off x="11478280" y="5254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2" name="Freeform 107"/>
            <p:cNvSpPr/>
            <p:nvPr/>
          </p:nvSpPr>
          <p:spPr bwMode="auto">
            <a:xfrm rot="5400000">
              <a:off x="11464045" y="22054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3" name="Freeform 108"/>
            <p:cNvSpPr/>
            <p:nvPr/>
          </p:nvSpPr>
          <p:spPr bwMode="auto">
            <a:xfrm rot="5400000">
              <a:off x="11475951" y="113529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4" name="Freeform 109"/>
            <p:cNvSpPr/>
            <p:nvPr/>
          </p:nvSpPr>
          <p:spPr bwMode="auto">
            <a:xfrm rot="5400000">
              <a:off x="11459148" y="163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5" name="Freeform 110"/>
            <p:cNvSpPr/>
            <p:nvPr/>
          </p:nvSpPr>
          <p:spPr bwMode="auto">
            <a:xfrm rot="5400000">
              <a:off x="11456004" y="2776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6" name="Freeform 111"/>
            <p:cNvSpPr/>
            <p:nvPr/>
          </p:nvSpPr>
          <p:spPr bwMode="auto">
            <a:xfrm rot="5400000">
              <a:off x="11457203" y="13651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7" name="Freeform 112"/>
            <p:cNvSpPr/>
            <p:nvPr/>
          </p:nvSpPr>
          <p:spPr bwMode="auto">
            <a:xfrm rot="5400000">
              <a:off x="11466706" y="8464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8" name="Freeform 122"/>
            <p:cNvSpPr/>
            <p:nvPr/>
          </p:nvSpPr>
          <p:spPr bwMode="auto">
            <a:xfrm rot="5400000">
              <a:off x="11229267" y="15726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9" name="Freeform 123"/>
            <p:cNvSpPr/>
            <p:nvPr/>
          </p:nvSpPr>
          <p:spPr bwMode="auto">
            <a:xfrm rot="5400000">
              <a:off x="11221768" y="208501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0" name="Freeform 130"/>
            <p:cNvSpPr/>
            <p:nvPr/>
          </p:nvSpPr>
          <p:spPr bwMode="auto">
            <a:xfrm rot="5400000">
              <a:off x="11194989" y="49775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1" name="Freeform 131"/>
            <p:cNvSpPr/>
            <p:nvPr/>
          </p:nvSpPr>
          <p:spPr bwMode="auto">
            <a:xfrm rot="5400000">
              <a:off x="11224755" y="1047421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2" name="Freeform 132"/>
            <p:cNvSpPr/>
            <p:nvPr/>
          </p:nvSpPr>
          <p:spPr bwMode="auto">
            <a:xfrm rot="5400000">
              <a:off x="11226410" y="187389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3" name="Freeform 134"/>
            <p:cNvSpPr/>
            <p:nvPr/>
          </p:nvSpPr>
          <p:spPr bwMode="auto">
            <a:xfrm rot="5400000">
              <a:off x="11206558" y="200578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4" name="Freeform 135"/>
            <p:cNvSpPr/>
            <p:nvPr/>
          </p:nvSpPr>
          <p:spPr bwMode="auto">
            <a:xfrm rot="5400000">
              <a:off x="11212094" y="817763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5" name="Freeform 141"/>
            <p:cNvSpPr/>
            <p:nvPr/>
          </p:nvSpPr>
          <p:spPr bwMode="auto">
            <a:xfrm rot="5400000">
              <a:off x="11136842" y="120201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6" name="Freeform 91"/>
            <p:cNvSpPr/>
            <p:nvPr/>
          </p:nvSpPr>
          <p:spPr bwMode="auto">
            <a:xfrm rot="5400000">
              <a:off x="11467463" y="27004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7" name="Freeform 92"/>
            <p:cNvSpPr/>
            <p:nvPr/>
          </p:nvSpPr>
          <p:spPr bwMode="auto">
            <a:xfrm rot="5400000">
              <a:off x="11446503" y="23568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8" name="Freeform 93"/>
            <p:cNvSpPr/>
            <p:nvPr/>
          </p:nvSpPr>
          <p:spPr bwMode="auto">
            <a:xfrm rot="5400000">
              <a:off x="11456005" y="328527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9" name="Freeform 94"/>
            <p:cNvSpPr/>
            <p:nvPr/>
          </p:nvSpPr>
          <p:spPr bwMode="auto">
            <a:xfrm rot="5400000">
              <a:off x="11411111" y="530384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0" name="Freeform 95"/>
            <p:cNvSpPr/>
            <p:nvPr/>
          </p:nvSpPr>
          <p:spPr bwMode="auto">
            <a:xfrm rot="5400000">
              <a:off x="11429462" y="299225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1" name="Freeform 96"/>
            <p:cNvSpPr/>
            <p:nvPr/>
          </p:nvSpPr>
          <p:spPr bwMode="auto">
            <a:xfrm rot="5400000">
              <a:off x="11394848" y="351181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2" name="Freeform 97"/>
            <p:cNvSpPr/>
            <p:nvPr/>
          </p:nvSpPr>
          <p:spPr bwMode="auto">
            <a:xfrm rot="5400000">
              <a:off x="11364160" y="47206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3" name="Freeform 98"/>
            <p:cNvSpPr/>
            <p:nvPr/>
          </p:nvSpPr>
          <p:spPr bwMode="auto">
            <a:xfrm rot="5400000">
              <a:off x="11406645" y="420220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4" name="Freeform 99"/>
            <p:cNvSpPr/>
            <p:nvPr/>
          </p:nvSpPr>
          <p:spPr bwMode="auto">
            <a:xfrm rot="5400000">
              <a:off x="11349540" y="441006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5" name="Freeform 100"/>
            <p:cNvSpPr/>
            <p:nvPr/>
          </p:nvSpPr>
          <p:spPr bwMode="auto">
            <a:xfrm rot="5400000">
              <a:off x="11409049" y="383064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6" name="Freeform 101"/>
            <p:cNvSpPr/>
            <p:nvPr/>
          </p:nvSpPr>
          <p:spPr bwMode="auto">
            <a:xfrm rot="5400000">
              <a:off x="11403766" y="503885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7" name="Freeform 102"/>
            <p:cNvSpPr/>
            <p:nvPr/>
          </p:nvSpPr>
          <p:spPr bwMode="auto">
            <a:xfrm rot="5400000">
              <a:off x="11399945" y="559923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8" name="Freeform 103"/>
            <p:cNvSpPr/>
            <p:nvPr/>
          </p:nvSpPr>
          <p:spPr bwMode="auto">
            <a:xfrm rot="5400000">
              <a:off x="11382853" y="586966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9" name="Freeform 104"/>
            <p:cNvSpPr/>
            <p:nvPr/>
          </p:nvSpPr>
          <p:spPr bwMode="auto">
            <a:xfrm rot="5400000">
              <a:off x="11498313" y="240057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0" name="Freeform 113"/>
            <p:cNvSpPr/>
            <p:nvPr/>
          </p:nvSpPr>
          <p:spPr bwMode="auto">
            <a:xfrm rot="5400000">
              <a:off x="11449654" y="478849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1" name="Freeform 114"/>
            <p:cNvSpPr/>
            <p:nvPr/>
          </p:nvSpPr>
          <p:spPr bwMode="auto">
            <a:xfrm rot="5400000">
              <a:off x="11453058" y="355480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2" name="Freeform 115"/>
            <p:cNvSpPr/>
            <p:nvPr/>
          </p:nvSpPr>
          <p:spPr bwMode="auto">
            <a:xfrm rot="5400000">
              <a:off x="11447345" y="42176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3" name="Freeform 117"/>
            <p:cNvSpPr/>
            <p:nvPr/>
          </p:nvSpPr>
          <p:spPr bwMode="auto">
            <a:xfrm rot="5400000">
              <a:off x="11434662" y="591334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4" name="Freeform 118"/>
            <p:cNvSpPr/>
            <p:nvPr/>
          </p:nvSpPr>
          <p:spPr bwMode="auto">
            <a:xfrm rot="5400000">
              <a:off x="11324078" y="649102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5" name="Freeform 119"/>
            <p:cNvSpPr/>
            <p:nvPr/>
          </p:nvSpPr>
          <p:spPr bwMode="auto">
            <a:xfrm rot="5400000">
              <a:off x="11310752" y="622265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6" name="Freeform 120"/>
            <p:cNvSpPr/>
            <p:nvPr/>
          </p:nvSpPr>
          <p:spPr bwMode="auto">
            <a:xfrm rot="5400000">
              <a:off x="11177987" y="379537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7" name="Freeform 121"/>
            <p:cNvSpPr/>
            <p:nvPr/>
          </p:nvSpPr>
          <p:spPr bwMode="auto">
            <a:xfrm rot="5400000">
              <a:off x="11156278" y="357283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8" name="Freeform 125"/>
            <p:cNvSpPr/>
            <p:nvPr/>
          </p:nvSpPr>
          <p:spPr bwMode="auto">
            <a:xfrm rot="5400000">
              <a:off x="11148374" y="237101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9" name="Freeform 126"/>
            <p:cNvSpPr/>
            <p:nvPr/>
          </p:nvSpPr>
          <p:spPr bwMode="auto">
            <a:xfrm rot="5400000">
              <a:off x="11126608" y="322299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0" name="Freeform 127"/>
            <p:cNvSpPr/>
            <p:nvPr/>
          </p:nvSpPr>
          <p:spPr bwMode="auto">
            <a:xfrm rot="5400000">
              <a:off x="11133698" y="41906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1" name="Freeform 128"/>
            <p:cNvSpPr/>
            <p:nvPr/>
          </p:nvSpPr>
          <p:spPr bwMode="auto">
            <a:xfrm rot="5400000">
              <a:off x="11133944" y="271518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2" name="Freeform 129"/>
            <p:cNvSpPr/>
            <p:nvPr/>
          </p:nvSpPr>
          <p:spPr bwMode="auto">
            <a:xfrm rot="5400000">
              <a:off x="11110021" y="465589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3" name="Freeform 133"/>
            <p:cNvSpPr/>
            <p:nvPr/>
          </p:nvSpPr>
          <p:spPr bwMode="auto">
            <a:xfrm rot="5400000">
              <a:off x="11110849" y="446188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4" name="Freeform 136"/>
            <p:cNvSpPr/>
            <p:nvPr/>
          </p:nvSpPr>
          <p:spPr bwMode="auto">
            <a:xfrm rot="5400000">
              <a:off x="11118988" y="557135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5" name="Freeform 137"/>
            <p:cNvSpPr/>
            <p:nvPr/>
          </p:nvSpPr>
          <p:spPr bwMode="auto">
            <a:xfrm rot="5400000">
              <a:off x="11103483" y="522148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6" name="Freeform 138"/>
            <p:cNvSpPr/>
            <p:nvPr/>
          </p:nvSpPr>
          <p:spPr bwMode="auto">
            <a:xfrm rot="5400000">
              <a:off x="11113252" y="497140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7" name="Freeform 139"/>
            <p:cNvSpPr/>
            <p:nvPr/>
          </p:nvSpPr>
          <p:spPr bwMode="auto">
            <a:xfrm rot="5400000">
              <a:off x="11095998" y="649551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8" name="Freeform 140"/>
            <p:cNvSpPr/>
            <p:nvPr/>
          </p:nvSpPr>
          <p:spPr bwMode="auto">
            <a:xfrm rot="5400000">
              <a:off x="11127675" y="293617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9" name="Freeform 142"/>
            <p:cNvSpPr/>
            <p:nvPr/>
          </p:nvSpPr>
          <p:spPr bwMode="auto">
            <a:xfrm rot="5400000">
              <a:off x="11170411" y="470106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0" name="Freeform 143"/>
            <p:cNvSpPr/>
            <p:nvPr/>
          </p:nvSpPr>
          <p:spPr bwMode="auto">
            <a:xfrm rot="5400000">
              <a:off x="11114434" y="579327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1" name="Freeform 144"/>
            <p:cNvSpPr/>
            <p:nvPr/>
          </p:nvSpPr>
          <p:spPr bwMode="auto">
            <a:xfrm rot="5400000">
              <a:off x="11058857" y="602332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2" name="Freeform 145"/>
            <p:cNvSpPr/>
            <p:nvPr/>
          </p:nvSpPr>
          <p:spPr bwMode="auto">
            <a:xfrm rot="5400000">
              <a:off x="11075167" y="6234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3" name="Freeform 8"/>
            <p:cNvSpPr/>
            <p:nvPr/>
          </p:nvSpPr>
          <p:spPr bwMode="auto">
            <a:xfrm rot="5400000">
              <a:off x="11101710" y="67379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4" name="Freeform 8"/>
            <p:cNvSpPr/>
            <p:nvPr/>
          </p:nvSpPr>
          <p:spPr bwMode="auto">
            <a:xfrm rot="5400000">
              <a:off x="11491761" y="334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5" name="Freeform 106"/>
            <p:cNvSpPr/>
            <p:nvPr/>
          </p:nvSpPr>
          <p:spPr bwMode="auto">
            <a:xfrm rot="5400000">
              <a:off x="11255063" y="1324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299715-EBC3-4AEB-BE01-29ABA9F5365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9B5410-D4E8-43F8-9184-3A38F11119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44824C-7F82-473A-8D0A-EACC4DF3E1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2a090c-80d2-4674-aab9-e2f91f7b1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391</Words>
  <Application>Microsoft Office PowerPoint</Application>
  <PresentationFormat>Widescreen</PresentationFormat>
  <Paragraphs>45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Arial,Sans-Serif</vt:lpstr>
      <vt:lpstr>Avenir Next LT Pro</vt:lpstr>
      <vt:lpstr>Calibri</vt:lpstr>
      <vt:lpstr>Modern Love</vt:lpstr>
      <vt:lpstr>Times New Roman</vt:lpstr>
      <vt:lpstr>BohemianVTI</vt:lpstr>
      <vt:lpstr>Tema logica </vt:lpstr>
      <vt:lpstr>Cerinta</vt:lpstr>
      <vt:lpstr>Teorie</vt:lpstr>
      <vt:lpstr>Primul pas</vt:lpstr>
      <vt:lpstr>Al doilea pas  Construirea arborelui:  </vt:lpstr>
      <vt:lpstr>Concluzie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Maria Runcan</cp:lastModifiedBy>
  <cp:revision>700</cp:revision>
  <dcterms:created xsi:type="dcterms:W3CDTF">2020-10-29T10:02:00Z</dcterms:created>
  <dcterms:modified xsi:type="dcterms:W3CDTF">2022-04-17T20:11:41Z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  <property fmtid="{D5CDD505-2E9C-101B-9397-08002B2CF9AE}" pid="3" name="ContentTypeId">
    <vt:lpwstr>0x01010081872F0A23126944A1115D8B536C9873</vt:lpwstr>
  </property>
</Properties>
</file>