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NIÑOS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Supervivencia de niños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0.59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5C-4D44-B193-094D9B71EB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MUJERES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8E-4B95-882F-EF5F2902B3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8E-4B95-882F-EF5F2902B35A}"/>
              </c:ext>
            </c:extLst>
          </c:dPt>
          <c:cat>
            <c:strRef>
              <c:f>Hoja1!$A$2:$A$3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0.75600000000000001</c:v>
                </c:pt>
                <c:pt idx="1">
                  <c:v>0.24299999999999999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8E-4B95-882F-EF5F2902B3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HOMBRES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26-49F0-886F-27AF270B93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26-49F0-886F-27AF270B93C6}"/>
              </c:ext>
            </c:extLst>
          </c:dPt>
          <c:cat>
            <c:strRef>
              <c:f>Hoja1!$A$2:$A$3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0.16</c:v>
                </c:pt>
                <c:pt idx="1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26-49F0-886F-27AF270B9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VIVO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PRIMERA</c:v>
                </c:pt>
                <c:pt idx="1">
                  <c:v>SEGUNDA</c:v>
                </c:pt>
                <c:pt idx="2">
                  <c:v>TERCERA</c:v>
                </c:pt>
              </c:strCache>
            </c:strRef>
          </c:cat>
          <c:val>
            <c:numRef>
              <c:f>Hoja1!$B$2:$B$4</c:f>
              <c:numCache>
                <c:formatCode>0%</c:formatCode>
                <c:ptCount val="3"/>
                <c:pt idx="0">
                  <c:v>0.63</c:v>
                </c:pt>
                <c:pt idx="1">
                  <c:v>0.47</c:v>
                </c:pt>
                <c:pt idx="2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B6-4641-A45F-82514935B2A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MUERTO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PRIMERA</c:v>
                </c:pt>
                <c:pt idx="1">
                  <c:v>SEGUNDA</c:v>
                </c:pt>
                <c:pt idx="2">
                  <c:v>TERCERA</c:v>
                </c:pt>
              </c:strCache>
            </c:strRef>
          </c:cat>
          <c:val>
            <c:numRef>
              <c:f>Hoja1!$C$2:$C$4</c:f>
              <c:numCache>
                <c:formatCode>0%</c:formatCode>
                <c:ptCount val="3"/>
                <c:pt idx="0">
                  <c:v>0.37</c:v>
                </c:pt>
                <c:pt idx="1">
                  <c:v>0.53</c:v>
                </c:pt>
                <c:pt idx="2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B6-4641-A45F-82514935B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2799072"/>
        <c:axId val="1245003872"/>
      </c:barChart>
      <c:catAx>
        <c:axId val="213279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45003872"/>
        <c:crosses val="autoZero"/>
        <c:auto val="1"/>
        <c:lblAlgn val="ctr"/>
        <c:lblOffset val="100"/>
        <c:noMultiLvlLbl val="0"/>
      </c:catAx>
      <c:valAx>
        <c:axId val="124500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3279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Mujeres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Primera clase</c:v>
                </c:pt>
                <c:pt idx="1">
                  <c:v>Segunda clase</c:v>
                </c:pt>
                <c:pt idx="2">
                  <c:v>Tercera clase</c:v>
                </c:pt>
              </c:strCache>
            </c:strRef>
          </c:cat>
          <c:val>
            <c:numRef>
              <c:f>Hoja1!$B$2:$B$4</c:f>
              <c:numCache>
                <c:formatCode>0%</c:formatCode>
                <c:ptCount val="3"/>
                <c:pt idx="0">
                  <c:v>0.98</c:v>
                </c:pt>
                <c:pt idx="1">
                  <c:v>0.91</c:v>
                </c:pt>
                <c:pt idx="2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B-454B-BDA4-1B7CE8DEE4CA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Niños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Primera clase</c:v>
                </c:pt>
                <c:pt idx="1">
                  <c:v>Segunda clase</c:v>
                </c:pt>
                <c:pt idx="2">
                  <c:v>Tercera clase</c:v>
                </c:pt>
              </c:strCache>
            </c:strRef>
          </c:cat>
          <c:val>
            <c:numRef>
              <c:f>Hoja1!$C$2:$C$4</c:f>
              <c:numCache>
                <c:formatCode>0%</c:formatCode>
                <c:ptCount val="3"/>
                <c:pt idx="0">
                  <c:v>0.83</c:v>
                </c:pt>
                <c:pt idx="1">
                  <c:v>1</c:v>
                </c:pt>
                <c:pt idx="2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B-454B-BDA4-1B7CE8DEE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5010112"/>
        <c:axId val="1245010592"/>
      </c:barChart>
      <c:catAx>
        <c:axId val="124501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45010592"/>
        <c:crosses val="autoZero"/>
        <c:auto val="1"/>
        <c:lblAlgn val="ctr"/>
        <c:lblOffset val="100"/>
        <c:noMultiLvlLbl val="0"/>
      </c:catAx>
      <c:valAx>
        <c:axId val="124501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4501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VIVO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Cherbourg </c:v>
                </c:pt>
                <c:pt idx="1">
                  <c:v>Queenstown </c:v>
                </c:pt>
                <c:pt idx="2">
                  <c:v>Southampton </c:v>
                </c:pt>
              </c:strCache>
            </c:strRef>
          </c:cat>
          <c:val>
            <c:numRef>
              <c:f>Hoja1!$B$2:$B$4</c:f>
              <c:numCache>
                <c:formatCode>0%</c:formatCode>
                <c:ptCount val="3"/>
                <c:pt idx="0">
                  <c:v>0.55000000000000004</c:v>
                </c:pt>
                <c:pt idx="1">
                  <c:v>0.39</c:v>
                </c:pt>
                <c:pt idx="2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23-411A-8C0C-AB6AC938430A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MUERTO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Cherbourg </c:v>
                </c:pt>
                <c:pt idx="1">
                  <c:v>Queenstown </c:v>
                </c:pt>
                <c:pt idx="2">
                  <c:v>Southampton </c:v>
                </c:pt>
              </c:strCache>
            </c:strRef>
          </c:cat>
          <c:val>
            <c:numRef>
              <c:f>Hoja1!$C$2:$C$4</c:f>
              <c:numCache>
                <c:formatCode>0%</c:formatCode>
                <c:ptCount val="3"/>
                <c:pt idx="0">
                  <c:v>0.44</c:v>
                </c:pt>
                <c:pt idx="1">
                  <c:v>0.61</c:v>
                </c:pt>
                <c:pt idx="2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23-411A-8C0C-AB6AC9384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2799072"/>
        <c:axId val="1245003872"/>
      </c:barChart>
      <c:catAx>
        <c:axId val="213279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45003872"/>
        <c:crosses val="autoZero"/>
        <c:auto val="1"/>
        <c:lblAlgn val="ctr"/>
        <c:lblOffset val="100"/>
        <c:noMultiLvlLbl val="0"/>
      </c:catAx>
      <c:valAx>
        <c:axId val="124500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3279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05E47-4465-78AF-BF95-A8434A064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90FB0E-5991-8F08-0971-D3DD716E2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D429B-CBC8-2BD4-8841-2424FA92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5E4-CED7-46A3-BBA3-E9C1291F9E56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7D2B1B-FFE8-285E-0D04-5956D28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B5B38-018C-5044-9CCE-65D27DB0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5EEE-115F-4AA3-A59C-50F5D4593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11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53436-9C14-6319-E861-1F6F00F4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1E0FE7-EF56-0DC6-3C5E-6ABD921B4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90783-5981-5804-7DC8-D2F41AF7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5E4-CED7-46A3-BBA3-E9C1291F9E56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854E2C-330D-9793-FFCD-19DD7DBB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1E5C37-AD1E-E269-8C54-64C7420D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5EEE-115F-4AA3-A59C-50F5D4593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66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2BC2A1-324B-75C4-4F06-41EEC6665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2B059E-D834-0EE4-F1C5-0C36A07BA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C4BA94-E14A-1093-D246-2A173F14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5E4-CED7-46A3-BBA3-E9C1291F9E56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8CB4C-5FA2-B5FC-DFDE-139ABCDE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1A481E-3C9E-C611-2ABD-C878A909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5EEE-115F-4AA3-A59C-50F5D4593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44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A9FE6-1A29-20CD-4A97-141CBEC5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05E377-3033-CEDC-05BC-C314112ED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828EB-8130-B386-C558-EFEAD7F4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5E4-CED7-46A3-BBA3-E9C1291F9E56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31C10-8A69-13FE-9771-A0BC8C0C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E7977E-51C6-6451-AD90-6D79F386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5EEE-115F-4AA3-A59C-50F5D4593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77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2474-A634-5823-A4FE-BF30E691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0A153A-47F6-A8EC-6FD9-274F635A3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281197-9BE5-72F5-4929-89DA8BFA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5E4-CED7-46A3-BBA3-E9C1291F9E56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594EA2-64EF-D364-A7C0-287C8933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0E077-8338-B5E7-1473-69D7A59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5EEE-115F-4AA3-A59C-50F5D4593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3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C56E8-C8D9-D58A-382A-F22F9017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3405D0-4FFA-2D11-13AD-183E295F4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B71801-4F2A-EDCF-E177-DB71F4BDF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52D17D-63A4-6AF9-5406-055955EC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5E4-CED7-46A3-BBA3-E9C1291F9E56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13EEF1-28FD-7755-6E04-22BA4F06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9ADC1D-C140-62BA-0997-4EBB3F1B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5EEE-115F-4AA3-A59C-50F5D4593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18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02F7E-9919-8BF3-8238-95DDE86C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E6C05D-403A-02FE-AA38-75AF67EFC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F64E95-2E3D-EDB5-9425-25BF9E263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86CF97-9AB6-FA70-0DC6-57309854F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0C564C-A84D-8A38-A4C8-904991180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077702-080A-DBB1-92AE-4B2DA5B3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5E4-CED7-46A3-BBA3-E9C1291F9E56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022478-BED3-6EE4-E31F-102B827D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8D7D327-10C2-8CA2-CA4B-D4398642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5EEE-115F-4AA3-A59C-50F5D4593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80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9E65A-EE7B-D668-81D0-DA7B6AFA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81678B-627D-3466-F2B1-B9CB5698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5E4-CED7-46A3-BBA3-E9C1291F9E56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9D155D-0104-1D5D-7AA8-E0934BF8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526D42-08FB-4EC9-D541-F5F07C15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5EEE-115F-4AA3-A59C-50F5D4593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24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8F99A9-6936-10B6-7FAA-B33E8915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5E4-CED7-46A3-BBA3-E9C1291F9E56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FFEA51-96EF-644B-675C-55A6A0EE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40202C-220F-E5DC-E23D-3554ECCB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5EEE-115F-4AA3-A59C-50F5D4593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10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74F34-6AD9-B058-0B63-4B4BDF53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4567A-5C5F-7B2F-2B6C-93F956083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3FC16E-99AC-940E-B846-2AA79C982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36446C-E115-A3EE-B766-7A592234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5E4-CED7-46A3-BBA3-E9C1291F9E56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5249B1-A29A-CCB5-46E1-68080705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76CA2D-A4F3-A0E3-2B2F-69B145FB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5EEE-115F-4AA3-A59C-50F5D4593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52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A7E76-3342-4E12-D86F-8779E8AE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38D549-B982-35C9-91A5-BF8093405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FC7531-09A2-785E-23F0-A33FAC6B4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AFDB93-9303-294A-319D-0A7A1886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5E4-CED7-46A3-BBA3-E9C1291F9E56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9B10BE-E86E-4D4F-D7BB-2DAAA28F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B0DABC-4483-BA92-BB0F-52E20FCE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5EEE-115F-4AA3-A59C-50F5D4593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20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D7C673-F7F5-5F25-B441-B6581995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25A79C-A0D1-2DA6-261E-085BDC225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B6BEE-5116-3F0D-E17F-9E4B17BE5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565E4-CED7-46A3-BBA3-E9C1291F9E56}" type="datetimeFigureOut">
              <a:rPr lang="es-ES" smtClean="0"/>
              <a:t>05/04/2024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16FD7-CB8D-ACF1-DEE4-C787DB4BB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A390E9-C6F9-9D92-1DEF-7D774593B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C65EEE-115F-4AA3-A59C-50F5D4593B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71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AEF80-A670-7C3A-C89D-2A3D216B1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TITANIC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7ECB96-2723-7FEF-A7F8-B7C102630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26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1A4F3-0BC6-FC96-0CB2-464B3D5F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TITANIC FUE UN ACCIDENTE CON UNA TASA DE MORTALIDAD ALTA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7415EFB-549B-8357-A59E-4A8E786F86DF}"/>
              </a:ext>
            </a:extLst>
          </p:cNvPr>
          <p:cNvSpPr/>
          <p:nvPr/>
        </p:nvSpPr>
        <p:spPr>
          <a:xfrm>
            <a:off x="4167582" y="2252345"/>
            <a:ext cx="3421938" cy="138275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/>
              <a:t>61,61%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C6C5F1-73C4-D552-F99B-31F7C7D3A063}"/>
              </a:ext>
            </a:extLst>
          </p:cNvPr>
          <p:cNvSpPr/>
          <p:nvPr/>
        </p:nvSpPr>
        <p:spPr>
          <a:xfrm>
            <a:off x="1430655" y="4145280"/>
            <a:ext cx="701040" cy="731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A72D4D-0CDB-029E-BD5A-84AC81ED890A}"/>
              </a:ext>
            </a:extLst>
          </p:cNvPr>
          <p:cNvSpPr/>
          <p:nvPr/>
        </p:nvSpPr>
        <p:spPr>
          <a:xfrm>
            <a:off x="10229850" y="4114800"/>
            <a:ext cx="701040" cy="7315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D0E07B1-331B-7ABF-280A-6E22F981774D}"/>
              </a:ext>
            </a:extLst>
          </p:cNvPr>
          <p:cNvSpPr/>
          <p:nvPr/>
        </p:nvSpPr>
        <p:spPr>
          <a:xfrm>
            <a:off x="9275445" y="4130040"/>
            <a:ext cx="701040" cy="7315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FC911D4-E445-C841-9642-A676A4966344}"/>
              </a:ext>
            </a:extLst>
          </p:cNvPr>
          <p:cNvSpPr/>
          <p:nvPr/>
        </p:nvSpPr>
        <p:spPr>
          <a:xfrm>
            <a:off x="2373630" y="4145280"/>
            <a:ext cx="701040" cy="731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112F0B6-17E9-84CE-F342-D42DE0C04D36}"/>
              </a:ext>
            </a:extLst>
          </p:cNvPr>
          <p:cNvSpPr/>
          <p:nvPr/>
        </p:nvSpPr>
        <p:spPr>
          <a:xfrm>
            <a:off x="3354705" y="4130040"/>
            <a:ext cx="701040" cy="731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26244EB-52BC-6B6A-1B09-EA7440166B41}"/>
              </a:ext>
            </a:extLst>
          </p:cNvPr>
          <p:cNvSpPr/>
          <p:nvPr/>
        </p:nvSpPr>
        <p:spPr>
          <a:xfrm>
            <a:off x="4335780" y="4114800"/>
            <a:ext cx="701040" cy="731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ECF166-5C25-0025-00FC-52457D618EF9}"/>
              </a:ext>
            </a:extLst>
          </p:cNvPr>
          <p:cNvSpPr/>
          <p:nvPr/>
        </p:nvSpPr>
        <p:spPr>
          <a:xfrm>
            <a:off x="5290185" y="4114800"/>
            <a:ext cx="701040" cy="731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4671839-A739-95B1-8EEF-47CF3DDB4E90}"/>
              </a:ext>
            </a:extLst>
          </p:cNvPr>
          <p:cNvSpPr/>
          <p:nvPr/>
        </p:nvSpPr>
        <p:spPr>
          <a:xfrm>
            <a:off x="6286500" y="4114800"/>
            <a:ext cx="701040" cy="731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DAB23EA-1FFE-3E76-F379-910F5ED7333B}"/>
              </a:ext>
            </a:extLst>
          </p:cNvPr>
          <p:cNvSpPr/>
          <p:nvPr/>
        </p:nvSpPr>
        <p:spPr>
          <a:xfrm>
            <a:off x="7282815" y="4114800"/>
            <a:ext cx="701040" cy="7315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89B4F67-DE6E-5D03-6E8F-8BE5CCB88C5E}"/>
              </a:ext>
            </a:extLst>
          </p:cNvPr>
          <p:cNvSpPr/>
          <p:nvPr/>
        </p:nvSpPr>
        <p:spPr>
          <a:xfrm>
            <a:off x="8279130" y="4114800"/>
            <a:ext cx="701040" cy="7315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65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1A4F3-0BC6-FC96-0CB2-464B3D5F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“MUJERES Y NIÑOS PRIMERO”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9039CA8-8081-22F3-5BA9-FF6F84D74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015420"/>
              </p:ext>
            </p:extLst>
          </p:nvPr>
        </p:nvGraphicFramePr>
        <p:xfrm>
          <a:off x="441960" y="1962785"/>
          <a:ext cx="3764280" cy="3523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Marcador de contenido 5">
            <a:extLst>
              <a:ext uri="{FF2B5EF4-FFF2-40B4-BE49-F238E27FC236}">
                <a16:creationId xmlns:a16="http://schemas.microsoft.com/office/drawing/2014/main" id="{4ED7D60A-5491-BAD7-8C96-FE8A5674E4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282876"/>
              </p:ext>
            </p:extLst>
          </p:nvPr>
        </p:nvGraphicFramePr>
        <p:xfrm>
          <a:off x="4206240" y="1962784"/>
          <a:ext cx="3764280" cy="3523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3944D53C-63FA-067F-D1EC-8ED12BD748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402915"/>
              </p:ext>
            </p:extLst>
          </p:nvPr>
        </p:nvGraphicFramePr>
        <p:xfrm>
          <a:off x="7985760" y="1962785"/>
          <a:ext cx="3764280" cy="3523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1051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1A4F3-0BC6-FC96-0CB2-464B3D5F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¿LA CLASE IMPORTÓ?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3F105604-3AC1-9C26-57EC-BBED13B9E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3160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349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1A4F3-0BC6-FC96-0CB2-464B3D5F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SUPERVIVENCIA MUJERES Y NIÑOS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7BB984A8-7CF1-7803-D113-FB6C44BCA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3956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131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1A4F3-0BC6-FC96-0CB2-464B3D5F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EN MARTES NI TE CASES NI TE EMBARQUES…</a:t>
            </a:r>
          </a:p>
        </p:txBody>
      </p:sp>
      <p:graphicFrame>
        <p:nvGraphicFramePr>
          <p:cNvPr id="4" name="Marcador de contenido 5">
            <a:extLst>
              <a:ext uri="{FF2B5EF4-FFF2-40B4-BE49-F238E27FC236}">
                <a16:creationId xmlns:a16="http://schemas.microsoft.com/office/drawing/2014/main" id="{753C00E6-7B58-4FC1-15D0-5F10E0531F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72933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4111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41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TITANIC</vt:lpstr>
      <vt:lpstr>EL TITANIC FUE UN ACCIDENTE CON UNA TASA DE MORTALIDAD ALTA</vt:lpstr>
      <vt:lpstr>“MUJERES Y NIÑOS PRIMERO”</vt:lpstr>
      <vt:lpstr>¿LA CLASE IMPORTÓ?</vt:lpstr>
      <vt:lpstr>SUPERVIVENCIA MUJERES Y NIÑOS</vt:lpstr>
      <vt:lpstr>EN MARTES NI TE CASES NI TE EMBARQUES…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</dc:title>
  <dc:creator>Maria Sanabria</dc:creator>
  <cp:lastModifiedBy>Maria Sanabria</cp:lastModifiedBy>
  <cp:revision>1</cp:revision>
  <dcterms:created xsi:type="dcterms:W3CDTF">2024-04-05T08:27:58Z</dcterms:created>
  <dcterms:modified xsi:type="dcterms:W3CDTF">2024-04-05T11:11:34Z</dcterms:modified>
</cp:coreProperties>
</file>