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jpeg" ContentType="image/jpeg"/>
  <Override PartName="/ppt/media/image8.png" ContentType="image/png"/>
  <Override PartName="/ppt/media/image3.jpeg" ContentType="image/jpeg"/>
  <Override PartName="/ppt/media/image4.jpeg" ContentType="image/jpeg"/>
  <Override PartName="/ppt/media/image5.jpeg" ContentType="image/jpeg"/>
  <Override PartName="/ppt/media/image7.png" ContentType="image/pn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BE5ADC-52D3-4667-B382-9090EBF096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2B6B3D-6C4D-4B19-9543-7FA0CF46D0B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A3FD1D-5CFA-456D-91A9-B3C32A96774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1885B1-E9CD-43B8-9EC4-79D43B0CB04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ABAAAA2-D3D4-42CF-B9DC-3FB950AAFB0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07ACAFA-0AE9-41C0-B172-E985FA5397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A9A98F-1FFE-4B07-86AF-BE669B57A9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AD6B67E-5D48-4E8E-A8DE-838B599C0E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6DCB010-5EEF-48D8-B275-9EE3B5DB34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92C781-4470-4B4D-A67C-AB99EFA53B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24CFE03-3E8D-44E0-B3F8-72EF05EA6A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A064FC-21A8-42DD-9001-77DA7BE8F7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E3A4DD-59FC-4E22-B2EF-71F8BCDB4A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633565F-80FF-4B26-BE4E-9066B56E48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BDB45A3-B0A3-44A0-A257-772F63832A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8FF1AF3-290C-4601-8591-B9B93EB6AC3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73014D-A5C9-4864-AB6C-4E881828AA7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4E1D4F-AFC2-4D0A-9784-A4E8DD8683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6E7D66-8327-47D8-8B93-BEB3A74336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9910A5-1B98-4B89-A6E6-74238F3A10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80C791-E686-4AA3-9699-8B3659DBF0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137458-A661-4D98-B5BB-685FEE59F1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257DCA-311B-4A0F-BEEC-1BB1ABBF08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EBB917-EEE9-490D-ADFA-0682BC4E4F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Rectangle 8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3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Rectangle 7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85000"/>
              </a:lnSpc>
              <a:buNone/>
            </a:pP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Click to edit Master title style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</a:rPr>
              <a:t>&lt;дата/время&gt;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9CC5A05-761C-46C7-81D4-73EBEC76F3BC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Для правки структуры щёлкните мышью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Второй уровень структуры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Третий уровень структуры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Четвёртый уровень структуры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Пятый уровень структуры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Шестой уровень структуры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Седьмой уровень структуры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Rectangle 8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9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dt" idx="4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</a:rPr>
              <a:t>&lt;дата/время&gt;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ftr" idx="5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sldNum" idx="6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A1CDE95-3664-4EB4-A05D-58DEC351DB2B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85000"/>
              </a:lnSpc>
              <a:buNone/>
            </a:pPr>
            <a:r>
              <a:rPr b="0" lang="ru-RU" sz="8000" spc="-52" strike="noStrike">
                <a:solidFill>
                  <a:srgbClr val="262626"/>
                </a:solidFill>
                <a:latin typeface="Calibri Light"/>
              </a:rPr>
              <a:t>Популярные Операционные Ситемы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ru-RU" sz="2400" spc="199" strike="noStrike" cap="all">
                <a:solidFill>
                  <a:srgbClr val="637052"/>
                </a:solidFill>
                <a:latin typeface="Calibri Light"/>
              </a:rPr>
              <a:t>Мария Семичева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9"/>
          <p:cNvSpPr/>
          <p:nvPr/>
        </p:nvSpPr>
        <p:spPr>
          <a:xfrm>
            <a:off x="0" y="0"/>
            <a:ext cx="12186000" cy="685764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2" name="Rectangle 11"/>
          <p:cNvSpPr/>
          <p:nvPr/>
        </p:nvSpPr>
        <p:spPr>
          <a:xfrm>
            <a:off x="0" y="0"/>
            <a:ext cx="40503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92480" y="516960"/>
            <a:ext cx="3084480" cy="21034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85000"/>
              </a:lnSpc>
              <a:buNone/>
            </a:pPr>
            <a:r>
              <a:rPr b="0" lang="en-US" sz="3600" spc="-52" strike="noStrike">
                <a:solidFill>
                  <a:srgbClr val="ffffff"/>
                </a:solidFill>
                <a:latin typeface="Calibri"/>
                <a:ea typeface="Calibri"/>
              </a:rPr>
              <a:t>IX</a:t>
            </a:r>
            <a:r>
              <a:rPr b="0" lang="ru-RU" sz="3600" spc="-52" strike="noStrike">
                <a:solidFill>
                  <a:srgbClr val="ffffff"/>
                </a:solidFill>
                <a:latin typeface="Calibri"/>
                <a:ea typeface="Calibri"/>
              </a:rPr>
              <a:t>. Заключение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92480" y="2653920"/>
            <a:ext cx="3084480" cy="333504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p>
            <a:pPr marL="343080" indent="-343080">
              <a:lnSpc>
                <a:spcPct val="90000"/>
              </a:lnSpc>
              <a:buClr>
                <a:srgbClr val="e48312"/>
              </a:buClr>
              <a:buFont typeface="Symbol"/>
              <a:buChar char=""/>
            </a:pPr>
            <a:r>
              <a:rPr b="0" lang="ru-RU" sz="1500" spc="-1" strike="noStrike">
                <a:solidFill>
                  <a:srgbClr val="ffffff"/>
                </a:solidFill>
                <a:latin typeface="Calibri"/>
                <a:ea typeface="Calibri"/>
              </a:rPr>
              <a:t>Какую операционную систему стоит выбрать?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 marL="343080" indent="-343080">
              <a:lnSpc>
                <a:spcPct val="90000"/>
              </a:lnSpc>
              <a:spcAft>
                <a:spcPts val="799"/>
              </a:spcAft>
              <a:buClr>
                <a:srgbClr val="e48312"/>
              </a:buClr>
              <a:buFont typeface="Symbol"/>
              <a:buChar char=""/>
            </a:pPr>
            <a:r>
              <a:rPr b="0" lang="en-US" sz="1500" spc="-1" strike="noStrike">
                <a:solidFill>
                  <a:srgbClr val="ffffff"/>
                </a:solidFill>
                <a:latin typeface="Calibri"/>
                <a:ea typeface="Calibri"/>
              </a:rPr>
              <a:t>Вывод</a:t>
            </a: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15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5" name="Rectangle 13"/>
          <p:cNvSpPr/>
          <p:nvPr/>
        </p:nvSpPr>
        <p:spPr>
          <a:xfrm>
            <a:off x="4039920" y="0"/>
            <a:ext cx="637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5400000" y="574920"/>
            <a:ext cx="5725080" cy="572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85000"/>
              </a:lnSpc>
              <a:buNone/>
            </a:pPr>
            <a:r>
              <a:rPr b="0" lang="en-US" sz="1800" spc="-52" strike="noStrike">
                <a:solidFill>
                  <a:srgbClr val="404040"/>
                </a:solidFill>
                <a:latin typeface="Calibri"/>
                <a:ea typeface="Calibri"/>
              </a:rPr>
              <a:t>I</a:t>
            </a:r>
            <a:r>
              <a:rPr b="0" lang="ru-RU" sz="1800" spc="-52" strike="noStrike">
                <a:solidFill>
                  <a:srgbClr val="404040"/>
                </a:solidFill>
                <a:latin typeface="Calibri"/>
                <a:ea typeface="Calibri"/>
              </a:rPr>
              <a:t>. Введение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Цель проекта: определить лучшую операционную систему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Задачи проекта: выявить плюсы и минусы операционных систем, выявить лучшую операционную систему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Вопрос проекта: существует ли лучшая операционная система?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Краткое содержание проекта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85000"/>
              </a:lnSpc>
              <a:buNone/>
            </a:pPr>
            <a:r>
              <a:rPr b="0" lang="en-US" sz="1800" spc="-52" strike="noStrike">
                <a:solidFill>
                  <a:srgbClr val="404040"/>
                </a:solidFill>
                <a:latin typeface="Calibri"/>
                <a:ea typeface="Calibri"/>
              </a:rPr>
              <a:t>II</a:t>
            </a:r>
            <a:r>
              <a:rPr b="0" lang="ru-RU" sz="1800" spc="-52" strike="noStrike">
                <a:solidFill>
                  <a:srgbClr val="404040"/>
                </a:solidFill>
                <a:latin typeface="Calibri"/>
                <a:ea typeface="Calibri"/>
              </a:rPr>
              <a:t>. Что такое операционная система?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343080" indent="-343080">
              <a:lnSpc>
                <a:spcPct val="107000"/>
              </a:lnSpc>
              <a:buClr>
                <a:srgbClr val="e48312"/>
              </a:buClr>
              <a:buFont typeface="Symbol"/>
              <a:buChar char=""/>
            </a:pPr>
            <a:r>
              <a:rPr b="0" lang="ru-RU" sz="1800" spc="-1" strike="noStrike">
                <a:solidFill>
                  <a:srgbClr val="404040"/>
                </a:solidFill>
                <a:latin typeface="Calibri"/>
                <a:ea typeface="Calibri"/>
              </a:rPr>
              <a:t>Важные особенности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343080" indent="-343080">
              <a:lnSpc>
                <a:spcPct val="107000"/>
              </a:lnSpc>
              <a:buClr>
                <a:srgbClr val="e48312"/>
              </a:buClr>
              <a:buFont typeface="Symbol"/>
              <a:buChar char=""/>
            </a:pPr>
            <a:r>
              <a:rPr b="0" lang="ru-RU" sz="1800" spc="-1" strike="noStrike">
                <a:solidFill>
                  <a:srgbClr val="404040"/>
                </a:solidFill>
                <a:latin typeface="Calibri"/>
                <a:ea typeface="Calibri"/>
              </a:rPr>
              <a:t>Список операционных систем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343080" indent="-343080">
              <a:lnSpc>
                <a:spcPct val="107000"/>
              </a:lnSpc>
              <a:buClr>
                <a:srgbClr val="e48312"/>
              </a:buClr>
              <a:buFont typeface="Symbol"/>
              <a:buChar char=""/>
            </a:pPr>
            <a:r>
              <a:rPr b="0" lang="ru-RU" sz="1800" spc="-1" strike="noStrike">
                <a:solidFill>
                  <a:srgbClr val="404040"/>
                </a:solidFill>
                <a:latin typeface="Calibri"/>
                <a:ea typeface="Calibri"/>
              </a:rPr>
              <a:t>Функции операционных систем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343080" indent="-343080">
              <a:lnSpc>
                <a:spcPct val="107000"/>
              </a:lnSpc>
              <a:buClr>
                <a:srgbClr val="e48312"/>
              </a:buClr>
              <a:buFont typeface="Symbol"/>
              <a:buChar char=""/>
            </a:pPr>
            <a:r>
              <a:rPr b="0" lang="ru-RU" sz="1800" spc="-1" strike="noStrike">
                <a:solidFill>
                  <a:srgbClr val="404040"/>
                </a:solidFill>
                <a:latin typeface="Calibri"/>
                <a:ea typeface="Calibri"/>
              </a:rPr>
              <a:t>История возникновения ОС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343080" indent="-343080">
              <a:lnSpc>
                <a:spcPct val="107000"/>
              </a:lnSpc>
              <a:spcAft>
                <a:spcPts val="799"/>
              </a:spcAft>
              <a:buClr>
                <a:srgbClr val="e48312"/>
              </a:buClr>
              <a:buFont typeface="Symbol"/>
              <a:buChar char=""/>
            </a:pPr>
            <a:r>
              <a:rPr b="0" lang="ru-RU" sz="1800" spc="-1" strike="noStrike">
                <a:solidFill>
                  <a:srgbClr val="404040"/>
                </a:solidFill>
                <a:latin typeface="Calibri"/>
                <a:ea typeface="Calibri"/>
              </a:rPr>
              <a:t>Первая ОС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8" name="Rectangle 11"/>
          <p:cNvSpPr/>
          <p:nvPr/>
        </p:nvSpPr>
        <p:spPr>
          <a:xfrm>
            <a:off x="0" y="0"/>
            <a:ext cx="12191760" cy="6333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181480" y="635040"/>
            <a:ext cx="636768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"/>
                <a:ea typeface="Calibri"/>
              </a:rPr>
              <a:t>III</a:t>
            </a:r>
            <a:r>
              <a:rPr b="0" lang="ru-RU" sz="4800" spc="-52" strike="noStrike">
                <a:solidFill>
                  <a:srgbClr val="404040"/>
                </a:solidFill>
                <a:latin typeface="Calibri"/>
                <a:ea typeface="Calibri"/>
              </a:rPr>
              <a:t>. История операционных систем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Picture 4" descr="A picture containing text, indoor, several&#10;&#10;Description automatically generated"/>
          <p:cNvPicPr/>
          <p:nvPr/>
        </p:nvPicPr>
        <p:blipFill>
          <a:blip r:embed="rId1"/>
          <a:srcRect l="19397" t="0" r="12852" b="-2"/>
          <a:stretch/>
        </p:blipFill>
        <p:spPr>
          <a:xfrm>
            <a:off x="0" y="-12240"/>
            <a:ext cx="4654080" cy="6869880"/>
          </a:xfrm>
          <a:prstGeom prst="rect">
            <a:avLst/>
          </a:prstGeom>
          <a:ln w="0">
            <a:noFill/>
          </a:ln>
        </p:spPr>
      </p:pic>
      <p:cxnSp>
        <p:nvCxnSpPr>
          <p:cNvPr id="101" name="Straight Connector 13"/>
          <p:cNvCxnSpPr/>
          <p:nvPr/>
        </p:nvCxnSpPr>
        <p:spPr>
          <a:xfrm>
            <a:off x="5287320" y="2085480"/>
            <a:ext cx="61711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  <a:alpha val="90000"/>
              </a:srgbClr>
            </a:solidFill>
            <a:round/>
          </a:ln>
        </p:spPr>
      </p:cxn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181480" y="2198880"/>
            <a:ext cx="6367680" cy="366984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p>
            <a:pPr marL="343080" indent="-343080">
              <a:lnSpc>
                <a:spcPct val="90000"/>
              </a:lnSpc>
              <a:buClr>
                <a:srgbClr val="e48312"/>
              </a:buClr>
              <a:buFont typeface="Symbol"/>
              <a:buChar char="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Calibri"/>
              </a:rPr>
              <a:t>История ОС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Calibri"/>
              </a:rPr>
              <a:t>Windows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343080" indent="-343080">
              <a:lnSpc>
                <a:spcPct val="90000"/>
              </a:lnSpc>
              <a:buClr>
                <a:srgbClr val="e48312"/>
              </a:buClr>
              <a:buFont typeface="Symbol"/>
              <a:buChar char="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Calibri"/>
              </a:rPr>
              <a:t>История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Calibri"/>
              </a:rPr>
              <a:t>Mac OS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343080" indent="-343080">
              <a:lnSpc>
                <a:spcPct val="90000"/>
              </a:lnSpc>
              <a:buClr>
                <a:srgbClr val="e48312"/>
              </a:buClr>
              <a:buFont typeface="Symbol"/>
              <a:buChar char="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Calibri"/>
              </a:rPr>
              <a:t>История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Calibri"/>
              </a:rPr>
              <a:t>OS Linux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343080" indent="-343080">
              <a:lnSpc>
                <a:spcPct val="90000"/>
              </a:lnSpc>
              <a:spcAft>
                <a:spcPts val="799"/>
              </a:spcAft>
              <a:buClr>
                <a:srgbClr val="e48312"/>
              </a:buClr>
              <a:buFont typeface="Symbol"/>
              <a:buChar char="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Calibri"/>
              </a:rPr>
              <a:t>История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Calibri"/>
              </a:rPr>
              <a:t>Chrom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Calibri"/>
              </a:rPr>
              <a:t>е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Calibri"/>
              </a:rPr>
              <a:t>OS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32"/>
          <p:cNvSpPr/>
          <p:nvPr/>
        </p:nvSpPr>
        <p:spPr>
          <a:xfrm>
            <a:off x="0" y="0"/>
            <a:ext cx="12191760" cy="6333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859520" y="635040"/>
            <a:ext cx="369000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"/>
                <a:ea typeface="Calibri"/>
              </a:rPr>
              <a:t>IV</a:t>
            </a:r>
            <a:r>
              <a:rPr b="0" lang="ru-RU" sz="4800" spc="-52" strike="noStrike">
                <a:solidFill>
                  <a:srgbClr val="404040"/>
                </a:solidFill>
                <a:latin typeface="Calibri"/>
                <a:ea typeface="Calibri"/>
              </a:rPr>
              <a:t>. </a:t>
            </a:r>
            <a:r>
              <a:rPr b="0" lang="en-US" sz="4800" spc="-52" strike="noStrike">
                <a:solidFill>
                  <a:srgbClr val="404040"/>
                </a:solidFill>
                <a:latin typeface="Calibri"/>
                <a:ea typeface="Calibri"/>
              </a:rPr>
              <a:t>Windows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5" name="Picture 4" descr="Six things you need to know about Windows 10 S | Windows Experience Blog"/>
          <p:cNvPicPr/>
          <p:nvPr/>
        </p:nvPicPr>
        <p:blipFill>
          <a:blip r:embed="rId1"/>
          <a:stretch/>
        </p:blipFill>
        <p:spPr>
          <a:xfrm>
            <a:off x="633960" y="1353960"/>
            <a:ext cx="6909480" cy="3886560"/>
          </a:xfrm>
          <a:prstGeom prst="rect">
            <a:avLst/>
          </a:prstGeom>
          <a:ln w="0">
            <a:noFill/>
          </a:ln>
        </p:spPr>
      </p:pic>
      <p:cxnSp>
        <p:nvCxnSpPr>
          <p:cNvPr id="106" name="Straight Connector 1034"/>
          <p:cNvCxnSpPr/>
          <p:nvPr/>
        </p:nvCxnSpPr>
        <p:spPr>
          <a:xfrm>
            <a:off x="7891920" y="2085480"/>
            <a:ext cx="35665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  <a:alpha val="90000"/>
              </a:srgbClr>
            </a:solidFill>
            <a:round/>
          </a:ln>
        </p:spPr>
      </p:cxn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7859520" y="2198880"/>
            <a:ext cx="3690000" cy="366984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p>
            <a:pPr marL="343080" indent="-343080">
              <a:lnSpc>
                <a:spcPct val="90000"/>
              </a:lnSpc>
              <a:buClr>
                <a:srgbClr val="e48312"/>
              </a:buClr>
              <a:buFont typeface="Symbol"/>
              <a:buChar char="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Calibri"/>
              </a:rPr>
              <a:t>Плюсы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Calibri"/>
              </a:rPr>
              <a:t>Windows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343080" indent="-343080">
              <a:lnSpc>
                <a:spcPct val="90000"/>
              </a:lnSpc>
              <a:buClr>
                <a:srgbClr val="e48312"/>
              </a:buClr>
              <a:buFont typeface="Symbol"/>
              <a:buChar char="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Calibri"/>
              </a:rPr>
              <a:t>Оборудование под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Calibri"/>
              </a:rPr>
              <a:t>Windows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343080" indent="-343080">
              <a:lnSpc>
                <a:spcPct val="90000"/>
              </a:lnSpc>
              <a:buClr>
                <a:srgbClr val="e48312"/>
              </a:buClr>
              <a:buFont typeface="Symbol"/>
              <a:buChar char="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Calibri"/>
              </a:rPr>
              <a:t>Программы для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Calibri"/>
              </a:rPr>
              <a:t>Windows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343080" indent="-343080">
              <a:lnSpc>
                <a:spcPct val="90000"/>
              </a:lnSpc>
              <a:buClr>
                <a:srgbClr val="e48312"/>
              </a:buClr>
              <a:buFont typeface="Symbol"/>
              <a:buChar char="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Calibri"/>
              </a:rPr>
              <a:t>Специалисты по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Calibri"/>
              </a:rPr>
              <a:t>Windows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343080" indent="-343080">
              <a:lnSpc>
                <a:spcPct val="90000"/>
              </a:lnSpc>
              <a:buClr>
                <a:srgbClr val="e48312"/>
              </a:buClr>
              <a:buFont typeface="Symbol"/>
              <a:buChar char="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Calibri"/>
              </a:rPr>
              <a:t>Глобальная стабильность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343080" indent="-343080">
              <a:lnSpc>
                <a:spcPct val="90000"/>
              </a:lnSpc>
              <a:spcAft>
                <a:spcPts val="799"/>
              </a:spcAft>
              <a:buClr>
                <a:srgbClr val="e48312"/>
              </a:buClr>
              <a:buFont typeface="Symbol"/>
              <a:buChar char="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Calibri"/>
              </a:rPr>
              <a:t>Минусы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Calibri"/>
              </a:rPr>
              <a:t>Windows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Calibri"/>
              </a:rPr>
              <a:t>: вирусы и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Calibri"/>
              </a:rPr>
              <a:t>Windows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Calibri"/>
              </a:rPr>
              <a:t>, зависимость от разработчика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Calibri"/>
              </a:rPr>
              <a:t>Windows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8" name="Rectangle 1036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Rectangle 1038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2054"/>
          <p:cNvSpPr/>
          <p:nvPr/>
        </p:nvSpPr>
        <p:spPr>
          <a:xfrm>
            <a:off x="0" y="0"/>
            <a:ext cx="12191760" cy="6333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859520" y="635040"/>
            <a:ext cx="369000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V. Mac OS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2" name="Picture 2" descr="macOS Big Sur kullanıcılara sunuldu - Apple (TR)"/>
          <p:cNvPicPr/>
          <p:nvPr/>
        </p:nvPicPr>
        <p:blipFill>
          <a:blip r:embed="rId1"/>
          <a:srcRect l="4840" t="0" r="8373" b="0"/>
          <a:stretch/>
        </p:blipFill>
        <p:spPr>
          <a:xfrm>
            <a:off x="633960" y="640080"/>
            <a:ext cx="6909480" cy="5313960"/>
          </a:xfrm>
          <a:prstGeom prst="rect">
            <a:avLst/>
          </a:prstGeom>
          <a:ln w="0">
            <a:noFill/>
          </a:ln>
        </p:spPr>
      </p:pic>
      <p:cxnSp>
        <p:nvCxnSpPr>
          <p:cNvPr id="113" name="Straight Connector 2056"/>
          <p:cNvCxnSpPr/>
          <p:nvPr/>
        </p:nvCxnSpPr>
        <p:spPr>
          <a:xfrm>
            <a:off x="7891920" y="2085480"/>
            <a:ext cx="35665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  <a:alpha val="90000"/>
              </a:srgbClr>
            </a:solidFill>
            <a:round/>
          </a:ln>
        </p:spPr>
      </p:cxn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7859520" y="2198880"/>
            <a:ext cx="3690000" cy="37551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p>
            <a:pPr marL="343080" indent="-343080">
              <a:lnSpc>
                <a:spcPct val="90000"/>
              </a:lnSpc>
              <a:buClr>
                <a:srgbClr val="e48312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Calibri"/>
              </a:rPr>
              <a:t>Плюсы Mac OS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343080" indent="-343080">
              <a:lnSpc>
                <a:spcPct val="90000"/>
              </a:lnSpc>
              <a:spcAft>
                <a:spcPts val="799"/>
              </a:spcAft>
              <a:buClr>
                <a:srgbClr val="e48312"/>
              </a:buClr>
              <a:buFont typeface="Symbol"/>
              <a:buChar char="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Calibri"/>
              </a:rPr>
              <a:t>Минусы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Calibri"/>
              </a:rPr>
              <a:t>Mac OS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Calibri"/>
              </a:rPr>
              <a:t>: трудности с апгрейдом оборудования, ограниченное количество доступного софта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5" name="Rectangle 2058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Rectangle 2060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3078"/>
          <p:cNvSpPr/>
          <p:nvPr/>
        </p:nvSpPr>
        <p:spPr>
          <a:xfrm>
            <a:off x="0" y="0"/>
            <a:ext cx="12191760" cy="6333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859520" y="635040"/>
            <a:ext cx="369000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VI. Linux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9" name="Picture 2" descr="Ten reasons why we should use Linux - Open Source For You"/>
          <p:cNvPicPr/>
          <p:nvPr/>
        </p:nvPicPr>
        <p:blipFill>
          <a:blip r:embed="rId1"/>
          <a:stretch/>
        </p:blipFill>
        <p:spPr>
          <a:xfrm>
            <a:off x="633960" y="1431720"/>
            <a:ext cx="6909480" cy="3731040"/>
          </a:xfrm>
          <a:prstGeom prst="rect">
            <a:avLst/>
          </a:prstGeom>
          <a:ln w="0">
            <a:noFill/>
          </a:ln>
        </p:spPr>
      </p:pic>
      <p:cxnSp>
        <p:nvCxnSpPr>
          <p:cNvPr id="120" name="Straight Connector 3080"/>
          <p:cNvCxnSpPr/>
          <p:nvPr/>
        </p:nvCxnSpPr>
        <p:spPr>
          <a:xfrm>
            <a:off x="7891920" y="2085480"/>
            <a:ext cx="35665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  <a:alpha val="90000"/>
              </a:srgbClr>
            </a:solidFill>
            <a:round/>
          </a:ln>
        </p:spPr>
      </p:cxn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7859520" y="2198880"/>
            <a:ext cx="3690000" cy="366984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p>
            <a:pPr marL="343080" indent="-343080">
              <a:lnSpc>
                <a:spcPct val="90000"/>
              </a:lnSpc>
              <a:buClr>
                <a:srgbClr val="e48312"/>
              </a:buClr>
              <a:buFont typeface="Symbol"/>
              <a:buChar char="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Calibri"/>
              </a:rPr>
              <a:t>Плюсы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Calibri"/>
              </a:rPr>
              <a:t>Linux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Calibri"/>
              </a:rPr>
              <a:t>: стоимость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Calibri"/>
              </a:rPr>
              <a:t>Linux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Calibri"/>
              </a:rPr>
              <a:t>, независимость от разработчика, вирусы для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Calibri"/>
              </a:rPr>
              <a:t>Linux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343080" indent="-343080">
              <a:lnSpc>
                <a:spcPct val="90000"/>
              </a:lnSpc>
              <a:spcAft>
                <a:spcPts val="799"/>
              </a:spcAft>
              <a:buClr>
                <a:srgbClr val="e48312"/>
              </a:buClr>
              <a:buFont typeface="Symbol"/>
              <a:buChar char="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Calibri"/>
              </a:rPr>
              <a:t>Минусы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Calibri"/>
              </a:rPr>
              <a:t>Linux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Calibri"/>
              </a:rPr>
              <a:t>: оборудование под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Calibri"/>
              </a:rPr>
              <a:t>Linux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Calibri"/>
              </a:rPr>
              <a:t>, программы для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Calibri"/>
              </a:rPr>
              <a:t>Linux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Calibri"/>
              </a:rPr>
              <a:t>, специалисты по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Calibri"/>
              </a:rPr>
              <a:t>Linux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Calibri"/>
              </a:rPr>
              <a:t>, отсутствие глобальной стабильности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2" name="Rectangle 3082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Rectangle 3084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4104"/>
          <p:cNvSpPr/>
          <p:nvPr/>
        </p:nvSpPr>
        <p:spPr>
          <a:xfrm>
            <a:off x="0" y="0"/>
            <a:ext cx="12191760" cy="6333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144760" y="635040"/>
            <a:ext cx="640476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VII. Chrom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е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OS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6" name="Picture 4" descr="Give your Chrome OS interface an instant upgrade | Computerworld"/>
          <p:cNvPicPr/>
          <p:nvPr/>
        </p:nvPicPr>
        <p:blipFill>
          <a:blip r:embed="rId1"/>
          <a:srcRect l="0" t="3482" r="3" b="4247"/>
          <a:stretch/>
        </p:blipFill>
        <p:spPr>
          <a:xfrm>
            <a:off x="633960" y="581040"/>
            <a:ext cx="4019760" cy="2475720"/>
          </a:xfrm>
          <a:prstGeom prst="rect">
            <a:avLst/>
          </a:prstGeom>
          <a:ln w="0">
            <a:noFill/>
          </a:ln>
        </p:spPr>
      </p:pic>
      <p:cxnSp>
        <p:nvCxnSpPr>
          <p:cNvPr id="127" name="Straight Connector 4106"/>
          <p:cNvCxnSpPr/>
          <p:nvPr/>
        </p:nvCxnSpPr>
        <p:spPr>
          <a:xfrm>
            <a:off x="5181120" y="2085840"/>
            <a:ext cx="58525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  <a:alpha val="90000"/>
              </a:srgbClr>
            </a:solidFill>
            <a:round/>
          </a:ln>
        </p:spPr>
      </p:cxnSp>
      <p:pic>
        <p:nvPicPr>
          <p:cNvPr id="128" name="Picture 2" descr="How to Enable the New Chrome OS Launcher on Chromebook | Beebom"/>
          <p:cNvPicPr/>
          <p:nvPr/>
        </p:nvPicPr>
        <p:blipFill>
          <a:blip r:embed="rId2"/>
          <a:srcRect l="0" t="7725" r="5" b="0"/>
          <a:stretch/>
        </p:blipFill>
        <p:spPr>
          <a:xfrm>
            <a:off x="633960" y="3218040"/>
            <a:ext cx="4019760" cy="2475720"/>
          </a:xfrm>
          <a:prstGeom prst="rect">
            <a:avLst/>
          </a:prstGeom>
          <a:ln w="0">
            <a:noFill/>
          </a:ln>
        </p:spPr>
      </p:pic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5144760" y="2198880"/>
            <a:ext cx="6404760" cy="366984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p>
            <a:pPr marL="343080" indent="-343080">
              <a:lnSpc>
                <a:spcPct val="90000"/>
              </a:lnSpc>
              <a:buClr>
                <a:srgbClr val="e48312"/>
              </a:buClr>
              <a:buFont typeface="Symbol"/>
              <a:buChar char="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Calibri"/>
              </a:rPr>
              <a:t>Плюсы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Calibri"/>
              </a:rPr>
              <a:t>Chrom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Calibri"/>
              </a:rPr>
              <a:t>е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Calibri"/>
              </a:rPr>
              <a:t>OS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343080" indent="-343080">
              <a:lnSpc>
                <a:spcPct val="90000"/>
              </a:lnSpc>
              <a:spcAft>
                <a:spcPts val="799"/>
              </a:spcAft>
              <a:buClr>
                <a:srgbClr val="e48312"/>
              </a:buClr>
              <a:buFont typeface="Symbol"/>
              <a:buChar char="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Calibri"/>
              </a:rPr>
              <a:t>Минусы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Calibri"/>
              </a:rPr>
              <a:t>Chrom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Calibri"/>
              </a:rPr>
              <a:t>е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Calibri"/>
              </a:rPr>
              <a:t>OS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Calibri"/>
              </a:rPr>
              <a:t>: совместимость программного обеспечения, мало место для хранения, работа без интернета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0" name="Rectangle 4108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Rectangle 4110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28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Rectangle 30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4" name="Straight Connector 32"/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135" name="Rectangle 34"/>
          <p:cNvSpPr/>
          <p:nvPr/>
        </p:nvSpPr>
        <p:spPr>
          <a:xfrm>
            <a:off x="0" y="0"/>
            <a:ext cx="12191760" cy="6333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141040" y="639000"/>
            <a:ext cx="3401640" cy="3685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85000"/>
              </a:lnSpc>
              <a:buNone/>
            </a:pPr>
            <a:r>
              <a:rPr b="0" lang="en-US" sz="5600" spc="-52" strike="noStrike">
                <a:solidFill>
                  <a:srgbClr val="262626"/>
                </a:solidFill>
                <a:latin typeface="Calibri Light"/>
              </a:rPr>
              <a:t>VIII. Статистика</a:t>
            </a:r>
            <a:endParaRPr b="0" lang="en-US" sz="5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7" name="Picture 6" descr=""/>
          <p:cNvPicPr/>
          <p:nvPr/>
        </p:nvPicPr>
        <p:blipFill>
          <a:blip r:embed="rId1"/>
          <a:stretch/>
        </p:blipFill>
        <p:spPr>
          <a:xfrm>
            <a:off x="61920" y="1111680"/>
            <a:ext cx="8195040" cy="4384080"/>
          </a:xfrm>
          <a:prstGeom prst="rect">
            <a:avLst/>
          </a:prstGeom>
          <a:ln w="0">
            <a:noFill/>
          </a:ln>
        </p:spPr>
      </p:pic>
      <p:cxnSp>
        <p:nvCxnSpPr>
          <p:cNvPr id="138" name="Straight Connector 36"/>
          <p:cNvCxnSpPr/>
          <p:nvPr/>
        </p:nvCxnSpPr>
        <p:spPr>
          <a:xfrm>
            <a:off x="8209080" y="4343400"/>
            <a:ext cx="3200760" cy="360"/>
          </a:xfrm>
          <a:prstGeom prst="straightConnector1">
            <a:avLst/>
          </a:prstGeom>
          <a:ln w="6350">
            <a:solidFill>
              <a:srgbClr val="637052">
                <a:alpha val="90000"/>
              </a:srgbClr>
            </a:solidFill>
            <a:round/>
          </a:ln>
        </p:spPr>
      </p:cxnSp>
      <p:sp>
        <p:nvSpPr>
          <p:cNvPr id="139" name="Rectangle 38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Rectangle 40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</TotalTime>
  <Application>LibreOffice/7.4.2.3$Windows_X86_64 LibreOffice_project/382eef1f22670f7f4118c8c2dd222ec7ad009daf</Application>
  <AppVersion>15.0000</AppVersion>
  <Words>199</Words>
  <Paragraphs>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2023-04-29T07:51:46Z</dcterms:created>
  <dc:creator>Mikhail Semichev</dc:creator>
  <dc:description/>
  <dc:language>ru-RU</dc:language>
  <cp:lastModifiedBy/>
  <dcterms:modified xsi:type="dcterms:W3CDTF">2023-04-29T11:40:23Z</dcterms:modified>
  <cp:revision>3</cp:revision>
  <dc:subject/>
  <dc:title>Популярные Операционные Ситемы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10</vt:i4>
  </property>
</Properties>
</file>