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Medium-bold.fntdata"/><Relationship Id="rId10" Type="http://schemas.openxmlformats.org/officeDocument/2006/relationships/slide" Target="slides/slide5.xml"/><Relationship Id="rId21" Type="http://schemas.openxmlformats.org/officeDocument/2006/relationships/font" Target="fonts/MontserratMedium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249853f1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249853f1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210f990c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210f990c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210f990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210f990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249853f1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249853f1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249853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249853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210f990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210f990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210f990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210f990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210f990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210f990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249853f1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249853f1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249853f1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249853f1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olar.lowtechmagazine.com/2022/03/how-to-build-a-practical-household-bike-generator/" TargetMode="External"/><Relationship Id="rId4" Type="http://schemas.openxmlformats.org/officeDocument/2006/relationships/image" Target="../media/image9.jpg"/><Relationship Id="rId5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1.jpg"/><Relationship Id="rId5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olar.lowtechmagazine.com/2012/03/the-solar-envelope-how-to-heat-and-cool-cities-without-fossil-fuels/" TargetMode="External"/><Relationship Id="rId4" Type="http://schemas.openxmlformats.org/officeDocument/2006/relationships/hyperlink" Target="https://solar.lowtechmagazine.com/2011/02/insulation-first-the-body-then-the-home/" TargetMode="External"/><Relationship Id="rId5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7875" y="844850"/>
            <a:ext cx="1096500" cy="44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How to Get Your Apartment Off the Grid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175" y="0"/>
            <a:ext cx="77358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1370100" y="0"/>
            <a:ext cx="7773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type="ctrTitle"/>
          </p:nvPr>
        </p:nvSpPr>
        <p:spPr>
          <a:xfrm>
            <a:off x="0" y="1746900"/>
            <a:ext cx="1452600" cy="25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REDUCING ENERGY USE 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type="ctrTitle"/>
          </p:nvPr>
        </p:nvSpPr>
        <p:spPr>
          <a:xfrm>
            <a:off x="2056375" y="473850"/>
            <a:ext cx="6657000" cy="419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85"/>
              <a:buFont typeface="Arial"/>
              <a:buNone/>
            </a:pPr>
            <a:r>
              <a:t/>
            </a:r>
            <a:endParaRPr sz="1166"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285"/>
              <a:buFont typeface="Arial"/>
              <a:buNone/>
            </a:pPr>
            <a:r>
              <a:t/>
            </a:r>
            <a:endParaRPr sz="1166"/>
          </a:p>
          <a:p>
            <a:pPr indent="-2952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❏"/>
            </a:pPr>
            <a:r>
              <a:rPr b="1" lang="en" sz="1166">
                <a:latin typeface="Montserrat"/>
                <a:ea typeface="Montserrat"/>
                <a:cs typeface="Montserrat"/>
                <a:sym typeface="Montserrat"/>
              </a:rPr>
              <a:t>Installing a working desk right next to the window</a:t>
            </a:r>
            <a:endParaRPr b="1"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❏"/>
            </a:pPr>
            <a:r>
              <a:rPr b="1" lang="en" sz="1166">
                <a:latin typeface="Montserrat"/>
                <a:ea typeface="Montserrat"/>
                <a:cs typeface="Montserrat"/>
                <a:sym typeface="Montserrat"/>
              </a:rPr>
              <a:t>Use less lights in evening during low solar power days</a:t>
            </a:r>
            <a:endParaRPr b="1"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❏"/>
            </a:pPr>
            <a:r>
              <a:rPr b="1" lang="en" sz="1166">
                <a:latin typeface="Montserrat"/>
                <a:ea typeface="Montserrat"/>
                <a:cs typeface="Montserrat"/>
                <a:sym typeface="Montserrat"/>
              </a:rPr>
              <a:t>Shift loads towards sunny afternoons</a:t>
            </a:r>
            <a:endParaRPr b="1"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❏"/>
            </a:pPr>
            <a:r>
              <a:rPr b="1" lang="en" sz="1166">
                <a:latin typeface="Montserrat"/>
                <a:ea typeface="Montserrat"/>
                <a:cs typeface="Montserrat"/>
                <a:sym typeface="Montserrat"/>
              </a:rPr>
              <a:t>Change working schedule</a:t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❏"/>
            </a:pPr>
            <a:r>
              <a:rPr b="1" lang="en" sz="1166">
                <a:latin typeface="Montserrat"/>
                <a:ea typeface="Montserrat"/>
                <a:cs typeface="Montserrat"/>
                <a:sym typeface="Montserrat"/>
              </a:rPr>
              <a:t>Adapt computer work to solar conditions</a:t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❏"/>
            </a:pPr>
            <a:r>
              <a:rPr b="1" lang="en" sz="1166">
                <a:latin typeface="Montserrat"/>
                <a:ea typeface="Montserrat"/>
                <a:cs typeface="Montserrat"/>
                <a:sym typeface="Montserrat"/>
              </a:rPr>
              <a:t>Stop using external computer screen</a:t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b="1" lang="en" sz="1166">
                <a:latin typeface="Montserrat"/>
                <a:ea typeface="Montserrat"/>
                <a:cs typeface="Montserrat"/>
                <a:sym typeface="Montserrat"/>
              </a:rPr>
              <a:t>Work that doesn’t involve any energy use</a:t>
            </a:r>
            <a:r>
              <a:rPr lang="en" sz="1166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1166">
                <a:latin typeface="Montserrat"/>
                <a:ea typeface="Montserrat"/>
                <a:cs typeface="Montserrat"/>
                <a:sym typeface="Montserrat"/>
              </a:rPr>
              <a:t>during the day, such as reading books and taking notes by hand.</a:t>
            </a:r>
            <a:endParaRPr i="1"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b="1" lang="en" sz="1166">
                <a:latin typeface="Montserrat"/>
                <a:ea typeface="Montserrat"/>
                <a:cs typeface="Montserrat"/>
                <a:sym typeface="Montserrat"/>
              </a:rPr>
              <a:t>Build a </a:t>
            </a:r>
            <a:r>
              <a:rPr b="1" lang="en" sz="1166"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pedal powered generator</a:t>
            </a:r>
            <a:r>
              <a:rPr lang="en" sz="1166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1166">
                <a:latin typeface="Montserrat"/>
                <a:ea typeface="Montserrat"/>
                <a:cs typeface="Montserrat"/>
                <a:sym typeface="Montserrat"/>
              </a:rPr>
              <a:t>when more electricity is needed during overcast days.</a:t>
            </a:r>
            <a:endParaRPr i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highlight>
                <a:srgbClr val="FFF5D1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b="1076" l="0" r="0" t="1076"/>
          <a:stretch/>
        </p:blipFill>
        <p:spPr>
          <a:xfrm>
            <a:off x="3523500" y="3366900"/>
            <a:ext cx="3129298" cy="149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5">
            <a:alphaModFix/>
          </a:blip>
          <a:srcRect b="0" l="0" r="0" t="19263"/>
          <a:stretch/>
        </p:blipFill>
        <p:spPr>
          <a:xfrm>
            <a:off x="3523500" y="3229375"/>
            <a:ext cx="3129302" cy="16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1370100" y="0"/>
            <a:ext cx="7773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type="ctrTitle"/>
          </p:nvPr>
        </p:nvSpPr>
        <p:spPr>
          <a:xfrm>
            <a:off x="178200" y="1746900"/>
            <a:ext cx="1274400" cy="25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AWARENESS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type="ctrTitle"/>
          </p:nvPr>
        </p:nvSpPr>
        <p:spPr>
          <a:xfrm>
            <a:off x="2266925" y="1963800"/>
            <a:ext cx="8520600" cy="21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66">
                <a:latin typeface="Montserrat"/>
                <a:ea typeface="Montserrat"/>
                <a:cs typeface="Montserrat"/>
                <a:sym typeface="Montserrat"/>
              </a:rPr>
              <a:t>Before deciding to install a low-tech solar PV system:</a:t>
            </a:r>
            <a:endParaRPr sz="106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66">
              <a:latin typeface="Montserrat"/>
              <a:ea typeface="Montserrat"/>
              <a:cs typeface="Montserrat"/>
              <a:sym typeface="Montserrat"/>
            </a:endParaRPr>
          </a:p>
          <a:p>
            <a:pPr indent="-2895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❏"/>
            </a:pPr>
            <a:r>
              <a:rPr b="1" lang="en" sz="1066">
                <a:latin typeface="Montserrat"/>
                <a:ea typeface="Montserrat"/>
                <a:cs typeface="Montserrat"/>
                <a:sym typeface="Montserrat"/>
              </a:rPr>
              <a:t>Need enough sun</a:t>
            </a:r>
            <a:endParaRPr b="1" sz="1066">
              <a:latin typeface="Montserrat"/>
              <a:ea typeface="Montserrat"/>
              <a:cs typeface="Montserrat"/>
              <a:sym typeface="Montserrat"/>
            </a:endParaRPr>
          </a:p>
          <a:p>
            <a:pPr indent="-2895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❏"/>
            </a:pPr>
            <a:r>
              <a:rPr b="1" lang="en" sz="1066">
                <a:latin typeface="Montserrat"/>
                <a:ea typeface="Montserrat"/>
                <a:cs typeface="Montserrat"/>
                <a:sym typeface="Montserrat"/>
              </a:rPr>
              <a:t>Need the right exposure</a:t>
            </a:r>
            <a:r>
              <a:rPr lang="en" sz="1066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66">
              <a:latin typeface="Montserrat"/>
              <a:ea typeface="Montserrat"/>
              <a:cs typeface="Montserrat"/>
              <a:sym typeface="Montserrat"/>
            </a:endParaRPr>
          </a:p>
          <a:p>
            <a:pPr indent="-2895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❏"/>
            </a:pPr>
            <a:r>
              <a:rPr lang="en" sz="1066">
                <a:latin typeface="Montserrat"/>
                <a:ea typeface="Montserrat"/>
                <a:cs typeface="Montserrat"/>
                <a:sym typeface="Montserrat"/>
              </a:rPr>
              <a:t>Be prepared to </a:t>
            </a:r>
            <a:r>
              <a:rPr b="1" lang="en" sz="1066">
                <a:latin typeface="Montserrat"/>
                <a:ea typeface="Montserrat"/>
                <a:cs typeface="Montserrat"/>
                <a:sym typeface="Montserrat"/>
              </a:rPr>
              <a:t>lower your energy use</a:t>
            </a:r>
            <a:r>
              <a:rPr lang="en" sz="1066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66">
              <a:latin typeface="Montserrat"/>
              <a:ea typeface="Montserrat"/>
              <a:cs typeface="Montserrat"/>
              <a:sym typeface="Montserrat"/>
            </a:endParaRPr>
          </a:p>
          <a:p>
            <a:pPr indent="-2895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❏"/>
            </a:pPr>
            <a:r>
              <a:rPr lang="en" sz="1066">
                <a:latin typeface="Montserrat"/>
                <a:ea typeface="Montserrat"/>
                <a:cs typeface="Montserrat"/>
                <a:sym typeface="Montserrat"/>
              </a:rPr>
              <a:t>May be impossible to </a:t>
            </a:r>
            <a:r>
              <a:rPr b="1" lang="en" sz="1066">
                <a:latin typeface="Montserrat"/>
                <a:ea typeface="Montserrat"/>
                <a:cs typeface="Montserrat"/>
                <a:sym typeface="Montserrat"/>
              </a:rPr>
              <a:t>close some windows</a:t>
            </a:r>
            <a:r>
              <a:rPr lang="en" sz="1066">
                <a:latin typeface="Montserrat"/>
                <a:ea typeface="Montserrat"/>
                <a:cs typeface="Montserrat"/>
                <a:sym typeface="Montserrat"/>
              </a:rPr>
              <a:t> completely.</a:t>
            </a:r>
            <a:endParaRPr sz="1066">
              <a:latin typeface="Montserrat"/>
              <a:ea typeface="Montserrat"/>
              <a:cs typeface="Montserrat"/>
              <a:sym typeface="Montserrat"/>
            </a:endParaRPr>
          </a:p>
          <a:p>
            <a:pPr indent="-2895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❏"/>
            </a:pPr>
            <a:r>
              <a:rPr lang="en" sz="1066">
                <a:latin typeface="Montserrat"/>
                <a:ea typeface="Montserrat"/>
                <a:cs typeface="Montserrat"/>
                <a:sym typeface="Montserrat"/>
              </a:rPr>
              <a:t>Converting your apartment to solar power </a:t>
            </a:r>
            <a:r>
              <a:rPr b="1" lang="en" sz="1066">
                <a:latin typeface="Montserrat"/>
                <a:ea typeface="Montserrat"/>
                <a:cs typeface="Montserrat"/>
                <a:sym typeface="Montserrat"/>
              </a:rPr>
              <a:t>doesn’t make you “100% sustainable”</a:t>
            </a:r>
            <a:endParaRPr sz="106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5D1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highlight>
                <a:srgbClr val="FFF5D1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11732" r="11732" t="0"/>
          <a:stretch/>
        </p:blipFill>
        <p:spPr>
          <a:xfrm>
            <a:off x="3228325" y="2748169"/>
            <a:ext cx="4057449" cy="193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2276"/>
          <a:stretch/>
        </p:blipFill>
        <p:spPr>
          <a:xfrm>
            <a:off x="-79013" y="1449577"/>
            <a:ext cx="3262233" cy="2144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8202" y="1449587"/>
            <a:ext cx="3149686" cy="2144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7887" y="1449575"/>
            <a:ext cx="3215128" cy="214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738" l="0" r="0" t="729"/>
          <a:stretch/>
        </p:blipFill>
        <p:spPr>
          <a:xfrm>
            <a:off x="-79013" y="1449577"/>
            <a:ext cx="3262234" cy="2144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1028" r="1038" t="0"/>
          <a:stretch/>
        </p:blipFill>
        <p:spPr>
          <a:xfrm>
            <a:off x="2858202" y="1449587"/>
            <a:ext cx="3149685" cy="2144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 b="9" l="0" r="0" t="9"/>
          <a:stretch/>
        </p:blipFill>
        <p:spPr>
          <a:xfrm>
            <a:off x="6007887" y="1449575"/>
            <a:ext cx="3215130" cy="214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1370125" y="-9900"/>
            <a:ext cx="7773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3874950" y="694975"/>
            <a:ext cx="4028100" cy="419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88"/>
          </a:p>
          <a:p>
            <a:pPr indent="-297744" lvl="0" marL="457200" rtl="0" algn="l">
              <a:spcBef>
                <a:spcPts val="2400"/>
              </a:spcBef>
              <a:spcAft>
                <a:spcPts val="0"/>
              </a:spcAft>
              <a:buSzPts val="1089"/>
              <a:buFont typeface="Montserrat"/>
              <a:buChar char="❏"/>
            </a:pPr>
            <a:r>
              <a:rPr lang="en" sz="1088">
                <a:latin typeface="Montserrat"/>
                <a:ea typeface="Montserrat"/>
                <a:cs typeface="Montserrat"/>
                <a:sym typeface="Montserrat"/>
              </a:rPr>
              <a:t>Solar photovoltaic (PV) installation is expensive. </a:t>
            </a:r>
            <a:r>
              <a:rPr i="1" lang="en" sz="1088">
                <a:latin typeface="Montserrat"/>
                <a:ea typeface="Montserrat"/>
                <a:cs typeface="Montserrat"/>
                <a:sym typeface="Montserrat"/>
              </a:rPr>
              <a:t>(The average pricing for a 5kW residential PV system completed in 2014 varied from $11,000 in Germany to $16,450 in the USA)</a:t>
            </a:r>
            <a:endParaRPr i="1" sz="1088">
              <a:latin typeface="Montserrat"/>
              <a:ea typeface="Montserrat"/>
              <a:cs typeface="Montserrat"/>
              <a:sym typeface="Montserrat"/>
            </a:endParaRPr>
          </a:p>
          <a:p>
            <a:pPr indent="-297744" lvl="0" marL="457200" rtl="0" algn="l">
              <a:spcBef>
                <a:spcPts val="0"/>
              </a:spcBef>
              <a:spcAft>
                <a:spcPts val="0"/>
              </a:spcAft>
              <a:buSzPts val="1089"/>
              <a:buFont typeface="Montserrat"/>
              <a:buChar char="❏"/>
            </a:pPr>
            <a:r>
              <a:rPr lang="en" sz="1088">
                <a:latin typeface="Montserrat"/>
                <a:ea typeface="Montserrat"/>
                <a:cs typeface="Montserrat"/>
                <a:sym typeface="Montserrat"/>
              </a:rPr>
              <a:t>Not everybody lives in a single-family dwelling with access to a private roof</a:t>
            </a:r>
            <a:endParaRPr sz="1088">
              <a:latin typeface="Montserrat"/>
              <a:ea typeface="Montserrat"/>
              <a:cs typeface="Montserrat"/>
              <a:sym typeface="Montserrat"/>
            </a:endParaRPr>
          </a:p>
          <a:p>
            <a:pPr indent="-297744" lvl="0" marL="457200" rtl="0" algn="l">
              <a:spcBef>
                <a:spcPts val="0"/>
              </a:spcBef>
              <a:spcAft>
                <a:spcPts val="0"/>
              </a:spcAft>
              <a:buSzPts val="1089"/>
              <a:buFont typeface="Montserrat"/>
              <a:buChar char="❏"/>
            </a:pPr>
            <a:r>
              <a:rPr lang="en" sz="1088">
                <a:latin typeface="Montserrat"/>
                <a:ea typeface="Montserrat"/>
                <a:cs typeface="Montserrat"/>
                <a:sym typeface="Montserrat"/>
              </a:rPr>
              <a:t>If you’re renting a place, whether it’s a house or an apartment</a:t>
            </a:r>
            <a:endParaRPr sz="108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ctrTitle"/>
          </p:nvPr>
        </p:nvSpPr>
        <p:spPr>
          <a:xfrm>
            <a:off x="0" y="138725"/>
            <a:ext cx="1274400" cy="44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OBSTACLES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1370100" y="0"/>
            <a:ext cx="7773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2" name="Google Shape;82;p17"/>
          <p:cNvSpPr txBox="1"/>
          <p:nvPr>
            <p:ph type="ctrTitle"/>
          </p:nvPr>
        </p:nvSpPr>
        <p:spPr>
          <a:xfrm>
            <a:off x="0" y="138725"/>
            <a:ext cx="1274400" cy="44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CASE STUDY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2313900" y="1639175"/>
            <a:ext cx="5886300" cy="21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The apartment is located near Barcelona in Spain, a city with an average solar insolation of almost 1,700 kWh/m2/year (which is also the average figure across the USA). Furthermore, the 60m2 apartment has the balcony and all windows facing south-south-west, and there is no shading by trees or other buildings. Meaning it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 receives a lot of sunshine. 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1370100" y="0"/>
            <a:ext cx="7773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ctrTitle"/>
          </p:nvPr>
        </p:nvSpPr>
        <p:spPr>
          <a:xfrm>
            <a:off x="2523000" y="1231275"/>
            <a:ext cx="6551700" cy="4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166">
                <a:latin typeface="Montserrat"/>
                <a:ea typeface="Montserrat"/>
                <a:cs typeface="Montserrat"/>
                <a:sym typeface="Montserrat"/>
              </a:rPr>
              <a:t>Winter without a heating system, relying only on </a:t>
            </a:r>
            <a:r>
              <a:rPr b="1" lang="en" sz="1166"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solar heat</a:t>
            </a:r>
            <a:r>
              <a:rPr lang="en" sz="1166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166"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thermal underclothing</a:t>
            </a:r>
            <a:r>
              <a:rPr lang="en" sz="1166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166">
                <a:latin typeface="Montserrat"/>
                <a:ea typeface="Montserrat"/>
                <a:cs typeface="Montserrat"/>
                <a:sym typeface="Montserrat"/>
              </a:rPr>
              <a:t>Hot water is supplied by a </a:t>
            </a:r>
            <a:r>
              <a:rPr b="1" lang="en" sz="1166">
                <a:latin typeface="Montserrat"/>
                <a:ea typeface="Montserrat"/>
                <a:cs typeface="Montserrat"/>
                <a:sym typeface="Montserrat"/>
              </a:rPr>
              <a:t>solar boiler</a:t>
            </a:r>
            <a:r>
              <a:rPr lang="en" sz="1166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166">
                <a:latin typeface="Montserrat"/>
                <a:ea typeface="Montserrat"/>
                <a:cs typeface="Montserrat"/>
                <a:sym typeface="Montserrat"/>
              </a:rPr>
              <a:t>Clothes are </a:t>
            </a:r>
            <a:r>
              <a:rPr b="1" lang="en" sz="1166">
                <a:latin typeface="Montserrat"/>
                <a:ea typeface="Montserrat"/>
                <a:cs typeface="Montserrat"/>
                <a:sym typeface="Montserrat"/>
              </a:rPr>
              <a:t>air-dried</a:t>
            </a:r>
            <a:r>
              <a:rPr lang="en" sz="1166">
                <a:latin typeface="Montserrat"/>
                <a:ea typeface="Montserrat"/>
                <a:cs typeface="Montserrat"/>
                <a:sym typeface="Montserrat"/>
              </a:rPr>
              <a:t> on the balcony. </a:t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4285"/>
              <a:buFont typeface="Arial"/>
              <a:buNone/>
            </a:pPr>
            <a:r>
              <a:t/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4285"/>
              <a:buFont typeface="Arial"/>
              <a:buNone/>
            </a:pPr>
            <a:r>
              <a:rPr lang="en" sz="1166">
                <a:latin typeface="Montserrat"/>
                <a:ea typeface="Montserrat"/>
                <a:cs typeface="Montserrat"/>
                <a:sym typeface="Montserrat"/>
              </a:rPr>
              <a:t>Solution: possibility to harvest solar power from the window sills and the balcony and take my apartment off the electricity grid. </a:t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4285"/>
              <a:buFont typeface="Arial"/>
              <a:buNone/>
            </a:pPr>
            <a:r>
              <a:t/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4285"/>
              <a:buFont typeface="Arial"/>
              <a:buNone/>
            </a:pPr>
            <a:r>
              <a:t/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4285"/>
              <a:buFont typeface="Arial"/>
              <a:buNone/>
            </a:pPr>
            <a:r>
              <a:t/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4285"/>
              <a:buFont typeface="Arial"/>
              <a:buNone/>
            </a:pPr>
            <a:r>
              <a:t/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4285"/>
              <a:buFont typeface="Arial"/>
              <a:buNone/>
            </a:pPr>
            <a:r>
              <a:t/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4285"/>
              <a:buFont typeface="Arial"/>
              <a:buNone/>
            </a:pPr>
            <a:r>
              <a:t/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4285"/>
              <a:buFont typeface="Arial"/>
              <a:buNone/>
            </a:pPr>
            <a:r>
              <a:t/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4285"/>
              <a:buFont typeface="Arial"/>
              <a:buNone/>
            </a:pPr>
            <a:r>
              <a:t/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4285"/>
              <a:buFont typeface="Arial"/>
              <a:buNone/>
            </a:pPr>
            <a:r>
              <a:rPr lang="en" sz="1166">
                <a:latin typeface="Montserrat"/>
                <a:ea typeface="Montserrat"/>
                <a:cs typeface="Montserrat"/>
                <a:sym typeface="Montserrat"/>
              </a:rPr>
              <a:t>PV installation would solve:</a:t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Montserrat"/>
              <a:buChar char="❏"/>
            </a:pPr>
            <a:r>
              <a:rPr lang="en" sz="1166">
                <a:latin typeface="Montserrat"/>
                <a:ea typeface="Montserrat"/>
                <a:cs typeface="Montserrat"/>
                <a:sym typeface="Montserrat"/>
              </a:rPr>
              <a:t>No access to the roof needed</a:t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❏"/>
            </a:pPr>
            <a:r>
              <a:rPr lang="en" sz="1166">
                <a:latin typeface="Montserrat"/>
                <a:ea typeface="Montserrat"/>
                <a:cs typeface="Montserrat"/>
                <a:sym typeface="Montserrat"/>
              </a:rPr>
              <a:t>Self installing system, which reduces the cost</a:t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❏"/>
            </a:pPr>
            <a:r>
              <a:rPr lang="en" sz="1166">
                <a:latin typeface="Montserrat"/>
                <a:ea typeface="Montserrat"/>
                <a:cs typeface="Montserrat"/>
                <a:sym typeface="Montserrat"/>
              </a:rPr>
              <a:t>The solar installation can be taken to another place.</a:t>
            </a:r>
            <a:endParaRPr sz="116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highlight>
                <a:srgbClr val="FFF5D1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3500" y="1826437"/>
            <a:ext cx="3129298" cy="14906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ctrTitle"/>
          </p:nvPr>
        </p:nvSpPr>
        <p:spPr>
          <a:xfrm>
            <a:off x="178200" y="1746900"/>
            <a:ext cx="1274400" cy="25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HOW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370100" y="0"/>
            <a:ext cx="7773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ctrTitle"/>
          </p:nvPr>
        </p:nvSpPr>
        <p:spPr>
          <a:xfrm>
            <a:off x="178200" y="1746900"/>
            <a:ext cx="1274400" cy="25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STRATEGIES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type="ctrTitle"/>
          </p:nvPr>
        </p:nvSpPr>
        <p:spPr>
          <a:xfrm>
            <a:off x="2056375" y="473850"/>
            <a:ext cx="6657000" cy="419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88">
              <a:latin typeface="Montserrat"/>
              <a:ea typeface="Montserrat"/>
              <a:cs typeface="Montserrat"/>
              <a:sym typeface="Montserrat"/>
            </a:endParaRPr>
          </a:p>
          <a:p>
            <a:pPr indent="-297744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89"/>
              <a:buFont typeface="Montserrat"/>
              <a:buChar char="❏"/>
            </a:pPr>
            <a:r>
              <a:rPr lang="en" sz="1088">
                <a:latin typeface="Montserrat"/>
                <a:ea typeface="Montserrat"/>
                <a:cs typeface="Montserrat"/>
                <a:sym typeface="Montserrat"/>
              </a:rPr>
              <a:t>Maximize solar power production by </a:t>
            </a:r>
            <a:r>
              <a:rPr b="1" lang="en" sz="1088">
                <a:latin typeface="Montserrat"/>
                <a:ea typeface="Montserrat"/>
                <a:cs typeface="Montserrat"/>
                <a:sym typeface="Montserrat"/>
              </a:rPr>
              <a:t>tilting the panels</a:t>
            </a:r>
            <a:r>
              <a:rPr lang="en" sz="1088">
                <a:latin typeface="Montserrat"/>
                <a:ea typeface="Montserrat"/>
                <a:cs typeface="Montserrat"/>
                <a:sym typeface="Montserrat"/>
              </a:rPr>
              <a:t> according to the </a:t>
            </a:r>
            <a:r>
              <a:rPr b="1" lang="en" sz="1088">
                <a:latin typeface="Montserrat"/>
                <a:ea typeface="Montserrat"/>
                <a:cs typeface="Montserrat"/>
                <a:sym typeface="Montserrat"/>
              </a:rPr>
              <a:t>season.</a:t>
            </a:r>
            <a:endParaRPr b="1" sz="1088">
              <a:latin typeface="Montserrat"/>
              <a:ea typeface="Montserrat"/>
              <a:cs typeface="Montserrat"/>
              <a:sym typeface="Montserrat"/>
            </a:endParaRPr>
          </a:p>
          <a:p>
            <a:pPr indent="-297744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89"/>
              <a:buFont typeface="Montserrat"/>
              <a:buChar char="❏"/>
            </a:pPr>
            <a:r>
              <a:rPr lang="en" sz="1088">
                <a:latin typeface="Montserrat"/>
                <a:ea typeface="Montserrat"/>
                <a:cs typeface="Montserrat"/>
                <a:sym typeface="Montserrat"/>
              </a:rPr>
              <a:t>Minimize power use by </a:t>
            </a:r>
            <a:r>
              <a:rPr b="1" lang="en" sz="1088">
                <a:latin typeface="Montserrat"/>
                <a:ea typeface="Montserrat"/>
                <a:cs typeface="Montserrat"/>
                <a:sym typeface="Montserrat"/>
              </a:rPr>
              <a:t>installing a low-voltage DC grid</a:t>
            </a:r>
            <a:r>
              <a:rPr lang="en" sz="1088">
                <a:latin typeface="Montserrat"/>
                <a:ea typeface="Montserrat"/>
                <a:cs typeface="Montserrat"/>
                <a:sym typeface="Montserrat"/>
              </a:rPr>
              <a:t> and using DC appliances.</a:t>
            </a:r>
            <a:endParaRPr sz="1088">
              <a:latin typeface="Montserrat"/>
              <a:ea typeface="Montserrat"/>
              <a:cs typeface="Montserrat"/>
              <a:sym typeface="Montserrat"/>
            </a:endParaRPr>
          </a:p>
          <a:p>
            <a:pPr indent="-297744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89"/>
              <a:buFont typeface="Montserrat"/>
              <a:buChar char="❏"/>
            </a:pPr>
            <a:r>
              <a:rPr lang="en" sz="1088">
                <a:latin typeface="Montserrat"/>
                <a:ea typeface="Montserrat"/>
                <a:cs typeface="Montserrat"/>
                <a:sym typeface="Montserrat"/>
              </a:rPr>
              <a:t>Force yourself to </a:t>
            </a:r>
            <a:r>
              <a:rPr b="1" lang="en" sz="1088">
                <a:latin typeface="Montserrat"/>
                <a:ea typeface="Montserrat"/>
                <a:cs typeface="Montserrat"/>
                <a:sym typeface="Montserrat"/>
              </a:rPr>
              <a:t>lower energy demand on dark days</a:t>
            </a:r>
            <a:r>
              <a:rPr lang="en" sz="1088">
                <a:latin typeface="Montserrat"/>
                <a:ea typeface="Montserrat"/>
                <a:cs typeface="Montserrat"/>
                <a:sym typeface="Montserrat"/>
              </a:rPr>
              <a:t> by going off the grid.</a:t>
            </a:r>
            <a:endParaRPr sz="108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highlight>
                <a:srgbClr val="FFF5D1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1076" l="0" r="0" t="1076"/>
          <a:stretch/>
        </p:blipFill>
        <p:spPr>
          <a:xfrm>
            <a:off x="3692400" y="2944150"/>
            <a:ext cx="3129298" cy="149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1370100" y="0"/>
            <a:ext cx="7773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5" name="Google Shape;105;p20"/>
          <p:cNvSpPr txBox="1"/>
          <p:nvPr>
            <p:ph type="ctrTitle"/>
          </p:nvPr>
        </p:nvSpPr>
        <p:spPr>
          <a:xfrm>
            <a:off x="0" y="138725"/>
            <a:ext cx="1274400" cy="44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CASE STUDY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type="ctrTitle"/>
          </p:nvPr>
        </p:nvSpPr>
        <p:spPr>
          <a:xfrm>
            <a:off x="2313900" y="1460975"/>
            <a:ext cx="5886300" cy="21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66">
                <a:latin typeface="Montserrat"/>
                <a:ea typeface="Montserrat"/>
                <a:cs typeface="Montserrat"/>
                <a:sym typeface="Montserrat"/>
              </a:rPr>
              <a:t>While regular electricity use is at least 500 Wh on a 9-hour working day, the window sills gives a maximum of 400 Wh per day. On overcast days, energy production can be as low as 40 to 200 Wh per day, depending on the type of cloud cover. </a:t>
            </a:r>
            <a:endParaRPr sz="566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370100" y="0"/>
            <a:ext cx="7773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21"/>
          <p:cNvSpPr txBox="1"/>
          <p:nvPr>
            <p:ph type="ctrTitle"/>
          </p:nvPr>
        </p:nvSpPr>
        <p:spPr>
          <a:xfrm>
            <a:off x="0" y="138725"/>
            <a:ext cx="1274400" cy="44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latin typeface="Montserrat Medium"/>
                <a:ea typeface="Montserrat Medium"/>
                <a:cs typeface="Montserrat Medium"/>
                <a:sym typeface="Montserrat Medium"/>
              </a:rPr>
              <a:t>CASE STUDY</a:t>
            </a:r>
            <a:endParaRPr sz="23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ctrTitle"/>
          </p:nvPr>
        </p:nvSpPr>
        <p:spPr>
          <a:xfrm>
            <a:off x="2313900" y="1768775"/>
            <a:ext cx="5886300" cy="21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66">
                <a:latin typeface="Montserrat"/>
                <a:ea typeface="Montserrat"/>
                <a:cs typeface="Montserrat"/>
                <a:sym typeface="Montserrat"/>
              </a:rPr>
              <a:t>“The choice for a DC system has lowered power consumption in my home office considerably. My laptop’s energy use has decreased by about 20%. Switching to DC-direct LED-lamps has halved power use for lighting from 35 to 16W. Based on the 9-hour working day, daily energy use of regularly used devices in my home office has come down from 500 to 350 Wh/day. This brings average energy use below energy production on sunny days (400 Wh), which are plentiful where I live.”</a:t>
            </a:r>
            <a:endParaRPr sz="133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