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256" r:id="rId3"/>
    <p:sldId id="259" r:id="rId4"/>
    <p:sldId id="263" r:id="rId5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D02901-7DB7-4B8F-A8B3-48C91884D7CB}" v="1" dt="2021-06-22T15:55:54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684" y="-35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EF32F-3280-4663-880F-C8D2FC70E99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9D1FE-C207-4476-99C1-A7028091A9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06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F2AD0-9975-4D3C-912A-0B60BD0D07D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710D8-8C21-4D48-B89D-C2D2CB3EC4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2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etín 8,5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10816" y="823067"/>
            <a:ext cx="4422658" cy="97697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9000" cap="all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10816" y="1928578"/>
            <a:ext cx="4422658" cy="201159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90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816" y="4377004"/>
            <a:ext cx="4422658" cy="236271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24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816" y="4773879"/>
            <a:ext cx="4422658" cy="89456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3800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10816" y="6077467"/>
            <a:ext cx="4422658" cy="236271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24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10816" y="6474342"/>
            <a:ext cx="4422658" cy="89456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3800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710816" y="7511224"/>
            <a:ext cx="4422658" cy="45320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140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710816" y="8051876"/>
            <a:ext cx="4422658" cy="79249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 (use Insert &gt; Symbol to add a small dot between words]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710816" y="9184576"/>
            <a:ext cx="4422658" cy="23831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24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443237" y="823067"/>
            <a:ext cx="1936131" cy="57259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2400" cap="all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5443237" y="1800045"/>
            <a:ext cx="1936131" cy="66682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5443237" y="2466869"/>
            <a:ext cx="1936131" cy="91076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5000"/>
              </a:lnSpc>
              <a:spcBef>
                <a:spcPts val="0"/>
              </a:spcBef>
              <a:buNone/>
              <a:defRPr sz="1400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5443237" y="3377636"/>
            <a:ext cx="1936131" cy="66682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5443237" y="4044459"/>
            <a:ext cx="1936131" cy="91076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5000"/>
              </a:lnSpc>
              <a:spcBef>
                <a:spcPts val="0"/>
              </a:spcBef>
              <a:buNone/>
              <a:defRPr sz="1400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5443237" y="4955227"/>
            <a:ext cx="1936131" cy="66682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443237" y="5622051"/>
            <a:ext cx="1936131" cy="183521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5000"/>
              </a:lnSpc>
              <a:spcBef>
                <a:spcPts val="0"/>
              </a:spcBef>
              <a:buNone/>
              <a:defRPr sz="1400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5443237" y="7457267"/>
            <a:ext cx="1936131" cy="66682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5443237" y="8124090"/>
            <a:ext cx="1936131" cy="12988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5000"/>
              </a:lnSpc>
              <a:spcBef>
                <a:spcPts val="0"/>
              </a:spcBef>
              <a:buNone/>
              <a:defRPr sz="1400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58221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67603"/>
            <a:ext cx="4518910" cy="3763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4299283"/>
            <a:ext cx="4518911" cy="522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529010"/>
            <a:ext cx="1748790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3D48-5C63-4CD0-B9D2-B4D2F496D790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529010"/>
            <a:ext cx="2623185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529010"/>
            <a:ext cx="1748790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AEA7-0C3C-4CCF-BA6B-669D7915826F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225867" y="535519"/>
            <a:ext cx="0" cy="8993491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10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9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2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2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2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2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2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exto 1"/>
          <p:cNvSpPr>
            <a:spLocks noGrp="1"/>
          </p:cNvSpPr>
          <p:nvPr>
            <p:ph type="body" sz="quarter" idx="10"/>
          </p:nvPr>
        </p:nvSpPr>
        <p:spPr>
          <a:xfrm>
            <a:off x="225083" y="600996"/>
            <a:ext cx="4908391" cy="976977"/>
          </a:xfrm>
        </p:spPr>
        <p:txBody>
          <a:bodyPr/>
          <a:lstStyle/>
          <a:p>
            <a:pPr marL="0" indent="0" algn="ctr" defTabSz="777240">
              <a:lnSpc>
                <a:spcPct val="82000"/>
              </a:lnSpc>
              <a:spcBef>
                <a:spcPts val="850"/>
              </a:spcBef>
              <a:buNone/>
            </a:pPr>
            <a:r>
              <a:rPr lang="es-ES" sz="5400" noProof="1">
                <a:solidFill>
                  <a:srgbClr val="111111"/>
                </a:solidFill>
                <a:latin typeface="Impact"/>
              </a:rPr>
              <a:t>CONVOCATORIA </a:t>
            </a:r>
            <a:endParaRPr lang="es-ES" sz="5400" b="0" i="0" baseline="0" noProof="1">
              <a:solidFill>
                <a:srgbClr val="111111"/>
              </a:solidFill>
              <a:latin typeface="Impact"/>
            </a:endParaRP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2"/>
          </p:nvPr>
        </p:nvSpPr>
        <p:spPr>
          <a:xfrm>
            <a:off x="401054" y="1330405"/>
            <a:ext cx="4418596" cy="2805497"/>
          </a:xfrm>
        </p:spPr>
        <p:txBody>
          <a:bodyPr/>
          <a:lstStyle/>
          <a:p>
            <a:pPr marL="0" indent="0" algn="ctr" defTabSz="777240">
              <a:lnSpc>
                <a:spcPct val="78000"/>
              </a:lnSpc>
              <a:spcBef>
                <a:spcPts val="850"/>
              </a:spcBef>
              <a:buNone/>
            </a:pPr>
            <a:r>
              <a:rPr lang="es-ES" sz="3600" b="0" i="0" baseline="0" noProof="1">
                <a:solidFill>
                  <a:srgbClr val="0070C0"/>
                </a:solidFill>
                <a:latin typeface="Impact"/>
              </a:rPr>
              <a:t>A INTERESADOS EN PARTICIPAR DE</a:t>
            </a:r>
            <a:r>
              <a:rPr lang="es-ES" sz="3600" noProof="1">
                <a:solidFill>
                  <a:srgbClr val="0070C0"/>
                </a:solidFill>
                <a:latin typeface="Impact"/>
              </a:rPr>
              <a:t>L </a:t>
            </a:r>
          </a:p>
          <a:p>
            <a:pPr marL="0" indent="0" algn="ctr" defTabSz="777240">
              <a:lnSpc>
                <a:spcPct val="78000"/>
              </a:lnSpc>
              <a:spcBef>
                <a:spcPts val="850"/>
              </a:spcBef>
              <a:buNone/>
            </a:pPr>
            <a:r>
              <a:rPr lang="es-ES" sz="3600" b="0" i="0" baseline="0" noProof="1">
                <a:solidFill>
                  <a:srgbClr val="0070C0"/>
                </a:solidFill>
                <a:latin typeface="Impact"/>
              </a:rPr>
              <a:t>PROYECTO DE EXTENSIÓN UNIVERSITARIA:</a:t>
            </a:r>
          </a:p>
          <a:p>
            <a:pPr marL="0" indent="0" algn="ctr" defTabSz="777240">
              <a:lnSpc>
                <a:spcPct val="78000"/>
              </a:lnSpc>
              <a:spcBef>
                <a:spcPts val="850"/>
              </a:spcBef>
              <a:buNone/>
            </a:pPr>
            <a:r>
              <a:rPr lang="es-ES" sz="4400" noProof="1">
                <a:solidFill>
                  <a:srgbClr val="FF0000"/>
                </a:solidFill>
                <a:latin typeface="Impact"/>
              </a:rPr>
              <a:t>PORTAL WEB</a:t>
            </a:r>
            <a:endParaRPr lang="es-ES" sz="4400" b="0" i="0" baseline="0" noProof="1">
              <a:solidFill>
                <a:srgbClr val="FF0000"/>
              </a:solidFill>
              <a:latin typeface="Impact"/>
            </a:endParaRP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quarter" idx="13"/>
          </p:nvPr>
        </p:nvSpPr>
        <p:spPr>
          <a:xfrm>
            <a:off x="710816" y="4203159"/>
            <a:ext cx="4422658" cy="236271"/>
          </a:xfrm>
        </p:spPr>
        <p:txBody>
          <a:bodyPr/>
          <a:lstStyle/>
          <a:p>
            <a:pPr marL="0" indent="0" algn="l" defTabSz="777240">
              <a:lnSpc>
                <a:spcPct val="82000"/>
              </a:lnSpc>
              <a:spcBef>
                <a:spcPts val="850"/>
              </a:spcBef>
              <a:buNone/>
            </a:pPr>
            <a:r>
              <a:rPr lang="es-ES" sz="2400" b="0" i="0" baseline="0" noProof="1">
                <a:solidFill>
                  <a:srgbClr val="0070C0"/>
                </a:solidFill>
                <a:latin typeface="Impact"/>
                <a:ea typeface="+mn-ea"/>
                <a:cs typeface="+mn-cs"/>
              </a:rPr>
              <a:t>Cuándo PRESENTAR CV</a:t>
            </a:r>
          </a:p>
          <a:p>
            <a:pPr marL="0" indent="0" algn="l" defTabSz="777240">
              <a:lnSpc>
                <a:spcPct val="82000"/>
              </a:lnSpc>
              <a:spcBef>
                <a:spcPts val="850"/>
              </a:spcBef>
              <a:buNone/>
            </a:pPr>
            <a:endParaRPr lang="es-ES" sz="2400" b="0" i="0" baseline="0" noProof="1">
              <a:solidFill>
                <a:srgbClr val="0070C0"/>
              </a:solidFill>
              <a:latin typeface="Impact"/>
              <a:ea typeface="+mn-ea"/>
              <a:cs typeface="+mn-cs"/>
            </a:endParaRP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14"/>
          </p:nvPr>
        </p:nvSpPr>
        <p:spPr>
          <a:xfrm>
            <a:off x="693126" y="4600034"/>
            <a:ext cx="4422658" cy="464330"/>
          </a:xfrm>
        </p:spPr>
        <p:txBody>
          <a:bodyPr/>
          <a:lstStyle/>
          <a:p>
            <a:pPr marL="0" indent="0" defTabSz="777240">
              <a:lnSpc>
                <a:spcPct val="82000"/>
              </a:lnSpc>
              <a:spcBef>
                <a:spcPts val="850"/>
              </a:spcBef>
              <a:buNone/>
            </a:pPr>
            <a:r>
              <a:rPr lang="es-ES" sz="2400" b="0" i="0" baseline="0" noProof="1">
                <a:solidFill>
                  <a:srgbClr val="111111"/>
                </a:solidFill>
                <a:latin typeface="Impact"/>
                <a:ea typeface="+mn-ea"/>
                <a:cs typeface="+mn-cs"/>
              </a:rPr>
              <a:t>Tenés tiempo hasta el 2/7/21</a:t>
            </a:r>
          </a:p>
        </p:txBody>
      </p:sp>
      <p:sp>
        <p:nvSpPr>
          <p:cNvPr id="6" name="Marcador de posición de texto 5"/>
          <p:cNvSpPr>
            <a:spLocks noGrp="1"/>
          </p:cNvSpPr>
          <p:nvPr>
            <p:ph type="body" sz="quarter" idx="16"/>
          </p:nvPr>
        </p:nvSpPr>
        <p:spPr>
          <a:xfrm>
            <a:off x="710816" y="5136917"/>
            <a:ext cx="4422658" cy="236271"/>
          </a:xfrm>
        </p:spPr>
        <p:txBody>
          <a:bodyPr/>
          <a:lstStyle/>
          <a:p>
            <a:pPr marL="0" indent="0" algn="l" defTabSz="777240">
              <a:lnSpc>
                <a:spcPct val="82000"/>
              </a:lnSpc>
              <a:spcBef>
                <a:spcPts val="850"/>
              </a:spcBef>
              <a:buNone/>
            </a:pPr>
            <a:r>
              <a:rPr lang="es-ES" sz="2400" b="0" i="0" baseline="0" noProof="1">
                <a:solidFill>
                  <a:srgbClr val="0070C0"/>
                </a:solidFill>
                <a:latin typeface="Impact"/>
                <a:ea typeface="+mn-ea"/>
                <a:cs typeface="+mn-cs"/>
              </a:rPr>
              <a:t>Dónde</a:t>
            </a: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quarter" idx="17"/>
          </p:nvPr>
        </p:nvSpPr>
        <p:spPr>
          <a:xfrm>
            <a:off x="710816" y="5472332"/>
            <a:ext cx="4422658" cy="886265"/>
          </a:xfrm>
        </p:spPr>
        <p:txBody>
          <a:bodyPr/>
          <a:lstStyle/>
          <a:p>
            <a:pPr marL="0" indent="0" algn="l" defTabSz="777240">
              <a:lnSpc>
                <a:spcPct val="82000"/>
              </a:lnSpc>
              <a:spcBef>
                <a:spcPts val="850"/>
              </a:spcBef>
              <a:buNone/>
            </a:pPr>
            <a:r>
              <a:rPr lang="es-ES" sz="3200" noProof="1">
                <a:solidFill>
                  <a:srgbClr val="111111"/>
                </a:solidFill>
                <a:latin typeface="Impact"/>
              </a:rPr>
              <a:t>Jefatura de Psicopedagogía</a:t>
            </a:r>
            <a:endParaRPr lang="es-ES" sz="3200" b="0" baseline="0" noProof="1">
              <a:solidFill>
                <a:srgbClr val="111111"/>
              </a:solidFill>
              <a:latin typeface="Impact"/>
            </a:endParaRPr>
          </a:p>
        </p:txBody>
      </p:sp>
      <p:sp>
        <p:nvSpPr>
          <p:cNvPr id="8" name="Marcador de posición de texto 7"/>
          <p:cNvSpPr>
            <a:spLocks noGrp="1"/>
          </p:cNvSpPr>
          <p:nvPr>
            <p:ph type="body" sz="quarter" idx="18"/>
          </p:nvPr>
        </p:nvSpPr>
        <p:spPr>
          <a:xfrm>
            <a:off x="710816" y="6461144"/>
            <a:ext cx="4422658" cy="502337"/>
          </a:xfrm>
        </p:spPr>
        <p:txBody>
          <a:bodyPr/>
          <a:lstStyle/>
          <a:p>
            <a:pPr marL="0" indent="0" algn="l" defTabSz="777240">
              <a:lnSpc>
                <a:spcPct val="82000"/>
              </a:lnSpc>
              <a:spcBef>
                <a:spcPts val="850"/>
              </a:spcBef>
              <a:buNone/>
            </a:pPr>
            <a:r>
              <a:rPr lang="es-ES" noProof="1">
                <a:solidFill>
                  <a:srgbClr val="0070C0"/>
                </a:solidFill>
                <a:latin typeface="Impact"/>
              </a:rPr>
              <a:t>Departamento de Psicología- Artes y Ciencias</a:t>
            </a:r>
          </a:p>
          <a:p>
            <a:pPr>
              <a:spcBef>
                <a:spcPts val="850"/>
              </a:spcBef>
            </a:pPr>
            <a:r>
              <a:rPr lang="es-ES" sz="1200" noProof="1">
                <a:solidFill>
                  <a:srgbClr val="0070C0"/>
                </a:solidFill>
              </a:rPr>
              <a:t>Mail: </a:t>
            </a:r>
            <a:r>
              <a:rPr lang="es-ES" noProof="1">
                <a:solidFill>
                  <a:srgbClr val="0070C0"/>
                </a:solidFill>
              </a:rPr>
              <a:t>gsuarez@ucasal.edu.ar</a:t>
            </a:r>
          </a:p>
        </p:txBody>
      </p:sp>
      <p:sp>
        <p:nvSpPr>
          <p:cNvPr id="9" name="Marcador de posición de texto 8"/>
          <p:cNvSpPr>
            <a:spLocks noGrp="1"/>
          </p:cNvSpPr>
          <p:nvPr>
            <p:ph type="body" sz="quarter" idx="19"/>
          </p:nvPr>
        </p:nvSpPr>
        <p:spPr>
          <a:xfrm>
            <a:off x="710816" y="7296221"/>
            <a:ext cx="4318384" cy="1228790"/>
          </a:xfrm>
        </p:spPr>
        <p:txBody>
          <a:bodyPr/>
          <a:lstStyle/>
          <a:p>
            <a:pPr>
              <a:spcBef>
                <a:spcPts val="850"/>
              </a:spcBef>
            </a:pPr>
            <a:r>
              <a:rPr lang="es-ES" noProof="1">
                <a:solidFill>
                  <a:srgbClr val="111111"/>
                </a:solidFill>
              </a:rPr>
              <a:t>Para más información sobre las características del proyecto en la Oficina  de Jefatura en Psicopedagogía  o del Departamento.</a:t>
            </a:r>
          </a:p>
          <a:p>
            <a:pPr>
              <a:spcBef>
                <a:spcPts val="850"/>
              </a:spcBef>
            </a:pPr>
            <a:r>
              <a:rPr lang="es-ES" noProof="1">
                <a:solidFill>
                  <a:srgbClr val="111111"/>
                </a:solidFill>
              </a:rPr>
              <a:t>Duración del Proyecto: de Mayo a  Abril 2022</a:t>
            </a:r>
          </a:p>
        </p:txBody>
      </p:sp>
      <p:sp>
        <p:nvSpPr>
          <p:cNvPr id="10" name="Marcador de posición de texto 9"/>
          <p:cNvSpPr>
            <a:spLocks noGrp="1"/>
          </p:cNvSpPr>
          <p:nvPr>
            <p:ph type="body" sz="quarter" idx="20"/>
          </p:nvPr>
        </p:nvSpPr>
        <p:spPr>
          <a:xfrm>
            <a:off x="710816" y="8947052"/>
            <a:ext cx="3804914" cy="815926"/>
          </a:xfrm>
        </p:spPr>
        <p:txBody>
          <a:bodyPr/>
          <a:lstStyle/>
          <a:p>
            <a:pPr marL="0" indent="0" algn="l" defTabSz="777240">
              <a:lnSpc>
                <a:spcPct val="82000"/>
              </a:lnSpc>
              <a:spcBef>
                <a:spcPts val="850"/>
              </a:spcBef>
              <a:buNone/>
            </a:pPr>
            <a:endParaRPr lang="es-ES" sz="2400" b="0" i="0" baseline="0" noProof="1">
              <a:solidFill>
                <a:srgbClr val="0070C0"/>
              </a:solidFill>
              <a:latin typeface="Impact"/>
              <a:ea typeface="+mn-ea"/>
              <a:cs typeface="+mn-cs"/>
            </a:endParaRPr>
          </a:p>
        </p:txBody>
      </p:sp>
      <p:sp>
        <p:nvSpPr>
          <p:cNvPr id="11" name="Marcador de posición de texto 10"/>
          <p:cNvSpPr>
            <a:spLocks noGrp="1"/>
          </p:cNvSpPr>
          <p:nvPr>
            <p:ph type="body" sz="quarter" idx="21"/>
          </p:nvPr>
        </p:nvSpPr>
        <p:spPr>
          <a:xfrm>
            <a:off x="5443237" y="497494"/>
            <a:ext cx="2538169" cy="1260963"/>
          </a:xfrm>
        </p:spPr>
        <p:txBody>
          <a:bodyPr/>
          <a:lstStyle/>
          <a:p>
            <a:pPr marL="0" indent="0" algn="l" defTabSz="777240">
              <a:lnSpc>
                <a:spcPct val="82000"/>
              </a:lnSpc>
              <a:spcBef>
                <a:spcPts val="850"/>
              </a:spcBef>
              <a:buNone/>
            </a:pPr>
            <a:r>
              <a:rPr lang="es-ES" sz="2400" b="0" i="0" baseline="0" noProof="1">
                <a:solidFill>
                  <a:srgbClr val="111111"/>
                </a:solidFill>
                <a:latin typeface="Impact"/>
                <a:ea typeface="+mn-ea"/>
                <a:cs typeface="+mn-cs"/>
              </a:rPr>
              <a:t>PARA ESTUDIANTES</a:t>
            </a:r>
            <a:r>
              <a:rPr lang="es-ES" sz="2400" b="0" i="0" noProof="1">
                <a:solidFill>
                  <a:srgbClr val="111111"/>
                </a:solidFill>
                <a:latin typeface="Impact"/>
                <a:ea typeface="+mn-ea"/>
                <a:cs typeface="+mn-cs"/>
              </a:rPr>
              <a:t> AVANZADOS DE PSICOLOGÍA Y PSICOPEDAGOGÍA</a:t>
            </a:r>
            <a:endParaRPr lang="es-ES" sz="2400" b="0" i="0" baseline="0" noProof="1">
              <a:solidFill>
                <a:srgbClr val="111111"/>
              </a:solidFill>
              <a:latin typeface="Impact"/>
              <a:ea typeface="+mn-ea"/>
              <a:cs typeface="+mn-cs"/>
            </a:endParaRPr>
          </a:p>
        </p:txBody>
      </p:sp>
      <p:sp>
        <p:nvSpPr>
          <p:cNvPr id="12" name="Marcador de posición de texto 11"/>
          <p:cNvSpPr>
            <a:spLocks noGrp="1"/>
          </p:cNvSpPr>
          <p:nvPr>
            <p:ph type="body" sz="quarter" idx="22"/>
          </p:nvPr>
        </p:nvSpPr>
        <p:spPr>
          <a:xfrm>
            <a:off x="5443237" y="1702187"/>
            <a:ext cx="1936131" cy="409255"/>
          </a:xfrm>
        </p:spPr>
        <p:txBody>
          <a:bodyPr/>
          <a:lstStyle/>
          <a:p>
            <a:pPr marL="0" indent="0" algn="l" defTabSz="777240">
              <a:lnSpc>
                <a:spcPct val="90000"/>
              </a:lnSpc>
              <a:spcBef>
                <a:spcPts val="850"/>
              </a:spcBef>
              <a:buNone/>
            </a:pPr>
            <a:r>
              <a:rPr lang="es-ES" sz="2000" b="0" i="0" baseline="0" noProof="1">
                <a:solidFill>
                  <a:srgbClr val="0070C0"/>
                </a:solidFill>
                <a:latin typeface="Impact"/>
                <a:ea typeface="+mn-ea"/>
                <a:cs typeface="+mn-cs"/>
              </a:rPr>
              <a:t>CARACTERÍSTICAS:</a:t>
            </a:r>
          </a:p>
        </p:txBody>
      </p:sp>
      <p:sp>
        <p:nvSpPr>
          <p:cNvPr id="13" name="Marcador de posición de texto 12"/>
          <p:cNvSpPr>
            <a:spLocks noGrp="1"/>
          </p:cNvSpPr>
          <p:nvPr>
            <p:ph type="body" sz="quarter" idx="23"/>
          </p:nvPr>
        </p:nvSpPr>
        <p:spPr>
          <a:xfrm>
            <a:off x="5443237" y="2171440"/>
            <a:ext cx="2167385" cy="1443954"/>
          </a:xfrm>
        </p:spPr>
        <p:txBody>
          <a:bodyPr/>
          <a:lstStyle/>
          <a:p>
            <a:r>
              <a:rPr lang="es-ES" sz="1400" b="0" i="0" baseline="0" noProof="1">
                <a:solidFill>
                  <a:srgbClr val="111111"/>
                </a:solidFill>
                <a:latin typeface="Impact"/>
                <a:ea typeface="+mn-ea"/>
                <a:cs typeface="+mn-cs"/>
              </a:rPr>
              <a:t>Proyecto anual de</a:t>
            </a:r>
          </a:p>
        </p:txBody>
      </p:sp>
      <p:sp>
        <p:nvSpPr>
          <p:cNvPr id="14" name="Marcador de posición de texto 13"/>
          <p:cNvSpPr>
            <a:spLocks noGrp="1"/>
          </p:cNvSpPr>
          <p:nvPr>
            <p:ph type="body" sz="quarter" idx="24"/>
          </p:nvPr>
        </p:nvSpPr>
        <p:spPr>
          <a:xfrm>
            <a:off x="5443237" y="3563696"/>
            <a:ext cx="1936131" cy="347118"/>
          </a:xfrm>
        </p:spPr>
        <p:txBody>
          <a:bodyPr/>
          <a:lstStyle/>
          <a:p>
            <a:pPr marL="0" indent="0" algn="l" defTabSz="777240">
              <a:lnSpc>
                <a:spcPct val="90000"/>
              </a:lnSpc>
              <a:spcBef>
                <a:spcPts val="850"/>
              </a:spcBef>
              <a:buNone/>
            </a:pPr>
            <a:r>
              <a:rPr lang="es-ES" sz="2000" b="0" i="0" baseline="0" noProof="1">
                <a:solidFill>
                  <a:srgbClr val="0070C0"/>
                </a:solidFill>
                <a:latin typeface="Impact"/>
                <a:ea typeface="+mn-ea"/>
                <a:cs typeface="+mn-cs"/>
              </a:rPr>
              <a:t>Beneficios:</a:t>
            </a:r>
          </a:p>
        </p:txBody>
      </p:sp>
      <p:sp>
        <p:nvSpPr>
          <p:cNvPr id="15" name="Marcador de posición de texto 14"/>
          <p:cNvSpPr>
            <a:spLocks noGrp="1"/>
          </p:cNvSpPr>
          <p:nvPr>
            <p:ph type="body" sz="quarter" idx="25"/>
          </p:nvPr>
        </p:nvSpPr>
        <p:spPr>
          <a:xfrm>
            <a:off x="5443237" y="3941592"/>
            <a:ext cx="1936131" cy="2698347"/>
          </a:xfrm>
        </p:spPr>
        <p:txBody>
          <a:bodyPr/>
          <a:lstStyle/>
          <a:p>
            <a:pPr marL="285750" indent="-285750" algn="l" defTabSz="77724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s-ES" sz="1400" b="0" i="0" baseline="0" noProof="1">
                <a:solidFill>
                  <a:srgbClr val="111111"/>
                </a:solidFill>
                <a:latin typeface="Impact"/>
                <a:ea typeface="+mn-ea"/>
                <a:cs typeface="+mn-cs"/>
              </a:rPr>
              <a:t>Disminución en la cuota de un</a:t>
            </a:r>
            <a:r>
              <a:rPr lang="es-ES" sz="1400" b="0" i="0" noProof="1">
                <a:solidFill>
                  <a:srgbClr val="111111"/>
                </a:solidFill>
                <a:latin typeface="Impact"/>
                <a:ea typeface="+mn-ea"/>
                <a:cs typeface="+mn-cs"/>
              </a:rPr>
              <a:t> 10% por el tiempo que dura el proyecto.</a:t>
            </a:r>
          </a:p>
          <a:p>
            <a:pPr marL="285750" indent="-285750" algn="l" defTabSz="77724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s-ES" noProof="1">
                <a:solidFill>
                  <a:srgbClr val="111111"/>
                </a:solidFill>
                <a:latin typeface="Impact"/>
              </a:rPr>
              <a:t>Capacitaciòn en metodologìa de trabajo.</a:t>
            </a:r>
            <a:endParaRPr lang="es-ES" baseline="0" noProof="1">
              <a:solidFill>
                <a:srgbClr val="111111"/>
              </a:solidFill>
              <a:latin typeface="Impact"/>
            </a:endParaRPr>
          </a:p>
          <a:p>
            <a:pPr marL="285750" indent="-285750" algn="l" defTabSz="77724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s-ES" sz="1400" b="0" i="0" noProof="1">
                <a:solidFill>
                  <a:srgbClr val="111111"/>
                </a:solidFill>
                <a:latin typeface="Impact"/>
                <a:ea typeface="+mn-ea"/>
                <a:cs typeface="+mn-cs"/>
              </a:rPr>
              <a:t>Constancia  para suplemento del título</a:t>
            </a:r>
            <a:endParaRPr lang="es-ES" sz="1400" b="0" i="0" baseline="0" noProof="1">
              <a:solidFill>
                <a:srgbClr val="111111"/>
              </a:solidFill>
              <a:latin typeface="Impact"/>
              <a:ea typeface="+mn-ea"/>
              <a:cs typeface="+mn-cs"/>
            </a:endParaRPr>
          </a:p>
        </p:txBody>
      </p:sp>
      <p:sp>
        <p:nvSpPr>
          <p:cNvPr id="16" name="Marcador de posición de texto 15"/>
          <p:cNvSpPr>
            <a:spLocks noGrp="1"/>
          </p:cNvSpPr>
          <p:nvPr>
            <p:ph type="body" sz="quarter" idx="26"/>
          </p:nvPr>
        </p:nvSpPr>
        <p:spPr>
          <a:xfrm>
            <a:off x="5443237" y="6167217"/>
            <a:ext cx="2329163" cy="326151"/>
          </a:xfrm>
        </p:spPr>
        <p:txBody>
          <a:bodyPr/>
          <a:lstStyle/>
          <a:p>
            <a:pPr marL="0" indent="0" algn="l" defTabSz="777240">
              <a:lnSpc>
                <a:spcPct val="90000"/>
              </a:lnSpc>
              <a:spcBef>
                <a:spcPts val="850"/>
              </a:spcBef>
              <a:buNone/>
            </a:pPr>
            <a:r>
              <a:rPr lang="es-ES" sz="2000" b="0" i="0" baseline="0" noProof="1">
                <a:solidFill>
                  <a:srgbClr val="0070C0"/>
                </a:solidFill>
                <a:latin typeface="Impact"/>
                <a:ea typeface="+mn-ea"/>
                <a:cs typeface="+mn-cs"/>
              </a:rPr>
              <a:t>Rol en el proyecto:</a:t>
            </a:r>
          </a:p>
        </p:txBody>
      </p:sp>
      <p:sp>
        <p:nvSpPr>
          <p:cNvPr id="17" name="Marcador de posición de texto 16"/>
          <p:cNvSpPr>
            <a:spLocks noGrp="1"/>
          </p:cNvSpPr>
          <p:nvPr>
            <p:ph type="body" sz="quarter" idx="27"/>
          </p:nvPr>
        </p:nvSpPr>
        <p:spPr>
          <a:xfrm>
            <a:off x="5443237" y="6569603"/>
            <a:ext cx="1936131" cy="267278"/>
          </a:xfrm>
        </p:spPr>
        <p:txBody>
          <a:bodyPr/>
          <a:lstStyle/>
          <a:p>
            <a:r>
              <a:rPr lang="es-ES" noProof="1">
                <a:solidFill>
                  <a:srgbClr val="111111"/>
                </a:solidFill>
              </a:rPr>
              <a:t>Colaborar con</a:t>
            </a:r>
          </a:p>
        </p:txBody>
      </p:sp>
      <p:sp>
        <p:nvSpPr>
          <p:cNvPr id="18" name="Marcador de posición de texto 17"/>
          <p:cNvSpPr>
            <a:spLocks noGrp="1"/>
          </p:cNvSpPr>
          <p:nvPr>
            <p:ph type="body" sz="quarter" idx="28"/>
          </p:nvPr>
        </p:nvSpPr>
        <p:spPr>
          <a:xfrm>
            <a:off x="5443237" y="7202656"/>
            <a:ext cx="1936131" cy="372782"/>
          </a:xfrm>
        </p:spPr>
        <p:txBody>
          <a:bodyPr/>
          <a:lstStyle/>
          <a:p>
            <a:pPr marL="0" indent="0" algn="l" defTabSz="777240">
              <a:lnSpc>
                <a:spcPct val="90000"/>
              </a:lnSpc>
              <a:spcBef>
                <a:spcPts val="850"/>
              </a:spcBef>
              <a:buNone/>
            </a:pPr>
            <a:r>
              <a:rPr lang="es-ES" sz="2000" b="0" i="0" baseline="0" noProof="1">
                <a:solidFill>
                  <a:srgbClr val="0070C0"/>
                </a:solidFill>
                <a:latin typeface="Impact"/>
                <a:ea typeface="+mn-ea"/>
                <a:cs typeface="+mn-cs"/>
              </a:rPr>
              <a:t>Compromiso:</a:t>
            </a:r>
          </a:p>
        </p:txBody>
      </p:sp>
      <p:sp>
        <p:nvSpPr>
          <p:cNvPr id="19" name="Marcador de posición de texto 18"/>
          <p:cNvSpPr>
            <a:spLocks noGrp="1"/>
          </p:cNvSpPr>
          <p:nvPr>
            <p:ph type="body" sz="quarter" idx="29"/>
          </p:nvPr>
        </p:nvSpPr>
        <p:spPr>
          <a:xfrm>
            <a:off x="5443237" y="7589506"/>
            <a:ext cx="2181452" cy="2328214"/>
          </a:xfrm>
        </p:spPr>
        <p:txBody>
          <a:bodyPr/>
          <a:lstStyle/>
          <a:p>
            <a:r>
              <a:rPr lang="es-ES" noProof="1">
                <a:solidFill>
                  <a:srgbClr val="111111"/>
                </a:solidFill>
              </a:rPr>
              <a:t>Disponibilidad  para: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noProof="1">
              <a:solidFill>
                <a:srgbClr val="11111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1">
                <a:solidFill>
                  <a:srgbClr val="111111"/>
                </a:solidFill>
              </a:rPr>
              <a:t>Desarrollar….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1">
                <a:solidFill>
                  <a:srgbClr val="111111"/>
                </a:solidFill>
              </a:rPr>
              <a:t>Reuniones de equipo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1">
                <a:solidFill>
                  <a:srgbClr val="111111"/>
                </a:solidFill>
              </a:rPr>
              <a:t>Evaluación y registro de actividades de modo digital</a:t>
            </a:r>
          </a:p>
          <a:p>
            <a:endParaRPr lang="es-ES" sz="1400" i="0" baseline="0" noProof="1">
              <a:solidFill>
                <a:srgbClr val="111111"/>
              </a:solidFill>
              <a:latin typeface="Impac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57" y="8947051"/>
            <a:ext cx="2461993" cy="71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05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exto 1"/>
          <p:cNvSpPr>
            <a:spLocks noGrp="1"/>
          </p:cNvSpPr>
          <p:nvPr>
            <p:ph type="body" sz="quarter" idx="10"/>
          </p:nvPr>
        </p:nvSpPr>
        <p:spPr>
          <a:xfrm>
            <a:off x="225083" y="600996"/>
            <a:ext cx="4908391" cy="976977"/>
          </a:xfrm>
        </p:spPr>
        <p:txBody>
          <a:bodyPr/>
          <a:lstStyle/>
          <a:p>
            <a:pPr marL="0" indent="0" algn="ctr" defTabSz="777240">
              <a:lnSpc>
                <a:spcPct val="82000"/>
              </a:lnSpc>
              <a:spcBef>
                <a:spcPts val="850"/>
              </a:spcBef>
              <a:buNone/>
            </a:pPr>
            <a:r>
              <a:rPr lang="es-ES" sz="5400" noProof="1">
                <a:solidFill>
                  <a:srgbClr val="111111"/>
                </a:solidFill>
                <a:latin typeface="Impact"/>
              </a:rPr>
              <a:t>CONVOCATORIA </a:t>
            </a:r>
            <a:endParaRPr lang="es-ES" sz="5400" b="0" i="0" baseline="0" noProof="1">
              <a:solidFill>
                <a:srgbClr val="111111"/>
              </a:solidFill>
              <a:latin typeface="Impact"/>
            </a:endParaRP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2"/>
          </p:nvPr>
        </p:nvSpPr>
        <p:spPr>
          <a:xfrm>
            <a:off x="401054" y="1330405"/>
            <a:ext cx="4418596" cy="2805497"/>
          </a:xfrm>
        </p:spPr>
        <p:txBody>
          <a:bodyPr/>
          <a:lstStyle/>
          <a:p>
            <a:pPr marL="0" indent="0" algn="ctr" defTabSz="777240">
              <a:lnSpc>
                <a:spcPct val="78000"/>
              </a:lnSpc>
              <a:spcBef>
                <a:spcPts val="850"/>
              </a:spcBef>
              <a:buNone/>
            </a:pPr>
            <a:r>
              <a:rPr lang="es-ES" sz="3600" b="0" i="0" baseline="0" noProof="1">
                <a:solidFill>
                  <a:srgbClr val="0070C0"/>
                </a:solidFill>
                <a:latin typeface="Impact"/>
              </a:rPr>
              <a:t>A INTERESADOS EN PARTICIPAR DE</a:t>
            </a:r>
            <a:r>
              <a:rPr lang="es-ES" sz="3600" noProof="1">
                <a:solidFill>
                  <a:srgbClr val="0070C0"/>
                </a:solidFill>
                <a:latin typeface="Impact"/>
              </a:rPr>
              <a:t>L </a:t>
            </a:r>
          </a:p>
          <a:p>
            <a:pPr marL="0" indent="0" algn="ctr" defTabSz="777240">
              <a:lnSpc>
                <a:spcPct val="78000"/>
              </a:lnSpc>
              <a:spcBef>
                <a:spcPts val="850"/>
              </a:spcBef>
              <a:buNone/>
            </a:pPr>
            <a:r>
              <a:rPr lang="es-ES" sz="3600" b="0" i="0" baseline="0" noProof="1">
                <a:solidFill>
                  <a:srgbClr val="0070C0"/>
                </a:solidFill>
                <a:latin typeface="Impact"/>
              </a:rPr>
              <a:t>PROYECTO DE EXTENSIÓN UNIVERSITARIA:</a:t>
            </a:r>
          </a:p>
          <a:p>
            <a:pPr marL="0" indent="0" algn="ctr" defTabSz="777240">
              <a:lnSpc>
                <a:spcPct val="78000"/>
              </a:lnSpc>
              <a:spcBef>
                <a:spcPts val="850"/>
              </a:spcBef>
              <a:buNone/>
            </a:pPr>
            <a:r>
              <a:rPr lang="es-ES" sz="4400" noProof="1">
                <a:solidFill>
                  <a:srgbClr val="FF0000"/>
                </a:solidFill>
                <a:latin typeface="Impact"/>
              </a:rPr>
              <a:t>Portal web</a:t>
            </a:r>
            <a:endParaRPr lang="es-ES" sz="4400" b="0" i="0" baseline="0" noProof="1">
              <a:solidFill>
                <a:srgbClr val="FF0000"/>
              </a:solidFill>
              <a:latin typeface="Impact"/>
            </a:endParaRP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quarter" idx="13"/>
          </p:nvPr>
        </p:nvSpPr>
        <p:spPr>
          <a:xfrm>
            <a:off x="710816" y="4203159"/>
            <a:ext cx="4422658" cy="236271"/>
          </a:xfrm>
        </p:spPr>
        <p:txBody>
          <a:bodyPr/>
          <a:lstStyle/>
          <a:p>
            <a:pPr marL="0" indent="0" algn="l" defTabSz="777240">
              <a:lnSpc>
                <a:spcPct val="82000"/>
              </a:lnSpc>
              <a:spcBef>
                <a:spcPts val="850"/>
              </a:spcBef>
              <a:buNone/>
            </a:pPr>
            <a:r>
              <a:rPr lang="es-ES" sz="2400" b="0" i="0" baseline="0" noProof="1">
                <a:solidFill>
                  <a:srgbClr val="0070C0"/>
                </a:solidFill>
                <a:latin typeface="Impact"/>
                <a:ea typeface="+mn-ea"/>
                <a:cs typeface="+mn-cs"/>
              </a:rPr>
              <a:t>Cuándo PRESENTAR CV</a:t>
            </a:r>
          </a:p>
          <a:p>
            <a:pPr marL="0" indent="0" algn="l" defTabSz="777240">
              <a:lnSpc>
                <a:spcPct val="82000"/>
              </a:lnSpc>
              <a:spcBef>
                <a:spcPts val="850"/>
              </a:spcBef>
              <a:buNone/>
            </a:pPr>
            <a:endParaRPr lang="es-ES" sz="2400" b="0" i="0" baseline="0" noProof="1">
              <a:solidFill>
                <a:srgbClr val="0070C0"/>
              </a:solidFill>
              <a:latin typeface="Impact"/>
              <a:ea typeface="+mn-ea"/>
              <a:cs typeface="+mn-cs"/>
            </a:endParaRP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14"/>
          </p:nvPr>
        </p:nvSpPr>
        <p:spPr>
          <a:xfrm>
            <a:off x="693126" y="4600034"/>
            <a:ext cx="4422658" cy="464330"/>
          </a:xfrm>
        </p:spPr>
        <p:txBody>
          <a:bodyPr/>
          <a:lstStyle/>
          <a:p>
            <a:pPr marL="0" indent="0" defTabSz="777240">
              <a:lnSpc>
                <a:spcPct val="82000"/>
              </a:lnSpc>
              <a:spcBef>
                <a:spcPts val="850"/>
              </a:spcBef>
              <a:buNone/>
            </a:pPr>
            <a:r>
              <a:rPr lang="es-ES" sz="2400" b="0" i="0" baseline="0" noProof="1">
                <a:solidFill>
                  <a:srgbClr val="111111"/>
                </a:solidFill>
                <a:latin typeface="Impact"/>
                <a:ea typeface="+mn-ea"/>
                <a:cs typeface="+mn-cs"/>
              </a:rPr>
              <a:t>Tenés tiempo hasta el 2/7/21</a:t>
            </a:r>
          </a:p>
        </p:txBody>
      </p:sp>
      <p:sp>
        <p:nvSpPr>
          <p:cNvPr id="6" name="Marcador de posición de texto 5"/>
          <p:cNvSpPr>
            <a:spLocks noGrp="1"/>
          </p:cNvSpPr>
          <p:nvPr>
            <p:ph type="body" sz="quarter" idx="16"/>
          </p:nvPr>
        </p:nvSpPr>
        <p:spPr>
          <a:xfrm>
            <a:off x="710816" y="5207257"/>
            <a:ext cx="4422658" cy="236271"/>
          </a:xfrm>
        </p:spPr>
        <p:txBody>
          <a:bodyPr/>
          <a:lstStyle/>
          <a:p>
            <a:pPr marL="0" indent="0" algn="l" defTabSz="777240">
              <a:lnSpc>
                <a:spcPct val="82000"/>
              </a:lnSpc>
              <a:spcBef>
                <a:spcPts val="850"/>
              </a:spcBef>
              <a:buNone/>
            </a:pPr>
            <a:r>
              <a:rPr lang="es-ES" sz="2400" b="0" i="0" baseline="0" noProof="1">
                <a:solidFill>
                  <a:srgbClr val="0070C0"/>
                </a:solidFill>
                <a:latin typeface="Impact"/>
                <a:ea typeface="+mn-ea"/>
                <a:cs typeface="+mn-cs"/>
              </a:rPr>
              <a:t>Dónde</a:t>
            </a: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quarter" idx="17"/>
          </p:nvPr>
        </p:nvSpPr>
        <p:spPr>
          <a:xfrm>
            <a:off x="710816" y="5573986"/>
            <a:ext cx="4422658" cy="894566"/>
          </a:xfrm>
        </p:spPr>
        <p:txBody>
          <a:bodyPr/>
          <a:lstStyle/>
          <a:p>
            <a:pPr marL="0" indent="0" algn="l" defTabSz="777240">
              <a:lnSpc>
                <a:spcPct val="82000"/>
              </a:lnSpc>
              <a:spcBef>
                <a:spcPts val="850"/>
              </a:spcBef>
              <a:buNone/>
            </a:pPr>
            <a:r>
              <a:rPr lang="es-ES" sz="3200" noProof="1">
                <a:solidFill>
                  <a:srgbClr val="111111"/>
                </a:solidFill>
                <a:latin typeface="Impact"/>
              </a:rPr>
              <a:t>Jefatura de Psicopedagogía</a:t>
            </a:r>
            <a:endParaRPr lang="es-ES" sz="3200" b="0" baseline="0" noProof="1">
              <a:solidFill>
                <a:srgbClr val="111111"/>
              </a:solidFill>
              <a:latin typeface="Impact"/>
            </a:endParaRPr>
          </a:p>
        </p:txBody>
      </p:sp>
      <p:sp>
        <p:nvSpPr>
          <p:cNvPr id="8" name="Marcador de posición de texto 7"/>
          <p:cNvSpPr>
            <a:spLocks noGrp="1"/>
          </p:cNvSpPr>
          <p:nvPr>
            <p:ph type="body" sz="quarter" idx="18"/>
          </p:nvPr>
        </p:nvSpPr>
        <p:spPr>
          <a:xfrm>
            <a:off x="710816" y="6461144"/>
            <a:ext cx="4422658" cy="502337"/>
          </a:xfrm>
        </p:spPr>
        <p:txBody>
          <a:bodyPr/>
          <a:lstStyle/>
          <a:p>
            <a:pPr marL="0" indent="0" algn="l" defTabSz="777240">
              <a:lnSpc>
                <a:spcPct val="82000"/>
              </a:lnSpc>
              <a:spcBef>
                <a:spcPts val="850"/>
              </a:spcBef>
              <a:buNone/>
            </a:pPr>
            <a:r>
              <a:rPr lang="es-ES" noProof="1">
                <a:solidFill>
                  <a:srgbClr val="0070C0"/>
                </a:solidFill>
                <a:latin typeface="Impact"/>
              </a:rPr>
              <a:t>Departamento de Psicología- Artes y Ciencias</a:t>
            </a:r>
          </a:p>
          <a:p>
            <a:pPr>
              <a:spcBef>
                <a:spcPts val="850"/>
              </a:spcBef>
            </a:pPr>
            <a:r>
              <a:rPr lang="es-ES" sz="1200" noProof="1">
                <a:solidFill>
                  <a:srgbClr val="0070C0"/>
                </a:solidFill>
              </a:rPr>
              <a:t>Mail: </a:t>
            </a:r>
            <a:r>
              <a:rPr lang="es-ES" noProof="1">
                <a:solidFill>
                  <a:srgbClr val="0070C0"/>
                </a:solidFill>
              </a:rPr>
              <a:t>gsuarez@ucasal.edu.ar</a:t>
            </a:r>
          </a:p>
        </p:txBody>
      </p:sp>
      <p:sp>
        <p:nvSpPr>
          <p:cNvPr id="9" name="Marcador de posición de texto 8"/>
          <p:cNvSpPr>
            <a:spLocks noGrp="1"/>
          </p:cNvSpPr>
          <p:nvPr>
            <p:ph type="body" sz="quarter" idx="19"/>
          </p:nvPr>
        </p:nvSpPr>
        <p:spPr>
          <a:xfrm>
            <a:off x="710816" y="7563513"/>
            <a:ext cx="4318384" cy="1228790"/>
          </a:xfrm>
        </p:spPr>
        <p:txBody>
          <a:bodyPr/>
          <a:lstStyle/>
          <a:p>
            <a:pPr>
              <a:spcBef>
                <a:spcPts val="850"/>
              </a:spcBef>
            </a:pPr>
            <a:r>
              <a:rPr lang="es-ES" noProof="1">
                <a:solidFill>
                  <a:srgbClr val="111111"/>
                </a:solidFill>
              </a:rPr>
              <a:t>Para más información sobre las características del proyecto en la Oficina  de Jefatura en Psicopedagogía  o del Departamento.</a:t>
            </a:r>
          </a:p>
          <a:p>
            <a:pPr>
              <a:spcBef>
                <a:spcPts val="850"/>
              </a:spcBef>
            </a:pPr>
            <a:r>
              <a:rPr lang="es-ES" noProof="1">
                <a:solidFill>
                  <a:srgbClr val="111111"/>
                </a:solidFill>
              </a:rPr>
              <a:t>Duración del Proyecto: de Mayo a  Abril 2022</a:t>
            </a:r>
          </a:p>
        </p:txBody>
      </p:sp>
      <p:sp>
        <p:nvSpPr>
          <p:cNvPr id="10" name="Marcador de posición de texto 9"/>
          <p:cNvSpPr>
            <a:spLocks noGrp="1"/>
          </p:cNvSpPr>
          <p:nvPr>
            <p:ph type="body" sz="quarter" idx="20"/>
          </p:nvPr>
        </p:nvSpPr>
        <p:spPr>
          <a:xfrm>
            <a:off x="710816" y="8947052"/>
            <a:ext cx="3804914" cy="815926"/>
          </a:xfrm>
        </p:spPr>
        <p:txBody>
          <a:bodyPr/>
          <a:lstStyle/>
          <a:p>
            <a:pPr marL="0" indent="0" algn="l" defTabSz="777240">
              <a:lnSpc>
                <a:spcPct val="82000"/>
              </a:lnSpc>
              <a:spcBef>
                <a:spcPts val="850"/>
              </a:spcBef>
              <a:buNone/>
            </a:pPr>
            <a:endParaRPr lang="es-ES" sz="2400" b="0" i="0" baseline="0" noProof="1">
              <a:solidFill>
                <a:srgbClr val="0070C0"/>
              </a:solidFill>
              <a:latin typeface="Impact"/>
              <a:ea typeface="+mn-ea"/>
              <a:cs typeface="+mn-cs"/>
            </a:endParaRPr>
          </a:p>
        </p:txBody>
      </p:sp>
      <p:sp>
        <p:nvSpPr>
          <p:cNvPr id="11" name="Marcador de posición de texto 10"/>
          <p:cNvSpPr>
            <a:spLocks noGrp="1"/>
          </p:cNvSpPr>
          <p:nvPr>
            <p:ph type="body" sz="quarter" idx="21"/>
          </p:nvPr>
        </p:nvSpPr>
        <p:spPr>
          <a:xfrm>
            <a:off x="5443237" y="666310"/>
            <a:ext cx="2329163" cy="1064015"/>
          </a:xfrm>
        </p:spPr>
        <p:txBody>
          <a:bodyPr/>
          <a:lstStyle/>
          <a:p>
            <a:pPr marL="0" indent="0" algn="l" defTabSz="777240">
              <a:lnSpc>
                <a:spcPct val="82000"/>
              </a:lnSpc>
              <a:spcBef>
                <a:spcPts val="850"/>
              </a:spcBef>
              <a:buNone/>
            </a:pPr>
            <a:r>
              <a:rPr lang="es-ES" sz="2400" b="0" i="0" baseline="0" noProof="1">
                <a:solidFill>
                  <a:srgbClr val="111111"/>
                </a:solidFill>
                <a:latin typeface="Impact"/>
                <a:ea typeface="+mn-ea"/>
                <a:cs typeface="+mn-cs"/>
              </a:rPr>
              <a:t>PARA ESTUDIANTES</a:t>
            </a:r>
            <a:r>
              <a:rPr lang="es-ES" sz="2400" b="0" i="0" noProof="1">
                <a:solidFill>
                  <a:srgbClr val="111111"/>
                </a:solidFill>
                <a:latin typeface="Impact"/>
                <a:ea typeface="+mn-ea"/>
                <a:cs typeface="+mn-cs"/>
              </a:rPr>
              <a:t> AVANZADOS DE DISEÑO GRÁFICO</a:t>
            </a:r>
            <a:endParaRPr lang="es-ES" sz="2400" b="0" i="0" baseline="0" noProof="1">
              <a:solidFill>
                <a:srgbClr val="111111"/>
              </a:solidFill>
              <a:latin typeface="Impact"/>
              <a:ea typeface="+mn-ea"/>
              <a:cs typeface="+mn-cs"/>
            </a:endParaRPr>
          </a:p>
        </p:txBody>
      </p:sp>
      <p:sp>
        <p:nvSpPr>
          <p:cNvPr id="12" name="Marcador de posición de texto 11"/>
          <p:cNvSpPr>
            <a:spLocks noGrp="1"/>
          </p:cNvSpPr>
          <p:nvPr>
            <p:ph type="body" sz="quarter" idx="22"/>
          </p:nvPr>
        </p:nvSpPr>
        <p:spPr>
          <a:xfrm>
            <a:off x="5443237" y="1560889"/>
            <a:ext cx="1936131" cy="578690"/>
          </a:xfrm>
        </p:spPr>
        <p:txBody>
          <a:bodyPr/>
          <a:lstStyle/>
          <a:p>
            <a:pPr marL="0" indent="0" algn="l" defTabSz="777240">
              <a:lnSpc>
                <a:spcPct val="90000"/>
              </a:lnSpc>
              <a:spcBef>
                <a:spcPts val="850"/>
              </a:spcBef>
              <a:buNone/>
            </a:pPr>
            <a:r>
              <a:rPr lang="es-ES" sz="2000" b="0" i="0" baseline="0" noProof="1">
                <a:solidFill>
                  <a:srgbClr val="0070C0"/>
                </a:solidFill>
                <a:latin typeface="Impact"/>
                <a:ea typeface="+mn-ea"/>
                <a:cs typeface="+mn-cs"/>
              </a:rPr>
              <a:t>CARACTERÍSTICAS:</a:t>
            </a:r>
          </a:p>
        </p:txBody>
      </p:sp>
      <p:sp>
        <p:nvSpPr>
          <p:cNvPr id="13" name="Marcador de posición de texto 12"/>
          <p:cNvSpPr>
            <a:spLocks noGrp="1"/>
          </p:cNvSpPr>
          <p:nvPr>
            <p:ph type="body" sz="quarter" idx="23"/>
          </p:nvPr>
        </p:nvSpPr>
        <p:spPr>
          <a:xfrm>
            <a:off x="5443237" y="2199576"/>
            <a:ext cx="2167385" cy="1626830"/>
          </a:xfrm>
        </p:spPr>
        <p:txBody>
          <a:bodyPr/>
          <a:lstStyle/>
          <a:p>
            <a:r>
              <a:rPr lang="es-ES" sz="1400" b="0" i="0" baseline="0" noProof="1">
                <a:solidFill>
                  <a:srgbClr val="111111"/>
                </a:solidFill>
                <a:latin typeface="Impact"/>
                <a:ea typeface="+mn-ea"/>
                <a:cs typeface="+mn-cs"/>
              </a:rPr>
              <a:t>Proyecto anual de</a:t>
            </a:r>
          </a:p>
        </p:txBody>
      </p:sp>
      <p:sp>
        <p:nvSpPr>
          <p:cNvPr id="14" name="Marcador de posición de texto 13"/>
          <p:cNvSpPr>
            <a:spLocks noGrp="1"/>
          </p:cNvSpPr>
          <p:nvPr>
            <p:ph type="body" sz="quarter" idx="24"/>
          </p:nvPr>
        </p:nvSpPr>
        <p:spPr>
          <a:xfrm>
            <a:off x="5443237" y="3563696"/>
            <a:ext cx="1936131" cy="347118"/>
          </a:xfrm>
        </p:spPr>
        <p:txBody>
          <a:bodyPr/>
          <a:lstStyle/>
          <a:p>
            <a:pPr marL="0" indent="0" algn="l" defTabSz="777240">
              <a:lnSpc>
                <a:spcPct val="90000"/>
              </a:lnSpc>
              <a:spcBef>
                <a:spcPts val="850"/>
              </a:spcBef>
              <a:buNone/>
            </a:pPr>
            <a:r>
              <a:rPr lang="es-ES" sz="2000" b="0" i="0" baseline="0" noProof="1">
                <a:solidFill>
                  <a:srgbClr val="0070C0"/>
                </a:solidFill>
                <a:latin typeface="Impact"/>
                <a:ea typeface="+mn-ea"/>
                <a:cs typeface="+mn-cs"/>
              </a:rPr>
              <a:t>Beneficios:</a:t>
            </a:r>
          </a:p>
        </p:txBody>
      </p:sp>
      <p:sp>
        <p:nvSpPr>
          <p:cNvPr id="15" name="Marcador de posición de texto 14"/>
          <p:cNvSpPr>
            <a:spLocks noGrp="1"/>
          </p:cNvSpPr>
          <p:nvPr>
            <p:ph type="body" sz="quarter" idx="25"/>
          </p:nvPr>
        </p:nvSpPr>
        <p:spPr>
          <a:xfrm>
            <a:off x="5443237" y="3983796"/>
            <a:ext cx="1936131" cy="2276327"/>
          </a:xfrm>
        </p:spPr>
        <p:txBody>
          <a:bodyPr/>
          <a:lstStyle/>
          <a:p>
            <a:pPr marL="285750" indent="-285750" algn="l" defTabSz="77724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s-ES" sz="1400" b="0" i="0" baseline="0" noProof="1">
                <a:solidFill>
                  <a:srgbClr val="111111"/>
                </a:solidFill>
                <a:latin typeface="Impact"/>
                <a:ea typeface="+mn-ea"/>
                <a:cs typeface="+mn-cs"/>
              </a:rPr>
              <a:t>Disminución en la cuota de un</a:t>
            </a:r>
            <a:r>
              <a:rPr lang="es-ES" sz="1400" b="0" i="0" noProof="1">
                <a:solidFill>
                  <a:srgbClr val="111111"/>
                </a:solidFill>
                <a:latin typeface="Impact"/>
                <a:ea typeface="+mn-ea"/>
                <a:cs typeface="+mn-cs"/>
              </a:rPr>
              <a:t> 10% por el tiempo que dura el proyecto.</a:t>
            </a:r>
          </a:p>
          <a:p>
            <a:pPr marL="285750" indent="-285750" algn="l" defTabSz="77724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s-ES" noProof="1">
                <a:solidFill>
                  <a:srgbClr val="111111"/>
                </a:solidFill>
                <a:latin typeface="Impact"/>
              </a:rPr>
              <a:t>Capacitaciòn en metodologìa de trabajo.</a:t>
            </a:r>
            <a:endParaRPr lang="es-ES" baseline="0" noProof="1">
              <a:solidFill>
                <a:srgbClr val="111111"/>
              </a:solidFill>
              <a:latin typeface="Impact"/>
            </a:endParaRPr>
          </a:p>
          <a:p>
            <a:pPr marL="285750" indent="-285750" algn="l" defTabSz="77724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s-ES" sz="1400" b="0" i="0" noProof="1">
                <a:solidFill>
                  <a:srgbClr val="111111"/>
                </a:solidFill>
                <a:latin typeface="Impact"/>
                <a:ea typeface="+mn-ea"/>
                <a:cs typeface="+mn-cs"/>
              </a:rPr>
              <a:t>Constancia  para suplemento del título</a:t>
            </a:r>
            <a:endParaRPr lang="es-ES" sz="1400" b="0" i="0" baseline="0" noProof="1">
              <a:solidFill>
                <a:srgbClr val="111111"/>
              </a:solidFill>
              <a:latin typeface="Impact"/>
              <a:ea typeface="+mn-ea"/>
              <a:cs typeface="+mn-cs"/>
            </a:endParaRPr>
          </a:p>
        </p:txBody>
      </p:sp>
      <p:sp>
        <p:nvSpPr>
          <p:cNvPr id="16" name="Marcador de posición de texto 15"/>
          <p:cNvSpPr>
            <a:spLocks noGrp="1"/>
          </p:cNvSpPr>
          <p:nvPr>
            <p:ph type="body" sz="quarter" idx="26"/>
          </p:nvPr>
        </p:nvSpPr>
        <p:spPr>
          <a:xfrm>
            <a:off x="5443237" y="6279761"/>
            <a:ext cx="2329163" cy="326151"/>
          </a:xfrm>
        </p:spPr>
        <p:txBody>
          <a:bodyPr/>
          <a:lstStyle/>
          <a:p>
            <a:pPr marL="0" indent="0" algn="l" defTabSz="777240">
              <a:lnSpc>
                <a:spcPct val="90000"/>
              </a:lnSpc>
              <a:spcBef>
                <a:spcPts val="850"/>
              </a:spcBef>
              <a:buNone/>
            </a:pPr>
            <a:r>
              <a:rPr lang="es-ES" sz="2000" b="0" i="0" baseline="0" noProof="1">
                <a:solidFill>
                  <a:srgbClr val="0070C0"/>
                </a:solidFill>
                <a:latin typeface="Impact"/>
                <a:ea typeface="+mn-ea"/>
                <a:cs typeface="+mn-cs"/>
              </a:rPr>
              <a:t>Rol en el proyecto:</a:t>
            </a:r>
          </a:p>
        </p:txBody>
      </p:sp>
      <p:sp>
        <p:nvSpPr>
          <p:cNvPr id="17" name="Marcador de posición de texto 16"/>
          <p:cNvSpPr>
            <a:spLocks noGrp="1"/>
          </p:cNvSpPr>
          <p:nvPr>
            <p:ph type="body" sz="quarter" idx="27"/>
          </p:nvPr>
        </p:nvSpPr>
        <p:spPr>
          <a:xfrm>
            <a:off x="5443237" y="6654011"/>
            <a:ext cx="1936131" cy="267278"/>
          </a:xfrm>
        </p:spPr>
        <p:txBody>
          <a:bodyPr/>
          <a:lstStyle/>
          <a:p>
            <a:pPr marL="0" indent="0" algn="l" defTabSz="777240">
              <a:lnSpc>
                <a:spcPct val="105000"/>
              </a:lnSpc>
              <a:buNone/>
            </a:pPr>
            <a:r>
              <a:rPr lang="es-ES" noProof="1">
                <a:solidFill>
                  <a:srgbClr val="111111"/>
                </a:solidFill>
                <a:latin typeface="Impact"/>
              </a:rPr>
              <a:t>Colaborar con</a:t>
            </a:r>
          </a:p>
          <a:p>
            <a:pPr marL="0" indent="0" algn="l" defTabSz="777240">
              <a:lnSpc>
                <a:spcPct val="105000"/>
              </a:lnSpc>
              <a:buNone/>
            </a:pPr>
            <a:endParaRPr lang="es-ES" sz="1400" b="0" i="0" baseline="0" noProof="1">
              <a:solidFill>
                <a:srgbClr val="111111"/>
              </a:solidFill>
              <a:latin typeface="Impact"/>
              <a:ea typeface="+mn-ea"/>
              <a:cs typeface="+mn-cs"/>
            </a:endParaRPr>
          </a:p>
        </p:txBody>
      </p:sp>
      <p:sp>
        <p:nvSpPr>
          <p:cNvPr id="18" name="Marcador de posición de texto 17"/>
          <p:cNvSpPr>
            <a:spLocks noGrp="1"/>
          </p:cNvSpPr>
          <p:nvPr>
            <p:ph type="body" sz="quarter" idx="28"/>
          </p:nvPr>
        </p:nvSpPr>
        <p:spPr>
          <a:xfrm>
            <a:off x="5443237" y="7174521"/>
            <a:ext cx="1936131" cy="457189"/>
          </a:xfrm>
        </p:spPr>
        <p:txBody>
          <a:bodyPr/>
          <a:lstStyle/>
          <a:p>
            <a:pPr marL="0" indent="0" algn="l" defTabSz="777240">
              <a:lnSpc>
                <a:spcPct val="90000"/>
              </a:lnSpc>
              <a:spcBef>
                <a:spcPts val="850"/>
              </a:spcBef>
              <a:buNone/>
            </a:pPr>
            <a:r>
              <a:rPr lang="es-ES" sz="2000" b="0" i="0" baseline="0" noProof="1">
                <a:solidFill>
                  <a:srgbClr val="0070C0"/>
                </a:solidFill>
                <a:latin typeface="Impact"/>
                <a:ea typeface="+mn-ea"/>
                <a:cs typeface="+mn-cs"/>
              </a:rPr>
              <a:t>Compromiso:</a:t>
            </a:r>
          </a:p>
        </p:txBody>
      </p:sp>
      <p:sp>
        <p:nvSpPr>
          <p:cNvPr id="19" name="Marcador de posición de texto 18"/>
          <p:cNvSpPr>
            <a:spLocks noGrp="1"/>
          </p:cNvSpPr>
          <p:nvPr>
            <p:ph type="body" sz="quarter" idx="29"/>
          </p:nvPr>
        </p:nvSpPr>
        <p:spPr>
          <a:xfrm>
            <a:off x="5443237" y="7673913"/>
            <a:ext cx="2181452" cy="2257877"/>
          </a:xfrm>
        </p:spPr>
        <p:txBody>
          <a:bodyPr/>
          <a:lstStyle/>
          <a:p>
            <a:r>
              <a:rPr lang="es-ES" noProof="1">
                <a:solidFill>
                  <a:srgbClr val="111111"/>
                </a:solidFill>
              </a:rPr>
              <a:t>Disponibilidad  para: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noProof="1">
              <a:solidFill>
                <a:srgbClr val="11111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1">
                <a:solidFill>
                  <a:srgbClr val="111111"/>
                </a:solidFill>
              </a:rPr>
              <a:t>Desarrollar….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1">
                <a:solidFill>
                  <a:srgbClr val="111111"/>
                </a:solidFill>
              </a:rPr>
              <a:t>Reuniones de equipo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1">
                <a:solidFill>
                  <a:srgbClr val="111111"/>
                </a:solidFill>
              </a:rPr>
              <a:t>Evaluación y registro de actividades de modo digital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57" y="8947051"/>
            <a:ext cx="2755362" cy="71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55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exto 1"/>
          <p:cNvSpPr>
            <a:spLocks noGrp="1"/>
          </p:cNvSpPr>
          <p:nvPr>
            <p:ph type="body" sz="quarter" idx="10"/>
          </p:nvPr>
        </p:nvSpPr>
        <p:spPr>
          <a:xfrm>
            <a:off x="225083" y="600996"/>
            <a:ext cx="4908391" cy="976977"/>
          </a:xfrm>
        </p:spPr>
        <p:txBody>
          <a:bodyPr/>
          <a:lstStyle/>
          <a:p>
            <a:pPr marL="0" indent="0" algn="ctr" defTabSz="777240">
              <a:lnSpc>
                <a:spcPct val="82000"/>
              </a:lnSpc>
              <a:spcBef>
                <a:spcPts val="850"/>
              </a:spcBef>
              <a:buNone/>
            </a:pPr>
            <a:r>
              <a:rPr lang="es-ES" sz="5400" noProof="1">
                <a:solidFill>
                  <a:srgbClr val="111111"/>
                </a:solidFill>
                <a:latin typeface="Impact"/>
              </a:rPr>
              <a:t>CONVOCATORIA </a:t>
            </a:r>
            <a:endParaRPr lang="es-ES" sz="5400" b="0" i="0" baseline="0" noProof="1">
              <a:solidFill>
                <a:srgbClr val="111111"/>
              </a:solidFill>
              <a:latin typeface="Impact"/>
            </a:endParaRP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quarter" idx="12"/>
          </p:nvPr>
        </p:nvSpPr>
        <p:spPr>
          <a:xfrm>
            <a:off x="401054" y="1330405"/>
            <a:ext cx="4418596" cy="2805497"/>
          </a:xfrm>
        </p:spPr>
        <p:txBody>
          <a:bodyPr/>
          <a:lstStyle/>
          <a:p>
            <a:pPr marL="0" indent="0" algn="ctr" defTabSz="777240">
              <a:lnSpc>
                <a:spcPct val="78000"/>
              </a:lnSpc>
              <a:spcBef>
                <a:spcPts val="850"/>
              </a:spcBef>
              <a:buNone/>
            </a:pPr>
            <a:r>
              <a:rPr lang="es-ES" sz="3600" b="0" i="0" baseline="0" noProof="1">
                <a:solidFill>
                  <a:srgbClr val="0070C0"/>
                </a:solidFill>
                <a:latin typeface="Impact"/>
              </a:rPr>
              <a:t>A INTERESADOS EN PARTICIPAR DE</a:t>
            </a:r>
            <a:r>
              <a:rPr lang="es-ES" sz="3600" noProof="1">
                <a:solidFill>
                  <a:srgbClr val="0070C0"/>
                </a:solidFill>
                <a:latin typeface="Impact"/>
              </a:rPr>
              <a:t>L </a:t>
            </a:r>
          </a:p>
          <a:p>
            <a:pPr marL="0" indent="0" algn="ctr" defTabSz="777240">
              <a:lnSpc>
                <a:spcPct val="78000"/>
              </a:lnSpc>
              <a:spcBef>
                <a:spcPts val="850"/>
              </a:spcBef>
              <a:buNone/>
            </a:pPr>
            <a:r>
              <a:rPr lang="es-ES" sz="3600" b="0" i="0" baseline="0" noProof="1">
                <a:solidFill>
                  <a:srgbClr val="0070C0"/>
                </a:solidFill>
                <a:latin typeface="Impact"/>
              </a:rPr>
              <a:t>PROYECTO DE EXTENSIÓN UNIVERSITARIA:</a:t>
            </a:r>
          </a:p>
          <a:p>
            <a:pPr marL="0" indent="0" algn="ctr" defTabSz="777240">
              <a:lnSpc>
                <a:spcPct val="78000"/>
              </a:lnSpc>
              <a:spcBef>
                <a:spcPts val="850"/>
              </a:spcBef>
              <a:buNone/>
            </a:pPr>
            <a:r>
              <a:rPr lang="es-ES" sz="4400" noProof="1">
                <a:solidFill>
                  <a:srgbClr val="FF0000"/>
                </a:solidFill>
                <a:latin typeface="Impact"/>
              </a:rPr>
              <a:t>Portal web</a:t>
            </a:r>
            <a:endParaRPr lang="es-ES" sz="4400" b="0" i="0" baseline="0" noProof="1">
              <a:solidFill>
                <a:srgbClr val="FF0000"/>
              </a:solidFill>
              <a:latin typeface="Impact"/>
            </a:endParaRP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quarter" idx="13"/>
          </p:nvPr>
        </p:nvSpPr>
        <p:spPr>
          <a:xfrm>
            <a:off x="710816" y="4203159"/>
            <a:ext cx="4422658" cy="236271"/>
          </a:xfrm>
        </p:spPr>
        <p:txBody>
          <a:bodyPr/>
          <a:lstStyle/>
          <a:p>
            <a:pPr marL="0" indent="0" algn="l" defTabSz="777240">
              <a:lnSpc>
                <a:spcPct val="82000"/>
              </a:lnSpc>
              <a:spcBef>
                <a:spcPts val="850"/>
              </a:spcBef>
              <a:buNone/>
            </a:pPr>
            <a:r>
              <a:rPr lang="es-ES" sz="2400" b="0" i="0" baseline="0" noProof="1">
                <a:solidFill>
                  <a:srgbClr val="0070C0"/>
                </a:solidFill>
                <a:latin typeface="Impact"/>
                <a:ea typeface="+mn-ea"/>
                <a:cs typeface="+mn-cs"/>
              </a:rPr>
              <a:t>Cuándo PRESENTAR CV</a:t>
            </a:r>
          </a:p>
          <a:p>
            <a:pPr marL="0" indent="0" algn="l" defTabSz="777240">
              <a:lnSpc>
                <a:spcPct val="82000"/>
              </a:lnSpc>
              <a:spcBef>
                <a:spcPts val="850"/>
              </a:spcBef>
              <a:buNone/>
            </a:pPr>
            <a:endParaRPr lang="es-ES" sz="2400" b="0" i="0" baseline="0" noProof="1">
              <a:solidFill>
                <a:srgbClr val="0070C0"/>
              </a:solidFill>
              <a:latin typeface="Impact"/>
              <a:ea typeface="+mn-ea"/>
              <a:cs typeface="+mn-cs"/>
            </a:endParaRP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14"/>
          </p:nvPr>
        </p:nvSpPr>
        <p:spPr>
          <a:xfrm>
            <a:off x="693126" y="4600034"/>
            <a:ext cx="4422658" cy="464330"/>
          </a:xfrm>
        </p:spPr>
        <p:txBody>
          <a:bodyPr/>
          <a:lstStyle/>
          <a:p>
            <a:pPr marL="0" indent="0" defTabSz="777240">
              <a:lnSpc>
                <a:spcPct val="82000"/>
              </a:lnSpc>
              <a:spcBef>
                <a:spcPts val="850"/>
              </a:spcBef>
              <a:buNone/>
            </a:pPr>
            <a:r>
              <a:rPr lang="es-ES" sz="2400" b="0" i="0" baseline="0" noProof="1">
                <a:solidFill>
                  <a:srgbClr val="111111"/>
                </a:solidFill>
                <a:latin typeface="Impact"/>
                <a:ea typeface="+mn-ea"/>
                <a:cs typeface="+mn-cs"/>
              </a:rPr>
              <a:t>Tenés tiempo hasta el 2/7/21</a:t>
            </a:r>
          </a:p>
        </p:txBody>
      </p:sp>
      <p:sp>
        <p:nvSpPr>
          <p:cNvPr id="6" name="Marcador de posición de texto 5"/>
          <p:cNvSpPr>
            <a:spLocks noGrp="1"/>
          </p:cNvSpPr>
          <p:nvPr>
            <p:ph type="body" sz="quarter" idx="16"/>
          </p:nvPr>
        </p:nvSpPr>
        <p:spPr>
          <a:xfrm>
            <a:off x="710816" y="5207257"/>
            <a:ext cx="4422658" cy="236271"/>
          </a:xfrm>
        </p:spPr>
        <p:txBody>
          <a:bodyPr/>
          <a:lstStyle/>
          <a:p>
            <a:pPr marL="0" indent="0" algn="l" defTabSz="777240">
              <a:lnSpc>
                <a:spcPct val="82000"/>
              </a:lnSpc>
              <a:spcBef>
                <a:spcPts val="850"/>
              </a:spcBef>
              <a:buNone/>
            </a:pPr>
            <a:r>
              <a:rPr lang="es-ES" sz="2400" b="0" i="0" baseline="0" noProof="1">
                <a:solidFill>
                  <a:srgbClr val="0070C0"/>
                </a:solidFill>
                <a:latin typeface="Impact"/>
                <a:ea typeface="+mn-ea"/>
                <a:cs typeface="+mn-cs"/>
              </a:rPr>
              <a:t>Dónde</a:t>
            </a: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quarter" idx="17"/>
          </p:nvPr>
        </p:nvSpPr>
        <p:spPr>
          <a:xfrm>
            <a:off x="710816" y="5573986"/>
            <a:ext cx="4422658" cy="894566"/>
          </a:xfrm>
        </p:spPr>
        <p:txBody>
          <a:bodyPr/>
          <a:lstStyle/>
          <a:p>
            <a:pPr marL="0" indent="0" algn="l" defTabSz="777240">
              <a:lnSpc>
                <a:spcPct val="82000"/>
              </a:lnSpc>
              <a:spcBef>
                <a:spcPts val="850"/>
              </a:spcBef>
              <a:buNone/>
            </a:pPr>
            <a:r>
              <a:rPr lang="es-ES" sz="3200" noProof="1">
                <a:solidFill>
                  <a:srgbClr val="111111"/>
                </a:solidFill>
                <a:latin typeface="Impact"/>
              </a:rPr>
              <a:t>Jefatura de Psicopedagogía</a:t>
            </a:r>
            <a:endParaRPr lang="es-ES" sz="3200" b="0" baseline="0" noProof="1">
              <a:solidFill>
                <a:srgbClr val="111111"/>
              </a:solidFill>
              <a:latin typeface="Impact"/>
            </a:endParaRPr>
          </a:p>
        </p:txBody>
      </p:sp>
      <p:sp>
        <p:nvSpPr>
          <p:cNvPr id="8" name="Marcador de posición de texto 7"/>
          <p:cNvSpPr>
            <a:spLocks noGrp="1"/>
          </p:cNvSpPr>
          <p:nvPr>
            <p:ph type="body" sz="quarter" idx="18"/>
          </p:nvPr>
        </p:nvSpPr>
        <p:spPr>
          <a:xfrm>
            <a:off x="710816" y="6461144"/>
            <a:ext cx="4422658" cy="502337"/>
          </a:xfrm>
        </p:spPr>
        <p:txBody>
          <a:bodyPr/>
          <a:lstStyle/>
          <a:p>
            <a:pPr marL="0" indent="0" algn="l" defTabSz="777240">
              <a:lnSpc>
                <a:spcPct val="82000"/>
              </a:lnSpc>
              <a:spcBef>
                <a:spcPts val="850"/>
              </a:spcBef>
              <a:buNone/>
            </a:pPr>
            <a:r>
              <a:rPr lang="es-ES" noProof="1">
                <a:solidFill>
                  <a:srgbClr val="0070C0"/>
                </a:solidFill>
                <a:latin typeface="Impact"/>
              </a:rPr>
              <a:t>Departamento de Psicología- Artes y Ciencias</a:t>
            </a:r>
          </a:p>
          <a:p>
            <a:pPr>
              <a:spcBef>
                <a:spcPts val="850"/>
              </a:spcBef>
            </a:pPr>
            <a:r>
              <a:rPr lang="es-ES" sz="1200" noProof="1">
                <a:solidFill>
                  <a:srgbClr val="0070C0"/>
                </a:solidFill>
              </a:rPr>
              <a:t>Mail: </a:t>
            </a:r>
            <a:r>
              <a:rPr lang="es-ES" noProof="1">
                <a:solidFill>
                  <a:srgbClr val="0070C0"/>
                </a:solidFill>
              </a:rPr>
              <a:t>gsuarez@ucasal.edu.ar</a:t>
            </a:r>
          </a:p>
        </p:txBody>
      </p:sp>
      <p:sp>
        <p:nvSpPr>
          <p:cNvPr id="9" name="Marcador de posición de texto 8"/>
          <p:cNvSpPr>
            <a:spLocks noGrp="1"/>
          </p:cNvSpPr>
          <p:nvPr>
            <p:ph type="body" sz="quarter" idx="19"/>
          </p:nvPr>
        </p:nvSpPr>
        <p:spPr>
          <a:xfrm>
            <a:off x="710816" y="7563513"/>
            <a:ext cx="4318384" cy="1228790"/>
          </a:xfrm>
        </p:spPr>
        <p:txBody>
          <a:bodyPr/>
          <a:lstStyle/>
          <a:p>
            <a:pPr>
              <a:spcBef>
                <a:spcPts val="850"/>
              </a:spcBef>
            </a:pPr>
            <a:r>
              <a:rPr lang="es-ES" noProof="1">
                <a:solidFill>
                  <a:srgbClr val="111111"/>
                </a:solidFill>
              </a:rPr>
              <a:t>Para más información sobre las características del proyecto en la Oficina  de Jefatura en Psicopedagogía  o del Departamento.</a:t>
            </a:r>
          </a:p>
          <a:p>
            <a:pPr>
              <a:spcBef>
                <a:spcPts val="850"/>
              </a:spcBef>
            </a:pPr>
            <a:r>
              <a:rPr lang="es-ES" noProof="1">
                <a:solidFill>
                  <a:srgbClr val="111111"/>
                </a:solidFill>
              </a:rPr>
              <a:t>Duración del Proyecto: de Mayo a  Abril 2022</a:t>
            </a:r>
          </a:p>
        </p:txBody>
      </p:sp>
      <p:sp>
        <p:nvSpPr>
          <p:cNvPr id="10" name="Marcador de posición de texto 9"/>
          <p:cNvSpPr>
            <a:spLocks noGrp="1"/>
          </p:cNvSpPr>
          <p:nvPr>
            <p:ph type="body" sz="quarter" idx="20"/>
          </p:nvPr>
        </p:nvSpPr>
        <p:spPr>
          <a:xfrm>
            <a:off x="710816" y="8947052"/>
            <a:ext cx="3804914" cy="815926"/>
          </a:xfrm>
        </p:spPr>
        <p:txBody>
          <a:bodyPr/>
          <a:lstStyle/>
          <a:p>
            <a:pPr marL="0" indent="0" algn="l" defTabSz="777240">
              <a:lnSpc>
                <a:spcPct val="82000"/>
              </a:lnSpc>
              <a:spcBef>
                <a:spcPts val="850"/>
              </a:spcBef>
              <a:buNone/>
            </a:pPr>
            <a:endParaRPr lang="es-ES" sz="2400" b="0" i="0" baseline="0" noProof="1">
              <a:solidFill>
                <a:srgbClr val="0070C0"/>
              </a:solidFill>
              <a:latin typeface="Impact"/>
              <a:ea typeface="+mn-ea"/>
              <a:cs typeface="+mn-cs"/>
            </a:endParaRPr>
          </a:p>
        </p:txBody>
      </p:sp>
      <p:sp>
        <p:nvSpPr>
          <p:cNvPr id="11" name="Marcador de posición de texto 10"/>
          <p:cNvSpPr>
            <a:spLocks noGrp="1"/>
          </p:cNvSpPr>
          <p:nvPr>
            <p:ph type="body" sz="quarter" idx="21"/>
          </p:nvPr>
        </p:nvSpPr>
        <p:spPr>
          <a:xfrm>
            <a:off x="5443237" y="666310"/>
            <a:ext cx="2329163" cy="1064015"/>
          </a:xfrm>
        </p:spPr>
        <p:txBody>
          <a:bodyPr/>
          <a:lstStyle/>
          <a:p>
            <a:pPr marL="0" indent="0" algn="l" defTabSz="777240">
              <a:lnSpc>
                <a:spcPct val="82000"/>
              </a:lnSpc>
              <a:spcBef>
                <a:spcPts val="850"/>
              </a:spcBef>
              <a:buNone/>
            </a:pPr>
            <a:r>
              <a:rPr lang="es-ES" sz="2400" b="0" i="0" baseline="0" noProof="1">
                <a:solidFill>
                  <a:srgbClr val="111111"/>
                </a:solidFill>
                <a:latin typeface="Impact"/>
                <a:ea typeface="+mn-ea"/>
                <a:cs typeface="+mn-cs"/>
              </a:rPr>
              <a:t>PARA ESTUDIANTES</a:t>
            </a:r>
            <a:r>
              <a:rPr lang="es-ES" sz="2400" b="0" i="0" noProof="1">
                <a:solidFill>
                  <a:srgbClr val="111111"/>
                </a:solidFill>
                <a:latin typeface="Impact"/>
                <a:ea typeface="+mn-ea"/>
                <a:cs typeface="+mn-cs"/>
              </a:rPr>
              <a:t> AVANZADOS DE Ingeniería (programación)</a:t>
            </a:r>
            <a:endParaRPr lang="es-ES" sz="2400" b="0" i="0" baseline="0" noProof="1">
              <a:solidFill>
                <a:srgbClr val="111111"/>
              </a:solidFill>
              <a:latin typeface="Impact"/>
              <a:ea typeface="+mn-ea"/>
              <a:cs typeface="+mn-cs"/>
            </a:endParaRPr>
          </a:p>
        </p:txBody>
      </p:sp>
      <p:sp>
        <p:nvSpPr>
          <p:cNvPr id="12" name="Marcador de posición de texto 11"/>
          <p:cNvSpPr>
            <a:spLocks noGrp="1"/>
          </p:cNvSpPr>
          <p:nvPr>
            <p:ph type="body" sz="quarter" idx="22"/>
          </p:nvPr>
        </p:nvSpPr>
        <p:spPr>
          <a:xfrm>
            <a:off x="5443237" y="1560889"/>
            <a:ext cx="1936131" cy="578690"/>
          </a:xfrm>
        </p:spPr>
        <p:txBody>
          <a:bodyPr/>
          <a:lstStyle/>
          <a:p>
            <a:pPr marL="0" indent="0" algn="l" defTabSz="777240">
              <a:lnSpc>
                <a:spcPct val="90000"/>
              </a:lnSpc>
              <a:spcBef>
                <a:spcPts val="850"/>
              </a:spcBef>
              <a:buNone/>
            </a:pPr>
            <a:r>
              <a:rPr lang="es-ES" sz="2000" b="0" i="0" baseline="0" noProof="1">
                <a:solidFill>
                  <a:srgbClr val="0070C0"/>
                </a:solidFill>
                <a:latin typeface="Impact"/>
                <a:ea typeface="+mn-ea"/>
                <a:cs typeface="+mn-cs"/>
              </a:rPr>
              <a:t>CARACTERÍSTICAS:</a:t>
            </a:r>
          </a:p>
        </p:txBody>
      </p:sp>
      <p:sp>
        <p:nvSpPr>
          <p:cNvPr id="13" name="Marcador de posición de texto 12"/>
          <p:cNvSpPr>
            <a:spLocks noGrp="1"/>
          </p:cNvSpPr>
          <p:nvPr>
            <p:ph type="body" sz="quarter" idx="23"/>
          </p:nvPr>
        </p:nvSpPr>
        <p:spPr>
          <a:xfrm>
            <a:off x="5443237" y="2199576"/>
            <a:ext cx="2167385" cy="1626830"/>
          </a:xfrm>
        </p:spPr>
        <p:txBody>
          <a:bodyPr/>
          <a:lstStyle/>
          <a:p>
            <a:r>
              <a:rPr lang="es-ES" noProof="1">
                <a:solidFill>
                  <a:srgbClr val="111111"/>
                </a:solidFill>
              </a:rPr>
              <a:t>Proyecto anual de</a:t>
            </a:r>
          </a:p>
          <a:p>
            <a:endParaRPr lang="es-ES" sz="1400" b="0" i="0" baseline="0" noProof="1">
              <a:solidFill>
                <a:srgbClr val="111111"/>
              </a:solidFill>
              <a:latin typeface="Impact"/>
              <a:ea typeface="+mn-ea"/>
              <a:cs typeface="+mn-cs"/>
            </a:endParaRPr>
          </a:p>
        </p:txBody>
      </p:sp>
      <p:sp>
        <p:nvSpPr>
          <p:cNvPr id="14" name="Marcador de posición de texto 13"/>
          <p:cNvSpPr>
            <a:spLocks noGrp="1"/>
          </p:cNvSpPr>
          <p:nvPr>
            <p:ph type="body" sz="quarter" idx="24"/>
          </p:nvPr>
        </p:nvSpPr>
        <p:spPr>
          <a:xfrm>
            <a:off x="5443237" y="3563696"/>
            <a:ext cx="1936131" cy="347118"/>
          </a:xfrm>
        </p:spPr>
        <p:txBody>
          <a:bodyPr/>
          <a:lstStyle/>
          <a:p>
            <a:pPr marL="0" indent="0" algn="l" defTabSz="777240">
              <a:lnSpc>
                <a:spcPct val="90000"/>
              </a:lnSpc>
              <a:spcBef>
                <a:spcPts val="850"/>
              </a:spcBef>
              <a:buNone/>
            </a:pPr>
            <a:r>
              <a:rPr lang="es-ES" sz="2000" b="0" i="0" baseline="0" noProof="1">
                <a:solidFill>
                  <a:srgbClr val="0070C0"/>
                </a:solidFill>
                <a:latin typeface="Impact"/>
                <a:ea typeface="+mn-ea"/>
                <a:cs typeface="+mn-cs"/>
              </a:rPr>
              <a:t>Beneficios:</a:t>
            </a:r>
          </a:p>
        </p:txBody>
      </p:sp>
      <p:sp>
        <p:nvSpPr>
          <p:cNvPr id="15" name="Marcador de posición de texto 14"/>
          <p:cNvSpPr>
            <a:spLocks noGrp="1"/>
          </p:cNvSpPr>
          <p:nvPr>
            <p:ph type="body" sz="quarter" idx="25"/>
          </p:nvPr>
        </p:nvSpPr>
        <p:spPr>
          <a:xfrm>
            <a:off x="5443237" y="3983796"/>
            <a:ext cx="1936131" cy="2276327"/>
          </a:xfrm>
        </p:spPr>
        <p:txBody>
          <a:bodyPr/>
          <a:lstStyle/>
          <a:p>
            <a:pPr marL="285750" indent="-285750" algn="l" defTabSz="77724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s-ES" sz="1400" b="0" i="0" baseline="0" noProof="1">
                <a:solidFill>
                  <a:srgbClr val="111111"/>
                </a:solidFill>
                <a:latin typeface="Impact"/>
                <a:ea typeface="+mn-ea"/>
                <a:cs typeface="+mn-cs"/>
              </a:rPr>
              <a:t>Disminución en la cuota de un</a:t>
            </a:r>
            <a:r>
              <a:rPr lang="es-ES" sz="1400" b="0" i="0" noProof="1">
                <a:solidFill>
                  <a:srgbClr val="111111"/>
                </a:solidFill>
                <a:latin typeface="Impact"/>
                <a:ea typeface="+mn-ea"/>
                <a:cs typeface="+mn-cs"/>
              </a:rPr>
              <a:t> 10% por el tiempo que dura el proyecto.</a:t>
            </a:r>
          </a:p>
          <a:p>
            <a:pPr marL="285750" indent="-285750" algn="l" defTabSz="77724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s-ES" noProof="1">
                <a:solidFill>
                  <a:srgbClr val="111111"/>
                </a:solidFill>
                <a:latin typeface="Impact"/>
              </a:rPr>
              <a:t>Capacitaciòn en metodologìa de trabajo.</a:t>
            </a:r>
            <a:endParaRPr lang="es-ES" baseline="0" noProof="1">
              <a:solidFill>
                <a:srgbClr val="111111"/>
              </a:solidFill>
              <a:latin typeface="Impact"/>
            </a:endParaRPr>
          </a:p>
          <a:p>
            <a:pPr marL="285750" indent="-285750" algn="l" defTabSz="77724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s-ES" sz="1400" b="0" i="0" noProof="1">
                <a:solidFill>
                  <a:srgbClr val="111111"/>
                </a:solidFill>
                <a:latin typeface="Impact"/>
                <a:ea typeface="+mn-ea"/>
                <a:cs typeface="+mn-cs"/>
              </a:rPr>
              <a:t>Constancia  para suplemento del título</a:t>
            </a:r>
            <a:endParaRPr lang="es-ES" sz="1400" b="0" i="0" baseline="0" noProof="1">
              <a:solidFill>
                <a:srgbClr val="111111"/>
              </a:solidFill>
              <a:latin typeface="Impact"/>
              <a:ea typeface="+mn-ea"/>
              <a:cs typeface="+mn-cs"/>
            </a:endParaRPr>
          </a:p>
        </p:txBody>
      </p:sp>
      <p:sp>
        <p:nvSpPr>
          <p:cNvPr id="16" name="Marcador de posición de texto 15"/>
          <p:cNvSpPr>
            <a:spLocks noGrp="1"/>
          </p:cNvSpPr>
          <p:nvPr>
            <p:ph type="body" sz="quarter" idx="26"/>
          </p:nvPr>
        </p:nvSpPr>
        <p:spPr>
          <a:xfrm>
            <a:off x="5443237" y="6279761"/>
            <a:ext cx="2329163" cy="326151"/>
          </a:xfrm>
        </p:spPr>
        <p:txBody>
          <a:bodyPr/>
          <a:lstStyle/>
          <a:p>
            <a:pPr marL="0" indent="0" algn="l" defTabSz="777240">
              <a:lnSpc>
                <a:spcPct val="90000"/>
              </a:lnSpc>
              <a:spcBef>
                <a:spcPts val="850"/>
              </a:spcBef>
              <a:buNone/>
            </a:pPr>
            <a:r>
              <a:rPr lang="es-ES" sz="2000" b="0" i="0" baseline="0" noProof="1">
                <a:solidFill>
                  <a:srgbClr val="0070C0"/>
                </a:solidFill>
                <a:latin typeface="Impact"/>
                <a:ea typeface="+mn-ea"/>
                <a:cs typeface="+mn-cs"/>
              </a:rPr>
              <a:t>Rol en el proyecto:</a:t>
            </a:r>
          </a:p>
        </p:txBody>
      </p:sp>
      <p:sp>
        <p:nvSpPr>
          <p:cNvPr id="17" name="Marcador de posición de texto 16"/>
          <p:cNvSpPr>
            <a:spLocks noGrp="1"/>
          </p:cNvSpPr>
          <p:nvPr>
            <p:ph type="body" sz="quarter" idx="27"/>
          </p:nvPr>
        </p:nvSpPr>
        <p:spPr>
          <a:xfrm>
            <a:off x="5443237" y="6654011"/>
            <a:ext cx="1936131" cy="267278"/>
          </a:xfrm>
        </p:spPr>
        <p:txBody>
          <a:bodyPr/>
          <a:lstStyle/>
          <a:p>
            <a:pPr marL="0" indent="0" algn="l" defTabSz="777240">
              <a:lnSpc>
                <a:spcPct val="105000"/>
              </a:lnSpc>
              <a:buNone/>
            </a:pPr>
            <a:r>
              <a:rPr lang="es-ES" noProof="1">
                <a:solidFill>
                  <a:srgbClr val="111111"/>
                </a:solidFill>
                <a:latin typeface="Impact"/>
              </a:rPr>
              <a:t>Colaborar con</a:t>
            </a:r>
          </a:p>
          <a:p>
            <a:pPr marL="0" indent="0" algn="l" defTabSz="777240">
              <a:lnSpc>
                <a:spcPct val="105000"/>
              </a:lnSpc>
              <a:buNone/>
            </a:pPr>
            <a:endParaRPr lang="es-ES" sz="1400" b="0" i="0" baseline="0" noProof="1">
              <a:solidFill>
                <a:srgbClr val="111111"/>
              </a:solidFill>
              <a:latin typeface="Impact"/>
              <a:ea typeface="+mn-ea"/>
              <a:cs typeface="+mn-cs"/>
            </a:endParaRPr>
          </a:p>
        </p:txBody>
      </p:sp>
      <p:sp>
        <p:nvSpPr>
          <p:cNvPr id="18" name="Marcador de posición de texto 17"/>
          <p:cNvSpPr>
            <a:spLocks noGrp="1"/>
          </p:cNvSpPr>
          <p:nvPr>
            <p:ph type="body" sz="quarter" idx="28"/>
          </p:nvPr>
        </p:nvSpPr>
        <p:spPr>
          <a:xfrm>
            <a:off x="5443237" y="7174521"/>
            <a:ext cx="1936131" cy="457189"/>
          </a:xfrm>
        </p:spPr>
        <p:txBody>
          <a:bodyPr/>
          <a:lstStyle/>
          <a:p>
            <a:pPr marL="0" indent="0" algn="l" defTabSz="777240">
              <a:lnSpc>
                <a:spcPct val="90000"/>
              </a:lnSpc>
              <a:spcBef>
                <a:spcPts val="850"/>
              </a:spcBef>
              <a:buNone/>
            </a:pPr>
            <a:r>
              <a:rPr lang="es-ES" sz="2000" b="0" i="0" baseline="0" noProof="1">
                <a:solidFill>
                  <a:srgbClr val="0070C0"/>
                </a:solidFill>
                <a:latin typeface="Impact"/>
                <a:ea typeface="+mn-ea"/>
                <a:cs typeface="+mn-cs"/>
              </a:rPr>
              <a:t>Compromiso:</a:t>
            </a:r>
          </a:p>
        </p:txBody>
      </p:sp>
      <p:sp>
        <p:nvSpPr>
          <p:cNvPr id="19" name="Marcador de posición de texto 18"/>
          <p:cNvSpPr>
            <a:spLocks noGrp="1"/>
          </p:cNvSpPr>
          <p:nvPr>
            <p:ph type="body" sz="quarter" idx="29"/>
          </p:nvPr>
        </p:nvSpPr>
        <p:spPr>
          <a:xfrm>
            <a:off x="5443237" y="7673913"/>
            <a:ext cx="2181452" cy="2257877"/>
          </a:xfrm>
        </p:spPr>
        <p:txBody>
          <a:bodyPr/>
          <a:lstStyle/>
          <a:p>
            <a:r>
              <a:rPr lang="es-ES" noProof="1">
                <a:solidFill>
                  <a:srgbClr val="111111"/>
                </a:solidFill>
              </a:rPr>
              <a:t>Disponibilidad  para: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noProof="1">
              <a:solidFill>
                <a:srgbClr val="11111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1">
                <a:solidFill>
                  <a:srgbClr val="111111"/>
                </a:solidFill>
              </a:rPr>
              <a:t>Desarrollar….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1">
                <a:solidFill>
                  <a:srgbClr val="111111"/>
                </a:solidFill>
              </a:rPr>
              <a:t>Reuniones de equipo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1">
                <a:solidFill>
                  <a:srgbClr val="111111"/>
                </a:solidFill>
              </a:rPr>
              <a:t>Evaluación y registro de actividades de modo digital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57" y="8947051"/>
            <a:ext cx="2755362" cy="71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479711"/>
      </p:ext>
    </p:extLst>
  </p:cSld>
  <p:clrMapOvr>
    <a:masterClrMapping/>
  </p:clrMapOvr>
</p:sld>
</file>

<file path=ppt/theme/theme1.xml><?xml version="1.0" encoding="utf-8"?>
<a:theme xmlns:a="http://schemas.openxmlformats.org/drawingml/2006/main" name="Boletín para estudiante 8,5 x 11">
  <a:themeElements>
    <a:clrScheme name="Student Flyer Blue">
      <a:dk1>
        <a:sysClr val="windowText" lastClr="000000"/>
      </a:dk1>
      <a:lt1>
        <a:sysClr val="window" lastClr="FFFFFF"/>
      </a:lt1>
      <a:dk2>
        <a:srgbClr val="111111"/>
      </a:dk2>
      <a:lt2>
        <a:srgbClr val="B2B2B2"/>
      </a:lt2>
      <a:accent1>
        <a:srgbClr val="0070C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mpact">
      <a:majorFont>
        <a:latin typeface="Impact"/>
        <a:ea typeface=""/>
        <a:cs typeface=""/>
      </a:majorFont>
      <a:minorFont>
        <a:latin typeface="Impac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udent_Flyer_Blue_TP103896073" id="{DDBECA82-944E-4821-AD82-C9A637969493}" vid="{0BDDEB8C-D767-417F-8991-2AFCAC49BC42}"/>
    </a:ext>
  </a:extLst>
</a:theme>
</file>

<file path=ppt/theme/theme2.xml><?xml version="1.0" encoding="utf-8"?>
<a:theme xmlns:a="http://schemas.openxmlformats.org/drawingml/2006/main" name="Tema de Office">
  <a:themeElements>
    <a:clrScheme name="Student Flyer Blue">
      <a:dk1>
        <a:sysClr val="windowText" lastClr="000000"/>
      </a:dk1>
      <a:lt1>
        <a:sysClr val="window" lastClr="FFFFFF"/>
      </a:lt1>
      <a:dk2>
        <a:srgbClr val="111111"/>
      </a:dk2>
      <a:lt2>
        <a:srgbClr val="B2B2B2"/>
      </a:lt2>
      <a:accent1>
        <a:srgbClr val="0070C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mpact-Calibri">
      <a:majorFont>
        <a:latin typeface="Impac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Student Flyer Blue">
      <a:dk1>
        <a:sysClr val="windowText" lastClr="000000"/>
      </a:dk1>
      <a:lt1>
        <a:sysClr val="window" lastClr="FFFFFF"/>
      </a:lt1>
      <a:dk2>
        <a:srgbClr val="111111"/>
      </a:dk2>
      <a:lt2>
        <a:srgbClr val="B2B2B2"/>
      </a:lt2>
      <a:accent1>
        <a:srgbClr val="0070C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mpact-Calibri">
      <a:majorFont>
        <a:latin typeface="Impac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4EAC694-BF20-4B7B-8617-712E6B9578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Prospecto para estudiantes (diseño en negrita de color negro y azul)</Template>
  <TotalTime>0</TotalTime>
  <Words>405</Words>
  <Application>Microsoft Office PowerPoint</Application>
  <PresentationFormat>Personalizado</PresentationFormat>
  <Paragraphs>81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Impact</vt:lpstr>
      <vt:lpstr>Boletín para estudiante 8,5 x 11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2020-02-10T15:59:27Z</dcterms:created>
  <dcterms:modified xsi:type="dcterms:W3CDTF">2021-06-22T15:56:22Z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TC038960749991</vt:lpwstr>
  </property>
</Properties>
</file>