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B598-B099-4720-B42B-2FC74E4C89BD}"/>
              </a:ext>
            </a:extLst>
          </p:cNvPr>
          <p:cNvSpPr>
            <a:spLocks noGrp="1"/>
          </p:cNvSpPr>
          <p:nvPr>
            <p:ph type="ctrTitle"/>
          </p:nvPr>
        </p:nvSpPr>
        <p:spPr/>
        <p:txBody>
          <a:bodyPr/>
          <a:lstStyle/>
          <a:p>
            <a:r>
              <a:rPr lang="en-GB" dirty="0"/>
              <a:t>Rent Offers Generator</a:t>
            </a:r>
            <a:endParaRPr lang="en-US" dirty="0"/>
          </a:p>
        </p:txBody>
      </p:sp>
      <p:sp>
        <p:nvSpPr>
          <p:cNvPr id="3" name="Subtitle 2">
            <a:extLst>
              <a:ext uri="{FF2B5EF4-FFF2-40B4-BE49-F238E27FC236}">
                <a16:creationId xmlns:a16="http://schemas.microsoft.com/office/drawing/2014/main" id="{24B9D657-91AB-46B4-8B73-BE8A8B21EA7F}"/>
              </a:ext>
            </a:extLst>
          </p:cNvPr>
          <p:cNvSpPr>
            <a:spLocks noGrp="1"/>
          </p:cNvSpPr>
          <p:nvPr>
            <p:ph type="subTitle" idx="1"/>
          </p:nvPr>
        </p:nvSpPr>
        <p:spPr/>
        <p:txBody>
          <a:bodyPr>
            <a:normAutofit fontScale="92500" lnSpcReduction="20000"/>
          </a:bodyPr>
          <a:lstStyle/>
          <a:p>
            <a:r>
              <a:rPr lang="en-GB" dirty="0"/>
              <a:t>Team Members:  Claudia-Maria Munteanu, Maria Sintea</a:t>
            </a:r>
          </a:p>
          <a:p>
            <a:r>
              <a:rPr lang="en-GB" dirty="0"/>
              <a:t>Mentor:  Andrei Napradean </a:t>
            </a:r>
            <a:endParaRPr lang="en-US" dirty="0"/>
          </a:p>
        </p:txBody>
      </p:sp>
    </p:spTree>
    <p:extLst>
      <p:ext uri="{BB962C8B-B14F-4D97-AF65-F5344CB8AC3E}">
        <p14:creationId xmlns:p14="http://schemas.microsoft.com/office/powerpoint/2010/main" val="72316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035A-E788-4A44-84B4-FCC5F068033D}"/>
              </a:ext>
            </a:extLst>
          </p:cNvPr>
          <p:cNvSpPr>
            <a:spLocks noGrp="1"/>
          </p:cNvSpPr>
          <p:nvPr>
            <p:ph type="title"/>
          </p:nvPr>
        </p:nvSpPr>
        <p:spPr/>
        <p:txBody>
          <a:bodyPr/>
          <a:lstStyle/>
          <a:p>
            <a:r>
              <a:rPr lang="en-GB" dirty="0"/>
              <a:t>Short description</a:t>
            </a:r>
            <a:endParaRPr lang="en-US" dirty="0"/>
          </a:p>
        </p:txBody>
      </p:sp>
      <p:sp>
        <p:nvSpPr>
          <p:cNvPr id="3" name="Content Placeholder 2">
            <a:extLst>
              <a:ext uri="{FF2B5EF4-FFF2-40B4-BE49-F238E27FC236}">
                <a16:creationId xmlns:a16="http://schemas.microsoft.com/office/drawing/2014/main" id="{13FC1977-EB10-497C-8551-B2FF0F1E01FC}"/>
              </a:ext>
            </a:extLst>
          </p:cNvPr>
          <p:cNvSpPr>
            <a:spLocks noGrp="1"/>
          </p:cNvSpPr>
          <p:nvPr>
            <p:ph idx="1"/>
          </p:nvPr>
        </p:nvSpPr>
        <p:spPr>
          <a:xfrm>
            <a:off x="581192" y="2094771"/>
            <a:ext cx="11029615" cy="3678303"/>
          </a:xfrm>
        </p:spPr>
        <p:txBody>
          <a:bodyPr/>
          <a:lstStyle/>
          <a:p>
            <a:pPr rtl="0"/>
            <a:r>
              <a:rPr lang="en-GB" dirty="0">
                <a:solidFill>
                  <a:srgbClr val="777777"/>
                </a:solidFill>
                <a:effectLst/>
                <a:latin typeface="Roboto" panose="02000000000000000000" pitchFamily="2" charset="0"/>
              </a:rPr>
              <a:t>A user </a:t>
            </a:r>
            <a:r>
              <a:rPr lang="en-GB" dirty="0">
                <a:solidFill>
                  <a:srgbClr val="777777"/>
                </a:solidFill>
                <a:latin typeface="Roboto" panose="02000000000000000000" pitchFamily="2" charset="0"/>
              </a:rPr>
              <a:t>i</a:t>
            </a:r>
            <a:r>
              <a:rPr lang="en-GB" dirty="0">
                <a:solidFill>
                  <a:srgbClr val="777777"/>
                </a:solidFill>
                <a:effectLst/>
                <a:latin typeface="Roboto" panose="02000000000000000000" pitchFamily="2" charset="0"/>
              </a:rPr>
              <a:t>nputs an apartment search criteria containing neighbourhood, price range, nr of rooms, using a UiPath form. </a:t>
            </a:r>
          </a:p>
          <a:p>
            <a:pPr rtl="0"/>
            <a:r>
              <a:rPr lang="en-GB" dirty="0">
                <a:solidFill>
                  <a:srgbClr val="777777"/>
                </a:solidFill>
                <a:latin typeface="Roboto" panose="02000000000000000000" pitchFamily="2" charset="0"/>
              </a:rPr>
              <a:t>The robot will n</a:t>
            </a:r>
            <a:r>
              <a:rPr lang="en-GB" dirty="0">
                <a:solidFill>
                  <a:srgbClr val="777777"/>
                </a:solidFill>
                <a:effectLst/>
                <a:latin typeface="Roboto" panose="02000000000000000000" pitchFamily="2" charset="0"/>
              </a:rPr>
              <a:t>avigate to imobiliare.ro and search for apartments based on the given search criteria.</a:t>
            </a:r>
          </a:p>
          <a:p>
            <a:pPr rtl="0"/>
            <a:r>
              <a:rPr lang="en-GB" dirty="0">
                <a:solidFill>
                  <a:srgbClr val="777777"/>
                </a:solidFill>
                <a:latin typeface="Roboto" panose="02000000000000000000" pitchFamily="2" charset="0"/>
              </a:rPr>
              <a:t>The robot  will f</a:t>
            </a:r>
            <a:r>
              <a:rPr lang="en-GB" dirty="0">
                <a:solidFill>
                  <a:srgbClr val="777777"/>
                </a:solidFill>
                <a:effectLst/>
                <a:latin typeface="Roboto" panose="02000000000000000000" pitchFamily="2" charset="0"/>
              </a:rPr>
              <a:t>ilter the search results by price, ascending, and extract data for the top 5 results, namely name, price and URL. </a:t>
            </a:r>
          </a:p>
          <a:p>
            <a:pPr rtl="0"/>
            <a:r>
              <a:rPr lang="en-GB" dirty="0">
                <a:solidFill>
                  <a:srgbClr val="777777"/>
                </a:solidFill>
                <a:latin typeface="Roboto" panose="02000000000000000000" pitchFamily="2" charset="0"/>
              </a:rPr>
              <a:t>The robot will g</a:t>
            </a:r>
            <a:r>
              <a:rPr lang="en-GB" dirty="0">
                <a:solidFill>
                  <a:srgbClr val="777777"/>
                </a:solidFill>
                <a:effectLst/>
                <a:latin typeface="Roboto" panose="02000000000000000000" pitchFamily="2" charset="0"/>
              </a:rPr>
              <a:t>enerate an Excel report with the extracted data and send it to a desired email address.</a:t>
            </a:r>
          </a:p>
        </p:txBody>
      </p:sp>
    </p:spTree>
    <p:extLst>
      <p:ext uri="{BB962C8B-B14F-4D97-AF65-F5344CB8AC3E}">
        <p14:creationId xmlns:p14="http://schemas.microsoft.com/office/powerpoint/2010/main" val="7970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DF94-A068-4997-8F88-F8F5DE503209}"/>
              </a:ext>
            </a:extLst>
          </p:cNvPr>
          <p:cNvSpPr>
            <a:spLocks noGrp="1"/>
          </p:cNvSpPr>
          <p:nvPr>
            <p:ph type="title"/>
          </p:nvPr>
        </p:nvSpPr>
        <p:spPr/>
        <p:txBody>
          <a:bodyPr/>
          <a:lstStyle/>
          <a:p>
            <a:r>
              <a:rPr lang="en-GB" dirty="0"/>
              <a:t>Process Diagram</a:t>
            </a:r>
            <a:endParaRPr lang="en-US" dirty="0"/>
          </a:p>
        </p:txBody>
      </p:sp>
      <p:pic>
        <p:nvPicPr>
          <p:cNvPr id="4" name="Content Placeholder 3">
            <a:extLst>
              <a:ext uri="{FF2B5EF4-FFF2-40B4-BE49-F238E27FC236}">
                <a16:creationId xmlns:a16="http://schemas.microsoft.com/office/drawing/2014/main" id="{4BA38D24-E898-4179-BD0C-6468FC9257B8}"/>
              </a:ext>
            </a:extLst>
          </p:cNvPr>
          <p:cNvPicPr>
            <a:picLocks noGrp="1" noChangeAspect="1"/>
          </p:cNvPicPr>
          <p:nvPr>
            <p:ph idx="1"/>
          </p:nvPr>
        </p:nvPicPr>
        <p:blipFill>
          <a:blip r:embed="rId2"/>
          <a:stretch>
            <a:fillRect/>
          </a:stretch>
        </p:blipFill>
        <p:spPr>
          <a:xfrm>
            <a:off x="2820941" y="2181225"/>
            <a:ext cx="6550117" cy="3678238"/>
          </a:xfrm>
          <a:prstGeom prst="rect">
            <a:avLst/>
          </a:prstGeom>
        </p:spPr>
      </p:pic>
    </p:spTree>
    <p:extLst>
      <p:ext uri="{BB962C8B-B14F-4D97-AF65-F5344CB8AC3E}">
        <p14:creationId xmlns:p14="http://schemas.microsoft.com/office/powerpoint/2010/main" val="277526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F435-A815-4457-B0E4-290F420D5C5D}"/>
              </a:ext>
            </a:extLst>
          </p:cNvPr>
          <p:cNvSpPr>
            <a:spLocks noGrp="1"/>
          </p:cNvSpPr>
          <p:nvPr>
            <p:ph type="title"/>
          </p:nvPr>
        </p:nvSpPr>
        <p:spPr/>
        <p:txBody>
          <a:bodyPr/>
          <a:lstStyle/>
          <a:p>
            <a:r>
              <a:rPr lang="en-GB" dirty="0"/>
              <a:t>Particularities</a:t>
            </a:r>
            <a:endParaRPr lang="en-US" dirty="0"/>
          </a:p>
        </p:txBody>
      </p:sp>
      <p:sp>
        <p:nvSpPr>
          <p:cNvPr id="3" name="Content Placeholder 2">
            <a:extLst>
              <a:ext uri="{FF2B5EF4-FFF2-40B4-BE49-F238E27FC236}">
                <a16:creationId xmlns:a16="http://schemas.microsoft.com/office/drawing/2014/main" id="{FF532964-29E0-4619-BAC1-AA1CA4853BC9}"/>
              </a:ext>
            </a:extLst>
          </p:cNvPr>
          <p:cNvSpPr>
            <a:spLocks noGrp="1"/>
          </p:cNvSpPr>
          <p:nvPr>
            <p:ph idx="1"/>
          </p:nvPr>
        </p:nvSpPr>
        <p:spPr/>
        <p:txBody>
          <a:bodyPr/>
          <a:lstStyle/>
          <a:p>
            <a:r>
              <a:rPr lang="en-GB" dirty="0"/>
              <a:t>We use a configuration file to store values that are the same for all processes</a:t>
            </a:r>
          </a:p>
          <a:p>
            <a:r>
              <a:rPr lang="en-GB" dirty="0"/>
              <a:t>We store the results into an Excel file</a:t>
            </a:r>
          </a:p>
          <a:p>
            <a:r>
              <a:rPr lang="en-GB" dirty="0"/>
              <a:t>We are sending an Outlook email with the results</a:t>
            </a:r>
          </a:p>
          <a:p>
            <a:r>
              <a:rPr lang="en-GB" dirty="0"/>
              <a:t>The inputs are taken through a form</a:t>
            </a:r>
          </a:p>
          <a:p>
            <a:r>
              <a:rPr lang="en-GB" dirty="0"/>
              <a:t>The form is used also for inputs validation</a:t>
            </a:r>
            <a:endParaRPr lang="en-US" dirty="0"/>
          </a:p>
        </p:txBody>
      </p:sp>
    </p:spTree>
    <p:extLst>
      <p:ext uri="{BB962C8B-B14F-4D97-AF65-F5344CB8AC3E}">
        <p14:creationId xmlns:p14="http://schemas.microsoft.com/office/powerpoint/2010/main" val="265481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65C5-2129-4F9F-AF29-23364B9CE985}"/>
              </a:ext>
            </a:extLst>
          </p:cNvPr>
          <p:cNvSpPr>
            <a:spLocks noGrp="1"/>
          </p:cNvSpPr>
          <p:nvPr>
            <p:ph type="title"/>
          </p:nvPr>
        </p:nvSpPr>
        <p:spPr/>
        <p:txBody>
          <a:bodyPr/>
          <a:lstStyle/>
          <a:p>
            <a:r>
              <a:rPr lang="en-GB" dirty="0"/>
              <a:t>challenges</a:t>
            </a:r>
            <a:endParaRPr lang="en-US" dirty="0"/>
          </a:p>
        </p:txBody>
      </p:sp>
      <p:sp>
        <p:nvSpPr>
          <p:cNvPr id="3" name="Content Placeholder 2">
            <a:extLst>
              <a:ext uri="{FF2B5EF4-FFF2-40B4-BE49-F238E27FC236}">
                <a16:creationId xmlns:a16="http://schemas.microsoft.com/office/drawing/2014/main" id="{048BAB5E-B8A9-4DE1-AC17-DA4529BCE7EA}"/>
              </a:ext>
            </a:extLst>
          </p:cNvPr>
          <p:cNvSpPr>
            <a:spLocks noGrp="1"/>
          </p:cNvSpPr>
          <p:nvPr>
            <p:ph idx="1"/>
          </p:nvPr>
        </p:nvSpPr>
        <p:spPr/>
        <p:txBody>
          <a:bodyPr/>
          <a:lstStyle/>
          <a:p>
            <a:r>
              <a:rPr lang="en-GB" dirty="0"/>
              <a:t>Making sure that we use the same browser in all workflows</a:t>
            </a:r>
          </a:p>
          <a:p>
            <a:r>
              <a:rPr lang="en-GB" dirty="0"/>
              <a:t>Choosing the right activity to select the information in the web page</a:t>
            </a:r>
          </a:p>
          <a:p>
            <a:r>
              <a:rPr lang="en-GB" dirty="0"/>
              <a:t>Creating the right selectors for the selection of the information</a:t>
            </a:r>
          </a:p>
        </p:txBody>
      </p:sp>
    </p:spTree>
    <p:extLst>
      <p:ext uri="{BB962C8B-B14F-4D97-AF65-F5344CB8AC3E}">
        <p14:creationId xmlns:p14="http://schemas.microsoft.com/office/powerpoint/2010/main" val="93139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FEF28-DB42-445F-96D0-86E8E09D77C6}"/>
              </a:ext>
            </a:extLst>
          </p:cNvPr>
          <p:cNvSpPr>
            <a:spLocks noGrp="1"/>
          </p:cNvSpPr>
          <p:nvPr>
            <p:ph type="title"/>
          </p:nvPr>
        </p:nvSpPr>
        <p:spPr/>
        <p:txBody>
          <a:bodyPr/>
          <a:lstStyle/>
          <a:p>
            <a:r>
              <a:rPr lang="en-GB" dirty="0"/>
              <a:t>conclusions</a:t>
            </a:r>
            <a:endParaRPr lang="en-US" dirty="0"/>
          </a:p>
        </p:txBody>
      </p:sp>
      <p:sp>
        <p:nvSpPr>
          <p:cNvPr id="3" name="Content Placeholder 2">
            <a:extLst>
              <a:ext uri="{FF2B5EF4-FFF2-40B4-BE49-F238E27FC236}">
                <a16:creationId xmlns:a16="http://schemas.microsoft.com/office/drawing/2014/main" id="{F1D890FB-0ADF-4611-94D9-C870D1CD343F}"/>
              </a:ext>
            </a:extLst>
          </p:cNvPr>
          <p:cNvSpPr>
            <a:spLocks noGrp="1"/>
          </p:cNvSpPr>
          <p:nvPr>
            <p:ph idx="1"/>
          </p:nvPr>
        </p:nvSpPr>
        <p:spPr/>
        <p:txBody>
          <a:bodyPr/>
          <a:lstStyle/>
          <a:p>
            <a:r>
              <a:rPr lang="en-GB" dirty="0"/>
              <a:t>Our experience: We learned a lot about how robot process automation works and how complicated it can be to make sure that the application will run correctly in every case. Our mentor has been very supportive and gave us some really useful ideas. </a:t>
            </a:r>
          </a:p>
          <a:p>
            <a:r>
              <a:rPr lang="en-GB" dirty="0"/>
              <a:t>Further improvements: We could improve our application so that it will work on more cities, not just with Cluj neighbourhoods. We could also integrate a new feature that will show the user the locations of the top five apartments on a map.</a:t>
            </a:r>
            <a:endParaRPr lang="en-US" dirty="0"/>
          </a:p>
        </p:txBody>
      </p:sp>
    </p:spTree>
    <p:extLst>
      <p:ext uri="{BB962C8B-B14F-4D97-AF65-F5344CB8AC3E}">
        <p14:creationId xmlns:p14="http://schemas.microsoft.com/office/powerpoint/2010/main" val="248208730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272</TotalTime>
  <Words>283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Gill Sans MT</vt:lpstr>
      <vt:lpstr>Roboto</vt:lpstr>
      <vt:lpstr>Wingdings 2</vt:lpstr>
      <vt:lpstr>Dividend</vt:lpstr>
      <vt:lpstr>Rent Offers Generator</vt:lpstr>
      <vt:lpstr>Short description</vt:lpstr>
      <vt:lpstr>Process Diagram</vt:lpstr>
      <vt:lpstr>Particularities</vt:lpstr>
      <vt:lpstr>challenges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 Offers Generator</dc:title>
  <dc:creator>Maria Sintea</dc:creator>
  <cp:lastModifiedBy>Maria Sintea</cp:lastModifiedBy>
  <cp:revision>11</cp:revision>
  <dcterms:created xsi:type="dcterms:W3CDTF">2022-01-08T16:39:27Z</dcterms:created>
  <dcterms:modified xsi:type="dcterms:W3CDTF">2022-01-10T06:57:57Z</dcterms:modified>
</cp:coreProperties>
</file>