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0" r:id="rId9"/>
    <p:sldId id="264" r:id="rId10"/>
    <p:sldId id="273" r:id="rId11"/>
    <p:sldId id="269" r:id="rId12"/>
    <p:sldId id="265" r:id="rId13"/>
    <p:sldId id="266" r:id="rId14"/>
    <p:sldId id="267" r:id="rId15"/>
    <p:sldId id="274" r:id="rId16"/>
    <p:sldId id="268" r:id="rId17"/>
    <p:sldId id="270" r:id="rId18"/>
    <p:sldId id="275" r:id="rId19"/>
  </p:sldIdLst>
  <p:sldSz cx="12192000" cy="6858000"/>
  <p:notesSz cx="6858000" cy="9144000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0"/>
  </p:normalViewPr>
  <p:slideViewPr>
    <p:cSldViewPr snapToGrid="0">
      <p:cViewPr varScale="1">
        <p:scale>
          <a:sx n="109" d="100"/>
          <a:sy n="109" d="100"/>
        </p:scale>
        <p:origin x="9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03D2D0-088D-4117-BDF7-F4ADF32B8DA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5F49FBA-4A33-48DB-A8AD-520B7E0B9D27}">
      <dgm:prSet/>
      <dgm:spPr/>
      <dgm:t>
        <a:bodyPr/>
        <a:lstStyle/>
        <a:p>
          <a:r>
            <a:rPr lang="en-US" dirty="0"/>
            <a:t>1. Recunoasterea obiectelor</a:t>
          </a:r>
        </a:p>
      </dgm:t>
    </dgm:pt>
    <dgm:pt modelId="{820E3D93-6F9A-40C5-8EE9-4A7012078798}" type="parTrans" cxnId="{FCB7A3CA-870B-42B5-8C6F-385372BB64C1}">
      <dgm:prSet/>
      <dgm:spPr/>
      <dgm:t>
        <a:bodyPr/>
        <a:lstStyle/>
        <a:p>
          <a:endParaRPr lang="en-US"/>
        </a:p>
      </dgm:t>
    </dgm:pt>
    <dgm:pt modelId="{A6CEA7A9-17E5-46F2-AB4D-57E8C95F3DC5}" type="sibTrans" cxnId="{FCB7A3CA-870B-42B5-8C6F-385372BB64C1}">
      <dgm:prSet/>
      <dgm:spPr/>
      <dgm:t>
        <a:bodyPr/>
        <a:lstStyle/>
        <a:p>
          <a:endParaRPr lang="en-US"/>
        </a:p>
      </dgm:t>
    </dgm:pt>
    <dgm:pt modelId="{C8C3703F-53D8-490A-8830-05E3284271AE}">
      <dgm:prSet/>
      <dgm:spPr/>
      <dgm:t>
        <a:bodyPr/>
        <a:lstStyle/>
        <a:p>
          <a:r>
            <a:rPr lang="en-US" dirty="0"/>
            <a:t>2. </a:t>
          </a:r>
          <a:r>
            <a:rPr lang="en-US" dirty="0" err="1"/>
            <a:t>Tehnici</a:t>
          </a:r>
          <a:r>
            <a:rPr lang="en-US" dirty="0"/>
            <a:t> de </a:t>
          </a:r>
          <a:r>
            <a:rPr lang="en-US" dirty="0" err="1"/>
            <a:t>atac</a:t>
          </a:r>
          <a:endParaRPr lang="en-US" dirty="0"/>
        </a:p>
      </dgm:t>
    </dgm:pt>
    <dgm:pt modelId="{0BFD4B6F-8BE2-4FEC-8E27-4521598B09E9}" type="parTrans" cxnId="{EFDA06DD-8A76-4943-9BE0-0AF3EF7995AD}">
      <dgm:prSet/>
      <dgm:spPr/>
      <dgm:t>
        <a:bodyPr/>
        <a:lstStyle/>
        <a:p>
          <a:endParaRPr lang="en-US"/>
        </a:p>
      </dgm:t>
    </dgm:pt>
    <dgm:pt modelId="{DC5F6789-0B19-492E-AC3D-0FC9B8D360FC}" type="sibTrans" cxnId="{EFDA06DD-8A76-4943-9BE0-0AF3EF7995AD}">
      <dgm:prSet/>
      <dgm:spPr/>
      <dgm:t>
        <a:bodyPr/>
        <a:lstStyle/>
        <a:p>
          <a:endParaRPr lang="en-US"/>
        </a:p>
      </dgm:t>
    </dgm:pt>
    <dgm:pt modelId="{FF006897-13C6-4740-A5D8-7A04518A2DB9}">
      <dgm:prSet/>
      <dgm:spPr/>
      <dgm:t>
        <a:bodyPr/>
        <a:lstStyle/>
        <a:p>
          <a:r>
            <a:rPr lang="en-US" dirty="0"/>
            <a:t>2.1. Carlini &amp; Wagner</a:t>
          </a:r>
        </a:p>
      </dgm:t>
    </dgm:pt>
    <dgm:pt modelId="{21601035-621D-4B9C-AFD6-163098B075DE}" type="parTrans" cxnId="{2CDA6E5C-B49E-4329-8BB7-AD07CF39DCD6}">
      <dgm:prSet/>
      <dgm:spPr/>
      <dgm:t>
        <a:bodyPr/>
        <a:lstStyle/>
        <a:p>
          <a:endParaRPr lang="en-US"/>
        </a:p>
      </dgm:t>
    </dgm:pt>
    <dgm:pt modelId="{7237787F-9DB4-4821-A49E-9902B53EAEE2}" type="sibTrans" cxnId="{2CDA6E5C-B49E-4329-8BB7-AD07CF39DCD6}">
      <dgm:prSet/>
      <dgm:spPr/>
      <dgm:t>
        <a:bodyPr/>
        <a:lstStyle/>
        <a:p>
          <a:endParaRPr lang="en-US"/>
        </a:p>
      </dgm:t>
    </dgm:pt>
    <dgm:pt modelId="{24551D4B-A85A-4535-81B8-3F447F65BCF4}">
      <dgm:prSet/>
      <dgm:spPr/>
      <dgm:t>
        <a:bodyPr/>
        <a:lstStyle/>
        <a:p>
          <a:r>
            <a:rPr lang="en-US" dirty="0"/>
            <a:t>3. </a:t>
          </a:r>
          <a:r>
            <a:rPr lang="en-US" dirty="0" err="1"/>
            <a:t>Tehnici</a:t>
          </a:r>
          <a:r>
            <a:rPr lang="en-US" dirty="0"/>
            <a:t> de </a:t>
          </a:r>
          <a:r>
            <a:rPr lang="en-US" dirty="0" err="1"/>
            <a:t>aparare</a:t>
          </a:r>
          <a:endParaRPr lang="en-US" dirty="0"/>
        </a:p>
      </dgm:t>
    </dgm:pt>
    <dgm:pt modelId="{48590F45-C3D1-4D70-A500-3111CBFCA56E}" type="parTrans" cxnId="{64456381-63E4-4FA1-B393-CDE2009C8888}">
      <dgm:prSet/>
      <dgm:spPr/>
      <dgm:t>
        <a:bodyPr/>
        <a:lstStyle/>
        <a:p>
          <a:endParaRPr lang="en-US"/>
        </a:p>
      </dgm:t>
    </dgm:pt>
    <dgm:pt modelId="{5CB1C29C-FA09-486D-8069-0D3350AA3B02}" type="sibTrans" cxnId="{64456381-63E4-4FA1-B393-CDE2009C8888}">
      <dgm:prSet/>
      <dgm:spPr/>
      <dgm:t>
        <a:bodyPr/>
        <a:lstStyle/>
        <a:p>
          <a:endParaRPr lang="en-US"/>
        </a:p>
      </dgm:t>
    </dgm:pt>
    <dgm:pt modelId="{0D94345A-5509-4574-B9E1-B39E32AB2B50}">
      <dgm:prSet/>
      <dgm:spPr/>
      <dgm:t>
        <a:bodyPr/>
        <a:lstStyle/>
        <a:p>
          <a:r>
            <a:rPr lang="en-US" dirty="0"/>
            <a:t>3.1. Defensive Distillation</a:t>
          </a:r>
        </a:p>
      </dgm:t>
    </dgm:pt>
    <dgm:pt modelId="{C06ECBD9-CC78-4A4E-88B0-0DD6A570E45A}" type="parTrans" cxnId="{00FC53FF-806C-4DEC-875E-A1B1258DFC43}">
      <dgm:prSet/>
      <dgm:spPr/>
      <dgm:t>
        <a:bodyPr/>
        <a:lstStyle/>
        <a:p>
          <a:endParaRPr lang="en-US"/>
        </a:p>
      </dgm:t>
    </dgm:pt>
    <dgm:pt modelId="{9F114311-4FC1-42AC-80FA-E4578382ABDB}" type="sibTrans" cxnId="{00FC53FF-806C-4DEC-875E-A1B1258DFC43}">
      <dgm:prSet/>
      <dgm:spPr/>
      <dgm:t>
        <a:bodyPr/>
        <a:lstStyle/>
        <a:p>
          <a:endParaRPr lang="en-US"/>
        </a:p>
      </dgm:t>
    </dgm:pt>
    <dgm:pt modelId="{9931CE53-63A0-43E4-9A2A-4414DD30E9D3}">
      <dgm:prSet/>
      <dgm:spPr/>
      <dgm:t>
        <a:bodyPr/>
        <a:lstStyle/>
        <a:p>
          <a:r>
            <a:rPr lang="en-US" dirty="0"/>
            <a:t>4. </a:t>
          </a:r>
          <a:r>
            <a:rPr lang="en-US" dirty="0" err="1"/>
            <a:t>Rezultate</a:t>
          </a:r>
          <a:endParaRPr lang="en-US" dirty="0"/>
        </a:p>
      </dgm:t>
    </dgm:pt>
    <dgm:pt modelId="{83C363E4-BE37-4F56-A091-63889A004EA7}" type="parTrans" cxnId="{6EF822E5-C554-44F7-9231-7A3B9F6DEB51}">
      <dgm:prSet/>
      <dgm:spPr/>
      <dgm:t>
        <a:bodyPr/>
        <a:lstStyle/>
        <a:p>
          <a:endParaRPr lang="en-US"/>
        </a:p>
      </dgm:t>
    </dgm:pt>
    <dgm:pt modelId="{3F385932-E06E-4002-B20D-FDF42BDAEE5E}" type="sibTrans" cxnId="{6EF822E5-C554-44F7-9231-7A3B9F6DEB51}">
      <dgm:prSet/>
      <dgm:spPr/>
      <dgm:t>
        <a:bodyPr/>
        <a:lstStyle/>
        <a:p>
          <a:endParaRPr lang="en-US"/>
        </a:p>
      </dgm:t>
    </dgm:pt>
    <dgm:pt modelId="{1B1621B8-C4EF-644B-B124-8D1F3DFE2F8C}">
      <dgm:prSet/>
      <dgm:spPr/>
      <dgm:t>
        <a:bodyPr/>
        <a:lstStyle/>
        <a:p>
          <a:r>
            <a:rPr lang="en-US" dirty="0"/>
            <a:t>2.2. Projected Gradient Descent</a:t>
          </a:r>
          <a:endParaRPr lang="en-GB" dirty="0"/>
        </a:p>
      </dgm:t>
    </dgm:pt>
    <dgm:pt modelId="{D3EAB442-D433-7040-8F69-7FF1D692672B}" type="parTrans" cxnId="{A0D7CB51-B7BE-0041-BC85-270721690694}">
      <dgm:prSet/>
      <dgm:spPr/>
      <dgm:t>
        <a:bodyPr/>
        <a:lstStyle/>
        <a:p>
          <a:endParaRPr lang="en-GB"/>
        </a:p>
      </dgm:t>
    </dgm:pt>
    <dgm:pt modelId="{655781DC-E7B7-2F4F-BC5C-DAD367300D71}" type="sibTrans" cxnId="{A0D7CB51-B7BE-0041-BC85-270721690694}">
      <dgm:prSet/>
      <dgm:spPr/>
      <dgm:t>
        <a:bodyPr/>
        <a:lstStyle/>
        <a:p>
          <a:endParaRPr lang="en-GB"/>
        </a:p>
      </dgm:t>
    </dgm:pt>
    <dgm:pt modelId="{EF757DBD-D1BF-6846-B8B2-5DDAADCF5F83}">
      <dgm:prSet/>
      <dgm:spPr/>
      <dgm:t>
        <a:bodyPr/>
        <a:lstStyle/>
        <a:p>
          <a:r>
            <a:rPr lang="en-GB" dirty="0"/>
            <a:t>3.2. </a:t>
          </a:r>
          <a:r>
            <a:rPr lang="en-GB" b="0" i="0" u="none" dirty="0"/>
            <a:t>Adversarial Training</a:t>
          </a:r>
          <a:endParaRPr lang="en-GB" dirty="0"/>
        </a:p>
      </dgm:t>
    </dgm:pt>
    <dgm:pt modelId="{A3B11443-265C-8149-90EF-6E63F3D6F98F}" type="parTrans" cxnId="{2B4CFCB4-38EB-CB45-B79F-0ADD65D3167D}">
      <dgm:prSet/>
      <dgm:spPr/>
      <dgm:t>
        <a:bodyPr/>
        <a:lstStyle/>
        <a:p>
          <a:endParaRPr lang="en-GB"/>
        </a:p>
      </dgm:t>
    </dgm:pt>
    <dgm:pt modelId="{BBF31785-F0C2-5546-BA76-31D3B47D8BB3}" type="sibTrans" cxnId="{2B4CFCB4-38EB-CB45-B79F-0ADD65D3167D}">
      <dgm:prSet/>
      <dgm:spPr/>
      <dgm:t>
        <a:bodyPr/>
        <a:lstStyle/>
        <a:p>
          <a:endParaRPr lang="en-GB"/>
        </a:p>
      </dgm:t>
    </dgm:pt>
    <dgm:pt modelId="{190F1AAC-A885-AE44-97A5-7764A07236B1}" type="pres">
      <dgm:prSet presAssocID="{3C03D2D0-088D-4117-BDF7-F4ADF32B8DA5}" presName="linear" presStyleCnt="0">
        <dgm:presLayoutVars>
          <dgm:animLvl val="lvl"/>
          <dgm:resizeHandles val="exact"/>
        </dgm:presLayoutVars>
      </dgm:prSet>
      <dgm:spPr/>
    </dgm:pt>
    <dgm:pt modelId="{1A73CBB1-2FA3-1F46-8CFF-213ABD4E16D0}" type="pres">
      <dgm:prSet presAssocID="{B5F49FBA-4A33-48DB-A8AD-520B7E0B9D27}" presName="parentText" presStyleLbl="node1" presStyleIdx="0" presStyleCnt="4" custLinFactNeighborX="-14266" custLinFactNeighborY="-6569">
        <dgm:presLayoutVars>
          <dgm:chMax val="0"/>
          <dgm:bulletEnabled val="1"/>
        </dgm:presLayoutVars>
      </dgm:prSet>
      <dgm:spPr/>
    </dgm:pt>
    <dgm:pt modelId="{F8491A6A-4C6D-374E-9647-4A861344FEB3}" type="pres">
      <dgm:prSet presAssocID="{A6CEA7A9-17E5-46F2-AB4D-57E8C95F3DC5}" presName="spacer" presStyleCnt="0"/>
      <dgm:spPr/>
    </dgm:pt>
    <dgm:pt modelId="{AB84EBED-A4BE-C343-BA7B-A2876F38F8A7}" type="pres">
      <dgm:prSet presAssocID="{C8C3703F-53D8-490A-8830-05E3284271A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6A39E2C-9C0B-A546-9BD2-949560431CB6}" type="pres">
      <dgm:prSet presAssocID="{C8C3703F-53D8-490A-8830-05E3284271AE}" presName="childText" presStyleLbl="revTx" presStyleIdx="0" presStyleCnt="2">
        <dgm:presLayoutVars>
          <dgm:bulletEnabled val="1"/>
        </dgm:presLayoutVars>
      </dgm:prSet>
      <dgm:spPr/>
    </dgm:pt>
    <dgm:pt modelId="{7E68897D-5B91-3941-8DEC-C8C207B24A71}" type="pres">
      <dgm:prSet presAssocID="{24551D4B-A85A-4535-81B8-3F447F65BCF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192DDDB-6812-2944-A5B0-25C5316B7098}" type="pres">
      <dgm:prSet presAssocID="{24551D4B-A85A-4535-81B8-3F447F65BCF4}" presName="childText" presStyleLbl="revTx" presStyleIdx="1" presStyleCnt="2">
        <dgm:presLayoutVars>
          <dgm:bulletEnabled val="1"/>
        </dgm:presLayoutVars>
      </dgm:prSet>
      <dgm:spPr/>
    </dgm:pt>
    <dgm:pt modelId="{CA5CE447-DAA2-C94F-A13D-26922D8D0EC4}" type="pres">
      <dgm:prSet presAssocID="{9931CE53-63A0-43E4-9A2A-4414DD30E9D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30F6C08-D705-2A4F-B6AC-BDAFBC318579}" type="presOf" srcId="{C8C3703F-53D8-490A-8830-05E3284271AE}" destId="{AB84EBED-A4BE-C343-BA7B-A2876F38F8A7}" srcOrd="0" destOrd="0" presId="urn:microsoft.com/office/officeart/2005/8/layout/vList2"/>
    <dgm:cxn modelId="{073C762B-63FD-4842-B842-1719AFDAC6E6}" type="presOf" srcId="{B5F49FBA-4A33-48DB-A8AD-520B7E0B9D27}" destId="{1A73CBB1-2FA3-1F46-8CFF-213ABD4E16D0}" srcOrd="0" destOrd="0" presId="urn:microsoft.com/office/officeart/2005/8/layout/vList2"/>
    <dgm:cxn modelId="{A0D7CB51-B7BE-0041-BC85-270721690694}" srcId="{C8C3703F-53D8-490A-8830-05E3284271AE}" destId="{1B1621B8-C4EF-644B-B124-8D1F3DFE2F8C}" srcOrd="1" destOrd="0" parTransId="{D3EAB442-D433-7040-8F69-7FF1D692672B}" sibTransId="{655781DC-E7B7-2F4F-BC5C-DAD367300D71}"/>
    <dgm:cxn modelId="{BE84F159-1760-6545-BF19-CE7BA7EE1C46}" type="presOf" srcId="{FF006897-13C6-4740-A5D8-7A04518A2DB9}" destId="{C6A39E2C-9C0B-A546-9BD2-949560431CB6}" srcOrd="0" destOrd="0" presId="urn:microsoft.com/office/officeart/2005/8/layout/vList2"/>
    <dgm:cxn modelId="{2CDA6E5C-B49E-4329-8BB7-AD07CF39DCD6}" srcId="{C8C3703F-53D8-490A-8830-05E3284271AE}" destId="{FF006897-13C6-4740-A5D8-7A04518A2DB9}" srcOrd="0" destOrd="0" parTransId="{21601035-621D-4B9C-AFD6-163098B075DE}" sibTransId="{7237787F-9DB4-4821-A49E-9902B53EAEE2}"/>
    <dgm:cxn modelId="{8A253F71-41A8-EC42-AFF6-3900B4F1A820}" type="presOf" srcId="{EF757DBD-D1BF-6846-B8B2-5DDAADCF5F83}" destId="{4192DDDB-6812-2944-A5B0-25C5316B7098}" srcOrd="0" destOrd="1" presId="urn:microsoft.com/office/officeart/2005/8/layout/vList2"/>
    <dgm:cxn modelId="{64456381-63E4-4FA1-B393-CDE2009C8888}" srcId="{3C03D2D0-088D-4117-BDF7-F4ADF32B8DA5}" destId="{24551D4B-A85A-4535-81B8-3F447F65BCF4}" srcOrd="2" destOrd="0" parTransId="{48590F45-C3D1-4D70-A500-3111CBFCA56E}" sibTransId="{5CB1C29C-FA09-486D-8069-0D3350AA3B02}"/>
    <dgm:cxn modelId="{103896AF-4125-C94B-B464-DD76A4B95241}" type="presOf" srcId="{24551D4B-A85A-4535-81B8-3F447F65BCF4}" destId="{7E68897D-5B91-3941-8DEC-C8C207B24A71}" srcOrd="0" destOrd="0" presId="urn:microsoft.com/office/officeart/2005/8/layout/vList2"/>
    <dgm:cxn modelId="{2B4CFCB4-38EB-CB45-B79F-0ADD65D3167D}" srcId="{24551D4B-A85A-4535-81B8-3F447F65BCF4}" destId="{EF757DBD-D1BF-6846-B8B2-5DDAADCF5F83}" srcOrd="1" destOrd="0" parTransId="{A3B11443-265C-8149-90EF-6E63F3D6F98F}" sibTransId="{BBF31785-F0C2-5546-BA76-31D3B47D8BB3}"/>
    <dgm:cxn modelId="{860B1CC3-8397-9844-9673-C6673BE1AF75}" type="presOf" srcId="{9931CE53-63A0-43E4-9A2A-4414DD30E9D3}" destId="{CA5CE447-DAA2-C94F-A13D-26922D8D0EC4}" srcOrd="0" destOrd="0" presId="urn:microsoft.com/office/officeart/2005/8/layout/vList2"/>
    <dgm:cxn modelId="{E6EEE0C8-DB1D-B245-A1CD-52CAF49319F0}" type="presOf" srcId="{1B1621B8-C4EF-644B-B124-8D1F3DFE2F8C}" destId="{C6A39E2C-9C0B-A546-9BD2-949560431CB6}" srcOrd="0" destOrd="1" presId="urn:microsoft.com/office/officeart/2005/8/layout/vList2"/>
    <dgm:cxn modelId="{FCB7A3CA-870B-42B5-8C6F-385372BB64C1}" srcId="{3C03D2D0-088D-4117-BDF7-F4ADF32B8DA5}" destId="{B5F49FBA-4A33-48DB-A8AD-520B7E0B9D27}" srcOrd="0" destOrd="0" parTransId="{820E3D93-6F9A-40C5-8EE9-4A7012078798}" sibTransId="{A6CEA7A9-17E5-46F2-AB4D-57E8C95F3DC5}"/>
    <dgm:cxn modelId="{EFDA06DD-8A76-4943-9BE0-0AF3EF7995AD}" srcId="{3C03D2D0-088D-4117-BDF7-F4ADF32B8DA5}" destId="{C8C3703F-53D8-490A-8830-05E3284271AE}" srcOrd="1" destOrd="0" parTransId="{0BFD4B6F-8BE2-4FEC-8E27-4521598B09E9}" sibTransId="{DC5F6789-0B19-492E-AC3D-0FC9B8D360FC}"/>
    <dgm:cxn modelId="{6EF822E5-C554-44F7-9231-7A3B9F6DEB51}" srcId="{3C03D2D0-088D-4117-BDF7-F4ADF32B8DA5}" destId="{9931CE53-63A0-43E4-9A2A-4414DD30E9D3}" srcOrd="3" destOrd="0" parTransId="{83C363E4-BE37-4F56-A091-63889A004EA7}" sibTransId="{3F385932-E06E-4002-B20D-FDF42BDAEE5E}"/>
    <dgm:cxn modelId="{587CDBE5-DADF-0D4F-9586-51E3A88AE00A}" type="presOf" srcId="{3C03D2D0-088D-4117-BDF7-F4ADF32B8DA5}" destId="{190F1AAC-A885-AE44-97A5-7764A07236B1}" srcOrd="0" destOrd="0" presId="urn:microsoft.com/office/officeart/2005/8/layout/vList2"/>
    <dgm:cxn modelId="{6CFB0CE7-1907-864D-9469-D2FA2AE36DD7}" type="presOf" srcId="{0D94345A-5509-4574-B9E1-B39E32AB2B50}" destId="{4192DDDB-6812-2944-A5B0-25C5316B7098}" srcOrd="0" destOrd="0" presId="urn:microsoft.com/office/officeart/2005/8/layout/vList2"/>
    <dgm:cxn modelId="{00FC53FF-806C-4DEC-875E-A1B1258DFC43}" srcId="{24551D4B-A85A-4535-81B8-3F447F65BCF4}" destId="{0D94345A-5509-4574-B9E1-B39E32AB2B50}" srcOrd="0" destOrd="0" parTransId="{C06ECBD9-CC78-4A4E-88B0-0DD6A570E45A}" sibTransId="{9F114311-4FC1-42AC-80FA-E4578382ABDB}"/>
    <dgm:cxn modelId="{67368DA5-CADE-BB44-AFCC-2AA02DFA8D93}" type="presParOf" srcId="{190F1AAC-A885-AE44-97A5-7764A07236B1}" destId="{1A73CBB1-2FA3-1F46-8CFF-213ABD4E16D0}" srcOrd="0" destOrd="0" presId="urn:microsoft.com/office/officeart/2005/8/layout/vList2"/>
    <dgm:cxn modelId="{9D93FFC9-57CF-B245-88C2-497874CA8EDE}" type="presParOf" srcId="{190F1AAC-A885-AE44-97A5-7764A07236B1}" destId="{F8491A6A-4C6D-374E-9647-4A861344FEB3}" srcOrd="1" destOrd="0" presId="urn:microsoft.com/office/officeart/2005/8/layout/vList2"/>
    <dgm:cxn modelId="{DD59C098-9ADD-9041-9298-DFA81807DF40}" type="presParOf" srcId="{190F1AAC-A885-AE44-97A5-7764A07236B1}" destId="{AB84EBED-A4BE-C343-BA7B-A2876F38F8A7}" srcOrd="2" destOrd="0" presId="urn:microsoft.com/office/officeart/2005/8/layout/vList2"/>
    <dgm:cxn modelId="{6F2FCF82-E802-7948-9E88-66E907AE66B2}" type="presParOf" srcId="{190F1AAC-A885-AE44-97A5-7764A07236B1}" destId="{C6A39E2C-9C0B-A546-9BD2-949560431CB6}" srcOrd="3" destOrd="0" presId="urn:microsoft.com/office/officeart/2005/8/layout/vList2"/>
    <dgm:cxn modelId="{E2CFFA9E-2777-E14E-9BEE-75851DB1AF70}" type="presParOf" srcId="{190F1AAC-A885-AE44-97A5-7764A07236B1}" destId="{7E68897D-5B91-3941-8DEC-C8C207B24A71}" srcOrd="4" destOrd="0" presId="urn:microsoft.com/office/officeart/2005/8/layout/vList2"/>
    <dgm:cxn modelId="{50DFF15E-38CE-F442-B67C-34314162CF67}" type="presParOf" srcId="{190F1AAC-A885-AE44-97A5-7764A07236B1}" destId="{4192DDDB-6812-2944-A5B0-25C5316B7098}" srcOrd="5" destOrd="0" presId="urn:microsoft.com/office/officeart/2005/8/layout/vList2"/>
    <dgm:cxn modelId="{06AC8A20-8880-0844-B43C-3600DF50D268}" type="presParOf" srcId="{190F1AAC-A885-AE44-97A5-7764A07236B1}" destId="{CA5CE447-DAA2-C94F-A13D-26922D8D0EC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73CBB1-2FA3-1F46-8CFF-213ABD4E16D0}">
      <dsp:nvSpPr>
        <dsp:cNvPr id="0" name=""/>
        <dsp:cNvSpPr/>
      </dsp:nvSpPr>
      <dsp:spPr>
        <a:xfrm>
          <a:off x="0" y="0"/>
          <a:ext cx="6245265" cy="884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1. Recunoasterea obiectelor</a:t>
          </a:r>
        </a:p>
      </dsp:txBody>
      <dsp:txXfrm>
        <a:off x="43179" y="43179"/>
        <a:ext cx="6158907" cy="798162"/>
      </dsp:txXfrm>
    </dsp:sp>
    <dsp:sp modelId="{AB84EBED-A4BE-C343-BA7B-A2876F38F8A7}">
      <dsp:nvSpPr>
        <dsp:cNvPr id="0" name=""/>
        <dsp:cNvSpPr/>
      </dsp:nvSpPr>
      <dsp:spPr>
        <a:xfrm>
          <a:off x="0" y="993233"/>
          <a:ext cx="6245265" cy="884520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2. </a:t>
          </a:r>
          <a:r>
            <a:rPr lang="en-US" sz="3600" kern="1200" dirty="0" err="1"/>
            <a:t>Tehnici</a:t>
          </a:r>
          <a:r>
            <a:rPr lang="en-US" sz="3600" kern="1200" dirty="0"/>
            <a:t> de </a:t>
          </a:r>
          <a:r>
            <a:rPr lang="en-US" sz="3600" kern="1200" dirty="0" err="1"/>
            <a:t>atac</a:t>
          </a:r>
          <a:endParaRPr lang="en-US" sz="3600" kern="1200" dirty="0"/>
        </a:p>
      </dsp:txBody>
      <dsp:txXfrm>
        <a:off x="43179" y="1036412"/>
        <a:ext cx="6158907" cy="798162"/>
      </dsp:txXfrm>
    </dsp:sp>
    <dsp:sp modelId="{C6A39E2C-9C0B-A546-9BD2-949560431CB6}">
      <dsp:nvSpPr>
        <dsp:cNvPr id="0" name=""/>
        <dsp:cNvSpPr/>
      </dsp:nvSpPr>
      <dsp:spPr>
        <a:xfrm>
          <a:off x="0" y="1877753"/>
          <a:ext cx="6245265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2.1. Carlini &amp; Wagner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2.2. Projected Gradient Descent</a:t>
          </a:r>
          <a:endParaRPr lang="en-GB" sz="2800" kern="1200" dirty="0"/>
        </a:p>
      </dsp:txBody>
      <dsp:txXfrm>
        <a:off x="0" y="1877753"/>
        <a:ext cx="6245265" cy="968760"/>
      </dsp:txXfrm>
    </dsp:sp>
    <dsp:sp modelId="{7E68897D-5B91-3941-8DEC-C8C207B24A71}">
      <dsp:nvSpPr>
        <dsp:cNvPr id="0" name=""/>
        <dsp:cNvSpPr/>
      </dsp:nvSpPr>
      <dsp:spPr>
        <a:xfrm>
          <a:off x="0" y="2846513"/>
          <a:ext cx="6245265" cy="884520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3. </a:t>
          </a:r>
          <a:r>
            <a:rPr lang="en-US" sz="3600" kern="1200" dirty="0" err="1"/>
            <a:t>Tehnici</a:t>
          </a:r>
          <a:r>
            <a:rPr lang="en-US" sz="3600" kern="1200" dirty="0"/>
            <a:t> de </a:t>
          </a:r>
          <a:r>
            <a:rPr lang="en-US" sz="3600" kern="1200" dirty="0" err="1"/>
            <a:t>aparare</a:t>
          </a:r>
          <a:endParaRPr lang="en-US" sz="3600" kern="1200" dirty="0"/>
        </a:p>
      </dsp:txBody>
      <dsp:txXfrm>
        <a:off x="43179" y="2889692"/>
        <a:ext cx="6158907" cy="798162"/>
      </dsp:txXfrm>
    </dsp:sp>
    <dsp:sp modelId="{4192DDDB-6812-2944-A5B0-25C5316B7098}">
      <dsp:nvSpPr>
        <dsp:cNvPr id="0" name=""/>
        <dsp:cNvSpPr/>
      </dsp:nvSpPr>
      <dsp:spPr>
        <a:xfrm>
          <a:off x="0" y="3731033"/>
          <a:ext cx="6245265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3.1. Defensive Distillation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800" kern="1200" dirty="0"/>
            <a:t>3.2. </a:t>
          </a:r>
          <a:r>
            <a:rPr lang="en-GB" sz="2800" b="0" i="0" u="none" kern="1200" dirty="0"/>
            <a:t>Adversarial Training</a:t>
          </a:r>
          <a:endParaRPr lang="en-GB" sz="2800" kern="1200" dirty="0"/>
        </a:p>
      </dsp:txBody>
      <dsp:txXfrm>
        <a:off x="0" y="3731033"/>
        <a:ext cx="6245265" cy="968760"/>
      </dsp:txXfrm>
    </dsp:sp>
    <dsp:sp modelId="{CA5CE447-DAA2-C94F-A13D-26922D8D0EC4}">
      <dsp:nvSpPr>
        <dsp:cNvPr id="0" name=""/>
        <dsp:cNvSpPr/>
      </dsp:nvSpPr>
      <dsp:spPr>
        <a:xfrm>
          <a:off x="0" y="4699793"/>
          <a:ext cx="6245265" cy="88452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4. </a:t>
          </a:r>
          <a:r>
            <a:rPr lang="en-US" sz="3600" kern="1200" dirty="0" err="1"/>
            <a:t>Rezultate</a:t>
          </a:r>
          <a:endParaRPr lang="en-US" sz="3600" kern="1200" dirty="0"/>
        </a:p>
      </dsp:txBody>
      <dsp:txXfrm>
        <a:off x="43179" y="4742972"/>
        <a:ext cx="6158907" cy="7981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8D8A-7EC5-EA21-53AC-969A70D71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FEA12-3031-511F-4D32-D05A63422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EE051-6035-D272-EF42-45D4D4FF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881B-6C09-D64B-B369-FFE41F24915F}" type="datetimeFigureOut">
              <a:rPr lang="en-RO" smtClean="0"/>
              <a:t>14.01.2025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1D48F-7C6B-C7B0-8323-09003CDE0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17939-C3D9-C714-490B-81DFCB365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B71A-B90B-134F-BDD4-26CC369BF82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67674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0885-BADA-949D-3B66-473C2040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8D15F-EA0B-645D-D660-F961A5FF5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DC453-BC12-0CCE-98E0-DE8AE9A0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881B-6C09-D64B-B369-FFE41F24915F}" type="datetimeFigureOut">
              <a:rPr lang="en-RO" smtClean="0"/>
              <a:t>14.01.2025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66DE3-C72F-DA8C-6A53-C5858E95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FA792-1420-5860-8577-DBCE4A97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B71A-B90B-134F-BDD4-26CC369BF82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78749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6415E-10B5-D90B-3901-F95F0EDB6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BD77E-3803-BB75-FDE7-3C4CFA076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CE1BF-F04E-EDD2-CC1E-04973483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881B-6C09-D64B-B369-FFE41F24915F}" type="datetimeFigureOut">
              <a:rPr lang="en-RO" smtClean="0"/>
              <a:t>14.01.2025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59FCE-5864-DDF3-6370-060D04B76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1B2B2-B738-1E7D-FEBE-0CA64F11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B71A-B90B-134F-BDD4-26CC369BF82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796125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8C0EF-6FA0-6FF7-7FB7-3927A09C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E8EA3-0023-5EDD-5320-0EB5A5871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028F2-889A-F65B-365C-D53862A34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881B-6C09-D64B-B369-FFE41F24915F}" type="datetimeFigureOut">
              <a:rPr lang="en-RO" smtClean="0"/>
              <a:t>14.01.2025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E7A1C-C249-4925-2B46-A9DB4334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54F7D-26FF-A35F-4674-C8CB3BD98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B71A-B90B-134F-BDD4-26CC369BF82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45390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B7C7-64B2-C35F-D382-FDF4BC09D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BB120-98C3-27B3-1BC9-51BEA4CC8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C0875-B2EF-6F69-A75B-255B00CF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881B-6C09-D64B-B369-FFE41F24915F}" type="datetimeFigureOut">
              <a:rPr lang="en-RO" smtClean="0"/>
              <a:t>14.01.2025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E8A7B-0E5F-55BB-59FD-CB1E157F6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ECC78-E888-C21C-EA14-B3E37F095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B71A-B90B-134F-BDD4-26CC369BF82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90158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08ADD-F414-8B80-6376-195E5D79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4D04-275A-95C2-A5D7-0D9A22AD9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8D038-D653-42B1-D507-B6047DB1E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8780B-21A5-8168-0014-6AC41B5F0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881B-6C09-D64B-B369-FFE41F24915F}" type="datetimeFigureOut">
              <a:rPr lang="en-RO" smtClean="0"/>
              <a:t>14.01.2025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587D7-CCE7-D8AF-E5F1-30049513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C663E-903B-76AA-7742-186851A6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B71A-B90B-134F-BDD4-26CC369BF82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48031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FFECB-EAF9-96E0-0110-A0208803D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1B984-AA8A-4CD5-E51A-51A6DD0ED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92CB3-6B2A-0743-99A6-6260A6DF2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5BE595-BF95-79F5-024F-3041DE0B5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47EA1-0ED8-A1D9-E123-AEC10D09E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710BA2-B03C-7E7E-C754-4F31E7AFA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881B-6C09-D64B-B369-FFE41F24915F}" type="datetimeFigureOut">
              <a:rPr lang="en-RO" smtClean="0"/>
              <a:t>14.01.2025</a:t>
            </a:fld>
            <a:endParaRPr lang="en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81A36-8E4D-0FBE-D16E-08005C8A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8700E7-F94E-FE45-6B16-86B62079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B71A-B90B-134F-BDD4-26CC369BF82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07277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83C17-1F27-531D-4A17-AB9A219D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2F44E7-C8C5-3C66-7F53-04F44841F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881B-6C09-D64B-B369-FFE41F24915F}" type="datetimeFigureOut">
              <a:rPr lang="en-RO" smtClean="0"/>
              <a:t>14.01.2025</a:t>
            </a:fld>
            <a:endParaRPr lang="en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AABCE-EBFC-270B-D102-B6C5DB13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C068F-B6CA-3A0B-250D-48C7F726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B71A-B90B-134F-BDD4-26CC369BF82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53885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144F6-7789-E605-B361-9FFD9390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881B-6C09-D64B-B369-FFE41F24915F}" type="datetimeFigureOut">
              <a:rPr lang="en-RO" smtClean="0"/>
              <a:t>14.01.2025</a:t>
            </a:fld>
            <a:endParaRPr lang="en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63E67D-A6D4-3F7A-CCB6-FF3361BA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C1A73-3C42-C1DA-9BD0-C99C6418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B71A-B90B-134F-BDD4-26CC369BF82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895215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7652-927B-F732-EB26-3B559EFEE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82E37-1C91-D7B0-A408-6F0E350B9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8DB2E-C1B6-EE2C-DD67-CBBDADB7D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B5F45-9BF1-52B2-69E0-5A784DF6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881B-6C09-D64B-B369-FFE41F24915F}" type="datetimeFigureOut">
              <a:rPr lang="en-RO" smtClean="0"/>
              <a:t>14.01.2025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3F592-A408-4589-6340-06B8E161E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6A39A-EC17-DEFD-018D-0C16E495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B71A-B90B-134F-BDD4-26CC369BF82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42167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122BC-F4DB-3620-C720-390614AC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D05796-FEBE-49DB-D19A-1CD0E3A5F6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76BC2-7664-A188-CCDC-5B226613F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767A8-22A7-5D35-E004-54920BFC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881B-6C09-D64B-B369-FFE41F24915F}" type="datetimeFigureOut">
              <a:rPr lang="en-RO" smtClean="0"/>
              <a:t>14.01.2025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AA0A4-5188-02C4-24DC-5A5300D0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06EB6-5F5C-BA36-288D-AAA68D28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B71A-B90B-134F-BDD4-26CC369BF82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94637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1FEE1D-C9DA-6163-EF70-F44418606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32B60-5B0A-0DA5-2B89-84BE9D2FD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DAD61-F306-7032-EE57-810736ECC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57881B-6C09-D64B-B369-FFE41F24915F}" type="datetimeFigureOut">
              <a:rPr lang="en-RO" smtClean="0"/>
              <a:t>14.01.2025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28EE3-6128-95C0-699E-469398DD6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32B59-3501-1E3C-AC65-A47F5F30A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37B71A-B90B-134F-BDD4-26CC369BF82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49725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0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9CF82-3388-F73F-B273-F1DE0FDCB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7520" y="4755753"/>
            <a:ext cx="5641852" cy="775494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S</a:t>
            </a:r>
            <a:r>
              <a:rPr lang="en-RO" dirty="0"/>
              <a:t>tudenti: Susnea Maria, Ionita Rebeca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AB015F-828F-778A-A34C-589A4807E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478345"/>
              </p:ext>
            </p:extLst>
          </p:nvPr>
        </p:nvGraphicFramePr>
        <p:xfrm>
          <a:off x="2764667" y="2249060"/>
          <a:ext cx="6311202" cy="1288509"/>
        </p:xfrm>
        <a:graphic>
          <a:graphicData uri="http://schemas.openxmlformats.org/drawingml/2006/table">
            <a:tbl>
              <a:tblPr>
                <a:solidFill>
                  <a:schemeClr val="accent1">
                    <a:lumMod val="20000"/>
                    <a:lumOff val="80000"/>
                  </a:schemeClr>
                </a:solidFill>
              </a:tblPr>
              <a:tblGrid>
                <a:gridCol w="6311202">
                  <a:extLst>
                    <a:ext uri="{9D8B030D-6E8A-4147-A177-3AD203B41FA5}">
                      <a16:colId xmlns:a16="http://schemas.microsoft.com/office/drawing/2014/main" val="1772593264"/>
                    </a:ext>
                  </a:extLst>
                </a:gridCol>
              </a:tblGrid>
              <a:tr h="1288509">
                <a:tc>
                  <a:txBody>
                    <a:bodyPr/>
                    <a:lstStyle/>
                    <a:p>
                      <a:pPr algn="ctr" fontAlgn="b"/>
                      <a:r>
                        <a:rPr lang="en-GB" sz="4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Object Recognition</a:t>
                      </a:r>
                    </a:p>
                  </a:txBody>
                  <a:tcPr marL="19645" marR="19645" marT="19645" marB="18859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883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392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16972-6BF2-BFAA-0E0A-DF91A7502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A36E0-C733-56B8-54EC-EB0A5246B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670930"/>
            <a:ext cx="9833548" cy="337255"/>
          </a:xfrm>
        </p:spPr>
        <p:txBody>
          <a:bodyPr anchor="b">
            <a:noAutofit/>
          </a:bodyPr>
          <a:lstStyle/>
          <a:p>
            <a:pPr algn="ctr"/>
            <a:r>
              <a:rPr lang="en-US" sz="2800" dirty="0"/>
              <a:t>2.2. </a:t>
            </a:r>
            <a:r>
              <a:rPr lang="ro-RO" sz="2800" dirty="0"/>
              <a:t>PGD</a:t>
            </a:r>
            <a:endParaRPr lang="en-RO" sz="60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84D77-5608-5C35-0405-8A51A22EE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12" y="1477525"/>
            <a:ext cx="11558954" cy="5451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chemeClr val="accent3"/>
                </a:solidFill>
              </a:rPr>
              <a:t>Formula de </a:t>
            </a:r>
            <a:r>
              <a:rPr lang="en-GB" sz="2000" b="1" dirty="0" err="1">
                <a:solidFill>
                  <a:schemeClr val="accent3"/>
                </a:solidFill>
              </a:rPr>
              <a:t>optimizare</a:t>
            </a:r>
            <a:r>
              <a:rPr lang="en-GB" sz="2000" b="1" dirty="0">
                <a:solidFill>
                  <a:schemeClr val="accent3"/>
                </a:solidFill>
              </a:rPr>
              <a:t> :</a:t>
            </a:r>
            <a:endParaRPr lang="en-RO" sz="3200" b="1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7156D-35F7-B05B-1746-8E3B276E4C4C}"/>
              </a:ext>
            </a:extLst>
          </p:cNvPr>
          <p:cNvSpPr txBox="1"/>
          <p:nvPr/>
        </p:nvSpPr>
        <p:spPr>
          <a:xfrm>
            <a:off x="212001" y="3753676"/>
            <a:ext cx="49274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Unde</a:t>
            </a:r>
            <a:r>
              <a:rPr lang="en-GB" dirty="0"/>
              <a:t>: </a:t>
            </a:r>
          </a:p>
          <a:p>
            <a:r>
              <a:rPr lang="en-GB" dirty="0"/>
              <a:t>          </a:t>
            </a:r>
            <a:r>
              <a:rPr lang="el-GR" dirty="0"/>
              <a:t>Π</a:t>
            </a:r>
            <a:r>
              <a:rPr lang="ro-RO" dirty="0"/>
              <a:t>S</a:t>
            </a:r>
            <a:r>
              <a:rPr lang="en-US" dirty="0"/>
              <a:t>= </a:t>
            </a:r>
            <a:r>
              <a:rPr lang="en-US" dirty="0" err="1"/>
              <a:t>proiectia</a:t>
            </a:r>
            <a:r>
              <a:rPr lang="en-US" dirty="0"/>
              <a:t> pe </a:t>
            </a:r>
            <a:r>
              <a:rPr lang="en-US" dirty="0" err="1"/>
              <a:t>setul</a:t>
            </a:r>
            <a:r>
              <a:rPr lang="en-US" dirty="0"/>
              <a:t> de </a:t>
            </a:r>
            <a:r>
              <a:rPr lang="en-US" dirty="0" err="1"/>
              <a:t>intr</a:t>
            </a:r>
            <a:r>
              <a:rPr lang="ro-RO" dirty="0"/>
              <a:t>ări permise </a:t>
            </a:r>
            <a:r>
              <a:rPr lang="en-US" dirty="0"/>
              <a:t>S</a:t>
            </a:r>
          </a:p>
          <a:p>
            <a:pPr lvl="1"/>
            <a:r>
              <a:rPr lang="ro-RO" dirty="0"/>
              <a:t>Xt</a:t>
            </a:r>
            <a:r>
              <a:rPr lang="en-US" dirty="0"/>
              <a:t> = </a:t>
            </a:r>
            <a:r>
              <a:rPr lang="en-US" dirty="0" err="1"/>
              <a:t>intrarea</a:t>
            </a:r>
            <a:r>
              <a:rPr lang="en-US" dirty="0"/>
              <a:t> </a:t>
            </a:r>
            <a:r>
              <a:rPr lang="en-US" dirty="0" err="1"/>
              <a:t>curenta</a:t>
            </a:r>
            <a:endParaRPr lang="en-US" dirty="0"/>
          </a:p>
          <a:p>
            <a:pPr lvl="1"/>
            <a:r>
              <a:rPr lang="el-GR" dirty="0"/>
              <a:t>ϵ</a:t>
            </a:r>
            <a:r>
              <a:rPr lang="en-US" dirty="0"/>
              <a:t> = </a:t>
            </a:r>
            <a:r>
              <a:rPr lang="en-US" dirty="0" err="1"/>
              <a:t>magnitudinea</a:t>
            </a:r>
            <a:r>
              <a:rPr lang="en-US" dirty="0"/>
              <a:t> </a:t>
            </a:r>
            <a:r>
              <a:rPr lang="en-US" dirty="0" err="1"/>
              <a:t>maximă</a:t>
            </a:r>
            <a:r>
              <a:rPr lang="en-US" dirty="0"/>
              <a:t> a </a:t>
            </a:r>
            <a:r>
              <a:rPr lang="en-US" dirty="0" err="1"/>
              <a:t>perturbării</a:t>
            </a:r>
            <a:r>
              <a:rPr lang="en-US" dirty="0"/>
              <a:t> care poate fi </a:t>
            </a:r>
            <a:r>
              <a:rPr lang="en-US" dirty="0" err="1"/>
              <a:t>aplicată</a:t>
            </a:r>
            <a:r>
              <a:rPr lang="en-US" dirty="0"/>
              <a:t> </a:t>
            </a:r>
            <a:r>
              <a:rPr lang="en-US" dirty="0" err="1"/>
              <a:t>fiecărui</a:t>
            </a:r>
            <a:r>
              <a:rPr lang="en-US" dirty="0"/>
              <a:t> pixel al </a:t>
            </a:r>
            <a:r>
              <a:rPr lang="en-US" dirty="0" err="1"/>
              <a:t>imaginii</a:t>
            </a:r>
            <a:r>
              <a:rPr lang="en-US" dirty="0"/>
              <a:t> </a:t>
            </a:r>
            <a:r>
              <a:rPr lang="en-US" dirty="0" err="1"/>
              <a:t>originale</a:t>
            </a:r>
            <a:endParaRPr lang="en-US" dirty="0"/>
          </a:p>
          <a:p>
            <a:pPr lvl="1"/>
            <a:r>
              <a:rPr lang="ro-RO" dirty="0"/>
              <a:t>∇x​J(xt​,y)</a:t>
            </a:r>
            <a:r>
              <a:rPr lang="en-US" dirty="0"/>
              <a:t> = </a:t>
            </a:r>
            <a:r>
              <a:rPr lang="en-US" dirty="0" err="1"/>
              <a:t>gradientul</a:t>
            </a:r>
            <a:r>
              <a:rPr lang="en-US" dirty="0"/>
              <a:t> </a:t>
            </a:r>
            <a:r>
              <a:rPr lang="en-US" dirty="0" err="1"/>
              <a:t>functiei</a:t>
            </a:r>
            <a:r>
              <a:rPr lang="en-US" dirty="0"/>
              <a:t> de </a:t>
            </a:r>
            <a:r>
              <a:rPr lang="en-US" dirty="0" err="1"/>
              <a:t>pierdere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34587F-B96E-9AD7-5A7E-482200A69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252" y="1957137"/>
            <a:ext cx="4010566" cy="55121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2A0186F-10B5-2C50-EA50-DFE2CD552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258" y="2395289"/>
            <a:ext cx="4010566" cy="612055"/>
          </a:xfrm>
          <a:prstGeom prst="rect">
            <a:avLst/>
          </a:prstGeom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F3916272-830F-26DE-BED6-A7BA5F5A78D8}"/>
              </a:ext>
            </a:extLst>
          </p:cNvPr>
          <p:cNvSpPr/>
          <p:nvPr/>
        </p:nvSpPr>
        <p:spPr>
          <a:xfrm>
            <a:off x="5566611" y="2776364"/>
            <a:ext cx="791688" cy="1443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AE42D7-F921-AF62-5C1A-AF05EF0B3BF5}"/>
              </a:ext>
            </a:extLst>
          </p:cNvPr>
          <p:cNvSpPr txBox="1"/>
          <p:nvPr/>
        </p:nvSpPr>
        <p:spPr>
          <a:xfrm>
            <a:off x="6529177" y="26555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dirty="0"/>
              <a:t>arg⁡min⁡x∈Q12∥x−x0∥2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FF4D170-73F5-F0F2-BB3D-7F2C8F582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743" y="3459469"/>
            <a:ext cx="6630325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205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CA58C4-C7FA-BBA3-42E0-5D3DD3502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760154-D868-5A17-2FAD-760E371A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710C4A-8233-F71A-DF3B-237C437F0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D6E9E-3F0B-ACCD-D146-F2EC4DB1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580" y="3260372"/>
            <a:ext cx="9833548" cy="337255"/>
          </a:xfrm>
        </p:spPr>
        <p:txBody>
          <a:bodyPr anchor="b">
            <a:noAutofit/>
          </a:bodyPr>
          <a:lstStyle/>
          <a:p>
            <a:pPr algn="ctr"/>
            <a:r>
              <a:rPr lang="en-US" sz="4000" dirty="0"/>
              <a:t>3. </a:t>
            </a:r>
            <a:r>
              <a:rPr lang="en-US" sz="4000" dirty="0" err="1"/>
              <a:t>Tehnici</a:t>
            </a:r>
            <a:r>
              <a:rPr lang="en-US" sz="4000" dirty="0"/>
              <a:t> de </a:t>
            </a:r>
            <a:r>
              <a:rPr lang="en-US" sz="4000" dirty="0" err="1"/>
              <a:t>aparare</a:t>
            </a:r>
            <a:endParaRPr lang="en-RO" sz="80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F500F3-5E66-81F6-7483-16C0508C0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983964E-5D21-5F37-AB1F-E4520471A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03162C3-03D1-6E44-FADC-BB141A53E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B236CCF-D36D-35FD-39F5-D745E18BB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BA94A13-AC19-3A24-7303-CEB2DD75F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F1BA2C2-7F25-98F5-4642-C55018950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30DE8FB-D28D-002C-B3AB-4422A3541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7B06B7-2D04-F722-7E06-B5EB69E0B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E0D96D3-E489-AB3C-C269-05598F9B4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89697E4-3CFC-5E1C-6B62-CED509395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7488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C6DF1F-6272-0B4B-D06C-2E77F4F22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8C41E7-C1FC-81DC-B5B1-29E96BC8A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DD363-47A5-3ABA-3DE6-9E9E3167F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44356F-099A-F19E-E0B7-0AA69A3E2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670930"/>
            <a:ext cx="9833548" cy="337255"/>
          </a:xfrm>
        </p:spPr>
        <p:txBody>
          <a:bodyPr anchor="b">
            <a:noAutofit/>
          </a:bodyPr>
          <a:lstStyle/>
          <a:p>
            <a:pPr algn="ctr"/>
            <a:r>
              <a:rPr lang="en-US" sz="2800" dirty="0"/>
              <a:t>3.1. Defensive Distillation</a:t>
            </a:r>
            <a:endParaRPr lang="en-RO" sz="60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42D779C-B7BE-A5BB-A51F-362B0B35F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A042D35-4ECC-2C08-725E-3434DFC57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F125B14-A44F-A1E2-1D08-E0C571A76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3B4A74-98D8-ECF8-830D-44038EA4A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2E55AF-19FA-E99A-5787-5E5168E21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292966D-70AD-E8C2-56CF-ECDFE2A78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9409558-9B7E-0B9C-1EEF-B56AFD0F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26E4DB5-A977-5C65-C6D0-F52A8D281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520B2BF-009A-5F89-57DF-66079D122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3725985-AE94-373C-2544-3CFA53C14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946669-0D04-310A-9672-C3796462C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354" y="1679114"/>
            <a:ext cx="9969267" cy="5113453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	</a:t>
            </a:r>
            <a:r>
              <a:rPr lang="en-GB" sz="2000" dirty="0" err="1"/>
              <a:t>Distilarea</a:t>
            </a:r>
            <a:r>
              <a:rPr lang="en-GB" sz="2000" dirty="0"/>
              <a:t> </a:t>
            </a:r>
            <a:r>
              <a:rPr lang="en-GB" sz="2000" dirty="0" err="1"/>
              <a:t>defensivă</a:t>
            </a:r>
            <a:r>
              <a:rPr lang="en-GB" sz="2000" dirty="0"/>
              <a:t> </a:t>
            </a:r>
            <a:r>
              <a:rPr lang="en-GB" sz="2000" dirty="0" err="1"/>
              <a:t>implică</a:t>
            </a:r>
            <a:r>
              <a:rPr lang="en-GB" sz="2000" dirty="0"/>
              <a:t> </a:t>
            </a:r>
            <a:r>
              <a:rPr lang="en-GB" sz="2000" dirty="0" err="1"/>
              <a:t>antrenarea</a:t>
            </a:r>
            <a:r>
              <a:rPr lang="en-GB" sz="2000" dirty="0"/>
              <a:t> </a:t>
            </a:r>
            <a:r>
              <a:rPr lang="en-GB" sz="2000" dirty="0" err="1"/>
              <a:t>unui</a:t>
            </a:r>
            <a:r>
              <a:rPr lang="en-GB" sz="2000" dirty="0"/>
              <a:t> model "student" ca </a:t>
            </a:r>
            <a:r>
              <a:rPr lang="en-GB" sz="2000" dirty="0" err="1"/>
              <a:t>să</a:t>
            </a:r>
            <a:r>
              <a:rPr lang="en-GB" sz="2000" dirty="0"/>
              <a:t> </a:t>
            </a:r>
            <a:r>
              <a:rPr lang="en-GB" sz="2000" dirty="0" err="1"/>
              <a:t>imite</a:t>
            </a:r>
            <a:r>
              <a:rPr lang="en-GB" sz="2000" dirty="0"/>
              <a:t> </a:t>
            </a:r>
            <a:r>
              <a:rPr lang="en-GB" sz="2000" dirty="0" err="1"/>
              <a:t>comportamentul</a:t>
            </a:r>
            <a:r>
              <a:rPr lang="en-GB" sz="2000" dirty="0"/>
              <a:t> </a:t>
            </a:r>
            <a:r>
              <a:rPr lang="en-GB" sz="2000" dirty="0" err="1"/>
              <a:t>unui</a:t>
            </a:r>
            <a:r>
              <a:rPr lang="en-GB" sz="2000" dirty="0"/>
              <a:t> model "</a:t>
            </a:r>
            <a:r>
              <a:rPr lang="en-GB" sz="2000" dirty="0" err="1"/>
              <a:t>profesor</a:t>
            </a:r>
            <a:r>
              <a:rPr lang="en-GB" sz="2000" dirty="0"/>
              <a:t>" </a:t>
            </a:r>
            <a:r>
              <a:rPr lang="en-GB" sz="2000" dirty="0" err="1"/>
              <a:t>mai</a:t>
            </a:r>
            <a:r>
              <a:rPr lang="en-GB" sz="2000" dirty="0"/>
              <a:t> complex, </a:t>
            </a:r>
            <a:r>
              <a:rPr lang="en-GB" sz="2000" dirty="0" err="1"/>
              <a:t>având</a:t>
            </a:r>
            <a:r>
              <a:rPr lang="en-GB" sz="2000" dirty="0"/>
              <a:t> ca scop </a:t>
            </a:r>
            <a:r>
              <a:rPr lang="en-GB" sz="2000" dirty="0" err="1"/>
              <a:t>creșterea</a:t>
            </a:r>
            <a:r>
              <a:rPr lang="en-GB" sz="2000" dirty="0"/>
              <a:t> </a:t>
            </a:r>
            <a:r>
              <a:rPr lang="en-GB" sz="2000" dirty="0" err="1"/>
              <a:t>rezistenței</a:t>
            </a:r>
            <a:r>
              <a:rPr lang="en-GB" sz="2000" dirty="0"/>
              <a:t> la </a:t>
            </a:r>
            <a:r>
              <a:rPr lang="en-GB" sz="2000" dirty="0" err="1"/>
              <a:t>astfel</a:t>
            </a:r>
            <a:r>
              <a:rPr lang="en-GB" sz="2000" dirty="0"/>
              <a:t> de </a:t>
            </a:r>
            <a:r>
              <a:rPr lang="en-GB" sz="2000" dirty="0" err="1"/>
              <a:t>atacuri</a:t>
            </a:r>
            <a:r>
              <a:rPr lang="en-GB" sz="2000" dirty="0"/>
              <a:t>.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1400" b="1" dirty="0"/>
              <a:t>	</a:t>
            </a:r>
            <a:r>
              <a:rPr lang="en-GB" sz="1800" b="1" dirty="0"/>
              <a:t>Cum </a:t>
            </a:r>
            <a:r>
              <a:rPr lang="en-GB" sz="1800" b="1" dirty="0" err="1"/>
              <a:t>funcționează</a:t>
            </a:r>
            <a:r>
              <a:rPr lang="en-GB" sz="1800" b="1" dirty="0"/>
              <a:t> </a:t>
            </a:r>
            <a:r>
              <a:rPr lang="en-GB" sz="1800" b="1" dirty="0" err="1"/>
              <a:t>distilarea</a:t>
            </a:r>
            <a:r>
              <a:rPr lang="en-GB" sz="1800" b="1" dirty="0"/>
              <a:t> </a:t>
            </a:r>
            <a:r>
              <a:rPr lang="en-GB" sz="1800" b="1" dirty="0" err="1"/>
              <a:t>defensivă</a:t>
            </a:r>
            <a:r>
              <a:rPr lang="en-GB" sz="1800" b="1" dirty="0"/>
              <a:t>:</a:t>
            </a:r>
            <a:endParaRPr lang="en-GB" sz="1800" dirty="0"/>
          </a:p>
          <a:p>
            <a:pPr marL="0" indent="0">
              <a:buNone/>
            </a:pPr>
            <a:r>
              <a:rPr lang="en-GB" sz="1800" b="1" dirty="0" err="1">
                <a:solidFill>
                  <a:schemeClr val="accent5"/>
                </a:solidFill>
              </a:rPr>
              <a:t>Antrenarea</a:t>
            </a:r>
            <a:r>
              <a:rPr lang="en-GB" sz="1800" b="1" dirty="0">
                <a:solidFill>
                  <a:schemeClr val="accent5"/>
                </a:solidFill>
              </a:rPr>
              <a:t> </a:t>
            </a:r>
            <a:r>
              <a:rPr lang="en-GB" sz="1800" b="1" dirty="0" err="1">
                <a:solidFill>
                  <a:schemeClr val="accent5"/>
                </a:solidFill>
              </a:rPr>
              <a:t>modelului</a:t>
            </a:r>
            <a:r>
              <a:rPr lang="en-GB" sz="1800" b="1" dirty="0">
                <a:solidFill>
                  <a:schemeClr val="accent5"/>
                </a:solidFill>
              </a:rPr>
              <a:t> </a:t>
            </a:r>
            <a:r>
              <a:rPr lang="en-GB" sz="1800" b="1" dirty="0" err="1">
                <a:solidFill>
                  <a:schemeClr val="accent5"/>
                </a:solidFill>
              </a:rPr>
              <a:t>profesor</a:t>
            </a:r>
            <a:r>
              <a:rPr lang="en-GB" sz="1800" b="1" dirty="0">
                <a:solidFill>
                  <a:schemeClr val="accent5"/>
                </a:solidFill>
              </a:rPr>
              <a:t>:</a:t>
            </a:r>
            <a:r>
              <a:rPr lang="en-GB" sz="1800" dirty="0">
                <a:solidFill>
                  <a:schemeClr val="accent5"/>
                </a:solidFill>
              </a:rPr>
              <a:t> </a:t>
            </a:r>
            <a:r>
              <a:rPr lang="en-GB" sz="1800" dirty="0"/>
              <a:t>Se </a:t>
            </a:r>
            <a:r>
              <a:rPr lang="en-GB" sz="1800" dirty="0" err="1"/>
              <a:t>antrenează</a:t>
            </a:r>
            <a:r>
              <a:rPr lang="en-GB" sz="1800" dirty="0"/>
              <a:t> un model pe </a:t>
            </a:r>
            <a:r>
              <a:rPr lang="en-GB" sz="1800" dirty="0" err="1"/>
              <a:t>setul</a:t>
            </a:r>
            <a:r>
              <a:rPr lang="en-GB" sz="1800" dirty="0"/>
              <a:t> de date original </a:t>
            </a:r>
            <a:r>
              <a:rPr lang="en-GB" sz="1800" dirty="0" err="1"/>
              <a:t>pentru</a:t>
            </a:r>
            <a:r>
              <a:rPr lang="en-GB" sz="1800" dirty="0"/>
              <a:t> a </a:t>
            </a:r>
            <a:r>
              <a:rPr lang="en-GB" sz="1800" dirty="0" err="1"/>
              <a:t>obține</a:t>
            </a:r>
            <a:r>
              <a:rPr lang="en-GB" sz="1800" dirty="0"/>
              <a:t> </a:t>
            </a:r>
            <a:r>
              <a:rPr lang="en-GB" sz="1800" dirty="0" err="1"/>
              <a:t>performanțe</a:t>
            </a:r>
            <a:r>
              <a:rPr lang="en-GB" sz="1800" dirty="0"/>
              <a:t> </a:t>
            </a:r>
            <a:r>
              <a:rPr lang="en-GB" sz="1800" dirty="0" err="1"/>
              <a:t>ridicate</a:t>
            </a:r>
            <a:r>
              <a:rPr lang="en-GB" sz="1800" dirty="0"/>
              <a:t>.</a:t>
            </a:r>
          </a:p>
          <a:p>
            <a:pPr marL="0" indent="0">
              <a:buNone/>
            </a:pPr>
            <a:r>
              <a:rPr lang="en-GB" sz="1800" b="1" dirty="0" err="1">
                <a:solidFill>
                  <a:schemeClr val="accent5"/>
                </a:solidFill>
              </a:rPr>
              <a:t>Generarea</a:t>
            </a:r>
            <a:r>
              <a:rPr lang="en-GB" sz="1800" b="1" dirty="0">
                <a:solidFill>
                  <a:schemeClr val="accent5"/>
                </a:solidFill>
              </a:rPr>
              <a:t> </a:t>
            </a:r>
            <a:r>
              <a:rPr lang="en-GB" sz="1800" b="1" dirty="0" err="1">
                <a:solidFill>
                  <a:schemeClr val="accent5"/>
                </a:solidFill>
              </a:rPr>
              <a:t>ieșirilor</a:t>
            </a:r>
            <a:r>
              <a:rPr lang="en-GB" sz="1800" b="1" dirty="0">
                <a:solidFill>
                  <a:schemeClr val="accent5"/>
                </a:solidFill>
              </a:rPr>
              <a:t> “soft”:</a:t>
            </a:r>
            <a:r>
              <a:rPr lang="en-GB" sz="1800" dirty="0">
                <a:solidFill>
                  <a:schemeClr val="accent5"/>
                </a:solidFill>
              </a:rPr>
              <a:t> </a:t>
            </a:r>
            <a:r>
              <a:rPr lang="en-GB" sz="1800" dirty="0" err="1"/>
              <a:t>Modelul</a:t>
            </a:r>
            <a:r>
              <a:rPr lang="en-GB" sz="1800" dirty="0"/>
              <a:t> </a:t>
            </a:r>
            <a:r>
              <a:rPr lang="en-GB" sz="1800" dirty="0" err="1"/>
              <a:t>profesor</a:t>
            </a:r>
            <a:r>
              <a:rPr lang="en-GB" sz="1800" dirty="0"/>
              <a:t> produce </a:t>
            </a:r>
            <a:r>
              <a:rPr lang="en-GB" sz="1800" dirty="0" err="1"/>
              <a:t>probabilități</a:t>
            </a:r>
            <a:r>
              <a:rPr lang="en-GB" sz="1800" dirty="0"/>
              <a:t> de </a:t>
            </a:r>
            <a:r>
              <a:rPr lang="en-GB" sz="1800" dirty="0" err="1"/>
              <a:t>ieșire</a:t>
            </a:r>
            <a:r>
              <a:rPr lang="en-GB" sz="1800" dirty="0"/>
              <a:t> </a:t>
            </a:r>
            <a:r>
              <a:rPr lang="en-GB" sz="1800" dirty="0" err="1"/>
              <a:t>pentru</a:t>
            </a:r>
            <a:r>
              <a:rPr lang="en-GB" sz="1800" dirty="0"/>
              <a:t> </a:t>
            </a:r>
            <a:r>
              <a:rPr lang="en-GB" sz="1800" dirty="0" err="1"/>
              <a:t>fiecare</a:t>
            </a:r>
            <a:r>
              <a:rPr lang="en-GB" sz="1800" dirty="0"/>
              <a:t> </a:t>
            </a:r>
            <a:r>
              <a:rPr lang="en-GB" sz="1800" dirty="0" err="1"/>
              <a:t>clasă</a:t>
            </a:r>
            <a:r>
              <a:rPr lang="en-GB" sz="1800" dirty="0"/>
              <a:t>, nu </a:t>
            </a:r>
            <a:r>
              <a:rPr lang="en-GB" sz="1800" dirty="0" err="1"/>
              <a:t>doar</a:t>
            </a:r>
            <a:r>
              <a:rPr lang="en-GB" sz="1800" dirty="0"/>
              <a:t> </a:t>
            </a:r>
            <a:r>
              <a:rPr lang="en-GB" sz="1800" dirty="0" err="1"/>
              <a:t>etichete</a:t>
            </a:r>
            <a:r>
              <a:rPr lang="en-GB" sz="1800" dirty="0"/>
              <a:t> discrete.</a:t>
            </a:r>
          </a:p>
          <a:p>
            <a:pPr marL="0" indent="0">
              <a:buNone/>
            </a:pPr>
            <a:r>
              <a:rPr lang="en-GB" sz="1800" b="1" dirty="0" err="1">
                <a:solidFill>
                  <a:schemeClr val="accent5"/>
                </a:solidFill>
              </a:rPr>
              <a:t>Antrenarea</a:t>
            </a:r>
            <a:r>
              <a:rPr lang="en-GB" sz="1800" b="1" dirty="0">
                <a:solidFill>
                  <a:schemeClr val="accent5"/>
                </a:solidFill>
              </a:rPr>
              <a:t> </a:t>
            </a:r>
            <a:r>
              <a:rPr lang="en-GB" sz="1800" b="1" dirty="0" err="1">
                <a:solidFill>
                  <a:schemeClr val="accent5"/>
                </a:solidFill>
              </a:rPr>
              <a:t>modelului</a:t>
            </a:r>
            <a:r>
              <a:rPr lang="en-GB" sz="1800" b="1" dirty="0">
                <a:solidFill>
                  <a:schemeClr val="accent5"/>
                </a:solidFill>
              </a:rPr>
              <a:t> student:</a:t>
            </a:r>
            <a:r>
              <a:rPr lang="en-GB" sz="1800" dirty="0">
                <a:solidFill>
                  <a:schemeClr val="accent5"/>
                </a:solidFill>
              </a:rPr>
              <a:t> </a:t>
            </a:r>
            <a:r>
              <a:rPr lang="en-GB" sz="1800" dirty="0"/>
              <a:t>Un model </a:t>
            </a:r>
            <a:r>
              <a:rPr lang="en-GB" sz="1800" dirty="0" err="1"/>
              <a:t>este</a:t>
            </a:r>
            <a:r>
              <a:rPr lang="en-GB" sz="1800" dirty="0"/>
              <a:t> </a:t>
            </a:r>
            <a:r>
              <a:rPr lang="en-GB" sz="1800" dirty="0" err="1"/>
              <a:t>antrenat</a:t>
            </a:r>
            <a:r>
              <a:rPr lang="en-GB" sz="1800" dirty="0"/>
              <a:t> </a:t>
            </a:r>
            <a:r>
              <a:rPr lang="en-GB" sz="1800" dirty="0" err="1"/>
              <a:t>să</a:t>
            </a:r>
            <a:r>
              <a:rPr lang="en-GB" sz="1800" dirty="0"/>
              <a:t> </a:t>
            </a:r>
            <a:r>
              <a:rPr lang="en-GB" sz="1800" dirty="0" err="1"/>
              <a:t>imite</a:t>
            </a:r>
            <a:r>
              <a:rPr lang="en-GB" sz="1800" dirty="0"/>
              <a:t> </a:t>
            </a:r>
            <a:r>
              <a:rPr lang="en-GB" sz="1800" dirty="0" err="1"/>
              <a:t>aceste</a:t>
            </a:r>
            <a:r>
              <a:rPr lang="en-GB" sz="1800" dirty="0"/>
              <a:t> </a:t>
            </a:r>
            <a:r>
              <a:rPr lang="en-GB" sz="1800" dirty="0" err="1"/>
              <a:t>ieșiri</a:t>
            </a:r>
            <a:r>
              <a:rPr lang="en-GB" sz="1800" dirty="0"/>
              <a:t> “soft” ale </a:t>
            </a:r>
            <a:r>
              <a:rPr lang="en-GB" sz="1800" dirty="0" err="1"/>
              <a:t>modelului</a:t>
            </a:r>
            <a:r>
              <a:rPr lang="en-GB" sz="1800" dirty="0"/>
              <a:t> </a:t>
            </a:r>
            <a:r>
              <a:rPr lang="en-GB" sz="1800" dirty="0" err="1"/>
              <a:t>profesor</a:t>
            </a:r>
            <a:r>
              <a:rPr lang="en-GB" sz="1800" dirty="0"/>
              <a:t>, </a:t>
            </a:r>
            <a:r>
              <a:rPr lang="en-GB" sz="1800" dirty="0" err="1"/>
              <a:t>în</a:t>
            </a:r>
            <a:r>
              <a:rPr lang="en-GB" sz="1800" dirty="0"/>
              <a:t> loc </a:t>
            </a:r>
            <a:r>
              <a:rPr lang="en-GB" sz="1800" dirty="0" err="1"/>
              <a:t>să</a:t>
            </a:r>
            <a:r>
              <a:rPr lang="en-GB" sz="1800" dirty="0"/>
              <a:t> </a:t>
            </a:r>
            <a:r>
              <a:rPr lang="en-GB" sz="1800" dirty="0" err="1"/>
              <a:t>învețe</a:t>
            </a:r>
            <a:r>
              <a:rPr lang="en-GB" sz="1800" dirty="0"/>
              <a:t> direct din </a:t>
            </a:r>
            <a:r>
              <a:rPr lang="en-GB" sz="1800" dirty="0" err="1"/>
              <a:t>etichetele</a:t>
            </a:r>
            <a:r>
              <a:rPr lang="en-GB" sz="1800" dirty="0"/>
              <a:t> </a:t>
            </a:r>
            <a:r>
              <a:rPr lang="en-GB" sz="1800" dirty="0" err="1"/>
              <a:t>corecte</a:t>
            </a:r>
            <a:r>
              <a:rPr lang="en-GB" sz="1800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3492323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348CD1-3C0E-88FF-F945-95944FC6D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D63D99D-808D-E0AF-A3B0-71CCC8D6F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0AD1A3-9D93-B2DE-E4B9-FCD7CA40D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8F1141-E1D4-30DA-F8EA-76FD71533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670930"/>
            <a:ext cx="9833548" cy="337255"/>
          </a:xfrm>
        </p:spPr>
        <p:txBody>
          <a:bodyPr anchor="b">
            <a:noAutofit/>
          </a:bodyPr>
          <a:lstStyle/>
          <a:p>
            <a:pPr algn="ctr"/>
            <a:r>
              <a:rPr lang="en-US" sz="2800" dirty="0"/>
              <a:t>3.1. Defensive Distillation</a:t>
            </a:r>
            <a:endParaRPr lang="en-RO" sz="60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351D7A-3CBB-5D1B-D338-FFD6AB15F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F3C9426-9264-A083-500D-C0C721E2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A4AB573-49BA-E81F-C9BA-9C159A0892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C25D69-411B-8970-4F62-AEB2F5435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700D7F0-4A45-5497-5082-BA1AE9E293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BB05D9A-0782-78BC-C44E-79EC34015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6DA01BF-2892-C2A7-A61C-796EB2571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3B628D5-18BB-3A49-638C-4E8F326C2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6F88FCB-65B1-B86B-79AE-6D50BD553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03F50E8-6494-404E-5BAB-A0B08F1C4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4C68C5DC-1332-085A-360A-23D48FDAE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35" y="1837725"/>
            <a:ext cx="10837929" cy="424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732895-28CA-4A5A-646A-867448822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569" y="3690296"/>
            <a:ext cx="437831" cy="3502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5ABA6A-FEB7-AEFF-2476-C5F7CC45A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992" y="3657470"/>
            <a:ext cx="381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84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D6830B-97C4-F692-8402-14A00971C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18375F-DF5F-1177-51FF-7E677ED4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0DD0FA-DF99-C4B3-7AB0-1B617573F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76F94-61BA-7568-74D5-71191FA32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670930"/>
            <a:ext cx="9833548" cy="337255"/>
          </a:xfrm>
        </p:spPr>
        <p:txBody>
          <a:bodyPr anchor="b">
            <a:noAutofit/>
          </a:bodyPr>
          <a:lstStyle/>
          <a:p>
            <a:pPr algn="ctr"/>
            <a:r>
              <a:rPr lang="en-US" sz="2800" dirty="0"/>
              <a:t>3.1. Defensive Distillation</a:t>
            </a:r>
            <a:endParaRPr lang="en-RO" sz="60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4BF831-1716-3065-E9F6-D86056C70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EC228F2-AE8F-F082-6B4E-BF94F47E7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02254A-A5C6-16C6-3E46-AA61BAC62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DDBCB9F-E487-FB0E-C5D4-0823E461CB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144A634-7EEA-C286-6E5D-E484A6323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897904-B3D8-D5C5-0FA9-F498756E6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70300D-F70D-E753-40D4-171B94E45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77FBC65-103D-DE28-720B-57827B023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5F59CCF-A925-4E69-433A-BF9A01391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8B1AA7E-7D09-E45A-1746-380CB249D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E25C02D-947D-3709-C23D-DDC01A651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68" y="2066715"/>
            <a:ext cx="2311400" cy="1028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D0F7B5-4629-FA6E-51B9-8EC52DB6AB28}"/>
                  </a:ext>
                </a:extLst>
              </p:cNvPr>
              <p:cNvSpPr txBox="1"/>
              <p:nvPr/>
            </p:nvSpPr>
            <p:spPr>
              <a:xfrm>
                <a:off x="3490168" y="2455241"/>
                <a:ext cx="71041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u</a:t>
                </a:r>
                <a:r>
                  <a:rPr lang="en-GB" dirty="0" err="1"/>
                  <a:t>nde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este</a:t>
                </a:r>
                <a:r>
                  <a:rPr lang="en-GB" dirty="0"/>
                  <a:t> </a:t>
                </a:r>
                <a:r>
                  <a:rPr lang="en-GB" dirty="0" err="1"/>
                  <a:t>scorul</a:t>
                </a:r>
                <a:r>
                  <a:rPr lang="en-GB" dirty="0"/>
                  <a:t> brut </a:t>
                </a:r>
                <a:r>
                  <a:rPr lang="en-GB" dirty="0" err="1"/>
                  <a:t>pentru</a:t>
                </a:r>
                <a:r>
                  <a:rPr lang="en-GB" dirty="0"/>
                  <a:t> </a:t>
                </a:r>
                <a:r>
                  <a:rPr lang="en-GB" dirty="0" err="1"/>
                  <a:t>clasa</a:t>
                </a:r>
                <a:r>
                  <a:rPr lang="en-GB" dirty="0"/>
                  <a:t> k, </a:t>
                </a:r>
                <a:r>
                  <a:rPr lang="en-GB" dirty="0" err="1"/>
                  <a:t>iar</a:t>
                </a:r>
                <a:r>
                  <a:rPr lang="en-GB" dirty="0"/>
                  <a:t> T </a:t>
                </a:r>
                <a:r>
                  <a:rPr lang="en-GB" dirty="0" err="1"/>
                  <a:t>este</a:t>
                </a:r>
                <a:r>
                  <a:rPr lang="en-GB" dirty="0"/>
                  <a:t> </a:t>
                </a:r>
                <a:r>
                  <a:rPr lang="en-GB" dirty="0" err="1"/>
                  <a:t>temperatura</a:t>
                </a:r>
                <a:endParaRPr lang="en-RO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D0F7B5-4629-FA6E-51B9-8EC52DB6A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168" y="2455241"/>
                <a:ext cx="7104185" cy="369332"/>
              </a:xfrm>
              <a:prstGeom prst="rect">
                <a:avLst/>
              </a:prstGeom>
              <a:blipFill>
                <a:blip r:embed="rId3"/>
                <a:stretch>
                  <a:fillRect l="-893" t="-6667" b="-26667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43BE00B-0E17-A0E5-D8D6-2B942966A379}"/>
              </a:ext>
            </a:extLst>
          </p:cNvPr>
          <p:cNvSpPr txBox="1"/>
          <p:nvPr/>
        </p:nvSpPr>
        <p:spPr>
          <a:xfrm>
            <a:off x="1179073" y="1453356"/>
            <a:ext cx="10133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accent5"/>
                </a:solidFill>
              </a:rPr>
              <a:t>Ieșirile</a:t>
            </a:r>
            <a:r>
              <a:rPr lang="en-GB" dirty="0">
                <a:solidFill>
                  <a:schemeClr val="accent5"/>
                </a:solidFill>
              </a:rPr>
              <a:t> </a:t>
            </a:r>
            <a:r>
              <a:rPr lang="en-GB" dirty="0" err="1">
                <a:solidFill>
                  <a:schemeClr val="accent5"/>
                </a:solidFill>
              </a:rPr>
              <a:t>modelului</a:t>
            </a:r>
            <a:r>
              <a:rPr lang="en-GB" dirty="0">
                <a:solidFill>
                  <a:schemeClr val="accent5"/>
                </a:solidFill>
              </a:rPr>
              <a:t> </a:t>
            </a:r>
            <a:r>
              <a:rPr lang="en-GB" dirty="0" err="1">
                <a:solidFill>
                  <a:schemeClr val="accent5"/>
                </a:solidFill>
              </a:rPr>
              <a:t>profesor</a:t>
            </a:r>
            <a:r>
              <a:rPr lang="en-GB" dirty="0">
                <a:solidFill>
                  <a:schemeClr val="accent5"/>
                </a:solidFill>
              </a:rPr>
              <a:t> </a:t>
            </a:r>
            <a:r>
              <a:rPr lang="en-GB" dirty="0"/>
              <a:t>sunt </a:t>
            </a:r>
            <a:r>
              <a:rPr lang="en-GB" dirty="0" err="1"/>
              <a:t>probabilitățile</a:t>
            </a:r>
            <a:r>
              <a:rPr lang="en-GB" dirty="0"/>
              <a:t> de </a:t>
            </a:r>
            <a:r>
              <a:rPr lang="en-GB" dirty="0" err="1"/>
              <a:t>apartenență</a:t>
            </a:r>
            <a:r>
              <a:rPr lang="en-GB" dirty="0"/>
              <a:t> la </a:t>
            </a:r>
            <a:r>
              <a:rPr lang="en-GB" dirty="0" err="1"/>
              <a:t>fiecare</a:t>
            </a:r>
            <a:r>
              <a:rPr lang="en-GB" dirty="0"/>
              <a:t> </a:t>
            </a:r>
            <a:r>
              <a:rPr lang="en-GB" dirty="0" err="1"/>
              <a:t>clasă</a:t>
            </a:r>
            <a:r>
              <a:rPr lang="en-GB" dirty="0"/>
              <a:t>, </a:t>
            </a:r>
            <a:r>
              <a:rPr lang="en-GB" dirty="0" err="1"/>
              <a:t>obținute</a:t>
            </a:r>
            <a:r>
              <a:rPr lang="en-GB" dirty="0"/>
              <a:t> </a:t>
            </a:r>
            <a:r>
              <a:rPr lang="en-GB" dirty="0" err="1"/>
              <a:t>prin</a:t>
            </a:r>
            <a:r>
              <a:rPr lang="en-GB" dirty="0"/>
              <a:t> </a:t>
            </a:r>
            <a:r>
              <a:rPr lang="en-GB" dirty="0" err="1"/>
              <a:t>aplicarea</a:t>
            </a:r>
            <a:r>
              <a:rPr lang="en-GB" dirty="0"/>
              <a:t> </a:t>
            </a:r>
            <a:r>
              <a:rPr lang="en-GB" dirty="0" err="1"/>
              <a:t>funcției</a:t>
            </a:r>
            <a:r>
              <a:rPr lang="en-GB" dirty="0"/>
              <a:t> </a:t>
            </a:r>
            <a:r>
              <a:rPr lang="en-GB" dirty="0" err="1"/>
              <a:t>softmax</a:t>
            </a:r>
            <a:r>
              <a:rPr lang="en-GB" dirty="0"/>
              <a:t> </a:t>
            </a:r>
            <a:r>
              <a:rPr lang="en-GB" dirty="0" err="1"/>
              <a:t>asupra</a:t>
            </a:r>
            <a:r>
              <a:rPr lang="en-GB" dirty="0"/>
              <a:t> </a:t>
            </a:r>
            <a:r>
              <a:rPr lang="en-GB" dirty="0" err="1"/>
              <a:t>scorurilor</a:t>
            </a:r>
            <a:r>
              <a:rPr lang="en-GB" dirty="0"/>
              <a:t> brute (logits)</a:t>
            </a:r>
            <a:endParaRPr lang="en-RO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9BB089-4DD1-57E1-DACF-054C902213F0}"/>
              </a:ext>
            </a:extLst>
          </p:cNvPr>
          <p:cNvSpPr txBox="1"/>
          <p:nvPr/>
        </p:nvSpPr>
        <p:spPr>
          <a:xfrm>
            <a:off x="1179073" y="3028223"/>
            <a:ext cx="101336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accent5"/>
                </a:solidFill>
              </a:rPr>
              <a:t>Funcția</a:t>
            </a:r>
            <a:r>
              <a:rPr lang="en-GB" dirty="0">
                <a:solidFill>
                  <a:schemeClr val="accent5"/>
                </a:solidFill>
              </a:rPr>
              <a:t> de </a:t>
            </a:r>
            <a:r>
              <a:rPr lang="en-GB" dirty="0" err="1">
                <a:solidFill>
                  <a:schemeClr val="accent5"/>
                </a:solidFill>
              </a:rPr>
              <a:t>pierdere</a:t>
            </a:r>
            <a:r>
              <a:rPr lang="en-GB" dirty="0">
                <a:solidFill>
                  <a:schemeClr val="accent5"/>
                </a:solidFill>
              </a:rPr>
              <a:t> </a:t>
            </a:r>
            <a:r>
              <a:rPr lang="en-GB" dirty="0" err="1"/>
              <a:t>combină</a:t>
            </a:r>
            <a:r>
              <a:rPr lang="en-GB" dirty="0"/>
              <a:t> </a:t>
            </a:r>
            <a:r>
              <a:rPr lang="en-GB" dirty="0" err="1"/>
              <a:t>eroarea</a:t>
            </a:r>
            <a:r>
              <a:rPr lang="en-GB" dirty="0"/>
              <a:t> de </a:t>
            </a:r>
            <a:r>
              <a:rPr lang="en-GB" dirty="0" err="1"/>
              <a:t>entropie</a:t>
            </a:r>
            <a:r>
              <a:rPr lang="en-GB" dirty="0"/>
              <a:t> </a:t>
            </a:r>
            <a:r>
              <a:rPr lang="en-GB" dirty="0" err="1"/>
              <a:t>încrucișată</a:t>
            </a:r>
            <a:r>
              <a:rPr lang="en-GB" dirty="0"/>
              <a:t> </a:t>
            </a:r>
            <a:r>
              <a:rPr lang="en-GB" dirty="0" err="1"/>
              <a:t>între</a:t>
            </a:r>
            <a:r>
              <a:rPr lang="en-GB" dirty="0"/>
              <a:t> </a:t>
            </a:r>
            <a:r>
              <a:rPr lang="en-GB" dirty="0" err="1"/>
              <a:t>ieșirile</a:t>
            </a:r>
            <a:r>
              <a:rPr lang="en-GB" dirty="0"/>
              <a:t> </a:t>
            </a:r>
            <a:r>
              <a:rPr lang="en-GB" dirty="0" err="1"/>
              <a:t>modelului</a:t>
            </a:r>
            <a:r>
              <a:rPr lang="en-GB" dirty="0"/>
              <a:t> student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ieșirile</a:t>
            </a:r>
            <a:r>
              <a:rPr lang="en-GB" dirty="0"/>
              <a:t> </a:t>
            </a:r>
            <a:r>
              <a:rPr lang="en-GB" dirty="0" err="1"/>
              <a:t>moi</a:t>
            </a:r>
            <a:r>
              <a:rPr lang="en-GB" dirty="0"/>
              <a:t> ale </a:t>
            </a:r>
            <a:r>
              <a:rPr lang="en-GB" dirty="0" err="1"/>
              <a:t>modelului</a:t>
            </a:r>
            <a:r>
              <a:rPr lang="en-GB" dirty="0"/>
              <a:t> </a:t>
            </a:r>
            <a:r>
              <a:rPr lang="en-GB" dirty="0" err="1"/>
              <a:t>profesor</a:t>
            </a:r>
            <a:r>
              <a:rPr lang="en-GB" dirty="0"/>
              <a:t> cu </a:t>
            </a:r>
            <a:r>
              <a:rPr lang="en-GB" dirty="0" err="1"/>
              <a:t>eroarea</a:t>
            </a:r>
            <a:r>
              <a:rPr lang="en-GB" dirty="0"/>
              <a:t> de </a:t>
            </a:r>
            <a:r>
              <a:rPr lang="en-GB" dirty="0" err="1"/>
              <a:t>entropie</a:t>
            </a:r>
            <a:r>
              <a:rPr lang="en-GB" dirty="0"/>
              <a:t> </a:t>
            </a:r>
            <a:r>
              <a:rPr lang="en-GB" dirty="0" err="1"/>
              <a:t>încrucișată</a:t>
            </a:r>
            <a:r>
              <a:rPr lang="en-GB" dirty="0"/>
              <a:t> </a:t>
            </a:r>
            <a:r>
              <a:rPr lang="en-GB" dirty="0" err="1"/>
              <a:t>între</a:t>
            </a:r>
            <a:r>
              <a:rPr lang="en-GB" dirty="0"/>
              <a:t> </a:t>
            </a:r>
            <a:r>
              <a:rPr lang="en-GB" dirty="0" err="1"/>
              <a:t>ieșirile</a:t>
            </a:r>
            <a:r>
              <a:rPr lang="en-GB" dirty="0"/>
              <a:t> </a:t>
            </a:r>
            <a:r>
              <a:rPr lang="en-GB" dirty="0" err="1"/>
              <a:t>modelului</a:t>
            </a:r>
            <a:r>
              <a:rPr lang="en-GB" dirty="0"/>
              <a:t> student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etichetele</a:t>
            </a:r>
            <a:r>
              <a:rPr lang="en-GB" dirty="0"/>
              <a:t> </a:t>
            </a:r>
            <a:r>
              <a:rPr lang="en-GB" dirty="0" err="1"/>
              <a:t>reale</a:t>
            </a:r>
            <a:endParaRPr lang="en-RO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8531C75-223D-73E6-FCB7-F36AE3EA8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9238" y="3860199"/>
            <a:ext cx="3517978" cy="7366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A5B05D-3B49-5E9F-991C-0FFABBDB5D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9238" y="4425975"/>
            <a:ext cx="72263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49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EB1F4E-ACD8-F2B7-57A4-BC49DA6C1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846A5-0A25-6673-D103-F787909FC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670930"/>
            <a:ext cx="9833548" cy="337255"/>
          </a:xfrm>
        </p:spPr>
        <p:txBody>
          <a:bodyPr anchor="b">
            <a:noAutofit/>
          </a:bodyPr>
          <a:lstStyle/>
          <a:p>
            <a:pPr algn="ctr"/>
            <a:r>
              <a:rPr lang="en-US" sz="2800" dirty="0"/>
              <a:t>3.2. </a:t>
            </a:r>
            <a:r>
              <a:rPr lang="ro-RO" sz="2800" dirty="0"/>
              <a:t>Adversarial Training</a:t>
            </a:r>
            <a:endParaRPr lang="en-RO" sz="60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81E97-E2B7-5B84-41AB-C90016F27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12" y="1477525"/>
            <a:ext cx="11558954" cy="5451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chemeClr val="accent3"/>
                </a:solidFill>
              </a:rPr>
              <a:t>Formula de </a:t>
            </a:r>
            <a:r>
              <a:rPr lang="en-GB" sz="2000" b="1" dirty="0" err="1">
                <a:solidFill>
                  <a:schemeClr val="accent3"/>
                </a:solidFill>
              </a:rPr>
              <a:t>optimizare</a:t>
            </a:r>
            <a:r>
              <a:rPr lang="en-GB" sz="2000" b="1" dirty="0">
                <a:solidFill>
                  <a:schemeClr val="accent3"/>
                </a:solidFill>
              </a:rPr>
              <a:t> :</a:t>
            </a:r>
            <a:endParaRPr lang="ro-RO" sz="2000" b="1" dirty="0">
              <a:solidFill>
                <a:schemeClr val="accent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11FC82-2086-E8CE-75A9-0BDCB7A09E1B}"/>
              </a:ext>
            </a:extLst>
          </p:cNvPr>
          <p:cNvSpPr txBox="1"/>
          <p:nvPr/>
        </p:nvSpPr>
        <p:spPr>
          <a:xfrm>
            <a:off x="639112" y="4112299"/>
            <a:ext cx="6815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Unde</a:t>
            </a:r>
            <a:r>
              <a:rPr lang="en-GB" dirty="0"/>
              <a:t>:</a:t>
            </a:r>
          </a:p>
          <a:p>
            <a:pPr lvl="1"/>
            <a:r>
              <a:rPr lang="ro-RO" dirty="0"/>
              <a:t>L</a:t>
            </a:r>
            <a:r>
              <a:rPr lang="en-US" dirty="0"/>
              <a:t>= </a:t>
            </a:r>
            <a:r>
              <a:rPr lang="ro-RO" dirty="0"/>
              <a:t>f</a:t>
            </a:r>
            <a:r>
              <a:rPr lang="en-US" dirty="0" err="1"/>
              <a:t>uncti</a:t>
            </a:r>
            <a:r>
              <a:rPr lang="ro-RO" dirty="0"/>
              <a:t>a</a:t>
            </a:r>
            <a:r>
              <a:rPr lang="en-US" dirty="0"/>
              <a:t> de </a:t>
            </a:r>
            <a:r>
              <a:rPr lang="en-US" dirty="0" err="1"/>
              <a:t>pierdere</a:t>
            </a:r>
            <a:endParaRPr lang="ro-RO" dirty="0"/>
          </a:p>
          <a:p>
            <a:pPr lvl="1"/>
            <a:r>
              <a:rPr lang="el-GR" dirty="0"/>
              <a:t>δ</a:t>
            </a:r>
            <a:r>
              <a:rPr lang="ro-RO" dirty="0"/>
              <a:t> = perturbarea adversariala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16218F-00BA-0DB0-49D5-478162EE2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063" y="1973896"/>
            <a:ext cx="3841873" cy="77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63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D2CA90-D54D-EC92-5F9A-AC3C58630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38C94C-F14A-E1D7-DE4C-BF40F37FE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E4FA98-D052-7B0D-540F-F4038BC43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9B75-3B63-E695-2F6F-D946B47B0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670930"/>
            <a:ext cx="9833548" cy="337255"/>
          </a:xfrm>
        </p:spPr>
        <p:txBody>
          <a:bodyPr anchor="b">
            <a:noAutofit/>
          </a:bodyPr>
          <a:lstStyle/>
          <a:p>
            <a:pPr algn="ctr"/>
            <a:r>
              <a:rPr lang="en-US" sz="2800" dirty="0"/>
              <a:t>3.1. Defensive Distillation</a:t>
            </a:r>
            <a:endParaRPr lang="en-RO" sz="60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98BCE1-3434-6219-DB80-1E18A406A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B9CE82D-1863-2F63-1D8E-2E5F2600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B28CD7B-205C-7265-DCD8-2539708BE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E917B66-9285-0C50-0ACD-6058395D87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BB8064-01F3-DE27-21D8-B2B006D98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FF87C37-AD37-3405-2308-2F2F096CC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67857B3-6E88-0632-4D8D-300939BB2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6D5D4D6-A550-C2FF-3AB7-39AAD5596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B463CF-45DE-FD1D-B1AB-41ED42A7E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5F007A3-9243-5EF8-4816-F2BBC522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F2624C0-2058-9A5F-A764-C40CF734FB42}"/>
              </a:ext>
            </a:extLst>
          </p:cNvPr>
          <p:cNvSpPr txBox="1"/>
          <p:nvPr/>
        </p:nvSpPr>
        <p:spPr>
          <a:xfrm>
            <a:off x="1179073" y="2184277"/>
            <a:ext cx="10133696" cy="3062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Parametri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num_epochs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learning_rate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0.001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temperature =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10.0</a:t>
            </a:r>
          </a:p>
          <a:p>
            <a:pPr>
              <a:lnSpc>
                <a:spcPts val="1425"/>
              </a:lnSpc>
            </a:pPr>
            <a:endParaRPr lang="en-GB" dirty="0">
              <a:solidFill>
                <a:srgbClr val="116644"/>
              </a:solidFill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subset_size_test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</a:p>
          <a:p>
            <a:pPr>
              <a:lnSpc>
                <a:spcPts val="1425"/>
              </a:lnSpc>
            </a:pPr>
            <a:endParaRPr lang="en-GB" dirty="0">
              <a:solidFill>
                <a:srgbClr val="116644"/>
              </a:solidFill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o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ptimizer: Adam</a:t>
            </a:r>
          </a:p>
          <a:p>
            <a:pPr>
              <a:lnSpc>
                <a:spcPts val="1425"/>
              </a:lnSpc>
            </a:pP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riterion: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CrossEntropyLoss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511375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5B887-9564-C1D5-9DC2-99EC07BBF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4B7E-22C5-D97B-694F-8B4E7B1B0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16359C-CB88-3763-4A9C-8D3DE0C4C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37FFAB-4D84-10F4-24A4-8585D6380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670930"/>
            <a:ext cx="9833548" cy="337255"/>
          </a:xfrm>
        </p:spPr>
        <p:txBody>
          <a:bodyPr anchor="b">
            <a:noAutofit/>
          </a:bodyPr>
          <a:lstStyle/>
          <a:p>
            <a:pPr algn="ctr"/>
            <a:r>
              <a:rPr lang="en-US" sz="2800" dirty="0"/>
              <a:t>4. </a:t>
            </a:r>
            <a:r>
              <a:rPr lang="en-US" sz="2800" dirty="0" err="1"/>
              <a:t>Rezultate</a:t>
            </a:r>
            <a:endParaRPr lang="en-RO" sz="60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BBA4026-0D2F-3B35-5EAD-DA7C06473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65F6B57-67A8-D55B-EB4C-29E31843C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D13C3E-4C47-30A4-0B98-73C37D5E4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A6A47D2-07F5-5D19-89AB-4A21F2542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6BF4DAA-6932-2325-B9C6-6DC7CBBD0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77FC57-6C56-2DCB-6329-5FC0D2E8B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84FA07-513B-7140-DEF5-1D589B596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B26992-3E71-1839-BEC9-B933AE20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C29FAFC-67F6-B68C-04C1-166E8FCE1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F62E0AA-2980-396F-4069-6FFF2B91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28CA535-B06D-8518-5F33-E7F563644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359" y="2175329"/>
            <a:ext cx="5155478" cy="5020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0D39BD-772D-FC51-B413-D147CD1B8679}"/>
              </a:ext>
            </a:extLst>
          </p:cNvPr>
          <p:cNvSpPr txBox="1"/>
          <p:nvPr/>
        </p:nvSpPr>
        <p:spPr>
          <a:xfrm>
            <a:off x="1179073" y="1617785"/>
            <a:ext cx="828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dirty="0"/>
              <a:t>Carlini &amp; Wagner – pe 10 imagini: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096AEF-9A34-71D9-87C5-162439A91CB6}"/>
              </a:ext>
            </a:extLst>
          </p:cNvPr>
          <p:cNvSpPr txBox="1"/>
          <p:nvPr/>
        </p:nvSpPr>
        <p:spPr>
          <a:xfrm>
            <a:off x="1179073" y="3074294"/>
            <a:ext cx="828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dirty="0"/>
              <a:t>Defensive Distillation – pe 10 imagini: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8E9D90-15D2-75A7-14E6-C9A5E4018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359" y="3853918"/>
            <a:ext cx="5581687" cy="38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69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B4F9A9-AE9D-D6EE-FA51-7A1AACB13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2D130C-6F71-1B5B-CDDA-43F23D54D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5D2BC-34EA-5508-1B60-C42B8991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DB9D8-EA46-20ED-7413-4057E1B51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670930"/>
            <a:ext cx="9833548" cy="337255"/>
          </a:xfrm>
        </p:spPr>
        <p:txBody>
          <a:bodyPr anchor="b">
            <a:noAutofit/>
          </a:bodyPr>
          <a:lstStyle/>
          <a:p>
            <a:pPr algn="ctr"/>
            <a:r>
              <a:rPr lang="en-US" sz="2800" dirty="0"/>
              <a:t>4. </a:t>
            </a:r>
            <a:r>
              <a:rPr lang="en-US" sz="2800" dirty="0" err="1"/>
              <a:t>Rezultate</a:t>
            </a:r>
            <a:endParaRPr lang="en-RO" sz="60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F24772-E24E-3C7A-5DD4-1327F7098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3161EFF-A901-6F7C-5EDB-D2104651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6EF3342-0AA6-E882-163A-57C6B2386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3804511-0161-4388-75EB-76EF38CBA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105CC-EB5C-F68B-4E52-958CC0060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2228FD1-44D0-9DE2-B7FC-CC261C9DA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A867E32-2192-DF02-51F6-0C361CDB1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5918F80-7240-5BB6-31F7-D0C74A410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B726940-0EC3-7583-2BE4-46F9832001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EDA2F87-4D7B-B26A-57D5-576600572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3F129B82-9AC5-A3BB-E633-635C80733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073" y="2189439"/>
            <a:ext cx="4602831" cy="37789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149B00-5240-6652-FF79-D80C2D14C145}"/>
              </a:ext>
            </a:extLst>
          </p:cNvPr>
          <p:cNvSpPr txBox="1"/>
          <p:nvPr/>
        </p:nvSpPr>
        <p:spPr>
          <a:xfrm>
            <a:off x="1179073" y="1391170"/>
            <a:ext cx="901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dirty="0"/>
              <a:t>PDG + </a:t>
            </a:r>
            <a:r>
              <a:rPr lang="en-GB" sz="18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Adversarial Training</a:t>
            </a:r>
            <a:r>
              <a:rPr lang="en-RO" dirty="0"/>
              <a:t> </a:t>
            </a: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30AD2D28-A05E-E430-D8E2-911765302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523" y="1546771"/>
            <a:ext cx="4610553" cy="464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19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C9BD9-D522-2E57-E649-0632F92A1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RO" sz="8000"/>
              <a:t>Cuprins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F6D658-A76B-8BFC-4C6F-93F5956855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243641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068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C298E-766D-707A-A6EC-1A9428DB4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670930"/>
            <a:ext cx="9833548" cy="337255"/>
          </a:xfrm>
        </p:spPr>
        <p:txBody>
          <a:bodyPr anchor="b">
            <a:noAutofit/>
          </a:bodyPr>
          <a:lstStyle/>
          <a:p>
            <a:pPr algn="ctr"/>
            <a:r>
              <a:rPr lang="en-US" sz="2800" dirty="0"/>
              <a:t>1. Recunoasterea obiectelor</a:t>
            </a:r>
            <a:endParaRPr lang="en-RO" sz="60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2B004-74E4-9B75-7DEB-F89B4025B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95905"/>
            <a:ext cx="10984523" cy="5451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RO" sz="1800" dirty="0">
                <a:solidFill>
                  <a:schemeClr val="tx2"/>
                </a:solidFill>
              </a:rPr>
              <a:t>SETUL DE DATE:   </a:t>
            </a:r>
            <a:r>
              <a:rPr lang="en-GB" sz="1800" b="1" dirty="0"/>
              <a:t>CIFAR-10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	- </a:t>
            </a:r>
            <a:r>
              <a:rPr lang="en-GB" sz="1800" dirty="0" err="1">
                <a:solidFill>
                  <a:schemeClr val="tx2"/>
                </a:solidFill>
              </a:rPr>
              <a:t>imagini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dirty="0" err="1">
                <a:solidFill>
                  <a:schemeClr val="tx2"/>
                </a:solidFill>
              </a:rPr>
              <a:t>color</a:t>
            </a:r>
            <a:r>
              <a:rPr lang="en-GB" sz="1800" dirty="0">
                <a:solidFill>
                  <a:schemeClr val="tx2"/>
                </a:solidFill>
              </a:rPr>
              <a:t> de 32x32 </a:t>
            </a:r>
            <a:r>
              <a:rPr lang="en-GB" sz="1800" dirty="0" err="1">
                <a:solidFill>
                  <a:schemeClr val="tx2"/>
                </a:solidFill>
              </a:rPr>
              <a:t>pixeli</a:t>
            </a:r>
            <a:endParaRPr lang="en-GB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	- 10 </a:t>
            </a:r>
            <a:r>
              <a:rPr lang="en-GB" sz="1800" dirty="0" err="1">
                <a:solidFill>
                  <a:schemeClr val="tx2"/>
                </a:solidFill>
              </a:rPr>
              <a:t>clase</a:t>
            </a:r>
            <a:r>
              <a:rPr lang="en-GB" sz="1800" dirty="0">
                <a:solidFill>
                  <a:schemeClr val="tx2"/>
                </a:solidFill>
              </a:rPr>
              <a:t>: '</a:t>
            </a:r>
            <a:r>
              <a:rPr lang="en-GB" sz="1800" dirty="0" err="1">
                <a:solidFill>
                  <a:schemeClr val="tx2"/>
                </a:solidFill>
              </a:rPr>
              <a:t>aeroplan</a:t>
            </a:r>
            <a:r>
              <a:rPr lang="en-GB" sz="1800" dirty="0">
                <a:solidFill>
                  <a:schemeClr val="tx2"/>
                </a:solidFill>
              </a:rPr>
              <a:t>', '</a:t>
            </a:r>
            <a:r>
              <a:rPr lang="en-GB" sz="1800" dirty="0" err="1">
                <a:solidFill>
                  <a:schemeClr val="tx2"/>
                </a:solidFill>
              </a:rPr>
              <a:t>automobil</a:t>
            </a:r>
            <a:r>
              <a:rPr lang="en-GB" sz="1800" dirty="0">
                <a:solidFill>
                  <a:schemeClr val="tx2"/>
                </a:solidFill>
              </a:rPr>
              <a:t>', '</a:t>
            </a:r>
            <a:r>
              <a:rPr lang="en-GB" sz="1800" dirty="0" err="1">
                <a:solidFill>
                  <a:schemeClr val="tx2"/>
                </a:solidFill>
              </a:rPr>
              <a:t>pasăre</a:t>
            </a:r>
            <a:r>
              <a:rPr lang="en-GB" sz="1800" dirty="0">
                <a:solidFill>
                  <a:schemeClr val="tx2"/>
                </a:solidFill>
              </a:rPr>
              <a:t>', '</a:t>
            </a:r>
            <a:r>
              <a:rPr lang="en-GB" sz="1800" dirty="0" err="1">
                <a:solidFill>
                  <a:schemeClr val="tx2"/>
                </a:solidFill>
              </a:rPr>
              <a:t>pisică</a:t>
            </a:r>
            <a:r>
              <a:rPr lang="en-GB" sz="1800" dirty="0">
                <a:solidFill>
                  <a:schemeClr val="tx2"/>
                </a:solidFill>
              </a:rPr>
              <a:t>', '</a:t>
            </a:r>
            <a:r>
              <a:rPr lang="en-GB" sz="1800" dirty="0" err="1">
                <a:solidFill>
                  <a:schemeClr val="tx2"/>
                </a:solidFill>
              </a:rPr>
              <a:t>cerb</a:t>
            </a:r>
            <a:r>
              <a:rPr lang="en-GB" sz="1800" dirty="0">
                <a:solidFill>
                  <a:schemeClr val="tx2"/>
                </a:solidFill>
              </a:rPr>
              <a:t>', '</a:t>
            </a:r>
            <a:r>
              <a:rPr lang="en-GB" sz="1800" dirty="0" err="1">
                <a:solidFill>
                  <a:schemeClr val="tx2"/>
                </a:solidFill>
              </a:rPr>
              <a:t>câine</a:t>
            </a:r>
            <a:r>
              <a:rPr lang="en-GB" sz="1800" dirty="0">
                <a:solidFill>
                  <a:schemeClr val="tx2"/>
                </a:solidFill>
              </a:rPr>
              <a:t>', '</a:t>
            </a:r>
            <a:r>
              <a:rPr lang="en-GB" sz="1800" dirty="0" err="1">
                <a:solidFill>
                  <a:schemeClr val="tx2"/>
                </a:solidFill>
              </a:rPr>
              <a:t>broască</a:t>
            </a:r>
            <a:r>
              <a:rPr lang="en-GB" sz="1800" dirty="0">
                <a:solidFill>
                  <a:schemeClr val="tx2"/>
                </a:solidFill>
              </a:rPr>
              <a:t>', '</a:t>
            </a:r>
            <a:r>
              <a:rPr lang="en-GB" sz="1800" dirty="0" err="1">
                <a:solidFill>
                  <a:schemeClr val="tx2"/>
                </a:solidFill>
              </a:rPr>
              <a:t>cal</a:t>
            </a:r>
            <a:r>
              <a:rPr lang="en-GB" sz="1800" dirty="0">
                <a:solidFill>
                  <a:schemeClr val="tx2"/>
                </a:solidFill>
              </a:rPr>
              <a:t>', '</a:t>
            </a:r>
            <a:r>
              <a:rPr lang="en-GB" sz="1800" dirty="0" err="1">
                <a:solidFill>
                  <a:schemeClr val="tx2"/>
                </a:solidFill>
              </a:rPr>
              <a:t>navă</a:t>
            </a:r>
            <a:r>
              <a:rPr lang="en-GB" sz="1800" dirty="0">
                <a:solidFill>
                  <a:schemeClr val="tx2"/>
                </a:solidFill>
              </a:rPr>
              <a:t>’, 'camion’</a:t>
            </a:r>
          </a:p>
          <a:p>
            <a:pPr marL="0" indent="0">
              <a:buNone/>
            </a:pPr>
            <a:endParaRPr lang="en-RO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RO" sz="1800" dirty="0">
                <a:solidFill>
                  <a:schemeClr val="tx2"/>
                </a:solidFill>
              </a:rPr>
              <a:t>STRUCTURA MODELULUI: </a:t>
            </a:r>
          </a:p>
          <a:p>
            <a:pPr marL="0" indent="0">
              <a:buNone/>
            </a:pPr>
            <a:r>
              <a:rPr lang="en-GB" sz="1200" b="1" dirty="0"/>
              <a:t>	</a:t>
            </a:r>
            <a:r>
              <a:rPr lang="en-GB" sz="1600" b="1" dirty="0" err="1"/>
              <a:t>Convoluții</a:t>
            </a:r>
            <a:r>
              <a:rPr lang="en-GB" sz="1600" b="1" dirty="0"/>
              <a:t>: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		conv1: </a:t>
            </a:r>
            <a:r>
              <a:rPr lang="en-GB" sz="1600" dirty="0" err="1"/>
              <a:t>primește</a:t>
            </a:r>
            <a:r>
              <a:rPr lang="en-GB" sz="1600" dirty="0"/>
              <a:t> </a:t>
            </a:r>
            <a:r>
              <a:rPr lang="en-GB" sz="1600" dirty="0" err="1"/>
              <a:t>imagini</a:t>
            </a:r>
            <a:r>
              <a:rPr lang="en-GB" sz="1600" dirty="0"/>
              <a:t> cu 3 </a:t>
            </a:r>
            <a:r>
              <a:rPr lang="en-GB" sz="1600" dirty="0" err="1"/>
              <a:t>canale</a:t>
            </a:r>
            <a:r>
              <a:rPr lang="en-GB" sz="1600" dirty="0"/>
              <a:t> (RGB) </a:t>
            </a:r>
            <a:r>
              <a:rPr lang="en-GB" sz="1600" dirty="0" err="1"/>
              <a:t>și</a:t>
            </a:r>
            <a:r>
              <a:rPr lang="en-GB" sz="1600" dirty="0"/>
              <a:t> produce 6 </a:t>
            </a:r>
            <a:r>
              <a:rPr lang="en-GB" sz="1600" dirty="0" err="1"/>
              <a:t>hărți</a:t>
            </a:r>
            <a:r>
              <a:rPr lang="en-GB" sz="1600" dirty="0"/>
              <a:t> de </a:t>
            </a:r>
            <a:r>
              <a:rPr lang="en-GB" sz="1600" dirty="0" err="1"/>
              <a:t>trasaturi</a:t>
            </a:r>
            <a:r>
              <a:rPr lang="en-GB" sz="1600" dirty="0"/>
              <a:t> </a:t>
            </a:r>
            <a:r>
              <a:rPr lang="en-GB" sz="1600" dirty="0" err="1"/>
              <a:t>folosind</a:t>
            </a:r>
            <a:r>
              <a:rPr lang="en-GB" sz="1600" dirty="0"/>
              <a:t> un </a:t>
            </a:r>
            <a:r>
              <a:rPr lang="en-GB" sz="1600" dirty="0" err="1"/>
              <a:t>nucleu</a:t>
            </a:r>
            <a:r>
              <a:rPr lang="en-GB" sz="1600" dirty="0"/>
              <a:t> de 5x5.</a:t>
            </a:r>
          </a:p>
          <a:p>
            <a:pPr marL="0" indent="0">
              <a:buNone/>
            </a:pPr>
            <a:r>
              <a:rPr lang="en-GB" sz="1600" dirty="0"/>
              <a:t>		conv2: </a:t>
            </a:r>
            <a:r>
              <a:rPr lang="en-GB" sz="1600" dirty="0" err="1"/>
              <a:t>primește</a:t>
            </a:r>
            <a:r>
              <a:rPr lang="en-GB" sz="1600" dirty="0"/>
              <a:t> </a:t>
            </a:r>
            <a:r>
              <a:rPr lang="en-GB" sz="1600" dirty="0" err="1"/>
              <a:t>cele</a:t>
            </a:r>
            <a:r>
              <a:rPr lang="en-GB" sz="1600" dirty="0"/>
              <a:t> 6 </a:t>
            </a:r>
            <a:r>
              <a:rPr lang="en-GB" sz="1600" dirty="0" err="1"/>
              <a:t>hărți</a:t>
            </a:r>
            <a:r>
              <a:rPr lang="en-GB" sz="1600" dirty="0"/>
              <a:t> de </a:t>
            </a:r>
            <a:r>
              <a:rPr lang="en-GB" sz="1600" dirty="0" err="1"/>
              <a:t>trasaturi</a:t>
            </a:r>
            <a:r>
              <a:rPr lang="en-GB" sz="1600" dirty="0"/>
              <a:t> </a:t>
            </a:r>
            <a:r>
              <a:rPr lang="en-GB" sz="1600" dirty="0" err="1"/>
              <a:t>și</a:t>
            </a:r>
            <a:r>
              <a:rPr lang="en-GB" sz="1600" dirty="0"/>
              <a:t> produce 16 </a:t>
            </a:r>
            <a:r>
              <a:rPr lang="en-GB" sz="1600" dirty="0" err="1"/>
              <a:t>hărți</a:t>
            </a:r>
            <a:r>
              <a:rPr lang="en-GB" sz="1600" dirty="0"/>
              <a:t> de </a:t>
            </a:r>
            <a:r>
              <a:rPr lang="en-GB" sz="1600" dirty="0" err="1"/>
              <a:t>trasaturi</a:t>
            </a:r>
            <a:r>
              <a:rPr lang="en-GB" sz="1600" dirty="0"/>
              <a:t> </a:t>
            </a:r>
            <a:r>
              <a:rPr lang="en-GB" sz="1600" dirty="0" err="1"/>
              <a:t>folosind</a:t>
            </a:r>
            <a:r>
              <a:rPr lang="en-GB" sz="1600" dirty="0"/>
              <a:t> un </a:t>
            </a:r>
            <a:r>
              <a:rPr lang="en-GB" sz="1600" dirty="0" err="1"/>
              <a:t>nucleu</a:t>
            </a:r>
            <a:r>
              <a:rPr lang="en-GB" sz="1600" dirty="0"/>
              <a:t> de 5x5.</a:t>
            </a:r>
          </a:p>
          <a:p>
            <a:pPr marL="0" indent="0">
              <a:buNone/>
            </a:pPr>
            <a:r>
              <a:rPr lang="en-GB" sz="1600" b="1" dirty="0"/>
              <a:t>	Pooling: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		pool1: </a:t>
            </a:r>
            <a:r>
              <a:rPr lang="en-GB" sz="1600" dirty="0" err="1"/>
              <a:t>operație</a:t>
            </a:r>
            <a:r>
              <a:rPr lang="en-GB" sz="1600" dirty="0"/>
              <a:t> de max-pooling cu o </a:t>
            </a:r>
            <a:r>
              <a:rPr lang="en-GB" sz="1600" dirty="0" err="1"/>
              <a:t>fereastră</a:t>
            </a:r>
            <a:r>
              <a:rPr lang="en-GB" sz="1600" dirty="0"/>
              <a:t> de 2x2 </a:t>
            </a:r>
            <a:r>
              <a:rPr lang="en-GB" sz="1600" dirty="0" err="1"/>
              <a:t>și</a:t>
            </a:r>
            <a:r>
              <a:rPr lang="en-GB" sz="1600" dirty="0"/>
              <a:t> pas de 2, reduce </a:t>
            </a:r>
            <a:r>
              <a:rPr lang="en-GB" sz="1600" dirty="0" err="1"/>
              <a:t>harta</a:t>
            </a:r>
            <a:r>
              <a:rPr lang="en-GB" sz="1600" dirty="0"/>
              <a:t> de </a:t>
            </a:r>
            <a:r>
              <a:rPr lang="en-GB" sz="1600" dirty="0" err="1"/>
              <a:t>trasaturi</a:t>
            </a:r>
            <a:r>
              <a:rPr lang="en-GB" sz="1600" dirty="0"/>
              <a:t> la </a:t>
            </a:r>
            <a:r>
              <a:rPr lang="en-GB" sz="1600" dirty="0" err="1"/>
              <a:t>jumătate</a:t>
            </a:r>
            <a:r>
              <a:rPr lang="en-GB" sz="1600" dirty="0"/>
              <a:t>.</a:t>
            </a:r>
          </a:p>
          <a:p>
            <a:pPr marL="0" indent="0">
              <a:buNone/>
            </a:pPr>
            <a:r>
              <a:rPr lang="en-GB" sz="1600" b="1" dirty="0"/>
              <a:t>	</a:t>
            </a:r>
            <a:r>
              <a:rPr lang="en-GB" sz="1600" b="1" dirty="0" err="1"/>
              <a:t>Straturi</a:t>
            </a:r>
            <a:r>
              <a:rPr lang="en-GB" sz="1600" b="1" dirty="0"/>
              <a:t> </a:t>
            </a:r>
            <a:r>
              <a:rPr lang="en-GB" sz="1600" b="1" dirty="0" err="1"/>
              <a:t>complet</a:t>
            </a:r>
            <a:r>
              <a:rPr lang="en-GB" sz="1600" b="1" dirty="0"/>
              <a:t> </a:t>
            </a:r>
            <a:r>
              <a:rPr lang="en-GB" sz="1600" b="1" dirty="0" err="1"/>
              <a:t>conectate</a:t>
            </a:r>
            <a:r>
              <a:rPr lang="en-GB" sz="1600" b="1" dirty="0"/>
              <a:t>: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		fc1: </a:t>
            </a:r>
            <a:r>
              <a:rPr lang="en-GB" sz="1600" dirty="0" err="1"/>
              <a:t>primește</a:t>
            </a:r>
            <a:r>
              <a:rPr lang="en-GB" sz="1600" dirty="0"/>
              <a:t> un vector de 400 de </a:t>
            </a:r>
            <a:r>
              <a:rPr lang="en-GB" sz="1600" dirty="0" err="1"/>
              <a:t>elemente</a:t>
            </a:r>
            <a:r>
              <a:rPr lang="en-GB" sz="1600" dirty="0"/>
              <a:t> (16 </a:t>
            </a:r>
            <a:r>
              <a:rPr lang="en-GB" sz="1600" dirty="0" err="1"/>
              <a:t>hărți</a:t>
            </a:r>
            <a:r>
              <a:rPr lang="en-GB" sz="1600" dirty="0"/>
              <a:t> de </a:t>
            </a:r>
            <a:r>
              <a:rPr lang="en-GB" sz="1600" dirty="0" err="1"/>
              <a:t>caracteristici</a:t>
            </a:r>
            <a:r>
              <a:rPr lang="en-GB" sz="1600" dirty="0"/>
              <a:t> de 5x5) </a:t>
            </a:r>
            <a:r>
              <a:rPr lang="en-GB" sz="1600" dirty="0" err="1"/>
              <a:t>și</a:t>
            </a:r>
            <a:r>
              <a:rPr lang="en-GB" sz="1600" dirty="0"/>
              <a:t> produce 120 de </a:t>
            </a:r>
            <a:r>
              <a:rPr lang="en-GB" sz="1600" dirty="0" err="1"/>
              <a:t>ieșiri</a:t>
            </a:r>
            <a:r>
              <a:rPr lang="en-GB" sz="1600" dirty="0"/>
              <a:t>.</a:t>
            </a:r>
          </a:p>
          <a:p>
            <a:pPr marL="0" indent="0">
              <a:buNone/>
            </a:pPr>
            <a:r>
              <a:rPr lang="en-GB" sz="1600" dirty="0"/>
              <a:t>		fc2: </a:t>
            </a:r>
            <a:r>
              <a:rPr lang="en-GB" sz="1600" dirty="0" err="1"/>
              <a:t>primește</a:t>
            </a:r>
            <a:r>
              <a:rPr lang="en-GB" sz="1600" dirty="0"/>
              <a:t> 120 de </a:t>
            </a:r>
            <a:r>
              <a:rPr lang="en-GB" sz="1600" dirty="0" err="1"/>
              <a:t>intrări</a:t>
            </a:r>
            <a:r>
              <a:rPr lang="en-GB" sz="1600" dirty="0"/>
              <a:t> </a:t>
            </a:r>
            <a:r>
              <a:rPr lang="en-GB" sz="1600" dirty="0" err="1"/>
              <a:t>și</a:t>
            </a:r>
            <a:r>
              <a:rPr lang="en-GB" sz="1600" dirty="0"/>
              <a:t> produce 84 de </a:t>
            </a:r>
            <a:r>
              <a:rPr lang="en-GB" sz="1600" dirty="0" err="1"/>
              <a:t>ieșiri</a:t>
            </a:r>
            <a:r>
              <a:rPr lang="en-GB" sz="1600" dirty="0"/>
              <a:t>.</a:t>
            </a:r>
          </a:p>
          <a:p>
            <a:pPr marL="0" indent="0">
              <a:buNone/>
            </a:pPr>
            <a:r>
              <a:rPr lang="en-GB" sz="1600" dirty="0"/>
              <a:t>		fc3: </a:t>
            </a:r>
            <a:r>
              <a:rPr lang="en-GB" sz="1600" dirty="0" err="1"/>
              <a:t>primește</a:t>
            </a:r>
            <a:r>
              <a:rPr lang="en-GB" sz="1600" dirty="0"/>
              <a:t> 84 de </a:t>
            </a:r>
            <a:r>
              <a:rPr lang="en-GB" sz="1600" dirty="0" err="1"/>
              <a:t>intrări</a:t>
            </a:r>
            <a:r>
              <a:rPr lang="en-GB" sz="1600" dirty="0"/>
              <a:t> </a:t>
            </a:r>
            <a:r>
              <a:rPr lang="en-GB" sz="1600" dirty="0" err="1"/>
              <a:t>și</a:t>
            </a:r>
            <a:r>
              <a:rPr lang="en-GB" sz="1600" dirty="0"/>
              <a:t> produce 10 </a:t>
            </a:r>
            <a:r>
              <a:rPr lang="en-GB" sz="1600" dirty="0" err="1"/>
              <a:t>ieșiri</a:t>
            </a:r>
            <a:r>
              <a:rPr lang="en-GB" sz="1600" dirty="0"/>
              <a:t> </a:t>
            </a:r>
            <a:r>
              <a:rPr lang="en-GB" sz="1600" dirty="0" err="1"/>
              <a:t>corespunzătoare</a:t>
            </a:r>
            <a:r>
              <a:rPr lang="en-GB" sz="1600" dirty="0"/>
              <a:t> </a:t>
            </a:r>
            <a:r>
              <a:rPr lang="en-GB" sz="1600" dirty="0" err="1"/>
              <a:t>celor</a:t>
            </a:r>
            <a:r>
              <a:rPr lang="en-GB" sz="1600" dirty="0"/>
              <a:t> 10 </a:t>
            </a:r>
            <a:r>
              <a:rPr lang="en-GB" sz="1600" dirty="0" err="1"/>
              <a:t>clase</a:t>
            </a:r>
            <a:r>
              <a:rPr lang="en-GB" sz="1600" dirty="0"/>
              <a:t> din CIFAR-10.</a:t>
            </a:r>
          </a:p>
          <a:p>
            <a:pPr marL="0" indent="0">
              <a:buNone/>
            </a:pPr>
            <a:endParaRPr lang="en-RO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635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B6000F-81D9-F962-E6E1-768E4BC44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81ABE5-FCD8-CC50-2524-FCC15DB46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5EC670-8427-B4BA-16B1-2FFD5C3D4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9D037-C279-69BE-4F62-74E75AA0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3091745"/>
            <a:ext cx="9833548" cy="337255"/>
          </a:xfrm>
        </p:spPr>
        <p:txBody>
          <a:bodyPr anchor="b">
            <a:noAutofit/>
          </a:bodyPr>
          <a:lstStyle/>
          <a:p>
            <a:pPr algn="ctr"/>
            <a:r>
              <a:rPr lang="en-US" sz="3600" dirty="0"/>
              <a:t>2. </a:t>
            </a:r>
            <a:r>
              <a:rPr lang="en-US" sz="3600" dirty="0" err="1"/>
              <a:t>Tehnici</a:t>
            </a:r>
            <a:r>
              <a:rPr lang="en-US" sz="3600" dirty="0"/>
              <a:t> de </a:t>
            </a:r>
            <a:r>
              <a:rPr lang="en-US" sz="3600" dirty="0" err="1"/>
              <a:t>atac</a:t>
            </a:r>
            <a:endParaRPr lang="en-RO" sz="72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480E5C3-8AAB-72A7-58E3-4E2DB657B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7339C0C-409D-82E1-A38E-91CD281AF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B2478BA-4F74-592D-C2A0-117321E7C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E7F1989-D5A8-D41F-8840-0BD5E04AB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577A810-69AC-E2D1-9CB8-E299816A5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0A5EE97-043E-FFEA-2FF1-99FEB47D1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9CF454A-75FF-8F9B-33E5-3D1706644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B9EAD22-2AC6-B5B6-6777-074284FEC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5907721-F197-EC0C-4F1D-61A6B47FC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E51B88B-5026-E203-39E9-F1275FBB7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536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BF99D6-F3DF-CC29-6C9C-EC2DD6B21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B02E98-3750-CF44-BF6E-D5088CF55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5221C1-497F-CA11-37A1-1167C49C8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3D5D85-23D2-D740-9148-DAF974A06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670930"/>
            <a:ext cx="9833548" cy="337255"/>
          </a:xfrm>
        </p:spPr>
        <p:txBody>
          <a:bodyPr anchor="b">
            <a:noAutofit/>
          </a:bodyPr>
          <a:lstStyle/>
          <a:p>
            <a:pPr algn="ctr"/>
            <a:r>
              <a:rPr lang="en-US" sz="2800" dirty="0"/>
              <a:t>2.1. </a:t>
            </a:r>
            <a:r>
              <a:rPr lang="ro-RO" sz="2800" dirty="0"/>
              <a:t>PGD</a:t>
            </a:r>
            <a:endParaRPr lang="en-RO" sz="60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17DF7C-95C0-0191-64E8-C42A1B36A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B81FCEA-52B3-922E-D156-92A37D514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E0ECF5-2607-23EE-EFB5-C0CB1C1CE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A75246-0F73-50E9-2E3B-6F62B89BE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748C702-5CFF-2C2B-E119-F9A0E8E76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6F836-BDA2-7D12-52F8-9DFEA3C81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12" y="1477525"/>
            <a:ext cx="11558954" cy="5451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 err="1">
                <a:solidFill>
                  <a:schemeClr val="accent3"/>
                </a:solidFill>
              </a:rPr>
              <a:t>Tehnici</a:t>
            </a:r>
            <a:r>
              <a:rPr lang="en-GB" sz="2000" b="1" dirty="0">
                <a:solidFill>
                  <a:schemeClr val="accent3"/>
                </a:solidFill>
              </a:rPr>
              <a:t> de </a:t>
            </a:r>
            <a:r>
              <a:rPr lang="en-GB" sz="2000" b="1" dirty="0" err="1">
                <a:solidFill>
                  <a:schemeClr val="accent3"/>
                </a:solidFill>
              </a:rPr>
              <a:t>măsurare</a:t>
            </a:r>
            <a:r>
              <a:rPr lang="en-GB" sz="2000" b="1" dirty="0">
                <a:solidFill>
                  <a:schemeClr val="accent3"/>
                </a:solidFill>
              </a:rPr>
              <a:t> a </a:t>
            </a:r>
            <a:r>
              <a:rPr lang="en-GB" sz="2000" b="1" dirty="0" err="1">
                <a:solidFill>
                  <a:schemeClr val="accent3"/>
                </a:solidFill>
              </a:rPr>
              <a:t>distanței</a:t>
            </a:r>
            <a:r>
              <a:rPr lang="en-GB" sz="2000" b="1" dirty="0">
                <a:solidFill>
                  <a:schemeClr val="accent3"/>
                </a:solidFill>
              </a:rPr>
              <a:t>:</a:t>
            </a:r>
            <a:endParaRPr lang="en-GB" sz="3200" b="1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chemeClr val="accent5"/>
                </a:solidFill>
              </a:rPr>
              <a:t>1. </a:t>
            </a:r>
            <a:r>
              <a:rPr lang="en-GB" sz="2000" b="1" i="1" dirty="0">
                <a:solidFill>
                  <a:schemeClr val="accent5"/>
                </a:solidFill>
              </a:rPr>
              <a:t>Norma L₀</a:t>
            </a:r>
            <a:r>
              <a:rPr lang="en-GB" sz="2000" b="1" dirty="0">
                <a:solidFill>
                  <a:schemeClr val="accent5"/>
                </a:solidFill>
              </a:rPr>
              <a:t> :</a:t>
            </a:r>
            <a:endParaRPr lang="en-GB" sz="2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GB" sz="2000" b="1" dirty="0"/>
              <a:t>	</a:t>
            </a:r>
            <a:r>
              <a:rPr lang="en-GB" sz="2000" b="1" dirty="0" err="1">
                <a:solidFill>
                  <a:schemeClr val="accent2"/>
                </a:solidFill>
              </a:rPr>
              <a:t>Definiție</a:t>
            </a:r>
            <a:r>
              <a:rPr lang="en-GB" sz="2000" b="1" dirty="0">
                <a:solidFill>
                  <a:schemeClr val="accent2"/>
                </a:solidFill>
              </a:rPr>
              <a:t>:</a:t>
            </a:r>
            <a:r>
              <a:rPr lang="en-GB" sz="2000" dirty="0">
                <a:solidFill>
                  <a:schemeClr val="accent2"/>
                </a:solidFill>
              </a:rPr>
              <a:t> </a:t>
            </a:r>
            <a:r>
              <a:rPr lang="en-GB" sz="2000" dirty="0"/>
              <a:t>m</a:t>
            </a:r>
            <a:r>
              <a:rPr lang="ro-RO" sz="2000" dirty="0"/>
              <a:t>ă</a:t>
            </a:r>
            <a:r>
              <a:rPr lang="en-GB" sz="2000" dirty="0"/>
              <a:t>soar</a:t>
            </a:r>
            <a:r>
              <a:rPr lang="ro-RO" sz="2000" dirty="0"/>
              <a:t>ă numărul de coordonate i</a:t>
            </a:r>
            <a:r>
              <a:rPr lang="en-GB" sz="2000" dirty="0"/>
              <a:t>.</a:t>
            </a:r>
          </a:p>
          <a:p>
            <a:pPr marL="0" indent="0">
              <a:buNone/>
            </a:pPr>
            <a:r>
              <a:rPr lang="en-GB" sz="2000" b="1" dirty="0">
                <a:solidFill>
                  <a:schemeClr val="accent2"/>
                </a:solidFill>
              </a:rPr>
              <a:t>	</a:t>
            </a:r>
            <a:r>
              <a:rPr lang="en-GB" sz="2000" b="1" dirty="0" err="1">
                <a:solidFill>
                  <a:schemeClr val="accent2"/>
                </a:solidFill>
              </a:rPr>
              <a:t>Aplicație</a:t>
            </a:r>
            <a:r>
              <a:rPr lang="en-GB" sz="2000" b="1" dirty="0">
                <a:solidFill>
                  <a:schemeClr val="accent2"/>
                </a:solidFill>
              </a:rPr>
              <a:t>:</a:t>
            </a:r>
            <a:r>
              <a:rPr lang="en-GB" sz="2000" dirty="0">
                <a:solidFill>
                  <a:schemeClr val="accent2"/>
                </a:solidFill>
              </a:rPr>
              <a:t> </a:t>
            </a:r>
            <a:r>
              <a:rPr lang="ro-RO" sz="2000" dirty="0"/>
              <a:t>corespunde numărului de pixeli care au fost modificați într-o imagine</a:t>
            </a:r>
            <a:r>
              <a:rPr lang="en-GB" sz="2000" dirty="0"/>
              <a:t>.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2000" b="1" dirty="0">
                <a:solidFill>
                  <a:schemeClr val="accent5"/>
                </a:solidFill>
              </a:rPr>
              <a:t>2. Norma L₂ </a:t>
            </a:r>
            <a:r>
              <a:rPr lang="en-GB" sz="2000" b="1" dirty="0"/>
              <a:t>(</a:t>
            </a:r>
            <a:r>
              <a:rPr lang="en-GB" sz="2000" dirty="0" err="1"/>
              <a:t>distanța</a:t>
            </a:r>
            <a:r>
              <a:rPr lang="en-GB" sz="2000" dirty="0"/>
              <a:t> </a:t>
            </a:r>
            <a:r>
              <a:rPr lang="en-GB" sz="2000" dirty="0" err="1"/>
              <a:t>Euclidiană</a:t>
            </a:r>
            <a:r>
              <a:rPr lang="en-GB" sz="2000" b="1" dirty="0"/>
              <a:t>) </a:t>
            </a:r>
            <a:r>
              <a:rPr lang="en-GB" sz="2000" b="1" dirty="0">
                <a:solidFill>
                  <a:schemeClr val="accent5"/>
                </a:solidFill>
              </a:rPr>
              <a:t>:</a:t>
            </a:r>
            <a:endParaRPr lang="en-GB" sz="2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GB" sz="2000" b="1" dirty="0"/>
              <a:t>	</a:t>
            </a:r>
            <a:r>
              <a:rPr lang="en-GB" sz="2000" b="1" dirty="0" err="1">
                <a:solidFill>
                  <a:schemeClr val="accent2"/>
                </a:solidFill>
              </a:rPr>
              <a:t>Definiție</a:t>
            </a:r>
            <a:r>
              <a:rPr lang="en-GB" sz="2000" b="1" dirty="0">
                <a:solidFill>
                  <a:schemeClr val="accent2"/>
                </a:solidFill>
              </a:rPr>
              <a:t>:</a:t>
            </a:r>
            <a:r>
              <a:rPr lang="en-GB" sz="2000" dirty="0"/>
              <a:t> </a:t>
            </a:r>
            <a:r>
              <a:rPr lang="en-GB" sz="2000" dirty="0" err="1"/>
              <a:t>reprezintă</a:t>
            </a:r>
            <a:r>
              <a:rPr lang="en-GB" sz="2000" dirty="0"/>
              <a:t> </a:t>
            </a:r>
            <a:r>
              <a:rPr lang="en-GB" sz="2000" dirty="0" err="1"/>
              <a:t>rădăcina</a:t>
            </a:r>
            <a:r>
              <a:rPr lang="en-GB" sz="2000" dirty="0"/>
              <a:t> </a:t>
            </a:r>
            <a:r>
              <a:rPr lang="en-GB" sz="2000" dirty="0" err="1"/>
              <a:t>pătrată</a:t>
            </a:r>
            <a:r>
              <a:rPr lang="en-GB" sz="2000" dirty="0"/>
              <a:t> a </a:t>
            </a:r>
            <a:r>
              <a:rPr lang="en-GB" sz="2000" dirty="0" err="1"/>
              <a:t>sumei</a:t>
            </a:r>
            <a:r>
              <a:rPr lang="en-GB" sz="2000" dirty="0"/>
              <a:t> </a:t>
            </a:r>
            <a:r>
              <a:rPr lang="en-GB" sz="2000" dirty="0" err="1"/>
              <a:t>pătratelor</a:t>
            </a:r>
            <a:r>
              <a:rPr lang="en-GB" sz="2000" dirty="0"/>
              <a:t> </a:t>
            </a:r>
            <a:r>
              <a:rPr lang="en-GB" sz="2000" dirty="0" err="1"/>
              <a:t>diferențelor</a:t>
            </a:r>
            <a:r>
              <a:rPr lang="en-GB" sz="2000" dirty="0"/>
              <a:t> </a:t>
            </a:r>
            <a:r>
              <a:rPr lang="en-GB" sz="2000" dirty="0" err="1"/>
              <a:t>componentelor</a:t>
            </a:r>
            <a:r>
              <a:rPr lang="en-GB" sz="2000" dirty="0"/>
              <a:t> </a:t>
            </a:r>
            <a:r>
              <a:rPr lang="en-GB" sz="2000" dirty="0" err="1"/>
              <a:t>corespunzătoare</a:t>
            </a:r>
            <a:r>
              <a:rPr lang="en-GB" sz="2000" dirty="0"/>
              <a:t> ale </a:t>
            </a:r>
            <a:r>
              <a:rPr lang="en-GB" sz="2000" dirty="0" err="1"/>
              <a:t>vectorilor</a:t>
            </a:r>
            <a:r>
              <a:rPr lang="en-GB" sz="2000" dirty="0"/>
              <a:t>.</a:t>
            </a:r>
          </a:p>
          <a:p>
            <a:pPr marL="0" indent="0">
              <a:buNone/>
            </a:pPr>
            <a:r>
              <a:rPr lang="en-GB" sz="1400" b="1" dirty="0"/>
              <a:t>	</a:t>
            </a:r>
            <a:r>
              <a:rPr lang="en-GB" sz="2000" b="1" dirty="0" err="1">
                <a:solidFill>
                  <a:schemeClr val="accent2"/>
                </a:solidFill>
              </a:rPr>
              <a:t>Aplicație</a:t>
            </a:r>
            <a:r>
              <a:rPr lang="en-GB" sz="2000" b="1" dirty="0">
                <a:solidFill>
                  <a:schemeClr val="accent2"/>
                </a:solidFill>
              </a:rPr>
              <a:t>:</a:t>
            </a:r>
            <a:r>
              <a:rPr lang="en-GB" sz="2000" dirty="0">
                <a:solidFill>
                  <a:schemeClr val="accent2"/>
                </a:solidFill>
              </a:rPr>
              <a:t> </a:t>
            </a:r>
            <a:r>
              <a:rPr lang="en-GB" sz="2000" dirty="0" err="1"/>
              <a:t>măsoară</a:t>
            </a:r>
            <a:r>
              <a:rPr lang="en-GB" sz="2000" dirty="0"/>
              <a:t> </a:t>
            </a:r>
            <a:r>
              <a:rPr lang="en-GB" sz="2000" dirty="0" err="1"/>
              <a:t>distanța</a:t>
            </a:r>
            <a:r>
              <a:rPr lang="en-GB" sz="2000" dirty="0"/>
              <a:t> </a:t>
            </a:r>
            <a:r>
              <a:rPr lang="en-GB" sz="2000" dirty="0" err="1"/>
              <a:t>directă</a:t>
            </a:r>
            <a:r>
              <a:rPr lang="en-GB" sz="2000" dirty="0"/>
              <a:t> </a:t>
            </a:r>
            <a:r>
              <a:rPr lang="en-GB" sz="2000" dirty="0" err="1"/>
              <a:t>între</a:t>
            </a:r>
            <a:r>
              <a:rPr lang="en-GB" sz="2000" dirty="0"/>
              <a:t> </a:t>
            </a:r>
            <a:r>
              <a:rPr lang="en-GB" sz="2000" dirty="0" err="1"/>
              <a:t>două</a:t>
            </a:r>
            <a:r>
              <a:rPr lang="en-GB" sz="2000" dirty="0"/>
              <a:t> </a:t>
            </a:r>
            <a:r>
              <a:rPr lang="en-GB" sz="2000" dirty="0" err="1"/>
              <a:t>puncte</a:t>
            </a:r>
            <a:r>
              <a:rPr lang="en-GB" sz="2000" dirty="0"/>
              <a:t> </a:t>
            </a:r>
            <a:r>
              <a:rPr lang="en-GB" sz="2000" dirty="0" err="1"/>
              <a:t>într</a:t>
            </a:r>
            <a:r>
              <a:rPr lang="en-GB" sz="2000" dirty="0"/>
              <a:t>-un </a:t>
            </a:r>
            <a:r>
              <a:rPr lang="en-GB" sz="2000" dirty="0" err="1"/>
              <a:t>spațiu</a:t>
            </a:r>
            <a:r>
              <a:rPr lang="en-GB" sz="2000" dirty="0"/>
              <a:t> multidimensional.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2000" b="1" dirty="0">
                <a:solidFill>
                  <a:schemeClr val="accent5"/>
                </a:solidFill>
              </a:rPr>
              <a:t>3. </a:t>
            </a:r>
            <a:r>
              <a:rPr lang="en-GB" sz="2000" b="1" i="1" dirty="0">
                <a:solidFill>
                  <a:schemeClr val="accent5"/>
                </a:solidFill>
              </a:rPr>
              <a:t>Norma L∞</a:t>
            </a:r>
            <a:r>
              <a:rPr lang="en-GB" sz="2000" b="1" dirty="0">
                <a:solidFill>
                  <a:schemeClr val="accent5"/>
                </a:solidFill>
              </a:rPr>
              <a:t> </a:t>
            </a:r>
            <a:r>
              <a:rPr lang="en-GB" sz="2000" b="1" dirty="0"/>
              <a:t>:</a:t>
            </a:r>
            <a:endParaRPr lang="en-GB" sz="2000" dirty="0"/>
          </a:p>
          <a:p>
            <a:pPr marL="0" indent="0">
              <a:buNone/>
            </a:pPr>
            <a:r>
              <a:rPr lang="en-GB" sz="2000" b="1" dirty="0"/>
              <a:t>	</a:t>
            </a:r>
            <a:r>
              <a:rPr lang="en-GB" sz="2000" b="1" dirty="0" err="1">
                <a:solidFill>
                  <a:schemeClr val="accent2"/>
                </a:solidFill>
              </a:rPr>
              <a:t>Definiție</a:t>
            </a:r>
            <a:r>
              <a:rPr lang="en-GB" sz="2000" b="1" dirty="0">
                <a:solidFill>
                  <a:schemeClr val="accent2"/>
                </a:solidFill>
              </a:rPr>
              <a:t>:</a:t>
            </a:r>
            <a:r>
              <a:rPr lang="en-GB" sz="2000" dirty="0">
                <a:solidFill>
                  <a:schemeClr val="accent2"/>
                </a:solidFill>
              </a:rPr>
              <a:t> </a:t>
            </a:r>
            <a:r>
              <a:rPr lang="en-GB" sz="2000" dirty="0" err="1"/>
              <a:t>măsoară</a:t>
            </a:r>
            <a:r>
              <a:rPr lang="en-GB" sz="2000" dirty="0"/>
              <a:t> </a:t>
            </a:r>
            <a:r>
              <a:rPr lang="en-GB" sz="2000" dirty="0" err="1"/>
              <a:t>valoarea</a:t>
            </a:r>
            <a:r>
              <a:rPr lang="en-GB" sz="2000" dirty="0"/>
              <a:t> </a:t>
            </a:r>
            <a:r>
              <a:rPr lang="en-GB" sz="2000" dirty="0" err="1"/>
              <a:t>maximă</a:t>
            </a:r>
            <a:r>
              <a:rPr lang="en-GB" sz="2000" dirty="0"/>
              <a:t> a </a:t>
            </a:r>
            <a:r>
              <a:rPr lang="en-GB" sz="2000" dirty="0" err="1"/>
              <a:t>diferenței</a:t>
            </a:r>
            <a:r>
              <a:rPr lang="en-GB" sz="2000" dirty="0"/>
              <a:t> absolute </a:t>
            </a:r>
            <a:r>
              <a:rPr lang="en-GB" sz="2000" dirty="0" err="1"/>
              <a:t>între</a:t>
            </a:r>
            <a:r>
              <a:rPr lang="en-GB" sz="2000" dirty="0"/>
              <a:t> </a:t>
            </a:r>
            <a:r>
              <a:rPr lang="en-GB" sz="2000" dirty="0" err="1"/>
              <a:t>componentele</a:t>
            </a:r>
            <a:r>
              <a:rPr lang="en-GB" sz="2000" dirty="0"/>
              <a:t> </a:t>
            </a:r>
            <a:r>
              <a:rPr lang="en-GB" sz="2000" dirty="0" err="1"/>
              <a:t>vectorilor</a:t>
            </a:r>
            <a:r>
              <a:rPr lang="en-GB" sz="2000" dirty="0"/>
              <a:t>.</a:t>
            </a:r>
          </a:p>
          <a:p>
            <a:pPr marL="0" indent="0">
              <a:buNone/>
            </a:pPr>
            <a:r>
              <a:rPr lang="en-GB" sz="2000" b="1" dirty="0"/>
              <a:t>	</a:t>
            </a:r>
            <a:r>
              <a:rPr lang="en-GB" sz="2000" b="1" dirty="0" err="1">
                <a:solidFill>
                  <a:schemeClr val="accent2"/>
                </a:solidFill>
              </a:rPr>
              <a:t>Aplicație</a:t>
            </a:r>
            <a:r>
              <a:rPr lang="en-GB" sz="2000" b="1" dirty="0">
                <a:solidFill>
                  <a:schemeClr val="accent2"/>
                </a:solidFill>
              </a:rPr>
              <a:t>:</a:t>
            </a:r>
            <a:r>
              <a:rPr lang="en-GB" sz="2000" dirty="0">
                <a:solidFill>
                  <a:schemeClr val="accent2"/>
                </a:solidFill>
              </a:rPr>
              <a:t> </a:t>
            </a:r>
            <a:r>
              <a:rPr lang="en-GB" sz="2000" dirty="0"/>
              <a:t>indica cel </a:t>
            </a:r>
            <a:r>
              <a:rPr lang="en-GB" sz="2000" dirty="0" err="1"/>
              <a:t>mai</a:t>
            </a:r>
            <a:r>
              <a:rPr lang="en-GB" sz="2000" dirty="0"/>
              <a:t> </a:t>
            </a:r>
            <a:r>
              <a:rPr lang="en-GB" sz="2000" dirty="0" err="1"/>
              <a:t>semnificativ</a:t>
            </a:r>
            <a:r>
              <a:rPr lang="en-GB" sz="2000" dirty="0"/>
              <a:t> pixel </a:t>
            </a:r>
            <a:r>
              <a:rPr lang="en-GB" sz="2000" dirty="0" err="1"/>
              <a:t>modificat</a:t>
            </a:r>
            <a:r>
              <a:rPr lang="en-GB" sz="2000" dirty="0"/>
              <a:t>.</a:t>
            </a:r>
          </a:p>
          <a:p>
            <a:pPr marL="0" indent="0">
              <a:buNone/>
            </a:pPr>
            <a:endParaRPr lang="en-RO" sz="32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24FE64C-D937-BCDA-857B-6916820E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1BC8A2E-8914-C94F-7F23-1E8D98E9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6D96C89-87D4-5081-AA91-D5AE56DFF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34209C1-B2AA-2435-47DF-6E34A1E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178328F-F66B-CE7C-21E1-6519C8F46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1614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E3BD5C-8EAC-0F20-427E-BD93AE439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21AD68-6831-3783-6728-A1FF3AB91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E77515-ECE2-C797-29B3-734769591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D0B96C-8E4C-E5B5-E5FB-EF6C186C2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670930"/>
            <a:ext cx="9833548" cy="337255"/>
          </a:xfrm>
        </p:spPr>
        <p:txBody>
          <a:bodyPr anchor="b">
            <a:noAutofit/>
          </a:bodyPr>
          <a:lstStyle/>
          <a:p>
            <a:pPr algn="ctr"/>
            <a:r>
              <a:rPr lang="en-US" sz="2800" dirty="0"/>
              <a:t>2.1. Carlini &amp; Wagner</a:t>
            </a:r>
            <a:endParaRPr lang="en-RO" sz="60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246619-7B4C-A915-2BBE-6C651AE0B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5C8E739-604B-1EA2-9574-8A6FA327A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39382E3-A297-C3B3-6FE5-054D04539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F2A2552-80DF-3321-B989-D441AD5C3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3273744-86F3-5027-39C4-7ED98ED66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59F7A-35AA-897C-3BDF-4C0C24EAD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12" y="1477525"/>
            <a:ext cx="11558954" cy="5451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 err="1">
                <a:solidFill>
                  <a:schemeClr val="accent3"/>
                </a:solidFill>
              </a:rPr>
              <a:t>Functii</a:t>
            </a:r>
            <a:r>
              <a:rPr lang="en-GB" sz="2000" b="1" dirty="0">
                <a:solidFill>
                  <a:schemeClr val="accent3"/>
                </a:solidFill>
              </a:rPr>
              <a:t> </a:t>
            </a:r>
            <a:r>
              <a:rPr lang="en-GB" sz="2000" b="1" dirty="0" err="1">
                <a:solidFill>
                  <a:schemeClr val="accent3"/>
                </a:solidFill>
              </a:rPr>
              <a:t>obiectiv</a:t>
            </a:r>
            <a:r>
              <a:rPr lang="en-GB" sz="2000" b="1" dirty="0">
                <a:solidFill>
                  <a:schemeClr val="accent3"/>
                </a:solidFill>
              </a:rPr>
              <a:t>:</a:t>
            </a:r>
            <a:endParaRPr lang="en-RO" sz="32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sz="3200" b="1" dirty="0">
              <a:solidFill>
                <a:schemeClr val="accent3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00F14B5-0B0D-814B-1FCC-461E6A20E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6D87C41-0598-845F-2521-597541934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2CFE3B-BE7D-F428-D9A0-00409BF81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228AB53-6DC8-6A8C-F0D6-372802667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54C2BBE-0071-B278-C94A-AA2D82469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641D8A9-814F-BD49-B980-1B36DBC4C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409" y="1679114"/>
            <a:ext cx="6199030" cy="32892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C19901-E35A-8EC1-17F6-7F00A26909CA}"/>
                  </a:ext>
                </a:extLst>
              </p:cNvPr>
              <p:cNvSpPr txBox="1"/>
              <p:nvPr/>
            </p:nvSpPr>
            <p:spPr>
              <a:xfrm>
                <a:off x="839105" y="5039231"/>
                <a:ext cx="6815912" cy="1212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err="1"/>
                  <a:t>Unde</a:t>
                </a:r>
                <a:r>
                  <a:rPr lang="en-GB" dirty="0"/>
                  <a:t>:</a:t>
                </a:r>
              </a:p>
              <a:p>
                <a:pPr lvl="1"/>
                <a:r>
                  <a:rPr lang="en-GB" dirty="0"/>
                  <a:t>(e)+ = max(e, 0)</a:t>
                </a:r>
              </a:p>
              <a:p>
                <a:pPr lvl="1"/>
                <a:r>
                  <a:rPr lang="en-GB" dirty="0" err="1"/>
                  <a:t>softplus</a:t>
                </a:r>
                <a:r>
                  <a:rPr lang="en-GB" dirty="0"/>
                  <a:t>(x) = log(1 + exp(x))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𝑜𝑠𝑠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dirty="0"/>
                  <a:t>(x) = cross entropy loss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C19901-E35A-8EC1-17F6-7F00A2690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05" y="5039231"/>
                <a:ext cx="6815912" cy="1212511"/>
              </a:xfrm>
              <a:prstGeom prst="rect">
                <a:avLst/>
              </a:prstGeom>
              <a:blipFill>
                <a:blip r:embed="rId3"/>
                <a:stretch>
                  <a:fillRect l="-931" t="-2062" b="-6186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5719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B0AAB8-1E83-C6C1-CA3A-7D9ED55C8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422C31-3184-34F0-62D6-8A1350B60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C911EF-8C52-9150-5F8B-7EA402297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BAEA0-8269-120E-C553-4752231EC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670930"/>
            <a:ext cx="9833548" cy="337255"/>
          </a:xfrm>
        </p:spPr>
        <p:txBody>
          <a:bodyPr anchor="b">
            <a:noAutofit/>
          </a:bodyPr>
          <a:lstStyle/>
          <a:p>
            <a:pPr algn="ctr"/>
            <a:r>
              <a:rPr lang="en-US" sz="2800" dirty="0"/>
              <a:t>2.1. Carlini &amp; Wagner</a:t>
            </a:r>
            <a:endParaRPr lang="en-RO" sz="60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8AEE8C-94B0-67D2-2473-B72BC1B48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815353-559A-726A-9557-A3ADE3A33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95E11E4-DAAC-5A88-4A1D-BFB93B0DC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C8AB4B-E98B-740D-98AD-459E68E90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C6A18E-75B8-5036-0434-632A57D60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3D9535-0EFC-D3FB-96B6-C02BFAC351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112" y="1477525"/>
                <a:ext cx="11558954" cy="545123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000" b="1" dirty="0">
                    <a:solidFill>
                      <a:schemeClr val="accent3"/>
                    </a:solidFill>
                  </a:rPr>
                  <a:t>Metode de </a:t>
                </a:r>
                <a:r>
                  <a:rPr lang="en-GB" sz="2000" b="1" dirty="0" err="1">
                    <a:solidFill>
                      <a:schemeClr val="accent3"/>
                    </a:solidFill>
                  </a:rPr>
                  <a:t>alegere</a:t>
                </a:r>
                <a:r>
                  <a:rPr lang="en-GB" sz="2000" b="1" dirty="0">
                    <a:solidFill>
                      <a:schemeClr val="accent3"/>
                    </a:solidFill>
                  </a:rPr>
                  <a:t> a </a:t>
                </a:r>
                <a:r>
                  <a:rPr lang="en-GB" sz="2000" b="1" dirty="0" err="1">
                    <a:solidFill>
                      <a:schemeClr val="accent3"/>
                    </a:solidFill>
                  </a:rPr>
                  <a:t>clasei</a:t>
                </a:r>
                <a:r>
                  <a:rPr lang="en-GB" sz="2000" b="1" dirty="0">
                    <a:solidFill>
                      <a:schemeClr val="accent3"/>
                    </a:solidFill>
                  </a:rPr>
                  <a:t> </a:t>
                </a:r>
                <a:r>
                  <a:rPr lang="en-GB" sz="2000" b="1" dirty="0" err="1">
                    <a:solidFill>
                      <a:schemeClr val="accent3"/>
                    </a:solidFill>
                  </a:rPr>
                  <a:t>tinta</a:t>
                </a:r>
                <a:r>
                  <a:rPr lang="en-GB" sz="2000" b="1" dirty="0">
                    <a:solidFill>
                      <a:schemeClr val="accent3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GB" sz="2000" b="1" dirty="0">
                    <a:solidFill>
                      <a:schemeClr val="accent5"/>
                    </a:solidFill>
                  </a:rPr>
                  <a:t>1. </a:t>
                </a:r>
                <a:r>
                  <a:rPr lang="en-GB" sz="2000" b="1" i="1" dirty="0">
                    <a:solidFill>
                      <a:schemeClr val="accent5"/>
                    </a:solidFill>
                  </a:rPr>
                  <a:t>Average</a:t>
                </a:r>
                <a:r>
                  <a:rPr lang="en-GB" sz="2000" b="1" dirty="0">
                    <a:solidFill>
                      <a:schemeClr val="accent5"/>
                    </a:solidFill>
                  </a:rPr>
                  <a:t> :</a:t>
                </a:r>
                <a:endParaRPr lang="en-GB" sz="2000" dirty="0">
                  <a:solidFill>
                    <a:schemeClr val="accent5"/>
                  </a:solidFill>
                </a:endParaRPr>
              </a:p>
              <a:p>
                <a:pPr marL="0" indent="0">
                  <a:buNone/>
                </a:pPr>
                <a:r>
                  <a:rPr lang="en-GB" sz="2000" b="1" dirty="0"/>
                  <a:t>	</a:t>
                </a:r>
                <a:r>
                  <a:rPr lang="en-GB" sz="2000" b="1" dirty="0">
                    <a:solidFill>
                      <a:schemeClr val="accent2"/>
                    </a:solidFill>
                  </a:rPr>
                  <a:t>- </a:t>
                </a:r>
                <a:r>
                  <a:rPr lang="en-GB" sz="2000" b="1" dirty="0" err="1">
                    <a:solidFill>
                      <a:schemeClr val="accent2"/>
                    </a:solidFill>
                  </a:rPr>
                  <a:t>tinta</a:t>
                </a:r>
                <a:r>
                  <a:rPr lang="en-GB" sz="2000" b="1" dirty="0">
                    <a:solidFill>
                      <a:schemeClr val="accent2"/>
                    </a:solidFill>
                  </a:rPr>
                  <a:t> se </a:t>
                </a:r>
                <a:r>
                  <a:rPr lang="en-GB" sz="2000" b="1" dirty="0" err="1">
                    <a:solidFill>
                      <a:schemeClr val="accent2"/>
                    </a:solidFill>
                  </a:rPr>
                  <a:t>alege</a:t>
                </a:r>
                <a:r>
                  <a:rPr lang="en-GB" sz="2000" b="1" dirty="0">
                    <a:solidFill>
                      <a:schemeClr val="accent2"/>
                    </a:solidFill>
                  </a:rPr>
                  <a:t> </a:t>
                </a:r>
                <a:r>
                  <a:rPr lang="en-GB" sz="2000" b="1" dirty="0" err="1">
                    <a:solidFill>
                      <a:schemeClr val="accent2"/>
                    </a:solidFill>
                  </a:rPr>
                  <a:t>aleatoriu</a:t>
                </a:r>
                <a:r>
                  <a:rPr lang="en-GB" sz="2000" b="1" dirty="0">
                    <a:solidFill>
                      <a:schemeClr val="accent2"/>
                    </a:solidFill>
                  </a:rPr>
                  <a:t> din </a:t>
                </a:r>
                <a:r>
                  <a:rPr lang="en-GB" sz="2000" b="1" dirty="0" err="1">
                    <a:solidFill>
                      <a:schemeClr val="accent2"/>
                    </a:solidFill>
                  </a:rPr>
                  <a:t>clasele</a:t>
                </a:r>
                <a:r>
                  <a:rPr lang="en-GB" sz="2000" b="1" dirty="0">
                    <a:solidFill>
                      <a:schemeClr val="accent2"/>
                    </a:solidFill>
                  </a:rPr>
                  <a:t> </a:t>
                </a:r>
                <a:r>
                  <a:rPr lang="en-GB" sz="2000" b="1" dirty="0" err="1">
                    <a:solidFill>
                      <a:schemeClr val="accent2"/>
                    </a:solidFill>
                  </a:rPr>
                  <a:t>incorecte</a:t>
                </a:r>
                <a:endParaRPr lang="en-GB" sz="1600" dirty="0"/>
              </a:p>
              <a:p>
                <a:pPr marL="0" indent="0">
                  <a:buNone/>
                </a:pPr>
                <a:r>
                  <a:rPr lang="en-GB" sz="2000" b="1" dirty="0">
                    <a:solidFill>
                      <a:schemeClr val="accent5"/>
                    </a:solidFill>
                  </a:rPr>
                  <a:t>2. </a:t>
                </a:r>
                <a:r>
                  <a:rPr lang="en-GB" sz="2000" b="1" i="1" dirty="0">
                    <a:solidFill>
                      <a:schemeClr val="accent5"/>
                    </a:solidFill>
                  </a:rPr>
                  <a:t>Best case:</a:t>
                </a:r>
              </a:p>
              <a:p>
                <a:pPr marL="0" indent="0">
                  <a:buNone/>
                </a:pPr>
                <a:r>
                  <a:rPr lang="en-GB" sz="2000" b="1" dirty="0"/>
                  <a:t>	</a:t>
                </a:r>
                <a:r>
                  <a:rPr lang="en-GB" sz="2000" b="1" dirty="0">
                    <a:solidFill>
                      <a:schemeClr val="accent2"/>
                    </a:solidFill>
                  </a:rPr>
                  <a:t> - </a:t>
                </a:r>
                <a:r>
                  <a:rPr lang="en-GB" sz="2000" b="1" dirty="0" err="1">
                    <a:solidFill>
                      <a:schemeClr val="accent2"/>
                    </a:solidFill>
                  </a:rPr>
                  <a:t>tinta</a:t>
                </a:r>
                <a:r>
                  <a:rPr lang="en-GB" sz="2000" b="1" dirty="0">
                    <a:solidFill>
                      <a:schemeClr val="accent2"/>
                    </a:solidFill>
                  </a:rPr>
                  <a:t> </a:t>
                </a:r>
                <a:r>
                  <a:rPr lang="en-GB" sz="2000" b="1" dirty="0" err="1">
                    <a:solidFill>
                      <a:schemeClr val="accent2"/>
                    </a:solidFill>
                  </a:rPr>
                  <a:t>este</a:t>
                </a:r>
                <a:r>
                  <a:rPr lang="en-GB" sz="2000" b="1" dirty="0">
                    <a:solidFill>
                      <a:schemeClr val="accent2"/>
                    </a:solidFill>
                  </a:rPr>
                  <a:t> </a:t>
                </a:r>
                <a:r>
                  <a:rPr lang="en-GB" sz="2000" b="1" dirty="0" err="1">
                    <a:solidFill>
                      <a:schemeClr val="accent2"/>
                    </a:solidFill>
                  </a:rPr>
                  <a:t>clasa</a:t>
                </a:r>
                <a:r>
                  <a:rPr lang="en-GB" sz="2000" b="1" dirty="0">
                    <a:solidFill>
                      <a:schemeClr val="accent2"/>
                    </a:solidFill>
                  </a:rPr>
                  <a:t> </a:t>
                </a:r>
                <a:r>
                  <a:rPr lang="en-GB" sz="2000" b="1" dirty="0" err="1">
                    <a:solidFill>
                      <a:schemeClr val="accent2"/>
                    </a:solidFill>
                  </a:rPr>
                  <a:t>cea</a:t>
                </a:r>
                <a:r>
                  <a:rPr lang="en-GB" sz="2000" b="1" dirty="0">
                    <a:solidFill>
                      <a:schemeClr val="accent2"/>
                    </a:solidFill>
                  </a:rPr>
                  <a:t> </a:t>
                </a:r>
                <a:r>
                  <a:rPr lang="en-GB" sz="2000" b="1" dirty="0" err="1">
                    <a:solidFill>
                      <a:schemeClr val="accent2"/>
                    </a:solidFill>
                  </a:rPr>
                  <a:t>mai</a:t>
                </a:r>
                <a:r>
                  <a:rPr lang="en-GB" sz="2000" b="1" dirty="0">
                    <a:solidFill>
                      <a:schemeClr val="accent2"/>
                    </a:solidFill>
                  </a:rPr>
                  <a:t> </a:t>
                </a:r>
                <a:r>
                  <a:rPr lang="en-GB" sz="2000" b="1" dirty="0" err="1">
                    <a:solidFill>
                      <a:schemeClr val="accent2"/>
                    </a:solidFill>
                  </a:rPr>
                  <a:t>usor</a:t>
                </a:r>
                <a:r>
                  <a:rPr lang="en-GB" sz="2000" b="1" dirty="0">
                    <a:solidFill>
                      <a:schemeClr val="accent2"/>
                    </a:solidFill>
                  </a:rPr>
                  <a:t> de </a:t>
                </a:r>
                <a:r>
                  <a:rPr lang="en-GB" sz="2000" b="1" dirty="0" err="1">
                    <a:solidFill>
                      <a:schemeClr val="accent2"/>
                    </a:solidFill>
                  </a:rPr>
                  <a:t>atacat</a:t>
                </a:r>
                <a:r>
                  <a:rPr lang="en-GB" sz="2000" b="1" dirty="0">
                    <a:solidFill>
                      <a:schemeClr val="accent2"/>
                    </a:solidFill>
                  </a:rPr>
                  <a:t> </a:t>
                </a:r>
                <a:r>
                  <a:rPr lang="en-GB" sz="2000" b="1" dirty="0" err="1">
                    <a:solidFill>
                      <a:schemeClr val="accent2"/>
                    </a:solidFill>
                  </a:rPr>
                  <a:t>dintre</a:t>
                </a:r>
                <a:r>
                  <a:rPr lang="en-GB" sz="2000" b="1" dirty="0">
                    <a:solidFill>
                      <a:schemeClr val="accent2"/>
                    </a:solidFill>
                  </a:rPr>
                  <a:t> </a:t>
                </a:r>
                <a:r>
                  <a:rPr lang="en-GB" sz="2000" b="1" dirty="0" err="1">
                    <a:solidFill>
                      <a:schemeClr val="accent2"/>
                    </a:solidFill>
                  </a:rPr>
                  <a:t>clasele</a:t>
                </a:r>
                <a:r>
                  <a:rPr lang="en-GB" sz="2000" b="1" dirty="0">
                    <a:solidFill>
                      <a:schemeClr val="accent2"/>
                    </a:solidFill>
                  </a:rPr>
                  <a:t> </a:t>
                </a:r>
                <a:r>
                  <a:rPr lang="en-GB" sz="2000" b="1" dirty="0" err="1">
                    <a:solidFill>
                      <a:schemeClr val="accent2"/>
                    </a:solidFill>
                  </a:rPr>
                  <a:t>incorecte</a:t>
                </a:r>
                <a:endParaRPr lang="en-GB" sz="1600" dirty="0"/>
              </a:p>
              <a:p>
                <a:pPr marL="0" indent="0">
                  <a:buNone/>
                </a:pPr>
                <a:r>
                  <a:rPr lang="en-GB" sz="2000" b="1" dirty="0">
                    <a:solidFill>
                      <a:schemeClr val="accent5"/>
                    </a:solidFill>
                  </a:rPr>
                  <a:t>3. </a:t>
                </a:r>
                <a:r>
                  <a:rPr lang="en-GB" sz="2000" b="1" i="1" dirty="0">
                    <a:solidFill>
                      <a:schemeClr val="accent5"/>
                    </a:solidFill>
                  </a:rPr>
                  <a:t>Worst case:</a:t>
                </a:r>
                <a:endParaRPr lang="en-GB" sz="2000" i="1" dirty="0">
                  <a:solidFill>
                    <a:schemeClr val="accent5"/>
                  </a:solidFill>
                </a:endParaRPr>
              </a:p>
              <a:p>
                <a:pPr marL="0" indent="0">
                  <a:buNone/>
                </a:pPr>
                <a:r>
                  <a:rPr lang="en-GB" sz="2000" b="1" dirty="0"/>
                  <a:t>	</a:t>
                </a:r>
                <a:r>
                  <a:rPr lang="en-GB" sz="2000" b="1" dirty="0">
                    <a:solidFill>
                      <a:schemeClr val="accent2"/>
                    </a:solidFill>
                  </a:rPr>
                  <a:t> - </a:t>
                </a:r>
                <a:r>
                  <a:rPr lang="en-GB" sz="2000" b="1" dirty="0" err="1">
                    <a:solidFill>
                      <a:schemeClr val="accent2"/>
                    </a:solidFill>
                  </a:rPr>
                  <a:t>tinta</a:t>
                </a:r>
                <a:r>
                  <a:rPr lang="en-GB" sz="2000" b="1" dirty="0">
                    <a:solidFill>
                      <a:schemeClr val="accent2"/>
                    </a:solidFill>
                  </a:rPr>
                  <a:t> </a:t>
                </a:r>
                <a:r>
                  <a:rPr lang="en-GB" sz="2000" b="1" dirty="0" err="1">
                    <a:solidFill>
                      <a:schemeClr val="accent2"/>
                    </a:solidFill>
                  </a:rPr>
                  <a:t>este</a:t>
                </a:r>
                <a:r>
                  <a:rPr lang="en-GB" sz="2000" b="1" dirty="0">
                    <a:solidFill>
                      <a:schemeClr val="accent2"/>
                    </a:solidFill>
                  </a:rPr>
                  <a:t> </a:t>
                </a:r>
                <a:r>
                  <a:rPr lang="en-GB" sz="2000" b="1" dirty="0" err="1">
                    <a:solidFill>
                      <a:schemeClr val="accent2"/>
                    </a:solidFill>
                  </a:rPr>
                  <a:t>clasa</a:t>
                </a:r>
                <a:r>
                  <a:rPr lang="en-GB" sz="2000" b="1" dirty="0">
                    <a:solidFill>
                      <a:schemeClr val="accent2"/>
                    </a:solidFill>
                  </a:rPr>
                  <a:t> </a:t>
                </a:r>
                <a:r>
                  <a:rPr lang="en-GB" sz="2000" b="1" dirty="0" err="1">
                    <a:solidFill>
                      <a:schemeClr val="accent2"/>
                    </a:solidFill>
                  </a:rPr>
                  <a:t>cea</a:t>
                </a:r>
                <a:r>
                  <a:rPr lang="en-GB" sz="2000" b="1" dirty="0">
                    <a:solidFill>
                      <a:schemeClr val="accent2"/>
                    </a:solidFill>
                  </a:rPr>
                  <a:t> </a:t>
                </a:r>
                <a:r>
                  <a:rPr lang="en-GB" sz="2000" b="1" dirty="0" err="1">
                    <a:solidFill>
                      <a:schemeClr val="accent2"/>
                    </a:solidFill>
                  </a:rPr>
                  <a:t>mai</a:t>
                </a:r>
                <a:r>
                  <a:rPr lang="en-GB" sz="2000" b="1" dirty="0">
                    <a:solidFill>
                      <a:schemeClr val="accent2"/>
                    </a:solidFill>
                  </a:rPr>
                  <a:t> </a:t>
                </a:r>
                <a:r>
                  <a:rPr lang="en-GB" sz="2000" b="1" dirty="0" err="1">
                    <a:solidFill>
                      <a:schemeClr val="accent2"/>
                    </a:solidFill>
                  </a:rPr>
                  <a:t>greu</a:t>
                </a:r>
                <a:r>
                  <a:rPr lang="en-GB" sz="2000" b="1" dirty="0">
                    <a:solidFill>
                      <a:schemeClr val="accent2"/>
                    </a:solidFill>
                  </a:rPr>
                  <a:t> de </a:t>
                </a:r>
                <a:r>
                  <a:rPr lang="en-GB" sz="2000" b="1" dirty="0" err="1">
                    <a:solidFill>
                      <a:schemeClr val="accent2"/>
                    </a:solidFill>
                  </a:rPr>
                  <a:t>atacat</a:t>
                </a:r>
                <a:r>
                  <a:rPr lang="en-GB" sz="2000" b="1" dirty="0">
                    <a:solidFill>
                      <a:schemeClr val="accent2"/>
                    </a:solidFill>
                  </a:rPr>
                  <a:t> </a:t>
                </a:r>
                <a:r>
                  <a:rPr lang="en-GB" sz="2000" b="1" dirty="0" err="1">
                    <a:solidFill>
                      <a:schemeClr val="accent2"/>
                    </a:solidFill>
                  </a:rPr>
                  <a:t>dintre</a:t>
                </a:r>
                <a:r>
                  <a:rPr lang="en-GB" sz="2000" b="1" dirty="0">
                    <a:solidFill>
                      <a:schemeClr val="accent2"/>
                    </a:solidFill>
                  </a:rPr>
                  <a:t> </a:t>
                </a:r>
                <a:r>
                  <a:rPr lang="en-GB" sz="2000" b="1" dirty="0" err="1">
                    <a:solidFill>
                      <a:schemeClr val="accent2"/>
                    </a:solidFill>
                  </a:rPr>
                  <a:t>clasele</a:t>
                </a:r>
                <a:r>
                  <a:rPr lang="en-GB" sz="2000" b="1" dirty="0">
                    <a:solidFill>
                      <a:schemeClr val="accent2"/>
                    </a:solidFill>
                  </a:rPr>
                  <a:t> </a:t>
                </a:r>
                <a:r>
                  <a:rPr lang="en-GB" sz="2000" b="1" dirty="0" err="1">
                    <a:solidFill>
                      <a:schemeClr val="accent2"/>
                    </a:solidFill>
                  </a:rPr>
                  <a:t>incorecte</a:t>
                </a:r>
                <a:endParaRPr lang="en-GB" sz="2000" b="1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endParaRPr lang="en-GB" sz="2000" b="1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r>
                  <a:rPr lang="en-GB" sz="2000" b="1" dirty="0" err="1">
                    <a:solidFill>
                      <a:schemeClr val="accent3"/>
                    </a:solidFill>
                  </a:rPr>
                  <a:t>Codarea</a:t>
                </a:r>
                <a:r>
                  <a:rPr lang="en-GB" sz="2000" b="1" dirty="0">
                    <a:solidFill>
                      <a:schemeClr val="accent3"/>
                    </a:solidFill>
                  </a:rPr>
                  <a:t> </a:t>
                </a:r>
                <a:r>
                  <a:rPr lang="en-GB" sz="2000" b="1" dirty="0" err="1">
                    <a:solidFill>
                      <a:schemeClr val="accent3"/>
                    </a:solidFill>
                  </a:rPr>
                  <a:t>constrangerilor</a:t>
                </a:r>
                <a:r>
                  <a:rPr lang="en-GB" sz="2000" b="1" dirty="0">
                    <a:solidFill>
                      <a:schemeClr val="accent3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GB" sz="2000" b="1" dirty="0">
                    <a:solidFill>
                      <a:schemeClr val="accent5"/>
                    </a:solidFill>
                  </a:rPr>
                  <a:t>1. </a:t>
                </a:r>
                <a:r>
                  <a:rPr lang="en-GB" sz="2000" b="1" i="1" dirty="0">
                    <a:solidFill>
                      <a:schemeClr val="accent5"/>
                    </a:solidFill>
                  </a:rPr>
                  <a:t>Projected gradient descent</a:t>
                </a:r>
                <a:r>
                  <a:rPr lang="en-GB" sz="2000" b="1" dirty="0">
                    <a:solidFill>
                      <a:schemeClr val="accent5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GB" sz="2000" b="1" dirty="0">
                    <a:solidFill>
                      <a:schemeClr val="accent5"/>
                    </a:solidFill>
                  </a:rPr>
                  <a:t>2. </a:t>
                </a:r>
                <a:r>
                  <a:rPr lang="en-GB" sz="2000" b="1" i="1" dirty="0">
                    <a:solidFill>
                      <a:schemeClr val="accent5"/>
                    </a:solidFill>
                  </a:rPr>
                  <a:t>Clipped gradient descent</a:t>
                </a:r>
                <a:r>
                  <a:rPr lang="en-GB" sz="2000" b="1" dirty="0">
                    <a:solidFill>
                      <a:schemeClr val="accent5"/>
                    </a:solidFill>
                  </a:rPr>
                  <a:t> -&gt; </a:t>
                </a:r>
                <a:r>
                  <a:rPr lang="en-GB" sz="2000" i="1" dirty="0">
                    <a:solidFill>
                      <a:schemeClr val="accent5"/>
                    </a:solidFill>
                  </a:rPr>
                  <a:t>f(x + </a:t>
                </a:r>
                <a:r>
                  <a:rPr lang="el-GR" sz="2000" i="1" dirty="0">
                    <a:solidFill>
                      <a:schemeClr val="accent5"/>
                    </a:solidFill>
                  </a:rPr>
                  <a:t>δ) </a:t>
                </a:r>
                <a:r>
                  <a:rPr lang="en-US" sz="2000" i="1" dirty="0">
                    <a:solidFill>
                      <a:schemeClr val="accent5"/>
                    </a:solidFill>
                  </a:rPr>
                  <a:t>= </a:t>
                </a:r>
                <a:r>
                  <a:rPr lang="en-GB" sz="2000" i="1" dirty="0">
                    <a:solidFill>
                      <a:schemeClr val="accent5"/>
                    </a:solidFill>
                  </a:rPr>
                  <a:t>f(min(max(x + </a:t>
                </a:r>
                <a:r>
                  <a:rPr lang="el-GR" sz="2000" i="1" dirty="0">
                    <a:solidFill>
                      <a:schemeClr val="accent5"/>
                    </a:solidFill>
                  </a:rPr>
                  <a:t>δ</a:t>
                </a:r>
                <a:r>
                  <a:rPr lang="en-US" sz="2000" i="1" dirty="0">
                    <a:solidFill>
                      <a:schemeClr val="accent5"/>
                    </a:solidFill>
                  </a:rPr>
                  <a:t>, 0</a:t>
                </a:r>
                <a:r>
                  <a:rPr lang="el-GR" sz="2000" i="1" dirty="0">
                    <a:solidFill>
                      <a:schemeClr val="accent5"/>
                    </a:solidFill>
                  </a:rPr>
                  <a:t>) </a:t>
                </a:r>
                <a:r>
                  <a:rPr lang="en-US" sz="2000" i="1" dirty="0">
                    <a:solidFill>
                      <a:schemeClr val="accent5"/>
                    </a:solidFill>
                  </a:rPr>
                  <a:t>,1)</a:t>
                </a:r>
                <a:endParaRPr lang="en-GB" sz="2000" i="1" dirty="0">
                  <a:solidFill>
                    <a:schemeClr val="accent5"/>
                  </a:solidFill>
                </a:endParaRPr>
              </a:p>
              <a:p>
                <a:pPr marL="0" indent="0">
                  <a:buNone/>
                </a:pPr>
                <a:r>
                  <a:rPr lang="en-GB" sz="2000" b="1" dirty="0">
                    <a:solidFill>
                      <a:schemeClr val="accent5"/>
                    </a:solidFill>
                  </a:rPr>
                  <a:t>3. </a:t>
                </a:r>
                <a:r>
                  <a:rPr lang="en-GB" sz="2000" b="1" i="1" dirty="0">
                    <a:solidFill>
                      <a:schemeClr val="accent5"/>
                    </a:solidFill>
                  </a:rPr>
                  <a:t>Change of variables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000" i="1" dirty="0" smtClean="0">
                            <a:solidFill>
                              <a:schemeClr val="accent5"/>
                            </a:solidFill>
                          </a:rPr>
                          <m:t>δ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i="1" dirty="0">
                    <a:solidFill>
                      <a:schemeClr val="accent5"/>
                    </a:solidFill>
                  </a:rPr>
                  <a:t> = 1/2 * (tanh(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i="1" dirty="0">
                    <a:solidFill>
                      <a:schemeClr val="accent5"/>
                    </a:solidFill>
                  </a:rPr>
                  <a:t>) + 1) 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2000" i="1" dirty="0">
                  <a:solidFill>
                    <a:schemeClr val="accent5"/>
                  </a:solidFill>
                </a:endParaRPr>
              </a:p>
              <a:p>
                <a:pPr marL="0" indent="0">
                  <a:buNone/>
                </a:pPr>
                <a:endParaRPr lang="en-GB" sz="1600" i="1" dirty="0">
                  <a:solidFill>
                    <a:schemeClr val="accent5"/>
                  </a:solidFill>
                </a:endParaRPr>
              </a:p>
              <a:p>
                <a:pPr marL="0" indent="0">
                  <a:buNone/>
                </a:pPr>
                <a:endParaRPr lang="en-GB" sz="2000" b="1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endParaRPr lang="en-RO" sz="32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3D9535-0EFC-D3FB-96B6-C02BFAC351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112" y="1477525"/>
                <a:ext cx="11558954" cy="5451231"/>
              </a:xfrm>
              <a:blipFill>
                <a:blip r:embed="rId2"/>
                <a:stretch>
                  <a:fillRect l="-549" t="-1163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0193E5A9-F02A-F4B2-F240-7AAEF6118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AECB753-0B41-E1CC-67B6-2036D10BC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0B293BE-D468-E305-D80D-FCA4AA570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10B2D52-D5CE-F659-6DF5-8F25E3FB9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D1AEAF0-D67B-13C7-D015-7AE586BC0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310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9EA42D-25DD-B838-8C32-5A6085BA1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82F70E-286B-E2A4-C4DC-C2E7880BC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B01813-F5FB-55DB-C682-E84C4D12E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842083-0DB2-ABE6-FA24-463DE4E7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670930"/>
            <a:ext cx="9833548" cy="337255"/>
          </a:xfrm>
        </p:spPr>
        <p:txBody>
          <a:bodyPr anchor="b">
            <a:noAutofit/>
          </a:bodyPr>
          <a:lstStyle/>
          <a:p>
            <a:pPr algn="ctr"/>
            <a:r>
              <a:rPr lang="en-US" sz="2800"/>
              <a:t>2.1. Carlini &amp; Wagner</a:t>
            </a:r>
            <a:endParaRPr lang="en-RO" sz="60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5F2695-5DCF-F65C-CA33-CFE5E985C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13FF39-6418-7289-A888-C3AADAF68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0D7CBF1-D72D-F1EC-B1FD-915A681C5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E61D005-AC03-6A2C-FEC0-565EE8DEB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0329E6-61C0-59BC-4F9C-994F85874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647DA9-0B08-CA92-E953-8255AEC4C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3043" y="2066522"/>
            <a:ext cx="2898487" cy="12534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9240BA4-C339-3C77-F035-75A6F219B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3EE7471-EA56-C812-C7BA-D7FD7F950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9572946-989C-DA66-78ED-B6F2194A5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EC30F63-8117-27F8-E207-CD036A52B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E0AB518-03F4-A665-2E04-64A8A2FB7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21CEA0F-1FC9-7003-6841-94AF195D7D5F}"/>
              </a:ext>
            </a:extLst>
          </p:cNvPr>
          <p:cNvSpPr txBox="1"/>
          <p:nvPr/>
        </p:nvSpPr>
        <p:spPr>
          <a:xfrm>
            <a:off x="1225511" y="3660723"/>
            <a:ext cx="608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Scopul</a:t>
            </a:r>
            <a:r>
              <a:rPr lang="en-GB" dirty="0"/>
              <a:t> </a:t>
            </a:r>
            <a:r>
              <a:rPr lang="en-RO" dirty="0"/>
              <a:t>: sa se gaseasca </a:t>
            </a:r>
            <a:r>
              <a:rPr lang="el-GR" dirty="0"/>
              <a:t>δ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care </a:t>
            </a:r>
            <a:r>
              <a:rPr lang="en-GB" dirty="0"/>
              <a:t>D(x, x+</a:t>
            </a:r>
            <a:r>
              <a:rPr lang="el-GR" dirty="0"/>
              <a:t>δ)</a:t>
            </a:r>
            <a:r>
              <a:rPr lang="en-US" dirty="0"/>
              <a:t> e minima</a:t>
            </a:r>
            <a:r>
              <a:rPr lang="el-GR" dirty="0"/>
              <a:t>.</a:t>
            </a:r>
            <a:endParaRPr lang="en-RO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BD1D2C-4EB9-1A94-B8AE-856CC1B4C77D}"/>
              </a:ext>
            </a:extLst>
          </p:cNvPr>
          <p:cNvCxnSpPr>
            <a:cxnSpLocks/>
          </p:cNvCxnSpPr>
          <p:nvPr/>
        </p:nvCxnSpPr>
        <p:spPr>
          <a:xfrm>
            <a:off x="4161692" y="2581090"/>
            <a:ext cx="11704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83165EC-2E4D-9A44-84FC-11BEAFC0DF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28" r="7331"/>
          <a:stretch/>
        </p:blipFill>
        <p:spPr>
          <a:xfrm>
            <a:off x="5604268" y="2145452"/>
            <a:ext cx="3930189" cy="8905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75D833B-9E15-2DF1-15D4-A6862EA43DC1}"/>
              </a:ext>
            </a:extLst>
          </p:cNvPr>
          <p:cNvSpPr txBox="1"/>
          <p:nvPr/>
        </p:nvSpPr>
        <p:spPr>
          <a:xfrm>
            <a:off x="1228876" y="4183139"/>
            <a:ext cx="104061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Conditie</a:t>
            </a:r>
            <a:r>
              <a:rPr lang="en-GB" dirty="0"/>
              <a:t>: C(x + </a:t>
            </a:r>
            <a:r>
              <a:rPr lang="el-GR" dirty="0"/>
              <a:t>δ) = </a:t>
            </a:r>
            <a:r>
              <a:rPr lang="en-GB" dirty="0"/>
              <a:t>t </a:t>
            </a:r>
            <a:r>
              <a:rPr lang="en-GB" dirty="0" err="1"/>
              <a:t>daca</a:t>
            </a:r>
            <a:r>
              <a:rPr lang="en-GB" dirty="0"/>
              <a:t> f(x + </a:t>
            </a:r>
            <a:r>
              <a:rPr lang="el-GR" dirty="0"/>
              <a:t>δ) ≤ 0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GB" b="1" dirty="0"/>
              <a:t>c &lt; 1 =&gt; </a:t>
            </a:r>
            <a:r>
              <a:rPr lang="en-GB" dirty="0" err="1"/>
              <a:t>atacurile</a:t>
            </a:r>
            <a:r>
              <a:rPr lang="en-GB" dirty="0"/>
              <a:t> </a:t>
            </a:r>
            <a:r>
              <a:rPr lang="en-GB" dirty="0" err="1"/>
              <a:t>adversariale</a:t>
            </a:r>
            <a:r>
              <a:rPr lang="en-GB" dirty="0"/>
              <a:t> au o </a:t>
            </a:r>
            <a:r>
              <a:rPr lang="en-GB" dirty="0" err="1"/>
              <a:t>rată</a:t>
            </a:r>
            <a:r>
              <a:rPr lang="en-GB" dirty="0"/>
              <a:t> de </a:t>
            </a:r>
            <a:r>
              <a:rPr lang="en-GB" dirty="0" err="1"/>
              <a:t>succes</a:t>
            </a:r>
            <a:r>
              <a:rPr lang="en-GB" dirty="0"/>
              <a:t> </a:t>
            </a:r>
            <a:r>
              <a:rPr lang="en-GB" dirty="0" err="1"/>
              <a:t>scăzută</a:t>
            </a:r>
            <a:r>
              <a:rPr lang="en-GB" dirty="0"/>
              <a:t>, </a:t>
            </a:r>
            <a:r>
              <a:rPr lang="en-GB" dirty="0" err="1"/>
              <a:t>fiind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puțin</a:t>
            </a:r>
            <a:r>
              <a:rPr lang="en-GB" dirty="0"/>
              <a:t> </a:t>
            </a:r>
            <a:r>
              <a:rPr lang="en-GB" dirty="0" err="1"/>
              <a:t>eficiente</a:t>
            </a:r>
            <a:r>
              <a:rPr lang="en-GB" dirty="0"/>
              <a:t>.</a:t>
            </a:r>
          </a:p>
          <a:p>
            <a:r>
              <a:rPr lang="en-GB" b="1" dirty="0"/>
              <a:t>c &gt; 1 =&gt; </a:t>
            </a:r>
            <a:r>
              <a:rPr lang="en-GB" dirty="0" err="1"/>
              <a:t>atacurile</a:t>
            </a:r>
            <a:r>
              <a:rPr lang="en-GB" dirty="0"/>
              <a:t> </a:t>
            </a:r>
            <a:r>
              <a:rPr lang="en-GB" dirty="0" err="1"/>
              <a:t>devin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puțin</a:t>
            </a:r>
            <a:r>
              <a:rPr lang="en-GB" dirty="0"/>
              <a:t> </a:t>
            </a:r>
            <a:r>
              <a:rPr lang="en-GB" dirty="0" err="1"/>
              <a:t>eficiente</a:t>
            </a:r>
            <a:r>
              <a:rPr lang="en-GB" dirty="0"/>
              <a:t>, </a:t>
            </a:r>
            <a:r>
              <a:rPr lang="en-GB" dirty="0" err="1"/>
              <a:t>dar</a:t>
            </a:r>
            <a:r>
              <a:rPr lang="en-GB" dirty="0"/>
              <a:t> </a:t>
            </a:r>
            <a:r>
              <a:rPr lang="en-GB" dirty="0" err="1"/>
              <a:t>reușesc</a:t>
            </a:r>
            <a:r>
              <a:rPr lang="en-GB" dirty="0"/>
              <a:t> </a:t>
            </a:r>
            <a:r>
              <a:rPr lang="en-GB" dirty="0" err="1"/>
              <a:t>întotdeauna</a:t>
            </a:r>
            <a:r>
              <a:rPr lang="en-GB" dirty="0"/>
              <a:t> </a:t>
            </a:r>
            <a:r>
              <a:rPr lang="en-GB" dirty="0" err="1"/>
              <a:t>să</a:t>
            </a:r>
            <a:r>
              <a:rPr lang="en-GB" dirty="0"/>
              <a:t> </a:t>
            </a:r>
            <a:r>
              <a:rPr lang="en-GB" dirty="0" err="1"/>
              <a:t>inducă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eroare</a:t>
            </a:r>
            <a:r>
              <a:rPr lang="en-GB" dirty="0"/>
              <a:t> </a:t>
            </a:r>
            <a:r>
              <a:rPr lang="en-GB" dirty="0" err="1"/>
              <a:t>modelul</a:t>
            </a:r>
            <a:r>
              <a:rPr lang="en-GB" dirty="0"/>
              <a:t>.</a:t>
            </a:r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2882466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1C04DA-545C-EDA9-477B-9C115BB16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4FA287-9EA7-1450-DC31-B07D4758A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90C385-E11C-5CC9-2172-82F52343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CF3F9-D83D-FDCB-8205-459C1A83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670930"/>
            <a:ext cx="9833548" cy="337255"/>
          </a:xfrm>
        </p:spPr>
        <p:txBody>
          <a:bodyPr anchor="b">
            <a:noAutofit/>
          </a:bodyPr>
          <a:lstStyle/>
          <a:p>
            <a:pPr algn="ctr"/>
            <a:r>
              <a:rPr lang="en-US" sz="2800" dirty="0"/>
              <a:t>2.1. Carlini &amp; Wagner</a:t>
            </a:r>
            <a:endParaRPr lang="en-RO" sz="60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B1BA7B7-E11F-F9F4-A0B9-773C332ED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90A7670-2C3D-844B-6264-F21648FA1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F459FA5-3FDB-E896-AA18-AC70CB537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0A4A67E-A3A9-461E-6213-F224B4E45E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5CCC08C-1C55-CCBE-E9DD-C0D20FDA2E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7A5254-7730-5464-C46C-7EBD6CA94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BC8A858-527C-A44B-505F-606E16330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ACF4D62-8A35-6577-2E84-7FF18E861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6EDDC4E-E8A1-92AE-A4D9-535A4995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F18028C-24DB-AC9B-07C8-54D7FA0E0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125AD0-7041-4445-4B36-0D69CF540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047" y="167911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RO" dirty="0"/>
              <a:t>Am utilizat:</a:t>
            </a:r>
          </a:p>
          <a:p>
            <a:r>
              <a:rPr lang="en-RO" dirty="0"/>
              <a:t>	functia obiectiv: f6</a:t>
            </a:r>
          </a:p>
          <a:p>
            <a:r>
              <a:rPr lang="en-RO" dirty="0"/>
              <a:t>	best case strategy</a:t>
            </a:r>
          </a:p>
          <a:p>
            <a:r>
              <a:rPr lang="en-RO" dirty="0"/>
              <a:t>	schimbarea de variabila</a:t>
            </a:r>
          </a:p>
          <a:p>
            <a:pPr marL="0" indent="0">
              <a:buNone/>
            </a:pPr>
            <a:r>
              <a:rPr lang="en-RO" dirty="0"/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5E88B4-12B2-592E-AB2A-16E7120B9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520" y="4030435"/>
            <a:ext cx="66802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90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935</Words>
  <Application>Microsoft Macintosh PowerPoint</Application>
  <PresentationFormat>Widescreen</PresentationFormat>
  <Paragraphs>119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-Apple-System</vt:lpstr>
      <vt:lpstr>Aptos</vt:lpstr>
      <vt:lpstr>Aptos Display</vt:lpstr>
      <vt:lpstr>Arial</vt:lpstr>
      <vt:lpstr>Cambria Math</vt:lpstr>
      <vt:lpstr>Courier New</vt:lpstr>
      <vt:lpstr>Office Theme</vt:lpstr>
      <vt:lpstr>PowerPoint Presentation</vt:lpstr>
      <vt:lpstr>Cuprins</vt:lpstr>
      <vt:lpstr>1. Recunoasterea obiectelor</vt:lpstr>
      <vt:lpstr>2. Tehnici de atac</vt:lpstr>
      <vt:lpstr>2.1. PGD</vt:lpstr>
      <vt:lpstr>2.1. Carlini &amp; Wagner</vt:lpstr>
      <vt:lpstr>2.1. Carlini &amp; Wagner</vt:lpstr>
      <vt:lpstr>2.1. Carlini &amp; Wagner</vt:lpstr>
      <vt:lpstr>2.1. Carlini &amp; Wagner</vt:lpstr>
      <vt:lpstr>2.2. PGD</vt:lpstr>
      <vt:lpstr>3. Tehnici de aparare</vt:lpstr>
      <vt:lpstr>3.1. Defensive Distillation</vt:lpstr>
      <vt:lpstr>3.1. Defensive Distillation</vt:lpstr>
      <vt:lpstr>3.1. Defensive Distillation</vt:lpstr>
      <vt:lpstr>3.2. Adversarial Training</vt:lpstr>
      <vt:lpstr>3.1. Defensive Distillation</vt:lpstr>
      <vt:lpstr>4. Rezultate</vt:lpstr>
      <vt:lpstr>4. Rezultate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 Susnea</dc:creator>
  <cp:lastModifiedBy>Maria Susnea</cp:lastModifiedBy>
  <cp:revision>82</cp:revision>
  <dcterms:created xsi:type="dcterms:W3CDTF">2025-01-14T16:16:44Z</dcterms:created>
  <dcterms:modified xsi:type="dcterms:W3CDTF">2025-01-14T21:36:23Z</dcterms:modified>
</cp:coreProperties>
</file>