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70" r:id="rId12"/>
    <p:sldId id="273" r:id="rId13"/>
    <p:sldId id="277" r:id="rId14"/>
    <p:sldId id="274" r:id="rId15"/>
    <p:sldId id="275" r:id="rId16"/>
    <p:sldId id="276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EEEEE"/>
    <a:srgbClr val="FFFFFF"/>
    <a:srgbClr val="00A6D7"/>
    <a:srgbClr val="555555"/>
    <a:srgbClr val="777777"/>
    <a:srgbClr val="888888"/>
    <a:srgbClr val="AAAAAA"/>
    <a:srgbClr val="CC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79" autoAdjust="0"/>
    <p:restoredTop sz="80024" autoAdjust="0"/>
  </p:normalViewPr>
  <p:slideViewPr>
    <p:cSldViewPr>
      <p:cViewPr>
        <p:scale>
          <a:sx n="100" d="100"/>
          <a:sy n="100" d="100"/>
        </p:scale>
        <p:origin x="-12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246AD-AA32-4C1E-B89A-0DED96739310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E78966-BEFA-40BD-B24C-46E8E66EA8F7}">
      <dgm:prSet phldrT="[Texto]"/>
      <dgm:spPr/>
      <dgm:t>
        <a:bodyPr/>
        <a:lstStyle/>
        <a:p>
          <a:r>
            <a:rPr lang="es-ES" dirty="0" smtClean="0"/>
            <a:t>DETECTION</a:t>
          </a:r>
          <a:endParaRPr lang="en-US" dirty="0"/>
        </a:p>
      </dgm:t>
    </dgm:pt>
    <dgm:pt modelId="{09E76F3A-267D-44D6-8E3D-5195E84DD70A}" type="parTrans" cxnId="{F2DD27EB-8EAF-441A-BB32-50A8FE7529EC}">
      <dgm:prSet/>
      <dgm:spPr/>
      <dgm:t>
        <a:bodyPr/>
        <a:lstStyle/>
        <a:p>
          <a:endParaRPr lang="en-US"/>
        </a:p>
      </dgm:t>
    </dgm:pt>
    <dgm:pt modelId="{65FACB86-D3B5-4F48-9167-78838A52FF6E}" type="sibTrans" cxnId="{F2DD27EB-8EAF-441A-BB32-50A8FE7529EC}">
      <dgm:prSet/>
      <dgm:spPr/>
      <dgm:t>
        <a:bodyPr/>
        <a:lstStyle/>
        <a:p>
          <a:endParaRPr lang="en-US"/>
        </a:p>
      </dgm:t>
    </dgm:pt>
    <dgm:pt modelId="{B6084F25-2685-4FB1-9893-FFEF59B17FA7}">
      <dgm:prSet phldrT="[Texto]"/>
      <dgm:spPr/>
      <dgm:t>
        <a:bodyPr/>
        <a:lstStyle/>
        <a:p>
          <a:r>
            <a:rPr lang="es-ES" dirty="0" smtClean="0"/>
            <a:t>HOG </a:t>
          </a:r>
          <a:r>
            <a:rPr lang="es-ES" dirty="0" err="1" smtClean="0"/>
            <a:t>features</a:t>
          </a:r>
          <a:endParaRPr lang="en-US" dirty="0"/>
        </a:p>
      </dgm:t>
    </dgm:pt>
    <dgm:pt modelId="{FAD2B9D3-45D6-4F51-93D8-B43D84E44F1B}" type="parTrans" cxnId="{89FA3F27-FB80-4892-8D7C-D09A606BA05B}">
      <dgm:prSet/>
      <dgm:spPr/>
      <dgm:t>
        <a:bodyPr/>
        <a:lstStyle/>
        <a:p>
          <a:endParaRPr lang="en-US"/>
        </a:p>
      </dgm:t>
    </dgm:pt>
    <dgm:pt modelId="{B2D82265-34DB-4957-8DBF-5336BDBA4989}" type="sibTrans" cxnId="{89FA3F27-FB80-4892-8D7C-D09A606BA05B}">
      <dgm:prSet/>
      <dgm:spPr/>
      <dgm:t>
        <a:bodyPr/>
        <a:lstStyle/>
        <a:p>
          <a:endParaRPr lang="en-US"/>
        </a:p>
      </dgm:t>
    </dgm:pt>
    <dgm:pt modelId="{95C0FE6B-6444-4E80-BD16-0FAABA42C3AD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training</a:t>
          </a:r>
          <a:endParaRPr lang="en-US" dirty="0"/>
        </a:p>
      </dgm:t>
    </dgm:pt>
    <dgm:pt modelId="{884ACECC-B8BD-4696-BEF2-FE4A2E0E4403}" type="parTrans" cxnId="{F59F22B3-03DC-47A1-8682-5F56903E2BF1}">
      <dgm:prSet/>
      <dgm:spPr/>
      <dgm:t>
        <a:bodyPr/>
        <a:lstStyle/>
        <a:p>
          <a:endParaRPr lang="en-US"/>
        </a:p>
      </dgm:t>
    </dgm:pt>
    <dgm:pt modelId="{2E132990-5D29-4F8B-8571-A1A6CC6BD7DE}" type="sibTrans" cxnId="{F59F22B3-03DC-47A1-8682-5F56903E2BF1}">
      <dgm:prSet/>
      <dgm:spPr/>
      <dgm:t>
        <a:bodyPr/>
        <a:lstStyle/>
        <a:p>
          <a:endParaRPr lang="en-US"/>
        </a:p>
      </dgm:t>
    </dgm:pt>
    <dgm:pt modelId="{8ED086D1-987B-442A-94D2-DACF986B5E1E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n-US" dirty="0"/>
        </a:p>
      </dgm:t>
    </dgm:pt>
    <dgm:pt modelId="{A2075E99-6E5E-4CD9-9CD9-29FD724BDDDB}" type="parTrans" cxnId="{3E9AAE9B-0A79-4D6E-A7B6-AA35ADC5D3BC}">
      <dgm:prSet/>
      <dgm:spPr/>
      <dgm:t>
        <a:bodyPr/>
        <a:lstStyle/>
        <a:p>
          <a:endParaRPr lang="en-US"/>
        </a:p>
      </dgm:t>
    </dgm:pt>
    <dgm:pt modelId="{4ED9881A-265F-4C6C-8458-5B0BF0FBD8E0}" type="sibTrans" cxnId="{3E9AAE9B-0A79-4D6E-A7B6-AA35ADC5D3BC}">
      <dgm:prSet/>
      <dgm:spPr/>
      <dgm:t>
        <a:bodyPr/>
        <a:lstStyle/>
        <a:p>
          <a:endParaRPr lang="en-US"/>
        </a:p>
      </dgm:t>
    </dgm:pt>
    <dgm:pt modelId="{1A5B761E-1817-4630-9C2B-ABE7E4D7B696}" type="pres">
      <dgm:prSet presAssocID="{FF4246AD-AA32-4C1E-B89A-0DED9673931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A5956-9B43-42F1-A198-403FB4E4C27A}" type="pres">
      <dgm:prSet presAssocID="{1EE78966-BEFA-40BD-B24C-46E8E66EA8F7}" presName="centerShape" presStyleLbl="node0" presStyleIdx="0" presStyleCnt="1"/>
      <dgm:spPr/>
      <dgm:t>
        <a:bodyPr/>
        <a:lstStyle/>
        <a:p>
          <a:endParaRPr lang="en-US"/>
        </a:p>
      </dgm:t>
    </dgm:pt>
    <dgm:pt modelId="{ABA51FA4-1AA7-411C-B7C3-CCE5E385BA2E}" type="pres">
      <dgm:prSet presAssocID="{FAD2B9D3-45D6-4F51-93D8-B43D84E44F1B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52159A4-958B-410D-9865-89ACCB901191}" type="pres">
      <dgm:prSet presAssocID="{B6084F25-2685-4FB1-9893-FFEF59B17F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AB79-A8CA-44D8-8E02-3AF43223F97D}" type="pres">
      <dgm:prSet presAssocID="{884ACECC-B8BD-4696-BEF2-FE4A2E0E440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340F604-EEB7-4C1F-B356-6710A6CC3234}" type="pres">
      <dgm:prSet presAssocID="{95C0FE6B-6444-4E80-BD16-0FAABA42C3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C1BDB-2A4C-4AEB-92C6-BA6906AC5AA8}" type="pres">
      <dgm:prSet presAssocID="{A2075E99-6E5E-4CD9-9CD9-29FD724BDDD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1937D526-104A-499D-8169-DA87447F5225}" type="pres">
      <dgm:prSet presAssocID="{8ED086D1-987B-442A-94D2-DACF986B5E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7A7222-5635-45D8-865D-C55B83AD2AF9}" type="presOf" srcId="{FAD2B9D3-45D6-4F51-93D8-B43D84E44F1B}" destId="{ABA51FA4-1AA7-411C-B7C3-CCE5E385BA2E}" srcOrd="0" destOrd="0" presId="urn:microsoft.com/office/officeart/2005/8/layout/radial4"/>
    <dgm:cxn modelId="{AF1D10BC-E941-44C6-B85A-2A6984139AEB}" type="presOf" srcId="{B6084F25-2685-4FB1-9893-FFEF59B17FA7}" destId="{552159A4-958B-410D-9865-89ACCB901191}" srcOrd="0" destOrd="0" presId="urn:microsoft.com/office/officeart/2005/8/layout/radial4"/>
    <dgm:cxn modelId="{313A93B0-923B-414C-B5FA-A19CB45862B8}" type="presOf" srcId="{A2075E99-6E5E-4CD9-9CD9-29FD724BDDDB}" destId="{465C1BDB-2A4C-4AEB-92C6-BA6906AC5AA8}" srcOrd="0" destOrd="0" presId="urn:microsoft.com/office/officeart/2005/8/layout/radial4"/>
    <dgm:cxn modelId="{F59F22B3-03DC-47A1-8682-5F56903E2BF1}" srcId="{1EE78966-BEFA-40BD-B24C-46E8E66EA8F7}" destId="{95C0FE6B-6444-4E80-BD16-0FAABA42C3AD}" srcOrd="1" destOrd="0" parTransId="{884ACECC-B8BD-4696-BEF2-FE4A2E0E4403}" sibTransId="{2E132990-5D29-4F8B-8571-A1A6CC6BD7DE}"/>
    <dgm:cxn modelId="{E8FF05AE-AE7B-4D67-8B27-394284BBAE14}" type="presOf" srcId="{95C0FE6B-6444-4E80-BD16-0FAABA42C3AD}" destId="{2340F604-EEB7-4C1F-B356-6710A6CC3234}" srcOrd="0" destOrd="0" presId="urn:microsoft.com/office/officeart/2005/8/layout/radial4"/>
    <dgm:cxn modelId="{3E9AAE9B-0A79-4D6E-A7B6-AA35ADC5D3BC}" srcId="{1EE78966-BEFA-40BD-B24C-46E8E66EA8F7}" destId="{8ED086D1-987B-442A-94D2-DACF986B5E1E}" srcOrd="2" destOrd="0" parTransId="{A2075E99-6E5E-4CD9-9CD9-29FD724BDDDB}" sibTransId="{4ED9881A-265F-4C6C-8458-5B0BF0FBD8E0}"/>
    <dgm:cxn modelId="{89FA3F27-FB80-4892-8D7C-D09A606BA05B}" srcId="{1EE78966-BEFA-40BD-B24C-46E8E66EA8F7}" destId="{B6084F25-2685-4FB1-9893-FFEF59B17FA7}" srcOrd="0" destOrd="0" parTransId="{FAD2B9D3-45D6-4F51-93D8-B43D84E44F1B}" sibTransId="{B2D82265-34DB-4957-8DBF-5336BDBA4989}"/>
    <dgm:cxn modelId="{0DBAE74F-B32D-4598-B522-F4255737F6EC}" type="presOf" srcId="{8ED086D1-987B-442A-94D2-DACF986B5E1E}" destId="{1937D526-104A-499D-8169-DA87447F5225}" srcOrd="0" destOrd="0" presId="urn:microsoft.com/office/officeart/2005/8/layout/radial4"/>
    <dgm:cxn modelId="{A9992BB5-98BB-4EDB-9732-6FE74EF68D74}" type="presOf" srcId="{884ACECC-B8BD-4696-BEF2-FE4A2E0E4403}" destId="{D725AB79-A8CA-44D8-8E02-3AF43223F97D}" srcOrd="0" destOrd="0" presId="urn:microsoft.com/office/officeart/2005/8/layout/radial4"/>
    <dgm:cxn modelId="{F2DD27EB-8EAF-441A-BB32-50A8FE7529EC}" srcId="{FF4246AD-AA32-4C1E-B89A-0DED96739310}" destId="{1EE78966-BEFA-40BD-B24C-46E8E66EA8F7}" srcOrd="0" destOrd="0" parTransId="{09E76F3A-267D-44D6-8E3D-5195E84DD70A}" sibTransId="{65FACB86-D3B5-4F48-9167-78838A52FF6E}"/>
    <dgm:cxn modelId="{0ED20D0D-1A44-414E-A5CB-0909ADB72962}" type="presOf" srcId="{FF4246AD-AA32-4C1E-B89A-0DED96739310}" destId="{1A5B761E-1817-4630-9C2B-ABE7E4D7B696}" srcOrd="0" destOrd="0" presId="urn:microsoft.com/office/officeart/2005/8/layout/radial4"/>
    <dgm:cxn modelId="{4F96E0BF-4FEE-4D31-9617-91DABB7F951F}" type="presOf" srcId="{1EE78966-BEFA-40BD-B24C-46E8E66EA8F7}" destId="{A66A5956-9B43-42F1-A198-403FB4E4C27A}" srcOrd="0" destOrd="0" presId="urn:microsoft.com/office/officeart/2005/8/layout/radial4"/>
    <dgm:cxn modelId="{842301EB-8AD5-4840-B7B5-6E01E2C9E400}" type="presParOf" srcId="{1A5B761E-1817-4630-9C2B-ABE7E4D7B696}" destId="{A66A5956-9B43-42F1-A198-403FB4E4C27A}" srcOrd="0" destOrd="0" presId="urn:microsoft.com/office/officeart/2005/8/layout/radial4"/>
    <dgm:cxn modelId="{CDDB7E7A-DE17-406A-8510-0309E3851AE3}" type="presParOf" srcId="{1A5B761E-1817-4630-9C2B-ABE7E4D7B696}" destId="{ABA51FA4-1AA7-411C-B7C3-CCE5E385BA2E}" srcOrd="1" destOrd="0" presId="urn:microsoft.com/office/officeart/2005/8/layout/radial4"/>
    <dgm:cxn modelId="{45EE3E7F-2FB5-4EBD-A380-9CE9FB71205A}" type="presParOf" srcId="{1A5B761E-1817-4630-9C2B-ABE7E4D7B696}" destId="{552159A4-958B-410D-9865-89ACCB901191}" srcOrd="2" destOrd="0" presId="urn:microsoft.com/office/officeart/2005/8/layout/radial4"/>
    <dgm:cxn modelId="{6F78626D-9CF2-4F36-91AE-D2A365A50E75}" type="presParOf" srcId="{1A5B761E-1817-4630-9C2B-ABE7E4D7B696}" destId="{D725AB79-A8CA-44D8-8E02-3AF43223F97D}" srcOrd="3" destOrd="0" presId="urn:microsoft.com/office/officeart/2005/8/layout/radial4"/>
    <dgm:cxn modelId="{B4A4CB8E-1DE4-4137-B6E1-69C79E77E9F6}" type="presParOf" srcId="{1A5B761E-1817-4630-9C2B-ABE7E4D7B696}" destId="{2340F604-EEB7-4C1F-B356-6710A6CC3234}" srcOrd="4" destOrd="0" presId="urn:microsoft.com/office/officeart/2005/8/layout/radial4"/>
    <dgm:cxn modelId="{492C19D3-B94A-429A-B9C5-414433F69E34}" type="presParOf" srcId="{1A5B761E-1817-4630-9C2B-ABE7E4D7B696}" destId="{465C1BDB-2A4C-4AEB-92C6-BA6906AC5AA8}" srcOrd="5" destOrd="0" presId="urn:microsoft.com/office/officeart/2005/8/layout/radial4"/>
    <dgm:cxn modelId="{20596E8A-A916-4A6B-8ADD-9B9D1489A3E1}" type="presParOf" srcId="{1A5B761E-1817-4630-9C2B-ABE7E4D7B696}" destId="{1937D526-104A-499D-8169-DA87447F522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5956-9B43-42F1-A198-403FB4E4C27A}">
      <dsp:nvSpPr>
        <dsp:cNvPr id="0" name=""/>
        <dsp:cNvSpPr/>
      </dsp:nvSpPr>
      <dsp:spPr>
        <a:xfrm>
          <a:off x="2310552" y="2052482"/>
          <a:ext cx="1709175" cy="170917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DETECTION</a:t>
          </a:r>
          <a:endParaRPr lang="en-US" sz="1700" kern="1200" dirty="0"/>
        </a:p>
      </dsp:txBody>
      <dsp:txXfrm>
        <a:off x="2560855" y="2302785"/>
        <a:ext cx="1208569" cy="1208569"/>
      </dsp:txXfrm>
    </dsp:sp>
    <dsp:sp modelId="{ABA51FA4-1AA7-411C-B7C3-CCE5E385BA2E}">
      <dsp:nvSpPr>
        <dsp:cNvPr id="0" name=""/>
        <dsp:cNvSpPr/>
      </dsp:nvSpPr>
      <dsp:spPr>
        <a:xfrm rot="12900000">
          <a:off x="1196462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2159A4-958B-410D-9865-89ACCB901191}">
      <dsp:nvSpPr>
        <dsp:cNvPr id="0" name=""/>
        <dsp:cNvSpPr/>
      </dsp:nvSpPr>
      <dsp:spPr>
        <a:xfrm>
          <a:off x="504442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HOG </a:t>
          </a:r>
          <a:r>
            <a:rPr lang="es-ES" sz="2800" kern="1200" dirty="0" err="1" smtClean="0"/>
            <a:t>features</a:t>
          </a:r>
          <a:endParaRPr lang="en-US" sz="2800" kern="1200" dirty="0"/>
        </a:p>
      </dsp:txBody>
      <dsp:txXfrm>
        <a:off x="542488" y="1001058"/>
        <a:ext cx="1547624" cy="1222881"/>
      </dsp:txXfrm>
    </dsp:sp>
    <dsp:sp modelId="{D725AB79-A8CA-44D8-8E02-3AF43223F97D}">
      <dsp:nvSpPr>
        <dsp:cNvPr id="0" name=""/>
        <dsp:cNvSpPr/>
      </dsp:nvSpPr>
      <dsp:spPr>
        <a:xfrm rot="16200000">
          <a:off x="2502492" y="1069144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40F604-EEB7-4C1F-B356-6710A6CC3234}">
      <dsp:nvSpPr>
        <dsp:cNvPr id="0" name=""/>
        <dsp:cNvSpPr/>
      </dsp:nvSpPr>
      <dsp:spPr>
        <a:xfrm>
          <a:off x="2353281" y="567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training</a:t>
          </a:r>
          <a:endParaRPr lang="en-US" sz="2800" kern="1200" dirty="0"/>
        </a:p>
      </dsp:txBody>
      <dsp:txXfrm>
        <a:off x="2391327" y="38613"/>
        <a:ext cx="1547624" cy="1222881"/>
      </dsp:txXfrm>
    </dsp:sp>
    <dsp:sp modelId="{465C1BDB-2A4C-4AEB-92C6-BA6906AC5AA8}">
      <dsp:nvSpPr>
        <dsp:cNvPr id="0" name=""/>
        <dsp:cNvSpPr/>
      </dsp:nvSpPr>
      <dsp:spPr>
        <a:xfrm rot="19500000">
          <a:off x="3808523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37D526-104A-499D-8169-DA87447F5225}">
      <dsp:nvSpPr>
        <dsp:cNvPr id="0" name=""/>
        <dsp:cNvSpPr/>
      </dsp:nvSpPr>
      <dsp:spPr>
        <a:xfrm>
          <a:off x="4202120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</a:t>
          </a:r>
          <a:r>
            <a:rPr lang="es-ES" sz="2800" kern="1200" dirty="0" err="1" smtClean="0"/>
            <a:t>testing</a:t>
          </a:r>
          <a:endParaRPr lang="en-US" sz="2800" kern="1200" dirty="0"/>
        </a:p>
      </dsp:txBody>
      <dsp:txXfrm>
        <a:off x="4240166" y="1001058"/>
        <a:ext cx="1547624" cy="122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8342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48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shape/appearance in image can be described as a distribution of intensity gradients or edge directions. </a:t>
            </a:r>
          </a:p>
          <a:p>
            <a:r>
              <a:rPr lang="en-US" dirty="0" smtClean="0"/>
              <a:t>Image divided into small regions(cells); histograms of gradient direction for each pixel in a particular ’cell’  computed. </a:t>
            </a:r>
          </a:p>
          <a:p>
            <a:r>
              <a:rPr lang="en-US" dirty="0" smtClean="0"/>
              <a:t>HOG descriptor made by concatenating all histograms from each cell. </a:t>
            </a:r>
          </a:p>
          <a:p>
            <a:r>
              <a:rPr lang="en-US" dirty="0" smtClean="0"/>
              <a:t>Histograms contrast normalized across ’block’  (larger spatial region); eventually over all cells in block for better accuracy. 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73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65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7F6E5C7-7311-463D-9A63-0F1E6D1EC37F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3A0304-17CB-41CA-B441-3241F979ADBE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Object Detection in Medical Images</a:t>
            </a:r>
            <a:endParaRPr lang="nl-NL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IN4307- Medical Visuallization Final Project</a:t>
            </a:r>
            <a:endParaRPr lang="nl-NL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584700"/>
            <a:ext cx="7658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Maria Silos </a:t>
            </a:r>
            <a:r>
              <a:rPr lang="en-US" sz="1200" b="1" dirty="0" err="1" smtClean="0"/>
              <a:t>Viu</a:t>
            </a:r>
            <a:r>
              <a:rPr lang="en-US" sz="1200" b="1" dirty="0" smtClean="0"/>
              <a:t> - 4501888 </a:t>
            </a:r>
            <a:endParaRPr lang="en-US" sz="1200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7886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Meghna Hukeri - 4477871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smtClean="0"/>
              <a:t>SVM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0213" y="1196752"/>
            <a:ext cx="5510741" cy="41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9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 smtClean="0"/>
              <a:t>Varying</a:t>
            </a:r>
            <a:r>
              <a:rPr lang="es-ES" dirty="0" smtClean="0"/>
              <a:t>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/>
              <a:t>threshold</a:t>
            </a:r>
            <a:r>
              <a:rPr lang="es-ES" dirty="0" smtClean="0"/>
              <a:t> </a:t>
            </a:r>
            <a:r>
              <a:rPr lang="es-ES" b="1" i="1" dirty="0" err="1" smtClean="0"/>
              <a:t>does</a:t>
            </a:r>
            <a:r>
              <a:rPr lang="es-ES" b="1" i="1" dirty="0" smtClean="0"/>
              <a:t> </a:t>
            </a:r>
            <a:r>
              <a:rPr lang="es-ES" b="1" i="1" dirty="0" err="1" smtClean="0"/>
              <a:t>not</a:t>
            </a:r>
            <a:r>
              <a:rPr lang="es-ES" b="1" i="1" dirty="0" smtClean="0"/>
              <a:t> </a:t>
            </a:r>
            <a:r>
              <a:rPr lang="es-ES" b="1" i="1" dirty="0" err="1" smtClean="0"/>
              <a:t>affect</a:t>
            </a:r>
            <a:r>
              <a:rPr lang="es-ES" b="1" i="1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score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prediction</a:t>
            </a:r>
            <a:endParaRPr lang="es-ES" dirty="0" smtClean="0"/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6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Megana Hukeri\Desktop\medvis  images\patchsiz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286412" cy="4272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8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patches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score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computational</a:t>
            </a:r>
            <a:r>
              <a:rPr lang="es-ES" dirty="0" smtClean="0"/>
              <a:t> time </a:t>
            </a:r>
            <a:r>
              <a:rPr lang="es-ES" dirty="0" err="1" smtClean="0"/>
              <a:t>increases</a:t>
            </a:r>
            <a:r>
              <a:rPr lang="es-ES" dirty="0" smtClean="0"/>
              <a:t> a </a:t>
            </a:r>
            <a:r>
              <a:rPr lang="es-ES" dirty="0" err="1" smtClean="0"/>
              <a:t>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decrease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endParaRPr lang="es-ES" dirty="0" smtClean="0"/>
          </a:p>
          <a:p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: </a:t>
            </a:r>
            <a:r>
              <a:rPr lang="es-ES" b="1" dirty="0" smtClean="0"/>
              <a:t>10 </a:t>
            </a:r>
            <a:r>
              <a:rPr lang="es-ES" b="1" dirty="0" err="1" smtClean="0"/>
              <a:t>pixels</a:t>
            </a:r>
            <a:endParaRPr lang="es-ES" b="1" dirty="0" smtClean="0"/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7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Megana Hukeri\Desktop\medvis  images\prk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59" y="2143116"/>
            <a:ext cx="4608933" cy="3662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89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SVC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C:\Users\Megana Hukeri\Desktop\medvis  images\prs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3" y="2000241"/>
            <a:ext cx="4692331" cy="3821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28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 descr="C:\Users\Megana Hukeri\Desktop\medvis  images\prr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3" y="1928802"/>
            <a:ext cx="4866239" cy="3786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89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713" y="248210"/>
            <a:ext cx="7772400" cy="1143000"/>
          </a:xfrm>
        </p:spPr>
        <p:txBody>
          <a:bodyPr/>
          <a:lstStyle/>
          <a:p>
            <a:r>
              <a:rPr lang="es-ES" dirty="0" err="1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6449" y="1052736"/>
            <a:ext cx="7772400" cy="3778250"/>
          </a:xfrm>
        </p:spPr>
        <p:txBody>
          <a:bodyPr/>
          <a:lstStyle/>
          <a:p>
            <a:r>
              <a:rPr lang="es-ES" dirty="0" err="1" smtClean="0"/>
              <a:t>Varying</a:t>
            </a:r>
            <a:r>
              <a:rPr lang="es-ES" dirty="0" smtClean="0"/>
              <a:t>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s-ES" sz="2000" dirty="0" err="1"/>
              <a:t>B</a:t>
            </a:r>
            <a:r>
              <a:rPr lang="es-ES" sz="2000" dirty="0" err="1" smtClean="0"/>
              <a:t>est</a:t>
            </a:r>
            <a:r>
              <a:rPr lang="es-ES" sz="2000" dirty="0" smtClean="0"/>
              <a:t> </a:t>
            </a:r>
            <a:r>
              <a:rPr lang="es-ES" sz="2000" dirty="0" err="1" smtClean="0"/>
              <a:t>prediction</a:t>
            </a:r>
            <a:r>
              <a:rPr lang="es-ES" sz="2000" dirty="0" smtClean="0"/>
              <a:t> </a:t>
            </a:r>
            <a:r>
              <a:rPr lang="es-ES" sz="2000" dirty="0" err="1" smtClean="0"/>
              <a:t>by</a:t>
            </a:r>
            <a:r>
              <a:rPr lang="es-ES" sz="2000" dirty="0" smtClean="0"/>
              <a:t>: 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</a:t>
            </a:r>
          </a:p>
          <a:p>
            <a:pPr marL="457200" lvl="1" indent="0">
              <a:buNone/>
            </a:pP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err="1" smtClean="0"/>
              <a:t>Varying</a:t>
            </a:r>
            <a:r>
              <a:rPr lang="es-ES" dirty="0" smtClean="0"/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sz="1800" dirty="0" err="1" smtClean="0"/>
              <a:t>Best</a:t>
            </a:r>
            <a:r>
              <a:rPr lang="es-ES" sz="1800" dirty="0" smtClean="0"/>
              <a:t> </a:t>
            </a:r>
            <a:r>
              <a:rPr lang="es-ES" sz="1800" dirty="0" err="1" smtClean="0"/>
              <a:t>prediction</a:t>
            </a:r>
            <a:r>
              <a:rPr lang="es-ES" sz="1800" dirty="0" smtClean="0"/>
              <a:t> </a:t>
            </a:r>
            <a:r>
              <a:rPr lang="es-ES" sz="1800" dirty="0" err="1" smtClean="0"/>
              <a:t>by</a:t>
            </a:r>
            <a:r>
              <a:rPr lang="es-ES" sz="1800" dirty="0" smtClean="0"/>
              <a:t>: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(n=30) </a:t>
            </a:r>
            <a:r>
              <a:rPr lang="es-ES" sz="1800" dirty="0" smtClean="0"/>
              <a:t>and 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lecha abajo 5"/>
          <p:cNvSpPr/>
          <p:nvPr/>
        </p:nvSpPr>
        <p:spPr bwMode="auto">
          <a:xfrm>
            <a:off x="4094892" y="3079830"/>
            <a:ext cx="360040" cy="32942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77213" y="3450714"/>
            <a:ext cx="115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2</a:t>
            </a:r>
            <a:endParaRPr lang="en-U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714856" y="3470707"/>
            <a:ext cx="1251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10</a:t>
            </a:r>
            <a:endParaRPr lang="en-U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891682" y="4127965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Lower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computational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cost</a:t>
            </a:r>
            <a:endParaRPr lang="en-US" sz="1600" b="1" dirty="0"/>
          </a:p>
        </p:txBody>
      </p:sp>
      <p:sp>
        <p:nvSpPr>
          <p:cNvPr id="13" name="Rectángulo 12"/>
          <p:cNvSpPr/>
          <p:nvPr/>
        </p:nvSpPr>
        <p:spPr bwMode="auto">
          <a:xfrm>
            <a:off x="6562191" y="2636913"/>
            <a:ext cx="1512168" cy="50405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" name="Flecha abajo 13"/>
          <p:cNvSpPr/>
          <p:nvPr/>
        </p:nvSpPr>
        <p:spPr bwMode="auto">
          <a:xfrm>
            <a:off x="7069460" y="3173212"/>
            <a:ext cx="360040" cy="32942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Flecha abajo 14"/>
          <p:cNvSpPr/>
          <p:nvPr/>
        </p:nvSpPr>
        <p:spPr bwMode="auto">
          <a:xfrm>
            <a:off x="7091080" y="3772629"/>
            <a:ext cx="360040" cy="32942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0332" y="4695638"/>
            <a:ext cx="403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Classifier</a:t>
            </a:r>
            <a:r>
              <a:rPr lang="es-ES" dirty="0" smtClean="0"/>
              <a:t> performance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endParaRPr lang="en-US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314199" y="4628499"/>
            <a:ext cx="444076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Random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Forest</a:t>
            </a:r>
            <a:r>
              <a:rPr lang="es-ES" sz="2000" b="1" dirty="0" smtClean="0"/>
              <a:t> (n=5): </a:t>
            </a:r>
            <a:r>
              <a:rPr lang="es-ES" sz="2000" dirty="0" smtClean="0"/>
              <a:t>AUC=0.73</a:t>
            </a:r>
          </a:p>
          <a:p>
            <a:r>
              <a:rPr lang="es-ES" sz="2000" b="1" dirty="0" smtClean="0"/>
              <a:t>KNN (k=30): </a:t>
            </a:r>
            <a:r>
              <a:rPr lang="es-ES" sz="2000" dirty="0" smtClean="0"/>
              <a:t>AUC=0.72</a:t>
            </a:r>
            <a:r>
              <a:rPr lang="es-ES" b="1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41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C96-DBE1-4554-93F5-242B2DE63132}" type="datetime4">
              <a:rPr lang="en-US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08056-ED08-4034-BEB0-71A49E5B3138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Identification of objects in medical images needs to be automated</a:t>
            </a:r>
          </a:p>
          <a:p>
            <a:r>
              <a:rPr lang="nl-NL" dirty="0" smtClean="0"/>
              <a:t>Reduces the possiblity of human errors like incorrect diagnosis</a:t>
            </a:r>
          </a:p>
          <a:p>
            <a:r>
              <a:rPr lang="nl-NL" dirty="0" smtClean="0"/>
              <a:t>Overall process speed increased significantly</a:t>
            </a:r>
          </a:p>
          <a:p>
            <a:r>
              <a:rPr lang="nl-NL" smtClean="0"/>
              <a:t>Our work</a:t>
            </a:r>
            <a:r>
              <a:rPr lang="nl-NL" smtClean="0">
                <a:sym typeface="Wingdings" panose="05000000000000000000" pitchFamily="2" charset="2"/>
              </a:rPr>
              <a:t></a:t>
            </a:r>
            <a:r>
              <a:rPr lang="nl-NL" smtClean="0"/>
              <a:t> </a:t>
            </a:r>
            <a:r>
              <a:rPr lang="nl-NL" dirty="0" smtClean="0"/>
              <a:t>Detecting femoral head in 2D X Ray Image.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Oriented Gradients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7772400" cy="3778250"/>
          </a:xfrm>
        </p:spPr>
        <p:txBody>
          <a:bodyPr/>
          <a:lstStyle/>
          <a:p>
            <a:r>
              <a:rPr lang="en-US" dirty="0" smtClean="0"/>
              <a:t>Image appearance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intensity gradients or edge directions. </a:t>
            </a:r>
          </a:p>
          <a:p>
            <a:r>
              <a:rPr lang="en-US" dirty="0" smtClean="0"/>
              <a:t>Image divided into small regions (cells).</a:t>
            </a:r>
          </a:p>
          <a:p>
            <a:r>
              <a:rPr lang="en-US" dirty="0" smtClean="0"/>
              <a:t>Histograms contrast normalization across </a:t>
            </a:r>
            <a:r>
              <a:rPr lang="en-US" dirty="0" smtClean="0"/>
              <a:t>’block’</a:t>
            </a:r>
          </a:p>
          <a:p>
            <a:r>
              <a:rPr lang="en-US" dirty="0" smtClean="0"/>
              <a:t>HOG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normalized descriptor </a:t>
            </a:r>
            <a:r>
              <a:rPr lang="en-US" dirty="0" smtClean="0">
                <a:sym typeface="Wingdings" panose="05000000000000000000" pitchFamily="2" charset="2"/>
              </a:rPr>
              <a:t>blocks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9936" y="3645024"/>
            <a:ext cx="4362064" cy="2023939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flipH="1">
            <a:off x="3347864" y="4293096"/>
            <a:ext cx="9361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716666" y="4062263"/>
            <a:ext cx="6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cell</a:t>
            </a:r>
            <a:endParaRPr lang="en-US" dirty="0"/>
          </a:p>
        </p:txBody>
      </p:sp>
      <p:sp>
        <p:nvSpPr>
          <p:cNvPr id="11" name="Abrir llave 10"/>
          <p:cNvSpPr/>
          <p:nvPr/>
        </p:nvSpPr>
        <p:spPr bwMode="auto">
          <a:xfrm>
            <a:off x="3851921" y="4627825"/>
            <a:ext cx="168015" cy="745391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 bwMode="auto">
          <a:xfrm flipH="1">
            <a:off x="3275857" y="5000520"/>
            <a:ext cx="432047" cy="126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435336" y="4746277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9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 </a:t>
            </a:r>
            <a:endParaRPr lang="en-U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51959278"/>
              </p:ext>
            </p:extLst>
          </p:nvPr>
        </p:nvGraphicFramePr>
        <p:xfrm>
          <a:off x="2807853" y="528053"/>
          <a:ext cx="6330280" cy="376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3087111" y="136603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43495" y="29722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487593" y="1209388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827" y="2765615"/>
            <a:ext cx="4065771" cy="304932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auto">
          <a:xfrm>
            <a:off x="2987824" y="4363195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23928" y="4581128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P1=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2987824" y="3978299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917662" y="415195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P2=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3008063" y="3498191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937901" y="369029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P3= 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83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4" animBg="1"/>
      <p:bldP spid="13" grpId="0"/>
      <p:bldP spid="13" grpId="3"/>
      <p:bldP spid="14" grpId="0" animBg="1"/>
      <p:bldP spid="14" grpId="1" animBg="1"/>
      <p:bldP spid="15" grpId="0"/>
      <p:bldP spid="15" grpId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approaches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492896"/>
            <a:ext cx="4344226" cy="32581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 bwMode="auto">
          <a:xfrm>
            <a:off x="1403648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1547664" y="4027289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554873" y="4221088"/>
            <a:ext cx="712872" cy="5982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2727885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177745" y="4293096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72458" y="3356992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48050" y="3951426"/>
            <a:ext cx="3771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dirty="0" err="1" smtClean="0"/>
              <a:t>Take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probable </a:t>
            </a:r>
            <a:r>
              <a:rPr lang="es-ES" sz="1800" dirty="0" err="1" smtClean="0"/>
              <a:t>among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non-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r>
              <a:rPr lang="es-ES" sz="1800" dirty="0" smtClean="0"/>
              <a:t> </a:t>
            </a:r>
            <a:endParaRPr lang="en-US" sz="1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11238" y="1132056"/>
            <a:ext cx="606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endParaRPr lang="es-ES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 smtClean="0"/>
              <a:t>Non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Suppresion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81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Scoring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prediction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762000" y="1304376"/>
            <a:ext cx="7865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 smtClean="0"/>
              <a:t>Measure</a:t>
            </a:r>
            <a:r>
              <a:rPr lang="es-ES" sz="2000" dirty="0" smtClean="0"/>
              <a:t> </a:t>
            </a:r>
            <a:r>
              <a:rPr lang="es-ES" sz="2000" dirty="0" err="1" smtClean="0"/>
              <a:t>overlap</a:t>
            </a:r>
            <a:r>
              <a:rPr lang="es-ES" sz="2000" dirty="0" smtClean="0"/>
              <a:t> </a:t>
            </a:r>
            <a:r>
              <a:rPr lang="es-ES" sz="2000" dirty="0" err="1" smtClean="0"/>
              <a:t>area</a:t>
            </a:r>
            <a:r>
              <a:rPr lang="es-ES" sz="2000" dirty="0" smtClean="0"/>
              <a:t> </a:t>
            </a:r>
            <a:r>
              <a:rPr lang="es-ES" sz="2000" dirty="0" err="1" smtClean="0"/>
              <a:t>between</a:t>
            </a:r>
            <a:r>
              <a:rPr lang="es-ES" sz="2000" dirty="0" smtClean="0"/>
              <a:t> </a:t>
            </a:r>
            <a:r>
              <a:rPr lang="es-ES" sz="2000" b="1" dirty="0" smtClean="0"/>
              <a:t>real</a:t>
            </a:r>
            <a:r>
              <a:rPr lang="es-ES" sz="2000" dirty="0" smtClean="0"/>
              <a:t> and </a:t>
            </a:r>
            <a:r>
              <a:rPr lang="es-ES" sz="2000" b="1" dirty="0" err="1" smtClean="0"/>
              <a:t>predicted</a:t>
            </a:r>
            <a:r>
              <a:rPr lang="es-ES" sz="2000" dirty="0" smtClean="0"/>
              <a:t> </a:t>
            </a:r>
            <a:r>
              <a:rPr lang="es-ES" sz="2000" dirty="0" err="1" smtClean="0"/>
              <a:t>patch</a:t>
            </a:r>
            <a:r>
              <a:rPr lang="es-ES" sz="2000" dirty="0" smtClean="0"/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79" y="2326536"/>
            <a:ext cx="4632258" cy="347419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 bwMode="auto">
          <a:xfrm>
            <a:off x="1525544" y="3993061"/>
            <a:ext cx="970014" cy="944665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337587" y="3929000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30313" t="43700" r="42519" b="40200"/>
          <a:stretch/>
        </p:blipFill>
        <p:spPr>
          <a:xfrm>
            <a:off x="5295030" y="3760982"/>
            <a:ext cx="2088232" cy="6960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CuadroTexto 12"/>
              <p:cNvSpPr txBox="1"/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blipFill rotWithShape="0">
                <a:blip r:embed="rId4"/>
                <a:stretch>
                  <a:fillRect l="-1262" t="-2703" r="-220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1334407" y="35311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5395" y="473568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434185" y="2641777"/>
            <a:ext cx="134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8000"/>
                </a:solidFill>
              </a:rPr>
              <a:t>A: real </a:t>
            </a:r>
            <a:r>
              <a:rPr lang="es-ES" sz="1600" dirty="0" err="1" smtClean="0">
                <a:solidFill>
                  <a:srgbClr val="008000"/>
                </a:solidFill>
              </a:rPr>
              <a:t>patch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34185" y="2933704"/>
            <a:ext cx="1842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B: </a:t>
            </a:r>
            <a:r>
              <a:rPr lang="es-ES" sz="1600" dirty="0" err="1" smtClean="0">
                <a:solidFill>
                  <a:srgbClr val="0070C0"/>
                </a:solidFill>
              </a:rPr>
              <a:t>predicted</a:t>
            </a:r>
            <a:r>
              <a:rPr lang="es-ES" sz="1600" dirty="0" smtClean="0">
                <a:solidFill>
                  <a:srgbClr val="0070C0"/>
                </a:solidFill>
              </a:rPr>
              <a:t> </a:t>
            </a:r>
            <a:r>
              <a:rPr lang="es-ES" sz="1600" dirty="0" err="1" smtClean="0">
                <a:solidFill>
                  <a:srgbClr val="0070C0"/>
                </a:solidFill>
              </a:rPr>
              <a:t>patch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7551025" y="4272405"/>
            <a:ext cx="1368152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[</a:t>
            </a:r>
            <a:r>
              <a:rPr lang="es-ES" sz="1100" dirty="0" err="1" smtClean="0">
                <a:solidFill>
                  <a:schemeClr val="tx1"/>
                </a:solidFill>
                <a:latin typeface="Tahoma" charset="0"/>
              </a:rPr>
              <a:t>Ginneken</a:t>
            </a: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 2002]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83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762000" y="1304376"/>
            <a:ext cx="7865218" cy="173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/>
              <a:t>Compare </a:t>
            </a:r>
            <a:r>
              <a:rPr lang="es-ES" sz="1800" dirty="0" err="1" smtClean="0"/>
              <a:t>both</a:t>
            </a:r>
            <a:r>
              <a:rPr lang="es-ES" sz="1800" dirty="0" smtClean="0"/>
              <a:t> </a:t>
            </a:r>
            <a:r>
              <a:rPr lang="es-ES" sz="1800" dirty="0" err="1" smtClean="0"/>
              <a:t>approaches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/>
              <a:t> </a:t>
            </a:r>
            <a:r>
              <a:rPr lang="es-ES" sz="1800" dirty="0" err="1" smtClean="0"/>
              <a:t>varying</a:t>
            </a:r>
            <a:r>
              <a:rPr lang="es-ES" sz="1800" dirty="0" smtClean="0"/>
              <a:t> </a:t>
            </a:r>
            <a:r>
              <a:rPr lang="es-ES" sz="1800" dirty="0" err="1" smtClean="0"/>
              <a:t>parameters</a:t>
            </a:r>
            <a:r>
              <a:rPr lang="es-ES" sz="1800" dirty="0" smtClean="0"/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s-ES" sz="1800" b="1" dirty="0" smtClean="0"/>
              <a:t> </a:t>
            </a:r>
            <a:r>
              <a:rPr lang="es-ES" sz="1800" dirty="0" err="1" smtClean="0"/>
              <a:t>between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1760" y="3284984"/>
            <a:ext cx="2950488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CLASSIFIERS: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1800" dirty="0" smtClean="0">
                <a:solidFill>
                  <a:schemeClr val="tx1"/>
                </a:solidFill>
              </a:rPr>
              <a:t>K </a:t>
            </a:r>
            <a:r>
              <a:rPr lang="es-ES" sz="1800" dirty="0" err="1" smtClean="0">
                <a:solidFill>
                  <a:schemeClr val="tx1"/>
                </a:solidFill>
              </a:rPr>
              <a:t>Nearest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Neighbors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Support</a:t>
            </a:r>
            <a:r>
              <a:rPr lang="es-ES" sz="1800" dirty="0" smtClean="0">
                <a:solidFill>
                  <a:schemeClr val="tx1"/>
                </a:solidFill>
              </a:rPr>
              <a:t> Vector Machine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Random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Forest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4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 smtClean="0"/>
              <a:t>threshold</a:t>
            </a:r>
            <a:r>
              <a:rPr lang="es-ES" dirty="0" smtClean="0"/>
              <a:t>: KNN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52736"/>
            <a:ext cx="4512501" cy="33843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1052736"/>
            <a:ext cx="4545019" cy="34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4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54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266</TotalTime>
  <Words>480</Words>
  <Application>Microsoft Office PowerPoint</Application>
  <PresentationFormat>On-screen Show (4:3)</PresentationFormat>
  <Paragraphs>124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TUD_wit_EN</vt:lpstr>
      <vt:lpstr>Object Detection in Medical Images</vt:lpstr>
      <vt:lpstr>Introduction</vt:lpstr>
      <vt:lpstr>Histogram of Oriented Gradients </vt:lpstr>
      <vt:lpstr>Methodology </vt:lpstr>
      <vt:lpstr>Methodology: Two approaches</vt:lpstr>
      <vt:lpstr>Methodology: Scoring the prediction</vt:lpstr>
      <vt:lpstr>Methodology</vt:lpstr>
      <vt:lpstr>NMS overlap threshold: KNN </vt:lpstr>
      <vt:lpstr>NMS overlap threshold: Random Forest</vt:lpstr>
      <vt:lpstr>NMS overlap threshold: SVM</vt:lpstr>
      <vt:lpstr>Results (I)</vt:lpstr>
      <vt:lpstr>Varying Step Size</vt:lpstr>
      <vt:lpstr>Results (II)</vt:lpstr>
      <vt:lpstr>Precision Recall Curves – evaluating Classifier Performance</vt:lpstr>
      <vt:lpstr>Precision Recall Curves – evaluating Classifier Performance</vt:lpstr>
      <vt:lpstr>Precision Recall Curves – evaluating Classifier Performance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Meghna Hukeri</cp:lastModifiedBy>
  <cp:revision>28</cp:revision>
  <cp:lastPrinted>2003-01-17T08:35:50Z</cp:lastPrinted>
  <dcterms:created xsi:type="dcterms:W3CDTF">2016-01-26T12:06:57Z</dcterms:created>
  <dcterms:modified xsi:type="dcterms:W3CDTF">2016-01-27T06:22:12Z</dcterms:modified>
</cp:coreProperties>
</file>