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77" r:id="rId14"/>
    <p:sldId id="274" r:id="rId15"/>
    <p:sldId id="275" r:id="rId16"/>
    <p:sldId id="276" r:id="rId17"/>
    <p:sldId id="272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EEEEE"/>
    <a:srgbClr val="FFFFFF"/>
    <a:srgbClr val="00A6D7"/>
    <a:srgbClr val="555555"/>
    <a:srgbClr val="777777"/>
    <a:srgbClr val="888888"/>
    <a:srgbClr val="AAAAA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9" autoAdjust="0"/>
    <p:restoredTop sz="90929"/>
  </p:normalViewPr>
  <p:slideViewPr>
    <p:cSldViewPr>
      <p:cViewPr varScale="1">
        <p:scale>
          <a:sx n="81" d="100"/>
          <a:sy n="81" d="100"/>
        </p:scale>
        <p:origin x="18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46AD-AA32-4C1E-B89A-0DED96739310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E78966-BEFA-40BD-B24C-46E8E66EA8F7}">
      <dgm:prSet phldrT="[Texto]"/>
      <dgm:spPr/>
      <dgm:t>
        <a:bodyPr/>
        <a:lstStyle/>
        <a:p>
          <a:r>
            <a:rPr lang="es-ES" dirty="0" smtClean="0"/>
            <a:t>DETECTION</a:t>
          </a:r>
          <a:endParaRPr lang="en-US" dirty="0"/>
        </a:p>
      </dgm:t>
    </dgm:pt>
    <dgm:pt modelId="{09E76F3A-267D-44D6-8E3D-5195E84DD70A}" type="parTrans" cxnId="{F2DD27EB-8EAF-441A-BB32-50A8FE7529EC}">
      <dgm:prSet/>
      <dgm:spPr/>
      <dgm:t>
        <a:bodyPr/>
        <a:lstStyle/>
        <a:p>
          <a:endParaRPr lang="en-US"/>
        </a:p>
      </dgm:t>
    </dgm:pt>
    <dgm:pt modelId="{65FACB86-D3B5-4F48-9167-78838A52FF6E}" type="sibTrans" cxnId="{F2DD27EB-8EAF-441A-BB32-50A8FE7529EC}">
      <dgm:prSet/>
      <dgm:spPr/>
      <dgm:t>
        <a:bodyPr/>
        <a:lstStyle/>
        <a:p>
          <a:endParaRPr lang="en-US"/>
        </a:p>
      </dgm:t>
    </dgm:pt>
    <dgm:pt modelId="{B6084F25-2685-4FB1-9893-FFEF59B17FA7}">
      <dgm:prSet phldrT="[Texto]"/>
      <dgm:spPr/>
      <dgm:t>
        <a:bodyPr/>
        <a:lstStyle/>
        <a:p>
          <a:r>
            <a:rPr lang="es-ES" dirty="0" smtClean="0"/>
            <a:t>HOG </a:t>
          </a:r>
          <a:r>
            <a:rPr lang="es-ES" dirty="0" err="1" smtClean="0"/>
            <a:t>features</a:t>
          </a:r>
          <a:endParaRPr lang="en-US" dirty="0"/>
        </a:p>
      </dgm:t>
    </dgm:pt>
    <dgm:pt modelId="{FAD2B9D3-45D6-4F51-93D8-B43D84E44F1B}" type="parTrans" cxnId="{89FA3F27-FB80-4892-8D7C-D09A606BA05B}">
      <dgm:prSet/>
      <dgm:spPr/>
      <dgm:t>
        <a:bodyPr/>
        <a:lstStyle/>
        <a:p>
          <a:endParaRPr lang="en-US"/>
        </a:p>
      </dgm:t>
    </dgm:pt>
    <dgm:pt modelId="{B2D82265-34DB-4957-8DBF-5336BDBA4989}" type="sibTrans" cxnId="{89FA3F27-FB80-4892-8D7C-D09A606BA05B}">
      <dgm:prSet/>
      <dgm:spPr/>
      <dgm:t>
        <a:bodyPr/>
        <a:lstStyle/>
        <a:p>
          <a:endParaRPr lang="en-US"/>
        </a:p>
      </dgm:t>
    </dgm:pt>
    <dgm:pt modelId="{95C0FE6B-6444-4E80-BD16-0FAABA42C3AD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training</a:t>
          </a:r>
          <a:endParaRPr lang="en-US" dirty="0"/>
        </a:p>
      </dgm:t>
    </dgm:pt>
    <dgm:pt modelId="{884ACECC-B8BD-4696-BEF2-FE4A2E0E4403}" type="parTrans" cxnId="{F59F22B3-03DC-47A1-8682-5F56903E2BF1}">
      <dgm:prSet/>
      <dgm:spPr/>
      <dgm:t>
        <a:bodyPr/>
        <a:lstStyle/>
        <a:p>
          <a:endParaRPr lang="en-US"/>
        </a:p>
      </dgm:t>
    </dgm:pt>
    <dgm:pt modelId="{2E132990-5D29-4F8B-8571-A1A6CC6BD7DE}" type="sibTrans" cxnId="{F59F22B3-03DC-47A1-8682-5F56903E2BF1}">
      <dgm:prSet/>
      <dgm:spPr/>
      <dgm:t>
        <a:bodyPr/>
        <a:lstStyle/>
        <a:p>
          <a:endParaRPr lang="en-US"/>
        </a:p>
      </dgm:t>
    </dgm:pt>
    <dgm:pt modelId="{8ED086D1-987B-442A-94D2-DACF986B5E1E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n-US" dirty="0"/>
        </a:p>
      </dgm:t>
    </dgm:pt>
    <dgm:pt modelId="{A2075E99-6E5E-4CD9-9CD9-29FD724BDDDB}" type="parTrans" cxnId="{3E9AAE9B-0A79-4D6E-A7B6-AA35ADC5D3BC}">
      <dgm:prSet/>
      <dgm:spPr/>
      <dgm:t>
        <a:bodyPr/>
        <a:lstStyle/>
        <a:p>
          <a:endParaRPr lang="en-US"/>
        </a:p>
      </dgm:t>
    </dgm:pt>
    <dgm:pt modelId="{4ED9881A-265F-4C6C-8458-5B0BF0FBD8E0}" type="sibTrans" cxnId="{3E9AAE9B-0A79-4D6E-A7B6-AA35ADC5D3BC}">
      <dgm:prSet/>
      <dgm:spPr/>
      <dgm:t>
        <a:bodyPr/>
        <a:lstStyle/>
        <a:p>
          <a:endParaRPr lang="en-US"/>
        </a:p>
      </dgm:t>
    </dgm:pt>
    <dgm:pt modelId="{1A5B761E-1817-4630-9C2B-ABE7E4D7B696}" type="pres">
      <dgm:prSet presAssocID="{FF4246AD-AA32-4C1E-B89A-0DED9673931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A5956-9B43-42F1-A198-403FB4E4C27A}" type="pres">
      <dgm:prSet presAssocID="{1EE78966-BEFA-40BD-B24C-46E8E66EA8F7}" presName="centerShape" presStyleLbl="node0" presStyleIdx="0" presStyleCnt="1"/>
      <dgm:spPr/>
      <dgm:t>
        <a:bodyPr/>
        <a:lstStyle/>
        <a:p>
          <a:endParaRPr lang="en-US"/>
        </a:p>
      </dgm:t>
    </dgm:pt>
    <dgm:pt modelId="{ABA51FA4-1AA7-411C-B7C3-CCE5E385BA2E}" type="pres">
      <dgm:prSet presAssocID="{FAD2B9D3-45D6-4F51-93D8-B43D84E44F1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2159A4-958B-410D-9865-89ACCB901191}" type="pres">
      <dgm:prSet presAssocID="{B6084F25-2685-4FB1-9893-FFEF59B17F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AB79-A8CA-44D8-8E02-3AF43223F97D}" type="pres">
      <dgm:prSet presAssocID="{884ACECC-B8BD-4696-BEF2-FE4A2E0E440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340F604-EEB7-4C1F-B356-6710A6CC3234}" type="pres">
      <dgm:prSet presAssocID="{95C0FE6B-6444-4E80-BD16-0FAABA42C3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C1BDB-2A4C-4AEB-92C6-BA6906AC5AA8}" type="pres">
      <dgm:prSet presAssocID="{A2075E99-6E5E-4CD9-9CD9-29FD724BDDD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937D526-104A-499D-8169-DA87447F5225}" type="pres">
      <dgm:prSet presAssocID="{8ED086D1-987B-442A-94D2-DACF986B5E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AE74F-B32D-4598-B522-F4255737F6EC}" type="presOf" srcId="{8ED086D1-987B-442A-94D2-DACF986B5E1E}" destId="{1937D526-104A-499D-8169-DA87447F5225}" srcOrd="0" destOrd="0" presId="urn:microsoft.com/office/officeart/2005/8/layout/radial4"/>
    <dgm:cxn modelId="{A9992BB5-98BB-4EDB-9732-6FE74EF68D74}" type="presOf" srcId="{884ACECC-B8BD-4696-BEF2-FE4A2E0E4403}" destId="{D725AB79-A8CA-44D8-8E02-3AF43223F97D}" srcOrd="0" destOrd="0" presId="urn:microsoft.com/office/officeart/2005/8/layout/radial4"/>
    <dgm:cxn modelId="{F59F22B3-03DC-47A1-8682-5F56903E2BF1}" srcId="{1EE78966-BEFA-40BD-B24C-46E8E66EA8F7}" destId="{95C0FE6B-6444-4E80-BD16-0FAABA42C3AD}" srcOrd="1" destOrd="0" parTransId="{884ACECC-B8BD-4696-BEF2-FE4A2E0E4403}" sibTransId="{2E132990-5D29-4F8B-8571-A1A6CC6BD7DE}"/>
    <dgm:cxn modelId="{AF1D10BC-E941-44C6-B85A-2A6984139AEB}" type="presOf" srcId="{B6084F25-2685-4FB1-9893-FFEF59B17FA7}" destId="{552159A4-958B-410D-9865-89ACCB901191}" srcOrd="0" destOrd="0" presId="urn:microsoft.com/office/officeart/2005/8/layout/radial4"/>
    <dgm:cxn modelId="{89FA3F27-FB80-4892-8D7C-D09A606BA05B}" srcId="{1EE78966-BEFA-40BD-B24C-46E8E66EA8F7}" destId="{B6084F25-2685-4FB1-9893-FFEF59B17FA7}" srcOrd="0" destOrd="0" parTransId="{FAD2B9D3-45D6-4F51-93D8-B43D84E44F1B}" sibTransId="{B2D82265-34DB-4957-8DBF-5336BDBA4989}"/>
    <dgm:cxn modelId="{313A93B0-923B-414C-B5FA-A19CB45862B8}" type="presOf" srcId="{A2075E99-6E5E-4CD9-9CD9-29FD724BDDDB}" destId="{465C1BDB-2A4C-4AEB-92C6-BA6906AC5AA8}" srcOrd="0" destOrd="0" presId="urn:microsoft.com/office/officeart/2005/8/layout/radial4"/>
    <dgm:cxn modelId="{7E7A7222-5635-45D8-865D-C55B83AD2AF9}" type="presOf" srcId="{FAD2B9D3-45D6-4F51-93D8-B43D84E44F1B}" destId="{ABA51FA4-1AA7-411C-B7C3-CCE5E385BA2E}" srcOrd="0" destOrd="0" presId="urn:microsoft.com/office/officeart/2005/8/layout/radial4"/>
    <dgm:cxn modelId="{4F96E0BF-4FEE-4D31-9617-91DABB7F951F}" type="presOf" srcId="{1EE78966-BEFA-40BD-B24C-46E8E66EA8F7}" destId="{A66A5956-9B43-42F1-A198-403FB4E4C27A}" srcOrd="0" destOrd="0" presId="urn:microsoft.com/office/officeart/2005/8/layout/radial4"/>
    <dgm:cxn modelId="{F2DD27EB-8EAF-441A-BB32-50A8FE7529EC}" srcId="{FF4246AD-AA32-4C1E-B89A-0DED96739310}" destId="{1EE78966-BEFA-40BD-B24C-46E8E66EA8F7}" srcOrd="0" destOrd="0" parTransId="{09E76F3A-267D-44D6-8E3D-5195E84DD70A}" sibTransId="{65FACB86-D3B5-4F48-9167-78838A52FF6E}"/>
    <dgm:cxn modelId="{3E9AAE9B-0A79-4D6E-A7B6-AA35ADC5D3BC}" srcId="{1EE78966-BEFA-40BD-B24C-46E8E66EA8F7}" destId="{8ED086D1-987B-442A-94D2-DACF986B5E1E}" srcOrd="2" destOrd="0" parTransId="{A2075E99-6E5E-4CD9-9CD9-29FD724BDDDB}" sibTransId="{4ED9881A-265F-4C6C-8458-5B0BF0FBD8E0}"/>
    <dgm:cxn modelId="{0ED20D0D-1A44-414E-A5CB-0909ADB72962}" type="presOf" srcId="{FF4246AD-AA32-4C1E-B89A-0DED96739310}" destId="{1A5B761E-1817-4630-9C2B-ABE7E4D7B696}" srcOrd="0" destOrd="0" presId="urn:microsoft.com/office/officeart/2005/8/layout/radial4"/>
    <dgm:cxn modelId="{E8FF05AE-AE7B-4D67-8B27-394284BBAE14}" type="presOf" srcId="{95C0FE6B-6444-4E80-BD16-0FAABA42C3AD}" destId="{2340F604-EEB7-4C1F-B356-6710A6CC3234}" srcOrd="0" destOrd="0" presId="urn:microsoft.com/office/officeart/2005/8/layout/radial4"/>
    <dgm:cxn modelId="{842301EB-8AD5-4840-B7B5-6E01E2C9E400}" type="presParOf" srcId="{1A5B761E-1817-4630-9C2B-ABE7E4D7B696}" destId="{A66A5956-9B43-42F1-A198-403FB4E4C27A}" srcOrd="0" destOrd="0" presId="urn:microsoft.com/office/officeart/2005/8/layout/radial4"/>
    <dgm:cxn modelId="{CDDB7E7A-DE17-406A-8510-0309E3851AE3}" type="presParOf" srcId="{1A5B761E-1817-4630-9C2B-ABE7E4D7B696}" destId="{ABA51FA4-1AA7-411C-B7C3-CCE5E385BA2E}" srcOrd="1" destOrd="0" presId="urn:microsoft.com/office/officeart/2005/8/layout/radial4"/>
    <dgm:cxn modelId="{45EE3E7F-2FB5-4EBD-A380-9CE9FB71205A}" type="presParOf" srcId="{1A5B761E-1817-4630-9C2B-ABE7E4D7B696}" destId="{552159A4-958B-410D-9865-89ACCB901191}" srcOrd="2" destOrd="0" presId="urn:microsoft.com/office/officeart/2005/8/layout/radial4"/>
    <dgm:cxn modelId="{6F78626D-9CF2-4F36-91AE-D2A365A50E75}" type="presParOf" srcId="{1A5B761E-1817-4630-9C2B-ABE7E4D7B696}" destId="{D725AB79-A8CA-44D8-8E02-3AF43223F97D}" srcOrd="3" destOrd="0" presId="urn:microsoft.com/office/officeart/2005/8/layout/radial4"/>
    <dgm:cxn modelId="{B4A4CB8E-1DE4-4137-B6E1-69C79E77E9F6}" type="presParOf" srcId="{1A5B761E-1817-4630-9C2B-ABE7E4D7B696}" destId="{2340F604-EEB7-4C1F-B356-6710A6CC3234}" srcOrd="4" destOrd="0" presId="urn:microsoft.com/office/officeart/2005/8/layout/radial4"/>
    <dgm:cxn modelId="{492C19D3-B94A-429A-B9C5-414433F69E34}" type="presParOf" srcId="{1A5B761E-1817-4630-9C2B-ABE7E4D7B696}" destId="{465C1BDB-2A4C-4AEB-92C6-BA6906AC5AA8}" srcOrd="5" destOrd="0" presId="urn:microsoft.com/office/officeart/2005/8/layout/radial4"/>
    <dgm:cxn modelId="{20596E8A-A916-4A6B-8ADD-9B9D1489A3E1}" type="presParOf" srcId="{1A5B761E-1817-4630-9C2B-ABE7E4D7B696}" destId="{1937D526-104A-499D-8169-DA87447F522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5956-9B43-42F1-A198-403FB4E4C27A}">
      <dsp:nvSpPr>
        <dsp:cNvPr id="0" name=""/>
        <dsp:cNvSpPr/>
      </dsp:nvSpPr>
      <dsp:spPr>
        <a:xfrm>
          <a:off x="2310552" y="2052482"/>
          <a:ext cx="1709175" cy="17091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DETECTION</a:t>
          </a:r>
          <a:endParaRPr lang="en-US" sz="1700" kern="1200" dirty="0"/>
        </a:p>
      </dsp:txBody>
      <dsp:txXfrm>
        <a:off x="2560855" y="2302785"/>
        <a:ext cx="1208569" cy="1208569"/>
      </dsp:txXfrm>
    </dsp:sp>
    <dsp:sp modelId="{ABA51FA4-1AA7-411C-B7C3-CCE5E385BA2E}">
      <dsp:nvSpPr>
        <dsp:cNvPr id="0" name=""/>
        <dsp:cNvSpPr/>
      </dsp:nvSpPr>
      <dsp:spPr>
        <a:xfrm rot="12900000">
          <a:off x="1196462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2159A4-958B-410D-9865-89ACCB901191}">
      <dsp:nvSpPr>
        <dsp:cNvPr id="0" name=""/>
        <dsp:cNvSpPr/>
      </dsp:nvSpPr>
      <dsp:spPr>
        <a:xfrm>
          <a:off x="504442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HOG </a:t>
          </a:r>
          <a:r>
            <a:rPr lang="es-ES" sz="2800" kern="1200" dirty="0" err="1" smtClean="0"/>
            <a:t>features</a:t>
          </a:r>
          <a:endParaRPr lang="en-US" sz="2800" kern="1200" dirty="0"/>
        </a:p>
      </dsp:txBody>
      <dsp:txXfrm>
        <a:off x="542488" y="1001058"/>
        <a:ext cx="1547624" cy="1222881"/>
      </dsp:txXfrm>
    </dsp:sp>
    <dsp:sp modelId="{D725AB79-A8CA-44D8-8E02-3AF43223F97D}">
      <dsp:nvSpPr>
        <dsp:cNvPr id="0" name=""/>
        <dsp:cNvSpPr/>
      </dsp:nvSpPr>
      <dsp:spPr>
        <a:xfrm rot="16200000">
          <a:off x="2502492" y="1069144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40F604-EEB7-4C1F-B356-6710A6CC3234}">
      <dsp:nvSpPr>
        <dsp:cNvPr id="0" name=""/>
        <dsp:cNvSpPr/>
      </dsp:nvSpPr>
      <dsp:spPr>
        <a:xfrm>
          <a:off x="2353281" y="567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training</a:t>
          </a:r>
          <a:endParaRPr lang="en-US" sz="2800" kern="1200" dirty="0"/>
        </a:p>
      </dsp:txBody>
      <dsp:txXfrm>
        <a:off x="2391327" y="38613"/>
        <a:ext cx="1547624" cy="1222881"/>
      </dsp:txXfrm>
    </dsp:sp>
    <dsp:sp modelId="{465C1BDB-2A4C-4AEB-92C6-BA6906AC5AA8}">
      <dsp:nvSpPr>
        <dsp:cNvPr id="0" name=""/>
        <dsp:cNvSpPr/>
      </dsp:nvSpPr>
      <dsp:spPr>
        <a:xfrm rot="19500000">
          <a:off x="3808523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37D526-104A-499D-8169-DA87447F5225}">
      <dsp:nvSpPr>
        <dsp:cNvPr id="0" name=""/>
        <dsp:cNvSpPr/>
      </dsp:nvSpPr>
      <dsp:spPr>
        <a:xfrm>
          <a:off x="4202120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</a:t>
          </a:r>
          <a:r>
            <a:rPr lang="es-ES" sz="2800" kern="1200" dirty="0" err="1" smtClean="0"/>
            <a:t>testing</a:t>
          </a:r>
          <a:endParaRPr lang="en-US" sz="2800" kern="1200" dirty="0"/>
        </a:p>
      </dsp:txBody>
      <dsp:txXfrm>
        <a:off x="4240166" y="1001058"/>
        <a:ext cx="1547624" cy="122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42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shape/appearance in image can be described as a distribution of intensity gradients or edge directions. </a:t>
            </a:r>
          </a:p>
          <a:p>
            <a:r>
              <a:rPr lang="en-US" dirty="0" smtClean="0"/>
              <a:t>Image divided into small regions(cells); histograms of gradient direction for each pixel in a particular ’cell’  computed. </a:t>
            </a:r>
          </a:p>
          <a:p>
            <a:r>
              <a:rPr lang="en-US" dirty="0" smtClean="0"/>
              <a:t>HOG descriptor made by concatenating all histograms from each cell. </a:t>
            </a:r>
          </a:p>
          <a:p>
            <a:r>
              <a:rPr lang="en-US" dirty="0" smtClean="0"/>
              <a:t>Histograms contrast normalized across ’block’  (larger spatial region); eventually over all cells in block for better accuracy. 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912044"/>
            <a:ext cx="285750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smtClean="0"/>
              <a:t>SVM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1196752"/>
            <a:ext cx="5510741" cy="41330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/>
              <a:t>Varying</a:t>
            </a:r>
            <a:r>
              <a:rPr lang="es-ES" dirty="0"/>
              <a:t>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/>
              <a:t>threshold</a:t>
            </a:r>
            <a:r>
              <a:rPr lang="es-ES" dirty="0"/>
              <a:t> </a:t>
            </a:r>
            <a:r>
              <a:rPr lang="es-ES" b="1" i="1" dirty="0" err="1"/>
              <a:t>does</a:t>
            </a:r>
            <a:r>
              <a:rPr lang="es-ES" b="1" i="1" dirty="0"/>
              <a:t> </a:t>
            </a:r>
            <a:r>
              <a:rPr lang="es-ES" b="1" i="1" dirty="0" err="1"/>
              <a:t>not</a:t>
            </a:r>
            <a:r>
              <a:rPr lang="es-ES" b="1" i="1" dirty="0"/>
              <a:t> </a:t>
            </a:r>
            <a:r>
              <a:rPr lang="es-ES" b="1" i="1" dirty="0" err="1"/>
              <a:t>affect</a:t>
            </a:r>
            <a:r>
              <a:rPr lang="es-ES" b="1" i="1" dirty="0"/>
              <a:t> </a:t>
            </a:r>
            <a:r>
              <a:rPr lang="es-ES" dirty="0" err="1"/>
              <a:t>the</a:t>
            </a:r>
            <a:r>
              <a:rPr lang="es-ES" dirty="0"/>
              <a:t> score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prediction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r>
              <a:rPr lang="es-ES" dirty="0" err="1" smtClean="0"/>
              <a:t>approach</a:t>
            </a:r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Megana Hukeri\Desktop\medvis  images\patch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286412" cy="4272954"/>
          </a:xfrm>
          <a:prstGeom prst="rect">
            <a:avLst/>
          </a:prstGeom>
          <a:noFill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patches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score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computational</a:t>
            </a:r>
            <a:r>
              <a:rPr lang="es-ES" dirty="0" smtClean="0"/>
              <a:t> time </a:t>
            </a:r>
            <a:r>
              <a:rPr lang="es-ES" dirty="0" err="1" smtClean="0"/>
              <a:t>increases</a:t>
            </a:r>
            <a:r>
              <a:rPr lang="es-ES" dirty="0" smtClean="0"/>
              <a:t> a </a:t>
            </a:r>
            <a:r>
              <a:rPr lang="es-ES" dirty="0" err="1" smtClean="0"/>
              <a:t>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decrease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: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Megana Hukeri\Desktop\medvis  images\prk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2143116"/>
            <a:ext cx="4608933" cy="3662902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SVC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C:\Users\Megana Hukeri\Desktop\medvis  images\prs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2000241"/>
            <a:ext cx="4692331" cy="3821140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 descr="C:\Users\Megana Hukeri\Desktop\medvis  images\prr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3" y="1928802"/>
            <a:ext cx="4866239" cy="3786214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r>
              <a:rPr lang="es-ES" dirty="0" smtClean="0"/>
              <a:t> (I)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449" y="1052736"/>
            <a:ext cx="7772400" cy="3778250"/>
          </a:xfrm>
        </p:spPr>
        <p:txBody>
          <a:bodyPr/>
          <a:lstStyle/>
          <a:p>
            <a:r>
              <a:rPr lang="es-ES" sz="2000" dirty="0" err="1" smtClean="0"/>
              <a:t>Varying</a:t>
            </a:r>
            <a:r>
              <a:rPr lang="es-ES" sz="2000" dirty="0" smtClean="0"/>
              <a:t>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s-ES" sz="1800" dirty="0" err="1"/>
              <a:t>B</a:t>
            </a:r>
            <a:r>
              <a:rPr lang="es-ES" sz="1800" dirty="0" err="1" smtClean="0"/>
              <a:t>est</a:t>
            </a:r>
            <a:r>
              <a:rPr lang="es-ES" sz="1800" dirty="0" smtClean="0"/>
              <a:t> </a:t>
            </a:r>
            <a:r>
              <a:rPr lang="es-ES" sz="1800" dirty="0" err="1" smtClean="0"/>
              <a:t>prediction</a:t>
            </a:r>
            <a:r>
              <a:rPr lang="es-ES" sz="1800" dirty="0" smtClean="0"/>
              <a:t> </a:t>
            </a:r>
            <a:r>
              <a:rPr lang="es-ES" sz="1800" dirty="0" err="1" smtClean="0"/>
              <a:t>by</a:t>
            </a:r>
            <a:r>
              <a:rPr lang="es-ES" sz="1800" dirty="0" smtClean="0"/>
              <a:t>: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</a:p>
          <a:p>
            <a:pPr marL="457200" lvl="1" indent="0">
              <a:buNone/>
            </a:pPr>
            <a:endPara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000" dirty="0" err="1" smtClean="0"/>
              <a:t>Varying</a:t>
            </a:r>
            <a:r>
              <a:rPr lang="es-ES" sz="2000" dirty="0" smtClean="0"/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endPara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1600" dirty="0" err="1" smtClean="0"/>
              <a:t>Best</a:t>
            </a:r>
            <a:r>
              <a:rPr lang="es-ES" sz="1600" dirty="0" smtClean="0"/>
              <a:t> </a:t>
            </a:r>
            <a:r>
              <a:rPr lang="es-ES" sz="1600" dirty="0" err="1" smtClean="0"/>
              <a:t>prediction</a:t>
            </a:r>
            <a:r>
              <a:rPr lang="es-ES" sz="1600" dirty="0" smtClean="0"/>
              <a:t> </a:t>
            </a:r>
            <a:r>
              <a:rPr lang="es-ES" sz="1600" dirty="0" err="1" smtClean="0"/>
              <a:t>by</a:t>
            </a:r>
            <a:r>
              <a:rPr lang="es-ES" sz="1600" dirty="0" smtClean="0"/>
              <a:t>: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(n=30) </a:t>
            </a:r>
            <a:r>
              <a:rPr lang="es-ES" sz="1600" dirty="0" smtClean="0"/>
              <a:t>and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lecha abajo 5"/>
          <p:cNvSpPr/>
          <p:nvPr/>
        </p:nvSpPr>
        <p:spPr bwMode="auto">
          <a:xfrm>
            <a:off x="3923928" y="2818870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35896" y="3113371"/>
            <a:ext cx="115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2</a:t>
            </a:r>
            <a:endParaRPr lang="en-U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236571" y="3262086"/>
            <a:ext cx="1251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10</a:t>
            </a:r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603222" y="3917401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Lower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computational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cost</a:t>
            </a:r>
            <a:endParaRPr lang="en-US" sz="1600" b="1" dirty="0"/>
          </a:p>
        </p:txBody>
      </p:sp>
      <p:sp>
        <p:nvSpPr>
          <p:cNvPr id="13" name="Rectángulo 12"/>
          <p:cNvSpPr/>
          <p:nvPr/>
        </p:nvSpPr>
        <p:spPr bwMode="auto">
          <a:xfrm>
            <a:off x="5975771" y="2425499"/>
            <a:ext cx="1512168" cy="504056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7227" y="4289856"/>
            <a:ext cx="304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 smtClean="0"/>
              <a:t>Classifier</a:t>
            </a:r>
            <a:r>
              <a:rPr lang="es-ES" sz="2000" dirty="0" smtClean="0"/>
              <a:t> performance</a:t>
            </a:r>
            <a:endParaRPr lang="en-U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11336" y="4685261"/>
            <a:ext cx="70852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(n=5): </a:t>
            </a:r>
            <a:r>
              <a:rPr lang="es-ES" sz="1600" dirty="0" smtClean="0"/>
              <a:t>AUC=0.73 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(k=30): </a:t>
            </a:r>
            <a:r>
              <a:rPr lang="es-ES" sz="1600" dirty="0" smtClean="0"/>
              <a:t>AUC=0.72</a:t>
            </a:r>
            <a:r>
              <a:rPr lang="es-ES" b="1" dirty="0" smtClean="0"/>
              <a:t>	</a:t>
            </a:r>
            <a:endParaRPr lang="en-US" dirty="0"/>
          </a:p>
        </p:txBody>
      </p:sp>
      <p:sp>
        <p:nvSpPr>
          <p:cNvPr id="20" name="Flecha abajo 19"/>
          <p:cNvSpPr/>
          <p:nvPr/>
        </p:nvSpPr>
        <p:spPr bwMode="auto">
          <a:xfrm>
            <a:off x="6531882" y="2932081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Flecha abajo 20"/>
          <p:cNvSpPr/>
          <p:nvPr/>
        </p:nvSpPr>
        <p:spPr bwMode="auto">
          <a:xfrm>
            <a:off x="6551835" y="3582878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1229379"/>
            <a:ext cx="7772400" cy="3778250"/>
          </a:xfrm>
        </p:spPr>
        <p:txBody>
          <a:bodyPr/>
          <a:lstStyle/>
          <a:p>
            <a:r>
              <a:rPr lang="en-US" dirty="0" smtClean="0"/>
              <a:t>Best classifier based on overall performance: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Best approach: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can be still very useful to other applications 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object detection…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r>
              <a:rPr lang="es-ES" dirty="0" smtClean="0"/>
              <a:t> (II)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75856" y="1972269"/>
            <a:ext cx="1953273" cy="4001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  <a:endParaRPr lang="en-US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051720" y="3289894"/>
            <a:ext cx="4176464" cy="4001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en-US" sz="3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0A8-05F2-46E7-9AD3-D8A4571A1581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E1167-38A6-4320-845A-BA4B892BF4A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54" y="1772816"/>
            <a:ext cx="413662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dirty="0" smtClean="0"/>
              <a:t>Our work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99374" y="4581128"/>
            <a:ext cx="6782626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nl-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Detecting femoral head in 2D X Ray 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7772400" cy="3778250"/>
          </a:xfrm>
        </p:spPr>
        <p:txBody>
          <a:bodyPr/>
          <a:lstStyle/>
          <a:p>
            <a:r>
              <a:rPr lang="en-US" dirty="0" smtClean="0"/>
              <a:t>Image appearance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intensity gradients or edge directions. </a:t>
            </a:r>
          </a:p>
          <a:p>
            <a:r>
              <a:rPr lang="en-US" dirty="0" smtClean="0"/>
              <a:t>Image divided into small regions (cells).</a:t>
            </a:r>
          </a:p>
          <a:p>
            <a:r>
              <a:rPr lang="en-US" dirty="0" smtClean="0"/>
              <a:t>HOG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concatenating all histograms from each cell. </a:t>
            </a:r>
          </a:p>
          <a:p>
            <a:r>
              <a:rPr lang="en-US" dirty="0" smtClean="0"/>
              <a:t>Histograms contrast normalization across ’block’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36" y="3645024"/>
            <a:ext cx="4362064" cy="2023939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flipH="1">
            <a:off x="3347864" y="4293096"/>
            <a:ext cx="9361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716666" y="4062263"/>
            <a:ext cx="6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cell</a:t>
            </a:r>
            <a:endParaRPr lang="en-US" dirty="0"/>
          </a:p>
        </p:txBody>
      </p:sp>
      <p:sp>
        <p:nvSpPr>
          <p:cNvPr id="11" name="Abrir llave 10"/>
          <p:cNvSpPr/>
          <p:nvPr/>
        </p:nvSpPr>
        <p:spPr bwMode="auto">
          <a:xfrm>
            <a:off x="3851921" y="4627825"/>
            <a:ext cx="168015" cy="74539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 bwMode="auto">
          <a:xfrm flipH="1">
            <a:off x="3275857" y="5000520"/>
            <a:ext cx="432047" cy="12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435336" y="4746277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block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9524"/>
            <a:ext cx="7315215" cy="36576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 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959278"/>
              </p:ext>
            </p:extLst>
          </p:nvPr>
        </p:nvGraphicFramePr>
        <p:xfrm>
          <a:off x="2807853" y="528053"/>
          <a:ext cx="6330280" cy="376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087111" y="136603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43495" y="29722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87593" y="1209388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7" y="2765615"/>
            <a:ext cx="4065771" cy="30493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2987824" y="4363195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3928" y="45811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P1=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2987824" y="3978299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917662" y="415195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P2=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3008063" y="3498191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37901" y="369029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P3= …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4" animBg="1"/>
      <p:bldP spid="13" grpId="0"/>
      <p:bldP spid="13" grpId="3"/>
      <p:bldP spid="14" grpId="0" animBg="1"/>
      <p:bldP spid="14" grpId="1" animBg="1"/>
      <p:bldP spid="15" grpId="0"/>
      <p:bldP spid="15" grpId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approaches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4344226" cy="32581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 bwMode="auto">
          <a:xfrm>
            <a:off x="1403648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1547664" y="4027289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554873" y="4221088"/>
            <a:ext cx="712872" cy="598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2727885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177745" y="4293096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72458" y="3356992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48050" y="3951426"/>
            <a:ext cx="377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dirty="0" err="1" smtClean="0"/>
              <a:t>Take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1800" dirty="0" err="1" smtClean="0"/>
              <a:t>among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non-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r>
              <a:rPr lang="es-ES" sz="1800" dirty="0" smtClean="0"/>
              <a:t> </a:t>
            </a:r>
            <a:endParaRPr lang="en-US" sz="1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238" y="1132056"/>
            <a:ext cx="606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endParaRPr lang="es-E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smtClean="0"/>
              <a:t>Non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Suppresion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Scoring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762000" y="1304376"/>
            <a:ext cx="7865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 smtClean="0"/>
              <a:t>Measure</a:t>
            </a:r>
            <a:r>
              <a:rPr lang="es-ES" sz="2000" dirty="0" smtClean="0"/>
              <a:t> </a:t>
            </a:r>
            <a:r>
              <a:rPr lang="es-ES" sz="2000" dirty="0" err="1" smtClean="0"/>
              <a:t>overlap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r>
              <a:rPr lang="es-ES" sz="2000" dirty="0" smtClean="0"/>
              <a:t> </a:t>
            </a:r>
            <a:r>
              <a:rPr lang="es-ES" sz="2000" dirty="0" err="1" smtClean="0"/>
              <a:t>between</a:t>
            </a:r>
            <a:r>
              <a:rPr lang="es-ES" sz="2000" dirty="0" smtClean="0"/>
              <a:t> </a:t>
            </a:r>
            <a:r>
              <a:rPr lang="es-ES" sz="2000" b="1" dirty="0" smtClean="0"/>
              <a:t>real</a:t>
            </a:r>
            <a:r>
              <a:rPr lang="es-ES" sz="2000" dirty="0" smtClean="0"/>
              <a:t> and </a:t>
            </a:r>
            <a:r>
              <a:rPr lang="es-ES" sz="2000" b="1" dirty="0" err="1" smtClean="0"/>
              <a:t>predicted</a:t>
            </a:r>
            <a:r>
              <a:rPr lang="es-ES" sz="2000" dirty="0" smtClean="0"/>
              <a:t> </a:t>
            </a:r>
            <a:r>
              <a:rPr lang="es-ES" sz="2000" dirty="0" err="1" smtClean="0"/>
              <a:t>patch</a:t>
            </a:r>
            <a:r>
              <a:rPr lang="es-ES" sz="2000" dirty="0" smtClean="0"/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" y="2326536"/>
            <a:ext cx="4632258" cy="347419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auto">
          <a:xfrm>
            <a:off x="1525544" y="3993061"/>
            <a:ext cx="970014" cy="944665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337587" y="3929000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30313" t="43700" r="42519" b="40200"/>
          <a:stretch/>
        </p:blipFill>
        <p:spPr>
          <a:xfrm>
            <a:off x="5295030" y="3760982"/>
            <a:ext cx="2088232" cy="696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1262" t="-2703" r="-22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1334407" y="35311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5395" y="473568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34185" y="2641777"/>
            <a:ext cx="134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</a:rPr>
              <a:t>A: real </a:t>
            </a:r>
            <a:r>
              <a:rPr lang="es-ES" sz="1600" dirty="0" err="1" smtClean="0">
                <a:solidFill>
                  <a:srgbClr val="008000"/>
                </a:solidFill>
              </a:rPr>
              <a:t>patch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34185" y="2933704"/>
            <a:ext cx="184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B: </a:t>
            </a:r>
            <a:r>
              <a:rPr lang="es-ES" sz="1600" dirty="0" err="1" smtClean="0">
                <a:solidFill>
                  <a:srgbClr val="0070C0"/>
                </a:solidFill>
              </a:rPr>
              <a:t>predicted</a:t>
            </a:r>
            <a:r>
              <a:rPr lang="es-ES" sz="1600" dirty="0" smtClean="0">
                <a:solidFill>
                  <a:srgbClr val="0070C0"/>
                </a:solidFill>
              </a:rPr>
              <a:t> </a:t>
            </a:r>
            <a:r>
              <a:rPr lang="es-ES" sz="1600" dirty="0" err="1" smtClean="0">
                <a:solidFill>
                  <a:srgbClr val="0070C0"/>
                </a:solidFill>
              </a:rPr>
              <a:t>patch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7551025" y="4272405"/>
            <a:ext cx="1368152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[</a:t>
            </a:r>
            <a:r>
              <a:rPr lang="es-ES" sz="1100" dirty="0" err="1" smtClean="0">
                <a:solidFill>
                  <a:schemeClr val="tx1"/>
                </a:solidFill>
                <a:latin typeface="Tahoma" charset="0"/>
              </a:rPr>
              <a:t>Ginneken</a:t>
            </a: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 2002]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62000" y="1304376"/>
            <a:ext cx="7865218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Compare </a:t>
            </a:r>
            <a:r>
              <a:rPr lang="es-ES" sz="1800" dirty="0" err="1" smtClean="0"/>
              <a:t>both</a:t>
            </a:r>
            <a:r>
              <a:rPr lang="es-ES" sz="1800" dirty="0" smtClean="0"/>
              <a:t> </a:t>
            </a:r>
            <a:r>
              <a:rPr lang="es-ES" sz="1800" dirty="0" err="1" smtClean="0"/>
              <a:t>approaches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/>
              <a:t> </a:t>
            </a:r>
            <a:r>
              <a:rPr lang="es-ES" sz="1800" dirty="0" err="1" smtClean="0"/>
              <a:t>varying</a:t>
            </a:r>
            <a:r>
              <a:rPr lang="es-ES" sz="1800" dirty="0" smtClean="0"/>
              <a:t> </a:t>
            </a:r>
            <a:r>
              <a:rPr lang="es-ES" sz="1800" dirty="0" err="1" smtClean="0"/>
              <a:t>parameters</a:t>
            </a:r>
            <a:r>
              <a:rPr lang="es-ES" sz="1800" dirty="0" smtClean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s-ES" sz="1800" b="1" dirty="0" smtClean="0"/>
              <a:t> </a:t>
            </a:r>
            <a:r>
              <a:rPr lang="es-ES" sz="1800" dirty="0" err="1" smtClean="0"/>
              <a:t>between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1760" y="3284984"/>
            <a:ext cx="2950488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CLASSIFIERS: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1800" dirty="0" smtClean="0">
                <a:solidFill>
                  <a:schemeClr val="tx1"/>
                </a:solidFill>
              </a:rPr>
              <a:t>K </a:t>
            </a:r>
            <a:r>
              <a:rPr lang="es-ES" sz="1800" dirty="0" err="1" smtClean="0">
                <a:solidFill>
                  <a:schemeClr val="tx1"/>
                </a:solidFill>
              </a:rPr>
              <a:t>Nearest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Neighbors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Support</a:t>
            </a:r>
            <a:r>
              <a:rPr lang="es-ES" sz="1800" dirty="0" smtClean="0">
                <a:solidFill>
                  <a:schemeClr val="tx1"/>
                </a:solidFill>
              </a:rPr>
              <a:t> Vector Machine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Random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Forest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errar llave 2"/>
          <p:cNvSpPr/>
          <p:nvPr/>
        </p:nvSpPr>
        <p:spPr bwMode="auto">
          <a:xfrm>
            <a:off x="5724128" y="3933056"/>
            <a:ext cx="216024" cy="82925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156176" y="4149080"/>
            <a:ext cx="191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classifiers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: 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993"/>
            <a:ext cx="4512501" cy="33843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52799"/>
            <a:ext cx="4545019" cy="3408764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>
            <a:off x="7020272" y="292494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8130480" cy="1143000"/>
          </a:xfrm>
        </p:spPr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353</TotalTime>
  <Words>536</Words>
  <Application>Microsoft Office PowerPoint</Application>
  <PresentationFormat>Presentación en pantalla (4:3)</PresentationFormat>
  <Paragraphs>145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Tahoma</vt:lpstr>
      <vt:lpstr>Times</vt:lpstr>
      <vt:lpstr>Wingdings</vt:lpstr>
      <vt:lpstr>TUD_wit_EN</vt:lpstr>
      <vt:lpstr>Object Detection in Medical Images</vt:lpstr>
      <vt:lpstr>Introduction</vt:lpstr>
      <vt:lpstr>Histogram of Oriented Gradients </vt:lpstr>
      <vt:lpstr>Methodology </vt:lpstr>
      <vt:lpstr>Methodology: Two approaches</vt:lpstr>
      <vt:lpstr>Methodology: Scoring the prediction</vt:lpstr>
      <vt:lpstr>Methodology</vt:lpstr>
      <vt:lpstr>NMS overlap threshold: KNN </vt:lpstr>
      <vt:lpstr>NMS overlap threshold: Random Forest</vt:lpstr>
      <vt:lpstr>NMS overlap threshold: SVM</vt:lpstr>
      <vt:lpstr>Results (I)</vt:lpstr>
      <vt:lpstr>Varying Step Size</vt:lpstr>
      <vt:lpstr>Results (II)</vt:lpstr>
      <vt:lpstr>Precision Recall Curves – evaluating Classifier Performance</vt:lpstr>
      <vt:lpstr>Precision Recall Curves – evaluating Classifier Performance</vt:lpstr>
      <vt:lpstr>Precision Recall Curves – evaluating Classifier Performance</vt:lpstr>
      <vt:lpstr>Conclusions (I)</vt:lpstr>
      <vt:lpstr>Conclusions (II)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Maria Silos Viu</cp:lastModifiedBy>
  <cp:revision>38</cp:revision>
  <cp:lastPrinted>2003-01-17T08:35:50Z</cp:lastPrinted>
  <dcterms:created xsi:type="dcterms:W3CDTF">2016-01-26T12:06:57Z</dcterms:created>
  <dcterms:modified xsi:type="dcterms:W3CDTF">2016-01-26T20:59:39Z</dcterms:modified>
</cp:coreProperties>
</file>