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68" r:id="rId3"/>
    <p:sldId id="269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FFF"/>
    <a:srgbClr val="00A6D7"/>
    <a:srgbClr val="555555"/>
    <a:srgbClr val="777777"/>
    <a:srgbClr val="888888"/>
    <a:srgbClr val="AAAAA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9" autoAdjust="0"/>
    <p:restoredTop sz="90929"/>
  </p:normalViewPr>
  <p:slideViewPr>
    <p:cSldViewPr>
      <p:cViewPr varScale="1">
        <p:scale>
          <a:sx n="81" d="100"/>
          <a:sy n="81" d="100"/>
        </p:scale>
        <p:origin x="18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D8075D9B-7743-4032-9736-709D214EAEE4}" type="slidenum">
              <a:rPr lang="nl-NL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6631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692DDDBB-8731-4D12-B623-F31E6BBC4CC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12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9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" y="5194300"/>
            <a:ext cx="7924800" cy="381000"/>
          </a:xfrm>
        </p:spPr>
        <p:txBody>
          <a:bodyPr/>
          <a:lstStyle>
            <a:lvl1pPr>
              <a:defRPr sz="1200" b="1"/>
            </a:lvl1pPr>
          </a:lstStyle>
          <a:p>
            <a:fld id="{FEF13E25-8BFB-4611-B91A-87EF656ED3D8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381000"/>
            <a:ext cx="7734300" cy="685800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1143000"/>
            <a:ext cx="7734300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ltGray">
          <a:xfrm>
            <a:off x="0" y="55991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6207" name="Rectangle 6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562133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BDEFE9F-9418-43B9-BB63-B8C7AC392D25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6221" name="Picture 77" descr="TUD_02EN-logo_bl_zw_zw.jpg                                     000081ABMacintosh HD                   BB1F8111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350" y="5930900"/>
            <a:ext cx="1900238" cy="893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21B62-8C46-4373-9B44-489A34E3B23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EA49C-B04D-4433-A860-378FF03C94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8775"/>
            <a:ext cx="1943100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58775"/>
            <a:ext cx="5676900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49523-DA8D-4A4C-AF8C-BE196D8018A5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F68D3-F8F9-4A92-B55F-2057A237CD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CBD78-A96A-4270-BAB0-39853B6FFB0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D8622A-5DD6-42D7-8A47-02974637B48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D30A8-05F2-46E7-9AD3-D8A4571A1581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E1167-38A6-4320-845A-BA4B892BF4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564F3-8FB4-4515-B707-1BB85561EA9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5FDBB-449B-4E41-8D3C-54AD998A07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09F3-7820-4D8D-ADD0-4130EF0CCB1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6D14EF-5366-442F-8929-99CD3A498B6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A8021-B7AD-4AFD-98C0-3C868CA1F09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86941-FB1B-4AC3-B3C0-5674678E2D3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9853C-5D79-4606-904D-FAB4E6E1580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D4F3D-0A7D-4CF7-BFF5-5EB114128EC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23699-5D93-42A8-82C5-4CE4A751448C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74D8E9-F485-4B73-92FA-C90C42F451A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4A035-EC82-45B7-85EE-1AD172ED641B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04591-2EF4-4888-A83F-73DE73A8C69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102350"/>
            <a:ext cx="914400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ltGray">
          <a:xfrm>
            <a:off x="0" y="58150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747713" y="58372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C8A87D-B64B-4FAE-9783-C8A8C51DE32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477000" y="583723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BDA91D8-871B-48CE-909C-0384425EA555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1065" name="Picture 41" descr="TUD_01-logo_bl-zw.jpg                                          000081A7Macintosh HD                   BB1F8111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1650" y="6162675"/>
            <a:ext cx="1633538" cy="695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1422400" y="1600200"/>
          <a:ext cx="6461968" cy="377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746"/>
                <a:gridCol w="807746"/>
                <a:gridCol w="807746"/>
                <a:gridCol w="807746"/>
                <a:gridCol w="807746"/>
                <a:gridCol w="807746"/>
                <a:gridCol w="807746"/>
                <a:gridCol w="807746"/>
              </a:tblGrid>
              <a:tr h="37730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OVERLAP</a:t>
                      </a:r>
                      <a:r>
                        <a:rPr lang="en-US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N=1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N=3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N=5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N=10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N=20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N=30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0.23374341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0.47072892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0.53267735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0.58863124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0.55896419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0.60680291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0.25596688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0.531398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0.53267735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0.59392253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0.55896419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0.60680291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0.32106783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0.54852867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0.50166085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0.59111094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0.60501895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0.59073813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0.41158009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0.55956124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0.49386378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0.59640223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0.60501895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0.59073813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0.35136665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0.33640798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0.55002418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0.53729938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0.59350221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0.59497392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0.42530318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0.38788399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0.55568318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0.53729938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0.59350221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0.59497392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0.4296376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0.46359905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0.5081351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0.59935995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0.57456157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0.58854221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0.49121876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0.56046944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0.5081351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0.59935995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0.57456157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0.58854221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0.38964823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0.44947786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0.546661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0.59812987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0.60592087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0.59282363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0.30104345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0.45538695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0.56232843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0.59812987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0.60592087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0.59282363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0.34875188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0.58083217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0.46953459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0.58920197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0.5857112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0.59438935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0.51808264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0.58864802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0.48465865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0.58920197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0.5857112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0.59438935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0.35720332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0.49222344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0.48627971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0.59030735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0.59728427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0.58743683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0.48101683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0.52380892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0.48627971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0.59030735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0.59728427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0.58743683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0.11209535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0.54983874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0.48466766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0.59332393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0.53192711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0.59008779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0.25014959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0.54983874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0.53480139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0.59332393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0.53192711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0.59008779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0.2991163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0.55177823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0.57297229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0.5549838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0.59958663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0.59916631</a:t>
                      </a:r>
                    </a:p>
                  </a:txBody>
                  <a:tcPr marL="7620" marR="7620" marT="7620" marB="0" anchor="b"/>
                </a:tc>
              </a:tr>
              <a:tr h="1886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0.38508637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0.58146385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0.57566135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0.5549838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0.59958663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0.59916631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4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SVM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609598" y="1340768"/>
          <a:ext cx="7924801" cy="3528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459"/>
                <a:gridCol w="807619"/>
                <a:gridCol w="1400432"/>
                <a:gridCol w="946649"/>
                <a:gridCol w="802398"/>
                <a:gridCol w="775351"/>
                <a:gridCol w="748303"/>
                <a:gridCol w="748303"/>
                <a:gridCol w="739287"/>
              </a:tblGrid>
              <a:tr h="352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OVERLAP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effectLst/>
                        </a:rPr>
                        <a:t>THRESHOLD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APPROACH</a:t>
                      </a:r>
                    </a:p>
                  </a:txBody>
                  <a:tcPr marL="5305" marR="5305" marT="530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C=1, </a:t>
                      </a:r>
                      <a:r>
                        <a:rPr lang="en-US" sz="800" u="none" strike="noStrike" dirty="0" err="1">
                          <a:effectLst/>
                        </a:rPr>
                        <a:t>rbf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C=0.025, linear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C=1, linear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C=2, linear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Polynomial, d=2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Polynomial, d=3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Sigmoid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0.56369678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0.5515432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0.60680291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0.60004835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0.45302375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0.55629491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0.51938575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0.55629491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0.55953549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0.57353583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0.60004835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0.60004835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0.27728719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0.55629491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0.51938575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0.55629491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0.49242707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0.55953549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0.60004835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0.60004835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0.4903744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0.55629491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0.51938575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0.55629491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0.5515432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0.55953549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0.60004835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0.60004835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0.41215466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0.55629491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0.60004835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0.51938575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0.55629491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0.48523338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0.57290472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0.60680291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0.60004835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0.4903744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0.55629491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0.51938575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0.55629491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0.56369678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0.55953549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0.60004835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0.60004835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0.50111985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0.55629491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0.51938575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0.55629491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0.55953549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0.57353583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0.60680291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0.60680291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0.4317558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0.55629491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PROB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0.57353583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0.60004835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0.60004835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0.51938575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0.55629491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0.53921179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0.57353583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0.60680291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0.60004835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0.48771257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0.55629491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0.51938575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0.55629491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0.56345214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0.56874343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0.60680291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0.60680291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0.41945946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0.55629491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  <a:tr h="17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0.57353583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0.60004835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0.51938575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0.55629491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4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 smtClean="0"/>
              <a:t>threshold</a:t>
            </a:r>
            <a:r>
              <a:rPr lang="es-ES" dirty="0" smtClean="0"/>
              <a:t>: KNN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467544" y="1340768"/>
          <a:ext cx="8352929" cy="405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648072"/>
                <a:gridCol w="936104"/>
                <a:gridCol w="936104"/>
                <a:gridCol w="1068925"/>
                <a:gridCol w="1010911"/>
                <a:gridCol w="1010911"/>
                <a:gridCol w="1010911"/>
                <a:gridCol w="1010911"/>
              </a:tblGrid>
              <a:tr h="2113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effectLst/>
                        </a:rPr>
                        <a:t>OVERLAP</a:t>
                      </a:r>
                      <a:r>
                        <a:rPr lang="en-US" sz="800" b="1" i="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800" b="1" i="0" u="none" strike="noStrike" dirty="0" smtClean="0">
                          <a:effectLst/>
                        </a:rPr>
                        <a:t>THRESHOLD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effectLst/>
                        </a:rPr>
                        <a:t>APPROACH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effectLst/>
                        </a:rPr>
                        <a:t>K=1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effectLst/>
                        </a:rPr>
                        <a:t>K=5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effectLst/>
                        </a:rPr>
                        <a:t>K=10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effectLst/>
                        </a:rPr>
                        <a:t>K=15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effectLst/>
                        </a:rPr>
                        <a:t>K=20</a:t>
                      </a:r>
                      <a:endParaRPr lang="en-US" sz="8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effectLst/>
                        </a:rPr>
                        <a:t>K=30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K=50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0.33737008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0.53781582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0.58021164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0.5859107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0.58606455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0.60702625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0.5960793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0.43807073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0.60084976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0.60159393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0.60680291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0.59149686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0.60702625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0.5960793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0.33737008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0.53781582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0.58021164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0.5859107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0.58606455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0.60702625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0.5960793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0.43807073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0.60084976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0.60159393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0.60680291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0.59149686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0.60702625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0.5960793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0.33737008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0.53781582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0.58021164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0.5859107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0.58606455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0.60702625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0.5960793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0.43807073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0.60084976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0.60159393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0.60680291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0.59149686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0.60702625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0.5960793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0.33737008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0.53781582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0.58021164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0.5859107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0.58606455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0.60702625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0.5960793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0.43807073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0.60084976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0.60159393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0.60680291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0.59149686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0.60702625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0.5960793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0.33737008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0.53781582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0.58021164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0.5859107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0.58606455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0.60702625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0.5960793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0.43807073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0.60084976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0.60159393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0.60680291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0.59149686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0.60702625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0.5960793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0.33737008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0.53781582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0.58021164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0.5859107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0.58606455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0.60702625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0.5960793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0.43807073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0.60084976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0.60159393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0.60680291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0.59149686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0.60702625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0.5960793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0.33737008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0.53781582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0.58021164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0.5859107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0.58606455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0.60702625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0.5960793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0.43807073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0.60084976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0.60159393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0.60680291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0.59149686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0.60702625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0.5960793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0.33737008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0.53781582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0.58021164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0.5859107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0.58606455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0.60702625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0.5960793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0.43807073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0.60084976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0.60159393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0.60680291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0.59149686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0.60702625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0.5960793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0.33737008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0.53781582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0.58021164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0.5859107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0.58606455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0.60702625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0.5960793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  <a:tr h="211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0.43807073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0.60084976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0.60159393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0.60680291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0.59149686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0.60702625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0.5960793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 :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2" y="1928802"/>
          <a:ext cx="8858313" cy="3143271"/>
        </p:xfrm>
        <a:graphic>
          <a:graphicData uri="http://schemas.openxmlformats.org/drawingml/2006/table">
            <a:tbl>
              <a:tblPr/>
              <a:tblGrid>
                <a:gridCol w="923393"/>
                <a:gridCol w="601398"/>
                <a:gridCol w="1016528"/>
                <a:gridCol w="956619"/>
                <a:gridCol w="1072075"/>
                <a:gridCol w="1072075"/>
                <a:gridCol w="1072075"/>
                <a:gridCol w="1072075"/>
                <a:gridCol w="1072075"/>
              </a:tblGrid>
              <a:tr h="454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STEP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SIZE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APPROACH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 =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 = 30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K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54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0.47453661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0.45291091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0.4943792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0.4868804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0.49361804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0.50637757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0.5222742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0.58592557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0.58971792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0.56406242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0.55095455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0.57022926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0.57245187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0.60009086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0.43622989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0.47979826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0.51014308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0.53142769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0.53503827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0.56225822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0.59009646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0.54684236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0.5662166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0.5662166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0.56232215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0.57125688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0.59641601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0.59543465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0.33737008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0.53781582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0.58021164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0.5859107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0.58606455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0.60702625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0.5960793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446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3231" marR="3231" marT="323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0.43807073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0.60084976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0.60159393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0.60680291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0.59149686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0.60702625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0.5960793</a:t>
                      </a:r>
                    </a:p>
                  </a:txBody>
                  <a:tcPr marL="3231" marR="3231" marT="323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 : SVC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14545" y="1785926"/>
          <a:ext cx="6643736" cy="3857657"/>
        </p:xfrm>
        <a:graphic>
          <a:graphicData uri="http://schemas.openxmlformats.org/drawingml/2006/table">
            <a:tbl>
              <a:tblPr/>
              <a:tblGrid>
                <a:gridCol w="978141"/>
                <a:gridCol w="1333828"/>
                <a:gridCol w="1130578"/>
                <a:gridCol w="1092469"/>
                <a:gridCol w="1054360"/>
                <a:gridCol w="1054360"/>
              </a:tblGrid>
              <a:tr h="567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SVC_C1_rbf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C=0.025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,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linear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C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1,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linear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C = 2,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linear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D = 2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,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poly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3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,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poly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67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0.43873178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0.48027833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0.60282856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0.60282856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0.24333916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0.55651116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0.55266051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0.55266051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0.60264451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0.60264451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0.55420429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0.55651116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0.32161507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0.35357573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0.5457461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0.5457461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0.45874595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0.55576023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0.59431896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0.59030138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0.55553689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0.55553689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0.55576023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0.55576023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0.5515432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0.56369678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0.60004835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0.60004835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0.36838999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0.55629491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0.57353583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0.57353583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0.60004835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0.60004835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0.51938575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0.55629491</a:t>
                      </a:r>
                    </a:p>
                  </a:txBody>
                  <a:tcPr marL="6993" marR="6993" marT="699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1785926"/>
          <a:ext cx="1785950" cy="3857651"/>
        </p:xfrm>
        <a:graphic>
          <a:graphicData uri="http://schemas.openxmlformats.org/drawingml/2006/table">
            <a:tbl>
              <a:tblPr/>
              <a:tblGrid>
                <a:gridCol w="868846"/>
                <a:gridCol w="917104"/>
              </a:tblGrid>
              <a:tr h="567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STEP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SIZE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APPROACH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6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 : Random Forest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41739"/>
              </p:ext>
            </p:extLst>
          </p:nvPr>
        </p:nvGraphicFramePr>
        <p:xfrm>
          <a:off x="2214546" y="1785926"/>
          <a:ext cx="6572295" cy="3857653"/>
        </p:xfrm>
        <a:graphic>
          <a:graphicData uri="http://schemas.openxmlformats.org/drawingml/2006/table">
            <a:tbl>
              <a:tblPr/>
              <a:tblGrid>
                <a:gridCol w="1044879"/>
                <a:gridCol w="1013534"/>
                <a:gridCol w="1013534"/>
                <a:gridCol w="1076226"/>
                <a:gridCol w="1017593"/>
                <a:gridCol w="1406529"/>
              </a:tblGrid>
              <a:tr h="50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3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 = 5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=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30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77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0.35169036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0.5291138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0.56823524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0.59026443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0.59663315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0.6068805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54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0.45826099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0.59639229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0.59976928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0.60069991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0.6029957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0.60705809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54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0.48633287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0.56251499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0.558926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0.58885168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0.60702625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0.60604489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54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0.493759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0.56828395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0.60581999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0.59875148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0.60702625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0.60604489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54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0.36398407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0.36104436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0.55521173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0.57196058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0.59681411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0.5861361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54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0.40952757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0.3947076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0.58876555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0.57464964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0.59681411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0.5861361</a:t>
                      </a:r>
                    </a:p>
                  </a:txBody>
                  <a:tcPr marL="5815" marR="5815" marT="581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1785926"/>
          <a:ext cx="1785950" cy="3857651"/>
        </p:xfrm>
        <a:graphic>
          <a:graphicData uri="http://schemas.openxmlformats.org/drawingml/2006/table">
            <a:tbl>
              <a:tblPr/>
              <a:tblGrid>
                <a:gridCol w="868846"/>
                <a:gridCol w="917104"/>
              </a:tblGrid>
              <a:tr h="567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STEP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SIZE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APPROACH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6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</a:tr>
              <a:tr h="54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UD_wit_E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TUD_wit_EN</Template>
  <TotalTime>118</TotalTime>
  <Words>776</Words>
  <Application>Microsoft Office PowerPoint</Application>
  <PresentationFormat>Presentación en pantalla (4:3)</PresentationFormat>
  <Paragraphs>688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Tahoma</vt:lpstr>
      <vt:lpstr>Times</vt:lpstr>
      <vt:lpstr>TUD_wit_EN</vt:lpstr>
      <vt:lpstr>NMS overlap threshold: Random Forest</vt:lpstr>
      <vt:lpstr>NMS overlap threshold: SVM</vt:lpstr>
      <vt:lpstr>NMS overlap threshold: KNN </vt:lpstr>
      <vt:lpstr>Varying Step Size : kNN</vt:lpstr>
      <vt:lpstr>Varying Step Size : SVC</vt:lpstr>
      <vt:lpstr>Varying Step Size : Random Forest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Medical Images</dc:title>
  <dc:creator>Meghna Hukeri</dc:creator>
  <cp:lastModifiedBy>Maria Silos Viu</cp:lastModifiedBy>
  <cp:revision>15</cp:revision>
  <cp:lastPrinted>2003-01-17T08:35:50Z</cp:lastPrinted>
  <dcterms:created xsi:type="dcterms:W3CDTF">2016-01-26T12:06:57Z</dcterms:created>
  <dcterms:modified xsi:type="dcterms:W3CDTF">2016-01-26T16:04:03Z</dcterms:modified>
</cp:coreProperties>
</file>