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FFFFFF"/>
    <a:srgbClr val="00A6D7"/>
    <a:srgbClr val="555555"/>
    <a:srgbClr val="777777"/>
    <a:srgbClr val="888888"/>
    <a:srgbClr val="AAAAAA"/>
    <a:srgbClr val="CCCC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279" autoAdjust="0"/>
    <p:restoredTop sz="90929"/>
  </p:normalViewPr>
  <p:slideViewPr>
    <p:cSldViewPr>
      <p:cViewPr varScale="1">
        <p:scale>
          <a:sx n="80" d="100"/>
          <a:sy n="80" d="100"/>
        </p:scale>
        <p:origin x="-184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/>
              </a:defRPr>
            </a:lvl1pPr>
          </a:lstStyle>
          <a:p>
            <a:endParaRPr lang="nl-NL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/>
              </a:defRPr>
            </a:lvl1pPr>
          </a:lstStyle>
          <a:p>
            <a:endParaRPr lang="nl-NL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/>
              </a:defRPr>
            </a:lvl1pPr>
          </a:lstStyle>
          <a:p>
            <a:endParaRPr lang="nl-NL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/>
              </a:defRPr>
            </a:lvl1pPr>
          </a:lstStyle>
          <a:p>
            <a:fld id="{D8075D9B-7743-4032-9736-709D214EAEE4}" type="slidenum">
              <a:rPr lang="nl-NL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/>
              </a:defRPr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/>
              </a:defRPr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/>
              </a:defRPr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/>
              </a:defRPr>
            </a:lvl1pPr>
          </a:lstStyle>
          <a:p>
            <a:fld id="{692DDDBB-8731-4D12-B623-F31E6BBC4CC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475" y="5194300"/>
            <a:ext cx="7924800" cy="381000"/>
          </a:xfrm>
        </p:spPr>
        <p:txBody>
          <a:bodyPr/>
          <a:lstStyle>
            <a:lvl1pPr>
              <a:defRPr sz="1200" b="1"/>
            </a:lvl1pPr>
          </a:lstStyle>
          <a:p>
            <a:fld id="{FEF13E25-8BFB-4611-B91A-87EF656ED3D8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6167" name="Rectangle 23"/>
          <p:cNvSpPr>
            <a:spLocks noGrp="1" noChangeArrowheads="1"/>
          </p:cNvSpPr>
          <p:nvPr>
            <p:ph type="ctrTitle" sz="quarter"/>
          </p:nvPr>
        </p:nvSpPr>
        <p:spPr>
          <a:xfrm>
            <a:off x="762000" y="381000"/>
            <a:ext cx="7734300" cy="685800"/>
          </a:xfrm>
        </p:spPr>
        <p:txBody>
          <a:bodyPr t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168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62000" y="1143000"/>
            <a:ext cx="7734300" cy="609600"/>
          </a:xfrm>
        </p:spPr>
        <p:txBody>
          <a:bodyPr tIns="0" bIns="0"/>
          <a:lstStyle>
            <a:lvl1pPr marL="0" indent="0">
              <a:buFontTx/>
              <a:buNone/>
              <a:defRPr sz="1600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204" name="Rectangle 60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06" name="Rectangle 62"/>
          <p:cNvSpPr>
            <a:spLocks noChangeArrowheads="1"/>
          </p:cNvSpPr>
          <p:nvPr/>
        </p:nvSpPr>
        <p:spPr bwMode="ltGray">
          <a:xfrm>
            <a:off x="0" y="5599113"/>
            <a:ext cx="9144000" cy="287337"/>
          </a:xfrm>
          <a:prstGeom prst="rect">
            <a:avLst/>
          </a:prstGeom>
          <a:solidFill>
            <a:srgbClr val="00A6D7"/>
          </a:solidFill>
          <a:ln w="9525">
            <a:solidFill>
              <a:srgbClr val="00A6D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nl-NL">
              <a:solidFill>
                <a:srgbClr val="00A6D7"/>
              </a:solidFill>
              <a:latin typeface="Times"/>
            </a:endParaRPr>
          </a:p>
        </p:txBody>
      </p:sp>
      <p:sp>
        <p:nvSpPr>
          <p:cNvPr id="6207" name="Rectangle 6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477000" y="5621338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9BDEFE9F-9418-43B9-BB63-B8C7AC392D2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6221" name="Picture 77" descr="TUD_02EN-logo_bl_zw_zw.jpg                                     000081ABMacintosh HD                   BB1F8111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0350" y="5930900"/>
            <a:ext cx="1900238" cy="89376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221B62-8C46-4373-9B44-489A34E3B230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DEA49C-B04D-4433-A860-378FF03C94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58775"/>
            <a:ext cx="1943100" cy="5248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58775"/>
            <a:ext cx="5676900" cy="5248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E49523-DA8D-4A4C-AF8C-BE196D8018A5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AF68D3-F8F9-4A92-B55F-2057A237CD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DCBD78-A96A-4270-BAB0-39853B6FFB02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D8622A-5DD6-42D7-8A47-02974637B4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ED30A8-05F2-46E7-9AD3-D8A4571A1581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3DE1167-38A6-4320-845A-BA4B892BF4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828800"/>
            <a:ext cx="3810000" cy="3778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28800"/>
            <a:ext cx="3810000" cy="3778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F564F3-8FB4-4515-B707-1BB85561EA94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45FDBB-449B-4E41-8D3C-54AD998A07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7D09F3-7820-4D8D-ADD0-4130EF0CCB10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6D14EF-5366-442F-8929-99CD3A498B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7A8021-B7AD-4AFD-98C0-3C868CA1F09E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186941-FB1B-4AC3-B3C0-5674678E2D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59853C-5D79-4606-904D-FAB4E6E15804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8D4F3D-0A7D-4CF7-BFF5-5EB114128E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23699-5D93-42A8-82C5-4CE4A751448C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74D8E9-F485-4B73-92FA-C90C42F451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D4A035-EC82-45B7-85EE-1AD172ED641B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704591-2EF4-4888-A83F-73DE73A8C6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6102350"/>
            <a:ext cx="9144000" cy="755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ltGray">
          <a:xfrm>
            <a:off x="0" y="5815013"/>
            <a:ext cx="9144000" cy="287337"/>
          </a:xfrm>
          <a:prstGeom prst="rect">
            <a:avLst/>
          </a:prstGeom>
          <a:solidFill>
            <a:srgbClr val="00A6D7"/>
          </a:solidFill>
          <a:ln w="9525">
            <a:solidFill>
              <a:srgbClr val="00A6D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nl-NL">
              <a:solidFill>
                <a:srgbClr val="00A6D7"/>
              </a:solidFill>
              <a:latin typeface="Time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5877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828800"/>
            <a:ext cx="7772400" cy="377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747713" y="5837238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C5C8A87D-B64B-4FAE-9783-C8A8C51DE32E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6477000" y="5837238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DBDA91D8-871B-48CE-909C-0384425EA55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65" name="Picture 41" descr="TUD_01-logo_bl-zw.jpg                                          000081A7Macintosh HD                   BB1F8111: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851650" y="6162675"/>
            <a:ext cx="1633538" cy="6953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F7F6E5C7-7311-463D-9A63-0F1E6D1EC37F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8" name="Rectangle 6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073A0304-17CB-41CA-B441-3241F979ADBE}" type="slidenum">
              <a:rPr lang="en-US"/>
              <a:pPr/>
              <a:t>1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Object Detection in Medical Images</a:t>
            </a:r>
            <a:endParaRPr lang="nl-NL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IN4307- Medical Visuallization Final Project</a:t>
            </a:r>
            <a:endParaRPr lang="nl-NL" dirty="0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762000" y="4584700"/>
            <a:ext cx="76581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1200" b="1" dirty="0" smtClean="0"/>
              <a:t>Maria Silos </a:t>
            </a:r>
            <a:r>
              <a:rPr lang="en-US" sz="1200" b="1" dirty="0" err="1" smtClean="0"/>
              <a:t>Viu</a:t>
            </a:r>
            <a:r>
              <a:rPr lang="en-US" sz="1200" b="1" dirty="0" smtClean="0"/>
              <a:t> - 4501888 </a:t>
            </a:r>
            <a:endParaRPr lang="en-US" sz="1200" b="1" dirty="0"/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762000" y="4914900"/>
            <a:ext cx="78867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1200" b="1" dirty="0" smtClean="0"/>
              <a:t>Meghna Hukeri - 4477871</a:t>
            </a:r>
            <a:endParaRPr lang="en-US" sz="1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Varying Step Size : </a:t>
            </a:r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14546" y="1785926"/>
          <a:ext cx="6572295" cy="3857653"/>
        </p:xfrm>
        <a:graphic>
          <a:graphicData uri="http://schemas.openxmlformats.org/drawingml/2006/table">
            <a:tbl>
              <a:tblPr/>
              <a:tblGrid>
                <a:gridCol w="1044879"/>
                <a:gridCol w="1013534"/>
                <a:gridCol w="1013534"/>
                <a:gridCol w="1076226"/>
                <a:gridCol w="1076226"/>
                <a:gridCol w="1347896"/>
              </a:tblGrid>
              <a:tr h="507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N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= </a:t>
                      </a:r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N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= 3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N = 5 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N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= </a:t>
                      </a:r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N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= </a:t>
                      </a:r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20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N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= </a:t>
                      </a:r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30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5776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0.35169036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0.5291138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0.56823524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0.59026443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0.59663315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0.6068805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</a:tr>
              <a:tr h="5545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0.45826099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0.59639229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0.59976928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0.60069991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0.6029957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0.60705809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</a:tr>
              <a:tr h="5545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0.48633287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0.56251499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0.558926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0.58885168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0.60702625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0.60604489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</a:tr>
              <a:tr h="5545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0.493759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0.56828395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0.60581999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0.59875148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0.60702625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0.60604489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</a:tr>
              <a:tr h="5545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0.36398407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0.36104436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0.55521173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0.57196058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0.59681411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0.5861361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</a:tr>
              <a:tr h="5545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0.40952757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0.3947076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0.58876555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0.57464964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0.59681411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0.5861361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8596" y="1785926"/>
          <a:ext cx="1785950" cy="3857651"/>
        </p:xfrm>
        <a:graphic>
          <a:graphicData uri="http://schemas.openxmlformats.org/drawingml/2006/table">
            <a:tbl>
              <a:tblPr/>
              <a:tblGrid>
                <a:gridCol w="868846"/>
                <a:gridCol w="917104"/>
              </a:tblGrid>
              <a:tr h="567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STEP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SIZE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APPROACH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567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NMS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</a:tr>
              <a:tr h="5446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PROB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</a:tr>
              <a:tr h="5446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NMS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</a:tr>
              <a:tr h="5446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PROB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</a:tr>
              <a:tr h="5446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NMS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</a:tr>
              <a:tr h="5446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PROB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DC96-DBE1-4554-93F5-242B2DE63132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008056-ED08-4034-BEB0-71A49E5B3138}" type="slidenum">
              <a:rPr lang="en-US"/>
              <a:pPr/>
              <a:t>2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Problem to be solved</a:t>
            </a:r>
            <a:endParaRPr lang="nl-NL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Identification of objects in medical images needs to be automated</a:t>
            </a:r>
          </a:p>
          <a:p>
            <a:r>
              <a:rPr lang="nl-NL" dirty="0" smtClean="0"/>
              <a:t>Reduces the possiblity of human errors like incorrect diagnosis</a:t>
            </a:r>
          </a:p>
          <a:p>
            <a:r>
              <a:rPr lang="nl-NL" dirty="0" smtClean="0"/>
              <a:t>Overall process speed increased significantly</a:t>
            </a:r>
          </a:p>
          <a:p>
            <a:r>
              <a:rPr lang="nl-NL" dirty="0" smtClean="0"/>
              <a:t>Our work- Detecting femoral head in 2D X Ray Image.</a:t>
            </a:r>
            <a:endParaRPr lang="nl-N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of Oriented Gradients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500174"/>
            <a:ext cx="7772400" cy="3778250"/>
          </a:xfrm>
        </p:spPr>
        <p:txBody>
          <a:bodyPr/>
          <a:lstStyle/>
          <a:p>
            <a:r>
              <a:rPr lang="en-US" dirty="0" smtClean="0"/>
              <a:t>Object shape/appearance in image can be described as a distribution of intensity gradients or edge directions. </a:t>
            </a:r>
          </a:p>
          <a:p>
            <a:r>
              <a:rPr lang="en-US" dirty="0" smtClean="0"/>
              <a:t>Image divided into small regions(cells); histograms of gradient direction for each pixel in a particular ’cell’  computed. </a:t>
            </a:r>
          </a:p>
          <a:p>
            <a:r>
              <a:rPr lang="en-US" dirty="0" smtClean="0"/>
              <a:t>HOG descriptor made by concatenating all histograms from each cell. </a:t>
            </a:r>
          </a:p>
          <a:p>
            <a:r>
              <a:rPr lang="en-US" dirty="0" smtClean="0"/>
              <a:t>Histograms contrast normalized across ’block’  (larger spatial region); eventually over all cells in block for better accuracy.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Varying Step Size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C:\Users\Megana Hukeri\Desktop\medvis  images\patchsiz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285860"/>
            <a:ext cx="5286412" cy="42729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Recall Curves – evaluating Classifier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kNN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 descr="C:\Users\Megana Hukeri\Desktop\medvis  images\prkn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59" y="2143116"/>
            <a:ext cx="4608933" cy="36629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Recall Curves – evaluating Classifier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SVC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4" name="Picture 2" descr="C:\Users\Megana Hukeri\Desktop\medvis  images\prsv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3" y="2000241"/>
            <a:ext cx="4692331" cy="38211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Recall Curves – evaluating Classifier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098" name="Picture 2" descr="C:\Users\Megana Hukeri\Desktop\medvis  images\prr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3" y="1928802"/>
            <a:ext cx="4866239" cy="37862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Varying Step Size : </a:t>
            </a:r>
            <a:r>
              <a:rPr lang="en-US" dirty="0" err="1" smtClean="0"/>
              <a:t>kNN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2842" y="1928802"/>
          <a:ext cx="8858313" cy="3143271"/>
        </p:xfrm>
        <a:graphic>
          <a:graphicData uri="http://schemas.openxmlformats.org/drawingml/2006/table">
            <a:tbl>
              <a:tblPr/>
              <a:tblGrid>
                <a:gridCol w="923393"/>
                <a:gridCol w="601398"/>
                <a:gridCol w="1016528"/>
                <a:gridCol w="956619"/>
                <a:gridCol w="1072075"/>
                <a:gridCol w="1072075"/>
                <a:gridCol w="1072075"/>
                <a:gridCol w="1072075"/>
                <a:gridCol w="1072075"/>
              </a:tblGrid>
              <a:tr h="4544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STEP</a:t>
                      </a:r>
                      <a:r>
                        <a:rPr lang="en-US" sz="12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SIZE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3231" marR="3231" marT="323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APPROACH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K =</a:t>
                      </a:r>
                      <a:r>
                        <a:rPr lang="en-US" sz="12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K</a:t>
                      </a:r>
                      <a:r>
                        <a:rPr lang="en-US" sz="12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= </a:t>
                      </a:r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K</a:t>
                      </a:r>
                      <a:r>
                        <a:rPr lang="en-US" sz="12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= </a:t>
                      </a:r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K</a:t>
                      </a:r>
                      <a:r>
                        <a:rPr lang="en-US" sz="12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= </a:t>
                      </a:r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15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K</a:t>
                      </a:r>
                      <a:r>
                        <a:rPr lang="en-US" sz="12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= </a:t>
                      </a:r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20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K = 30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K</a:t>
                      </a:r>
                      <a:r>
                        <a:rPr lang="en-US" sz="12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= </a:t>
                      </a:r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50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4544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marL="3231" marR="3231" marT="323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NMS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0.47453661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0.45291091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0.4943792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0.4868804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0.49361804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0.50637757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0.5222742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</a:tr>
              <a:tr h="446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marL="3231" marR="3231" marT="323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PROB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0.58592557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0.58971792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0.56406242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0.55095455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0.57022926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0.57245187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0.60009086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</a:tr>
              <a:tr h="446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5</a:t>
                      </a:r>
                    </a:p>
                  </a:txBody>
                  <a:tcPr marL="3231" marR="3231" marT="323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NMS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0.43622989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0.47979826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0.51014308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0.53142769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0.53503827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0.56225822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0.59009646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</a:tr>
              <a:tr h="446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5</a:t>
                      </a:r>
                    </a:p>
                  </a:txBody>
                  <a:tcPr marL="3231" marR="3231" marT="323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PROB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0.54684236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0.5662166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0.5662166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0.56232215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0.57125688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0.59641601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0.59543465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</a:tr>
              <a:tr h="446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10</a:t>
                      </a:r>
                    </a:p>
                  </a:txBody>
                  <a:tcPr marL="3231" marR="3231" marT="323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NMS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0.33737008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0.53781582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0.58021164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0.5859107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0.58606455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0.60702625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0.5960793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</a:tr>
              <a:tr h="446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10</a:t>
                      </a:r>
                    </a:p>
                  </a:txBody>
                  <a:tcPr marL="3231" marR="3231" marT="323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PROB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0.43807073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0.60084976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0.60159393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0.60680291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0.59149686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latin typeface="+mj-lt"/>
                        </a:rPr>
                        <a:t>0.60702625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0.5960793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Varying Step Size : </a:t>
            </a:r>
            <a:r>
              <a:rPr lang="en-US" dirty="0" smtClean="0"/>
              <a:t>SVC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14545" y="1785926"/>
          <a:ext cx="6643736" cy="3857657"/>
        </p:xfrm>
        <a:graphic>
          <a:graphicData uri="http://schemas.openxmlformats.org/drawingml/2006/table">
            <a:tbl>
              <a:tblPr/>
              <a:tblGrid>
                <a:gridCol w="978141"/>
                <a:gridCol w="1333828"/>
                <a:gridCol w="1130578"/>
                <a:gridCol w="1092469"/>
                <a:gridCol w="1054360"/>
                <a:gridCol w="1054360"/>
              </a:tblGrid>
              <a:tr h="5673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SVC_C1_rbf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C=0.025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, </a:t>
                      </a:r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linear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C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= </a:t>
                      </a:r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1,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linear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C = 2,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linear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D = 2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, </a:t>
                      </a:r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poly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D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= </a:t>
                      </a:r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3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, </a:t>
                      </a:r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poly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5673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0.43873178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0.48027833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0.60282856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0.60282856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0.24333916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0.55651116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</a:tr>
              <a:tr h="5446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0.55266051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0.55266051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0.60264451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0.60264451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0.55420429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0.55651116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</a:tr>
              <a:tr h="5446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0.32161507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0.35357573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0.5457461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0.5457461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0.45874595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0.55576023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</a:tr>
              <a:tr h="5446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0.59431896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0.59030138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0.55553689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0.55553689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0.55576023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0.55576023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</a:tr>
              <a:tr h="5446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0.5515432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0.56369678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0.60004835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0.60004835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0.36838999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0.55629491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</a:tr>
              <a:tr h="5446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0.57353583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0.57353583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0.60004835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0.60004835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0.51938575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0.55629491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8596" y="1785926"/>
          <a:ext cx="1785950" cy="3857651"/>
        </p:xfrm>
        <a:graphic>
          <a:graphicData uri="http://schemas.openxmlformats.org/drawingml/2006/table">
            <a:tbl>
              <a:tblPr/>
              <a:tblGrid>
                <a:gridCol w="868846"/>
                <a:gridCol w="917104"/>
              </a:tblGrid>
              <a:tr h="567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STEP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SIZE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APPROACH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567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NMS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</a:tr>
              <a:tr h="5446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PROB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</a:tr>
              <a:tr h="5446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NMS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</a:tr>
              <a:tr h="5446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PROB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</a:tr>
              <a:tr h="5446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NMS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</a:tr>
              <a:tr h="5446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PROB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UD_wit_EN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TUD_wit_EN</Template>
  <TotalTime>114</TotalTime>
  <Words>419</Words>
  <Application>Microsoft PowerPoint</Application>
  <PresentationFormat>On-screen Show (4:3)</PresentationFormat>
  <Paragraphs>219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TUD_wit_EN</vt:lpstr>
      <vt:lpstr>Object Detection in Medical Images</vt:lpstr>
      <vt:lpstr>Problem to be solved</vt:lpstr>
      <vt:lpstr>Histogram of Oriented Gradients </vt:lpstr>
      <vt:lpstr>Varying Step Size</vt:lpstr>
      <vt:lpstr>Precision Recall Curves – evaluating Classifier Performance</vt:lpstr>
      <vt:lpstr>Precision Recall Curves – evaluating Classifier Performance</vt:lpstr>
      <vt:lpstr>Precision Recall Curves – evaluating Classifier Performance</vt:lpstr>
      <vt:lpstr>Varying Step Size : kNN</vt:lpstr>
      <vt:lpstr>Varying Step Size : SVC</vt:lpstr>
      <vt:lpstr>Varying Step Size : Random Forest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 in Medical Images</dc:title>
  <dc:creator>Meghna Hukeri</dc:creator>
  <cp:lastModifiedBy>Meghna Hukeri</cp:lastModifiedBy>
  <cp:revision>14</cp:revision>
  <cp:lastPrinted>2003-01-17T08:35:50Z</cp:lastPrinted>
  <dcterms:created xsi:type="dcterms:W3CDTF">2016-01-26T12:06:57Z</dcterms:created>
  <dcterms:modified xsi:type="dcterms:W3CDTF">2016-01-26T15:36:47Z</dcterms:modified>
</cp:coreProperties>
</file>