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3" r:id="rId2"/>
  </p:sldMasterIdLst>
  <p:sldIdLst>
    <p:sldId id="257" r:id="rId3"/>
    <p:sldId id="258" r:id="rId4"/>
    <p:sldId id="259" r:id="rId5"/>
    <p:sldId id="270" r:id="rId6"/>
    <p:sldId id="271" r:id="rId7"/>
    <p:sldId id="269" r:id="rId8"/>
    <p:sldId id="264" r:id="rId9"/>
    <p:sldId id="268" r:id="rId10"/>
    <p:sldId id="267" r:id="rId11"/>
    <p:sldId id="265" r:id="rId12"/>
    <p:sldId id="263" r:id="rId13"/>
    <p:sldId id="266" r:id="rId14"/>
    <p:sldId id="272" r:id="rId15"/>
    <p:sldId id="273" r:id="rId16"/>
    <p:sldId id="274" r:id="rId17"/>
    <p:sldId id="275" r:id="rId18"/>
    <p:sldId id="276" r:id="rId19"/>
    <p:sldId id="277" r:id="rId20"/>
    <p:sldId id="279" r:id="rId21"/>
    <p:sldId id="278" r:id="rId22"/>
    <p:sldId id="281" r:id="rId23"/>
    <p:sldId id="280" r:id="rId24"/>
    <p:sldId id="282" r:id="rId25"/>
    <p:sldId id="283" r:id="rId26"/>
    <p:sldId id="285" r:id="rId27"/>
    <p:sldId id="284" r:id="rId28"/>
    <p:sldId id="262" r:id="rId29"/>
  </p:sldIdLst>
  <p:sldSz cx="12192000" cy="6858000"/>
  <p:notesSz cx="6858000" cy="9144000"/>
  <p:embeddedFontLst>
    <p:embeddedFont>
      <p:font typeface="Algerian" panose="04020705040A02060702" pitchFamily="82" charset="0"/>
      <p:regular r:id="rId30"/>
    </p:embeddedFont>
    <p:embeddedFont>
      <p:font typeface="Calibri" panose="020F0502020204030204" pitchFamily="34" charset="0"/>
      <p:regular r:id="rId31"/>
      <p:bold r:id="rId32"/>
      <p:italic r:id="rId33"/>
      <p:boldItalic r:id="rId34"/>
    </p:embeddedFont>
    <p:embeddedFont>
      <p:font typeface="Open Sans" panose="020B0604020202020204" charset="0"/>
      <p:regular r:id="rId35"/>
      <p:bold r:id="rId36"/>
      <p:italic r:id="rId37"/>
      <p:boldItalic r:id="rId38"/>
    </p:embeddedFont>
    <p:embeddedFont>
      <p:font typeface="Proxima Nova Black" panose="020B0604020202020204" charset="0"/>
      <p:bold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0" d="100"/>
          <a:sy n="80" d="100"/>
        </p:scale>
        <p:origin x="67" y="1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hasCustomPrompt="1"/>
          </p:nvPr>
        </p:nvSpPr>
        <p:spPr>
          <a:xfrm>
            <a:off x="685800" y="2057400"/>
            <a:ext cx="10820400" cy="3429000"/>
          </a:xfrm>
          <a:prstGeom prst="rect">
            <a:avLst/>
          </a:prstGeom>
        </p:spPr>
        <p:txBody>
          <a:bodyPr/>
          <a:lstStyle/>
          <a:p>
            <a:r>
              <a:rPr lang="en-US"/>
              <a:t>Click icon to add chart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hasCustomPrompt="1"/>
          </p:nvPr>
        </p:nvSpPr>
        <p:spPr>
          <a:xfrm>
            <a:off x="4381500" y="1371600"/>
            <a:ext cx="7124700" cy="4114800"/>
          </a:xfrm>
          <a:prstGeom prst="rect">
            <a:avLst/>
          </a:prstGeom>
        </p:spPr>
        <p:txBody>
          <a:bodyPr/>
          <a:lstStyle/>
          <a:p>
            <a:r>
              <a:rPr lang="en-US"/>
              <a:t>Click icon to add chart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178334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emf"/><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7"/>
          <a:stretch>
            <a:fillRect/>
          </a:stretch>
        </p:blipFill>
        <p:spPr>
          <a:xfrm>
            <a:off x="9959145" y="5906728"/>
            <a:ext cx="1547053" cy="26547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mozilla.org/en-US/docs/Web/JavaScript/Reference/Global_Objects/Array/slice" TargetMode="External"/><Relationship Id="rId3" Type="http://schemas.openxmlformats.org/officeDocument/2006/relationships/hyperlink" Target="https://developer.mozilla.org/en-US/docs/Web/JavaScript/Reference/Global_Objects/Array/join" TargetMode="External"/><Relationship Id="rId7" Type="http://schemas.openxmlformats.org/officeDocument/2006/relationships/hyperlink" Target="https://developer.mozilla.org/en-US/docs/Web/JavaScript/Reference/Global_Objects/Array/unshift" TargetMode="External"/><Relationship Id="rId2" Type="http://schemas.openxmlformats.org/officeDocument/2006/relationships/hyperlink" Target="https://developer.mozilla.org/en-US/docs/Web/JavaScript/Reference/Global_Objects/Array/concat" TargetMode="External"/><Relationship Id="rId1" Type="http://schemas.openxmlformats.org/officeDocument/2006/relationships/slideLayout" Target="../slideLayouts/slideLayout29.xml"/><Relationship Id="rId6" Type="http://schemas.openxmlformats.org/officeDocument/2006/relationships/hyperlink" Target="https://developer.mozilla.org/en-US/docs/Web/JavaScript/Reference/Global_Objects/Array/shift" TargetMode="External"/><Relationship Id="rId5" Type="http://schemas.openxmlformats.org/officeDocument/2006/relationships/hyperlink" Target="https://developer.mozilla.org/en-US/docs/Web/JavaScript/Reference/Global_Objects/Array/pop" TargetMode="External"/><Relationship Id="rId4" Type="http://schemas.openxmlformats.org/officeDocument/2006/relationships/hyperlink" Target="https://developer.mozilla.org/en-US/docs/Web/JavaScript/Reference/Global_Objects/Array/push" TargetMode="External"/><Relationship Id="rId9" Type="http://schemas.openxmlformats.org/officeDocument/2006/relationships/hyperlink" Target="https://developer.mozilla.org/en-US/docs/Web/JavaScript/Reference/Global_Objects/Array/spli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javascript/javascript_regexp_object.htm" TargetMode="External"/><Relationship Id="rId2" Type="http://schemas.openxmlformats.org/officeDocument/2006/relationships/hyperlink" Target="https://developer.mozilla.org/uk/docs/Web/JavaScript/Guide/Regular_Expressions" TargetMode="External"/><Relationship Id="rId1" Type="http://schemas.openxmlformats.org/officeDocument/2006/relationships/slideLayout" Target="../slideLayouts/slideLayout29.xml"/><Relationship Id="rId5" Type="http://schemas.openxmlformats.org/officeDocument/2006/relationships/hyperlink" Target="https://developer.mozilla.org/en-US/docs/Web/JavaScript/Reference/Global_Objects/WeakMap?source=post_page-----f38f9c4ed2b6----------------------" TargetMode="External"/><Relationship Id="rId4" Type="http://schemas.openxmlformats.org/officeDocument/2006/relationships/hyperlink" Target="https://www.geeksforgeeks.org/javascript-weak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262" y="1287262"/>
            <a:ext cx="8584707" cy="3710865"/>
          </a:xfrm>
        </p:spPr>
        <p:txBody>
          <a:bodyPr/>
          <a:lstStyle/>
          <a:p>
            <a:pPr algn="ctr"/>
            <a:r>
              <a:rPr lang="en-US" sz="9600" dirty="0">
                <a:latin typeface="Proxima Nova Black" panose="02000506030000020004" pitchFamily="50" charset="0"/>
              </a:rPr>
              <a:t>Built-in collections</a:t>
            </a:r>
          </a:p>
        </p:txBody>
      </p:sp>
      <p:sp>
        <p:nvSpPr>
          <p:cNvPr id="3" name="Text Placeholder 2"/>
          <p:cNvSpPr>
            <a:spLocks noGrp="1"/>
          </p:cNvSpPr>
          <p:nvPr>
            <p:ph type="body" sz="quarter" idx="10"/>
          </p:nvPr>
        </p:nvSpPr>
        <p:spPr>
          <a:xfrm>
            <a:off x="463858" y="5772982"/>
            <a:ext cx="3467100" cy="295275"/>
          </a:xfrm>
        </p:spPr>
        <p:txBody>
          <a:bodyPr/>
          <a:lstStyle/>
          <a:p>
            <a:r>
              <a:rPr lang="en-US" dirty="0"/>
              <a:t>Petrivska Marianna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4343-8DBE-4886-A50B-25615D513E6C}"/>
              </a:ext>
            </a:extLst>
          </p:cNvPr>
          <p:cNvSpPr>
            <a:spLocks noGrp="1"/>
          </p:cNvSpPr>
          <p:nvPr>
            <p:ph type="title"/>
          </p:nvPr>
        </p:nvSpPr>
        <p:spPr/>
        <p:txBody>
          <a:bodyPr/>
          <a:lstStyle/>
          <a:p>
            <a:r>
              <a:rPr lang="en-US" dirty="0"/>
              <a:t>Iterating over arrays</a:t>
            </a:r>
            <a:br>
              <a:rPr lang="en-US" dirty="0"/>
            </a:br>
            <a:r>
              <a:rPr lang="en-US" sz="2000" dirty="0"/>
              <a:t>Note that the elements of an array that are omitted when the array is defined are not listed when iterating by </a:t>
            </a:r>
            <a:r>
              <a:rPr lang="en-US" sz="2000" dirty="0" err="1"/>
              <a:t>forEach</a:t>
            </a:r>
            <a:r>
              <a:rPr lang="en-US" sz="2000" dirty="0"/>
              <a:t>, but are listed when undefined has been manually assigned to the element:</a:t>
            </a:r>
          </a:p>
        </p:txBody>
      </p:sp>
      <p:sp>
        <p:nvSpPr>
          <p:cNvPr id="3" name="Text Placeholder 2">
            <a:extLst>
              <a:ext uri="{FF2B5EF4-FFF2-40B4-BE49-F238E27FC236}">
                <a16:creationId xmlns:a16="http://schemas.microsoft.com/office/drawing/2014/main" id="{B467DB8D-8BA0-4D0C-BDFE-3481AA74D2F4}"/>
              </a:ext>
            </a:extLst>
          </p:cNvPr>
          <p:cNvSpPr>
            <a:spLocks noGrp="1"/>
          </p:cNvSpPr>
          <p:nvPr>
            <p:ph type="body" sz="quarter" idx="10"/>
          </p:nvPr>
        </p:nvSpPr>
        <p:spPr>
          <a:xfrm>
            <a:off x="588146" y="2305974"/>
            <a:ext cx="10820400" cy="3429000"/>
          </a:xfrm>
        </p:spPr>
        <p:txBody>
          <a:bodyPr/>
          <a:lstStyle/>
          <a:p>
            <a:r>
              <a:rPr lang="en-US" sz="1800" dirty="0"/>
              <a:t>var array = ['first', 'second', , 'fourth'];</a:t>
            </a:r>
          </a:p>
          <a:p>
            <a:r>
              <a:rPr lang="en-US" sz="1800" dirty="0" err="1"/>
              <a:t>array.forEach</a:t>
            </a:r>
            <a:r>
              <a:rPr lang="en-US" sz="1800" dirty="0"/>
              <a:t>(function(element) {</a:t>
            </a:r>
          </a:p>
          <a:p>
            <a:r>
              <a:rPr lang="en-US" sz="1800" dirty="0"/>
              <a:t>  console.log(element);</a:t>
            </a:r>
          </a:p>
          <a:p>
            <a:r>
              <a:rPr lang="en-US" sz="1800" dirty="0"/>
              <a:t>});</a:t>
            </a:r>
          </a:p>
          <a:p>
            <a:r>
              <a:rPr lang="en-US" sz="1800" dirty="0"/>
              <a:t>// first // second // fourth</a:t>
            </a:r>
          </a:p>
          <a:p>
            <a:endParaRPr lang="en-US" sz="1800" dirty="0"/>
          </a:p>
          <a:p>
            <a:r>
              <a:rPr lang="en-US" sz="1800" dirty="0"/>
              <a:t>It is not advisable to iterate through JavaScript arrays using for…in loops because normal elements and all enumerable properties will be listed.</a:t>
            </a:r>
            <a:endParaRPr lang="en-US" sz="1800" dirty="0">
              <a:solidFill>
                <a:srgbClr val="000000"/>
              </a:solidFill>
            </a:endParaRPr>
          </a:p>
          <a:p>
            <a:endParaRPr lang="en-US" sz="1800" dirty="0"/>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239587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628A-3345-4AE6-B0C3-F7724AF87766}"/>
              </a:ext>
            </a:extLst>
          </p:cNvPr>
          <p:cNvSpPr>
            <a:spLocks noGrp="1"/>
          </p:cNvSpPr>
          <p:nvPr>
            <p:ph type="title"/>
          </p:nvPr>
        </p:nvSpPr>
        <p:spPr>
          <a:xfrm>
            <a:off x="195309" y="-79898"/>
            <a:ext cx="11310892" cy="1340528"/>
          </a:xfrm>
        </p:spPr>
        <p:txBody>
          <a:bodyPr/>
          <a:lstStyle/>
          <a:p>
            <a:r>
              <a:rPr lang="en-US" sz="4400" dirty="0"/>
              <a:t>Array methods</a:t>
            </a:r>
          </a:p>
        </p:txBody>
      </p:sp>
      <p:sp>
        <p:nvSpPr>
          <p:cNvPr id="3" name="Text Placeholder 2">
            <a:extLst>
              <a:ext uri="{FF2B5EF4-FFF2-40B4-BE49-F238E27FC236}">
                <a16:creationId xmlns:a16="http://schemas.microsoft.com/office/drawing/2014/main" id="{B045EF2E-D943-43EB-8644-410D8C7C1B95}"/>
              </a:ext>
            </a:extLst>
          </p:cNvPr>
          <p:cNvSpPr>
            <a:spLocks noGrp="1"/>
          </p:cNvSpPr>
          <p:nvPr>
            <p:ph type="body" sz="quarter" idx="10"/>
          </p:nvPr>
        </p:nvSpPr>
        <p:spPr/>
        <p:txBody>
          <a:bodyPr/>
          <a:lstStyle/>
          <a:p>
            <a:r>
              <a:rPr lang="en-US" dirty="0"/>
              <a:t>Petrivska Marianna</a:t>
            </a:r>
          </a:p>
        </p:txBody>
      </p:sp>
      <p:sp>
        <p:nvSpPr>
          <p:cNvPr id="4" name="TextBox 3">
            <a:extLst>
              <a:ext uri="{FF2B5EF4-FFF2-40B4-BE49-F238E27FC236}">
                <a16:creationId xmlns:a16="http://schemas.microsoft.com/office/drawing/2014/main" id="{6E62DD36-E207-47FB-906A-3C75BEF0215D}"/>
              </a:ext>
            </a:extLst>
          </p:cNvPr>
          <p:cNvSpPr txBox="1"/>
          <p:nvPr/>
        </p:nvSpPr>
        <p:spPr>
          <a:xfrm>
            <a:off x="301841" y="1402672"/>
            <a:ext cx="10449017" cy="4447712"/>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FA2E6D34-010D-41BD-8E5B-0F8CDA8E8B8A}"/>
              </a:ext>
            </a:extLst>
          </p:cNvPr>
          <p:cNvGraphicFramePr>
            <a:graphicFrameLocks noGrp="1"/>
          </p:cNvGraphicFramePr>
          <p:nvPr>
            <p:extLst>
              <p:ext uri="{D42A27DB-BD31-4B8C-83A1-F6EECF244321}">
                <p14:modId xmlns:p14="http://schemas.microsoft.com/office/powerpoint/2010/main" val="42560869"/>
              </p:ext>
            </p:extLst>
          </p:nvPr>
        </p:nvGraphicFramePr>
        <p:xfrm>
          <a:off x="195309" y="1260630"/>
          <a:ext cx="9241654" cy="4785360"/>
        </p:xfrm>
        <a:graphic>
          <a:graphicData uri="http://schemas.openxmlformats.org/drawingml/2006/table">
            <a:tbl>
              <a:tblPr/>
              <a:tblGrid>
                <a:gridCol w="9241654">
                  <a:extLst>
                    <a:ext uri="{9D8B030D-6E8A-4147-A177-3AD203B41FA5}">
                      <a16:colId xmlns:a16="http://schemas.microsoft.com/office/drawing/2014/main" val="2958276241"/>
                    </a:ext>
                  </a:extLst>
                </a:gridCol>
              </a:tblGrid>
              <a:tr h="4589754">
                <a:tc>
                  <a:txBody>
                    <a:bodyPr/>
                    <a:lstStyle/>
                    <a:p>
                      <a:pPr algn="just" fontAlgn="t"/>
                      <a:r>
                        <a:rPr lang="en-US" sz="1800" b="0" i="0" u="none" strike="noStrike" kern="1200" dirty="0" err="1">
                          <a:solidFill>
                            <a:schemeClr val="tx1"/>
                          </a:solidFill>
                          <a:effectLst/>
                          <a:latin typeface="+mn-lt"/>
                          <a:ea typeface="+mn-ea"/>
                          <a:cs typeface="+mn-cs"/>
                          <a:hlinkClick r:id="rId2" tooltip="The concat() method is used to merge two or more arrays. This method does not change the existing arrays, but instead returns a new array."/>
                        </a:rPr>
                        <a:t>concat</a:t>
                      </a:r>
                      <a:r>
                        <a:rPr lang="en-US" sz="1800" b="0" i="0" u="none" strike="noStrike" kern="1200" dirty="0">
                          <a:solidFill>
                            <a:schemeClr val="tx1"/>
                          </a:solidFill>
                          <a:effectLst/>
                          <a:latin typeface="+mn-lt"/>
                          <a:ea typeface="+mn-ea"/>
                          <a:cs typeface="+mn-cs"/>
                          <a:hlinkClick r:id="rId2" tooltip="The concat() method is used to merge two or more arrays. This method does not change the existing arrays, but instead returns a new array."/>
                        </a:rPr>
                        <a:t>()</a:t>
                      </a:r>
                      <a:r>
                        <a:rPr lang="en-US" sz="1800" b="0" i="0" kern="1200" dirty="0">
                          <a:solidFill>
                            <a:schemeClr val="tx1"/>
                          </a:solidFill>
                          <a:effectLst/>
                          <a:latin typeface="+mn-lt"/>
                          <a:ea typeface="+mn-ea"/>
                          <a:cs typeface="+mn-cs"/>
                        </a:rPr>
                        <a:t> joins two or more arrays and returns a new array.</a:t>
                      </a:r>
                    </a:p>
                    <a:p>
                      <a:pPr algn="just" fontAlgn="t"/>
                      <a:r>
                        <a:rPr lang="en-US" sz="1800" b="0" i="0" u="none" strike="noStrike" kern="1200" dirty="0">
                          <a:solidFill>
                            <a:schemeClr val="tx1"/>
                          </a:solidFill>
                          <a:effectLst/>
                          <a:latin typeface="+mn-lt"/>
                          <a:ea typeface="+mn-ea"/>
                          <a:cs typeface="+mn-cs"/>
                          <a:hlinkClick r:id="rId3" tooltip="The join() method creates and returns a new string by concatenating all of the elements in an array (or an array-like object), separated by commas or a specified separator string. If the array has only one item, then that item will be returned without using the separator."/>
                        </a:rPr>
                        <a:t>join(delimiter = ',')</a:t>
                      </a:r>
                      <a:r>
                        <a:rPr lang="en-US" sz="1800" b="0" i="0" kern="1200" dirty="0">
                          <a:solidFill>
                            <a:schemeClr val="tx1"/>
                          </a:solidFill>
                          <a:effectLst/>
                          <a:latin typeface="+mn-lt"/>
                          <a:ea typeface="+mn-ea"/>
                          <a:cs typeface="+mn-cs"/>
                        </a:rPr>
                        <a:t> joins all elements of an array into a string.</a:t>
                      </a:r>
                    </a:p>
                    <a:p>
                      <a:pPr algn="just" fontAlgn="t"/>
                      <a:r>
                        <a:rPr lang="en-US" sz="1800" kern="1200" dirty="0">
                          <a:solidFill>
                            <a:schemeClr val="tx1"/>
                          </a:solidFill>
                          <a:effectLst/>
                          <a:latin typeface="+mn-lt"/>
                          <a:ea typeface="+mn-ea"/>
                          <a:cs typeface="+mn-cs"/>
                        </a:rPr>
                        <a:t>var</a:t>
                      </a:r>
                      <a:r>
                        <a:rPr lang="en-US" dirty="0"/>
                        <a:t> </a:t>
                      </a:r>
                      <a:r>
                        <a:rPr lang="en-US" dirty="0" err="1"/>
                        <a:t>myArray</a:t>
                      </a:r>
                      <a:r>
                        <a:rPr lang="en-US" dirty="0"/>
                        <a:t> </a:t>
                      </a:r>
                      <a:r>
                        <a:rPr lang="en-US" sz="1800" kern="1200" dirty="0">
                          <a:solidFill>
                            <a:schemeClr val="tx1"/>
                          </a:solidFill>
                          <a:effectLst/>
                          <a:latin typeface="+mn-lt"/>
                          <a:ea typeface="+mn-ea"/>
                          <a:cs typeface="+mn-cs"/>
                        </a:rPr>
                        <a:t>=</a:t>
                      </a:r>
                      <a:r>
                        <a:rPr lang="en-US" dirty="0"/>
                        <a:t> </a:t>
                      </a:r>
                      <a:r>
                        <a:rPr lang="en-US" sz="1800" kern="1200" dirty="0">
                          <a:solidFill>
                            <a:schemeClr val="tx1"/>
                          </a:solidFill>
                          <a:effectLst/>
                          <a:latin typeface="+mn-lt"/>
                          <a:ea typeface="+mn-ea"/>
                          <a:cs typeface="+mn-cs"/>
                        </a:rPr>
                        <a:t>new</a:t>
                      </a:r>
                      <a:r>
                        <a:rPr lang="en-US" dirty="0"/>
                        <a:t> </a:t>
                      </a:r>
                      <a:r>
                        <a:rPr lang="en-US" sz="1800" kern="1200" dirty="0">
                          <a:solidFill>
                            <a:schemeClr val="tx1"/>
                          </a:solidFill>
                          <a:effectLst/>
                          <a:latin typeface="+mn-lt"/>
                          <a:ea typeface="+mn-ea"/>
                          <a:cs typeface="+mn-cs"/>
                        </a:rPr>
                        <a:t>Array('Wind',</a:t>
                      </a:r>
                      <a:r>
                        <a:rPr lang="en-US" dirty="0"/>
                        <a:t> </a:t>
                      </a:r>
                      <a:r>
                        <a:rPr lang="en-US" sz="1800" kern="1200" dirty="0">
                          <a:solidFill>
                            <a:schemeClr val="tx1"/>
                          </a:solidFill>
                          <a:effectLst/>
                          <a:latin typeface="+mn-lt"/>
                          <a:ea typeface="+mn-ea"/>
                          <a:cs typeface="+mn-cs"/>
                        </a:rPr>
                        <a:t>'Rain',</a:t>
                      </a:r>
                      <a:r>
                        <a:rPr lang="en-US" dirty="0"/>
                        <a:t> </a:t>
                      </a:r>
                      <a:r>
                        <a:rPr lang="en-US" sz="1800" kern="1200" dirty="0">
                          <a:solidFill>
                            <a:schemeClr val="tx1"/>
                          </a:solidFill>
                          <a:effectLst/>
                          <a:latin typeface="+mn-lt"/>
                          <a:ea typeface="+mn-ea"/>
                          <a:cs typeface="+mn-cs"/>
                        </a:rPr>
                        <a:t>'Fire');</a:t>
                      </a:r>
                      <a:r>
                        <a:rPr lang="en-US" dirty="0"/>
                        <a:t> </a:t>
                      </a:r>
                      <a:r>
                        <a:rPr lang="en-US" sz="1800" kern="1200" dirty="0">
                          <a:solidFill>
                            <a:schemeClr val="tx1"/>
                          </a:solidFill>
                          <a:effectLst/>
                          <a:latin typeface="+mn-lt"/>
                          <a:ea typeface="+mn-ea"/>
                          <a:cs typeface="+mn-cs"/>
                        </a:rPr>
                        <a:t>var</a:t>
                      </a:r>
                      <a:r>
                        <a:rPr lang="en-US" dirty="0"/>
                        <a:t> list </a:t>
                      </a:r>
                      <a:r>
                        <a:rPr lang="en-US" sz="1800" kern="1200" dirty="0">
                          <a:solidFill>
                            <a:schemeClr val="tx1"/>
                          </a:solidFill>
                          <a:effectLst/>
                          <a:latin typeface="+mn-lt"/>
                          <a:ea typeface="+mn-ea"/>
                          <a:cs typeface="+mn-cs"/>
                        </a:rPr>
                        <a:t>=</a:t>
                      </a:r>
                      <a:r>
                        <a:rPr lang="en-US" dirty="0"/>
                        <a:t> </a:t>
                      </a:r>
                      <a:r>
                        <a:rPr lang="en-US" dirty="0" err="1"/>
                        <a:t>myArray</a:t>
                      </a:r>
                      <a:r>
                        <a:rPr lang="en-US" sz="1800" kern="1200" dirty="0" err="1">
                          <a:solidFill>
                            <a:schemeClr val="tx1"/>
                          </a:solidFill>
                          <a:effectLst/>
                          <a:latin typeface="+mn-lt"/>
                          <a:ea typeface="+mn-ea"/>
                          <a:cs typeface="+mn-cs"/>
                        </a:rPr>
                        <a:t>.join</a:t>
                      </a:r>
                      <a:r>
                        <a:rPr lang="en-US" sz="1800" kern="1200" dirty="0">
                          <a:solidFill>
                            <a:schemeClr val="tx1"/>
                          </a:solidFill>
                          <a:effectLst/>
                          <a:latin typeface="+mn-lt"/>
                          <a:ea typeface="+mn-ea"/>
                          <a:cs typeface="+mn-cs"/>
                        </a:rPr>
                        <a:t>(' - ');</a:t>
                      </a:r>
                      <a:r>
                        <a:rPr lang="en-US" dirty="0"/>
                        <a:t> </a:t>
                      </a:r>
                      <a:r>
                        <a:rPr lang="en-US" sz="1800" kern="1200" dirty="0">
                          <a:solidFill>
                            <a:schemeClr val="tx1"/>
                          </a:solidFill>
                          <a:effectLst/>
                          <a:latin typeface="+mn-lt"/>
                          <a:ea typeface="+mn-ea"/>
                          <a:cs typeface="+mn-cs"/>
                        </a:rPr>
                        <a:t>// list is "Wind - Rain - Fire“</a:t>
                      </a:r>
                    </a:p>
                    <a:p>
                      <a:pPr algn="just" fontAlgn="t"/>
                      <a:r>
                        <a:rPr lang="en-US" sz="1800" b="0" i="0" u="none" strike="noStrike" kern="1200" dirty="0">
                          <a:solidFill>
                            <a:schemeClr val="tx1"/>
                          </a:solidFill>
                          <a:effectLst/>
                          <a:latin typeface="+mn-lt"/>
                          <a:ea typeface="+mn-ea"/>
                          <a:cs typeface="+mn-cs"/>
                          <a:hlinkClick r:id="rId4" tooltip="The push() method adds one or more elements to the end of an array and returns the new length of the array."/>
                        </a:rPr>
                        <a:t>push()</a:t>
                      </a:r>
                      <a:r>
                        <a:rPr lang="en-US" sz="1800" b="0" i="0" kern="1200" dirty="0">
                          <a:solidFill>
                            <a:schemeClr val="tx1"/>
                          </a:solidFill>
                          <a:effectLst/>
                          <a:latin typeface="+mn-lt"/>
                          <a:ea typeface="+mn-ea"/>
                          <a:cs typeface="+mn-cs"/>
                        </a:rPr>
                        <a:t> adds one or more elements to the end of an array and returns the resulting length of the array.</a:t>
                      </a:r>
                    </a:p>
                    <a:p>
                      <a:pPr algn="just" fontAlgn="t"/>
                      <a:r>
                        <a:rPr lang="en-US" sz="1800" kern="1200" dirty="0">
                          <a:solidFill>
                            <a:schemeClr val="tx1"/>
                          </a:solidFill>
                          <a:effectLst/>
                          <a:latin typeface="+mn-lt"/>
                          <a:ea typeface="+mn-ea"/>
                          <a:cs typeface="+mn-cs"/>
                        </a:rPr>
                        <a:t>var</a:t>
                      </a:r>
                      <a:r>
                        <a:rPr lang="en-US" dirty="0"/>
                        <a:t> </a:t>
                      </a:r>
                      <a:r>
                        <a:rPr lang="en-US" dirty="0" err="1"/>
                        <a:t>myArray</a:t>
                      </a:r>
                      <a:r>
                        <a:rPr lang="en-US" dirty="0"/>
                        <a:t> </a:t>
                      </a:r>
                      <a:r>
                        <a:rPr lang="en-US" sz="1800" kern="1200" dirty="0">
                          <a:solidFill>
                            <a:schemeClr val="tx1"/>
                          </a:solidFill>
                          <a:effectLst/>
                          <a:latin typeface="+mn-lt"/>
                          <a:ea typeface="+mn-ea"/>
                          <a:cs typeface="+mn-cs"/>
                        </a:rPr>
                        <a:t>=</a:t>
                      </a:r>
                      <a:r>
                        <a:rPr lang="en-US" dirty="0"/>
                        <a:t> </a:t>
                      </a:r>
                      <a:r>
                        <a:rPr lang="en-US" sz="1800" kern="1200" dirty="0">
                          <a:solidFill>
                            <a:schemeClr val="tx1"/>
                          </a:solidFill>
                          <a:effectLst/>
                          <a:latin typeface="+mn-lt"/>
                          <a:ea typeface="+mn-ea"/>
                          <a:cs typeface="+mn-cs"/>
                        </a:rPr>
                        <a:t>new</a:t>
                      </a:r>
                      <a:r>
                        <a:rPr lang="en-US" dirty="0"/>
                        <a:t> </a:t>
                      </a:r>
                      <a:r>
                        <a:rPr lang="en-US" sz="1800" kern="1200" dirty="0">
                          <a:solidFill>
                            <a:schemeClr val="tx1"/>
                          </a:solidFill>
                          <a:effectLst/>
                          <a:latin typeface="+mn-lt"/>
                          <a:ea typeface="+mn-ea"/>
                          <a:cs typeface="+mn-cs"/>
                        </a:rPr>
                        <a:t>Array('1',</a:t>
                      </a:r>
                      <a:r>
                        <a:rPr lang="en-US" dirty="0"/>
                        <a:t> </a:t>
                      </a:r>
                      <a:r>
                        <a:rPr lang="en-US" sz="1800" kern="1200" dirty="0">
                          <a:solidFill>
                            <a:schemeClr val="tx1"/>
                          </a:solidFill>
                          <a:effectLst/>
                          <a:latin typeface="+mn-lt"/>
                          <a:ea typeface="+mn-ea"/>
                          <a:cs typeface="+mn-cs"/>
                        </a:rPr>
                        <a:t>'2');</a:t>
                      </a:r>
                      <a:r>
                        <a:rPr lang="en-US" dirty="0"/>
                        <a:t> </a:t>
                      </a:r>
                      <a:r>
                        <a:rPr lang="en-US" dirty="0" err="1"/>
                        <a:t>myArray</a:t>
                      </a:r>
                      <a:r>
                        <a:rPr lang="en-US" sz="1800" kern="1200" dirty="0" err="1">
                          <a:solidFill>
                            <a:schemeClr val="tx1"/>
                          </a:solidFill>
                          <a:effectLst/>
                          <a:latin typeface="+mn-lt"/>
                          <a:ea typeface="+mn-ea"/>
                          <a:cs typeface="+mn-cs"/>
                        </a:rPr>
                        <a:t>.push</a:t>
                      </a:r>
                      <a:r>
                        <a:rPr lang="en-US" sz="1800" kern="1200" dirty="0">
                          <a:solidFill>
                            <a:schemeClr val="tx1"/>
                          </a:solidFill>
                          <a:effectLst/>
                          <a:latin typeface="+mn-lt"/>
                          <a:ea typeface="+mn-ea"/>
                          <a:cs typeface="+mn-cs"/>
                        </a:rPr>
                        <a:t>('3');</a:t>
                      </a:r>
                      <a:r>
                        <a:rPr lang="en-US" dirty="0"/>
                        <a:t> </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myArray</a:t>
                      </a:r>
                      <a:r>
                        <a:rPr lang="en-US" sz="1800" kern="1200" dirty="0">
                          <a:solidFill>
                            <a:schemeClr val="tx1"/>
                          </a:solidFill>
                          <a:effectLst/>
                          <a:latin typeface="+mn-lt"/>
                          <a:ea typeface="+mn-ea"/>
                          <a:cs typeface="+mn-cs"/>
                        </a:rPr>
                        <a:t> is now ["1", "2", "3"]</a:t>
                      </a:r>
                    </a:p>
                    <a:p>
                      <a:pPr algn="just" fontAlgn="t"/>
                      <a:r>
                        <a:rPr lang="en-US" sz="1800" b="0" i="0" u="none" strike="noStrike" kern="1200" dirty="0">
                          <a:solidFill>
                            <a:schemeClr val="tx1"/>
                          </a:solidFill>
                          <a:effectLst/>
                          <a:latin typeface="+mn-lt"/>
                          <a:ea typeface="+mn-ea"/>
                          <a:cs typeface="+mn-cs"/>
                          <a:hlinkClick r:id="rId5" tooltip="The pop() method removes the last element from an array and returns that element. This method changes the length of the array."/>
                        </a:rPr>
                        <a:t>pop()</a:t>
                      </a:r>
                      <a:r>
                        <a:rPr lang="en-US" sz="1800" b="0" i="0" kern="1200" dirty="0">
                          <a:solidFill>
                            <a:schemeClr val="tx1"/>
                          </a:solidFill>
                          <a:effectLst/>
                          <a:latin typeface="+mn-lt"/>
                          <a:ea typeface="+mn-ea"/>
                          <a:cs typeface="+mn-cs"/>
                        </a:rPr>
                        <a:t> removes the last element from an array and returns that element.</a:t>
                      </a:r>
                    </a:p>
                    <a:p>
                      <a:pPr algn="just" fontAlgn="t"/>
                      <a:r>
                        <a:rPr lang="en-US" sz="1800" b="0" i="0" u="none" strike="noStrike" kern="1200" dirty="0">
                          <a:solidFill>
                            <a:schemeClr val="tx1"/>
                          </a:solidFill>
                          <a:effectLst/>
                          <a:latin typeface="+mn-lt"/>
                          <a:ea typeface="+mn-ea"/>
                          <a:cs typeface="+mn-cs"/>
                          <a:hlinkClick r:id="rId6" tooltip="The shift() method removes the first element from an array and returns that removed element. This method changes the length of the array."/>
                        </a:rPr>
                        <a:t>shift()</a:t>
                      </a:r>
                      <a:r>
                        <a:rPr lang="en-US" sz="1800" b="0" i="0" kern="1200" dirty="0">
                          <a:solidFill>
                            <a:schemeClr val="tx1"/>
                          </a:solidFill>
                          <a:effectLst/>
                          <a:latin typeface="+mn-lt"/>
                          <a:ea typeface="+mn-ea"/>
                          <a:cs typeface="+mn-cs"/>
                        </a:rPr>
                        <a:t> removes the first element from an array and returns that element.</a:t>
                      </a:r>
                    </a:p>
                    <a:p>
                      <a:pPr algn="just" fontAlgn="t"/>
                      <a:r>
                        <a:rPr lang="en-US" sz="1800" b="0" i="0" u="none" strike="noStrike" kern="1200" dirty="0">
                          <a:solidFill>
                            <a:schemeClr val="tx1"/>
                          </a:solidFill>
                          <a:effectLst/>
                          <a:latin typeface="+mn-lt"/>
                          <a:ea typeface="+mn-ea"/>
                          <a:cs typeface="+mn-cs"/>
                          <a:hlinkClick r:id="rId7" tooltip="The unshift() method adds one or more elements to the beginning of an array and returns the new length of the array."/>
                        </a:rPr>
                        <a:t>unshift()</a:t>
                      </a:r>
                      <a:r>
                        <a:rPr lang="en-US" sz="1800" b="0" i="0" kern="1200" dirty="0">
                          <a:solidFill>
                            <a:schemeClr val="tx1"/>
                          </a:solidFill>
                          <a:effectLst/>
                          <a:latin typeface="+mn-lt"/>
                          <a:ea typeface="+mn-ea"/>
                          <a:cs typeface="+mn-cs"/>
                        </a:rPr>
                        <a:t> adds one or more elements to the front of an array and returns the new length of the array.</a:t>
                      </a:r>
                    </a:p>
                    <a:p>
                      <a:pPr algn="just" fontAlgn="t"/>
                      <a:r>
                        <a:rPr lang="en-US" sz="1800" kern="1200" dirty="0">
                          <a:solidFill>
                            <a:schemeClr val="tx1"/>
                          </a:solidFill>
                          <a:effectLst/>
                          <a:latin typeface="+mn-lt"/>
                          <a:ea typeface="+mn-ea"/>
                          <a:cs typeface="+mn-cs"/>
                        </a:rPr>
                        <a:t>var</a:t>
                      </a:r>
                      <a:r>
                        <a:rPr lang="en-US" dirty="0"/>
                        <a:t> </a:t>
                      </a:r>
                      <a:r>
                        <a:rPr lang="en-US" dirty="0" err="1"/>
                        <a:t>myArray</a:t>
                      </a:r>
                      <a:r>
                        <a:rPr lang="en-US" dirty="0"/>
                        <a:t> </a:t>
                      </a:r>
                      <a:r>
                        <a:rPr lang="en-US" sz="1800" kern="1200" dirty="0">
                          <a:solidFill>
                            <a:schemeClr val="tx1"/>
                          </a:solidFill>
                          <a:effectLst/>
                          <a:latin typeface="+mn-lt"/>
                          <a:ea typeface="+mn-ea"/>
                          <a:cs typeface="+mn-cs"/>
                        </a:rPr>
                        <a:t>=</a:t>
                      </a:r>
                      <a:r>
                        <a:rPr lang="en-US" dirty="0"/>
                        <a:t> </a:t>
                      </a:r>
                      <a:r>
                        <a:rPr lang="en-US" sz="1800" kern="1200" dirty="0">
                          <a:solidFill>
                            <a:schemeClr val="tx1"/>
                          </a:solidFill>
                          <a:effectLst/>
                          <a:latin typeface="+mn-lt"/>
                          <a:ea typeface="+mn-ea"/>
                          <a:cs typeface="+mn-cs"/>
                        </a:rPr>
                        <a:t>new</a:t>
                      </a:r>
                      <a:r>
                        <a:rPr lang="en-US" dirty="0"/>
                        <a:t> </a:t>
                      </a:r>
                      <a:r>
                        <a:rPr lang="en-US" sz="1800" kern="1200" dirty="0">
                          <a:solidFill>
                            <a:schemeClr val="tx1"/>
                          </a:solidFill>
                          <a:effectLst/>
                          <a:latin typeface="+mn-lt"/>
                          <a:ea typeface="+mn-ea"/>
                          <a:cs typeface="+mn-cs"/>
                        </a:rPr>
                        <a:t>Array('1',</a:t>
                      </a:r>
                      <a:r>
                        <a:rPr lang="en-US" dirty="0"/>
                        <a:t> </a:t>
                      </a:r>
                      <a:r>
                        <a:rPr lang="en-US" sz="1800" kern="1200" dirty="0">
                          <a:solidFill>
                            <a:schemeClr val="tx1"/>
                          </a:solidFill>
                          <a:effectLst/>
                          <a:latin typeface="+mn-lt"/>
                          <a:ea typeface="+mn-ea"/>
                          <a:cs typeface="+mn-cs"/>
                        </a:rPr>
                        <a:t>'2',</a:t>
                      </a:r>
                      <a:r>
                        <a:rPr lang="en-US" dirty="0"/>
                        <a:t> </a:t>
                      </a:r>
                      <a:r>
                        <a:rPr lang="en-US" sz="1800" kern="1200" dirty="0">
                          <a:solidFill>
                            <a:schemeClr val="tx1"/>
                          </a:solidFill>
                          <a:effectLst/>
                          <a:latin typeface="+mn-lt"/>
                          <a:ea typeface="+mn-ea"/>
                          <a:cs typeface="+mn-cs"/>
                        </a:rPr>
                        <a:t>'3’);</a:t>
                      </a:r>
                      <a:r>
                        <a:rPr lang="en-US" dirty="0"/>
                        <a:t> </a:t>
                      </a:r>
                    </a:p>
                    <a:p>
                      <a:pPr algn="just" fontAlgn="t"/>
                      <a:r>
                        <a:rPr lang="en-US" dirty="0" err="1"/>
                        <a:t>myArray</a:t>
                      </a:r>
                      <a:r>
                        <a:rPr lang="en-US" sz="1800" kern="1200" dirty="0" err="1">
                          <a:solidFill>
                            <a:schemeClr val="tx1"/>
                          </a:solidFill>
                          <a:effectLst/>
                          <a:latin typeface="+mn-lt"/>
                          <a:ea typeface="+mn-ea"/>
                          <a:cs typeface="+mn-cs"/>
                        </a:rPr>
                        <a:t>.unshift</a:t>
                      </a:r>
                      <a:r>
                        <a:rPr lang="en-US" sz="1800" kern="1200" dirty="0">
                          <a:solidFill>
                            <a:schemeClr val="tx1"/>
                          </a:solidFill>
                          <a:effectLst/>
                          <a:latin typeface="+mn-lt"/>
                          <a:ea typeface="+mn-ea"/>
                          <a:cs typeface="+mn-cs"/>
                        </a:rPr>
                        <a:t>('4',</a:t>
                      </a:r>
                      <a:r>
                        <a:rPr lang="en-US" dirty="0"/>
                        <a:t> </a:t>
                      </a:r>
                      <a:r>
                        <a:rPr lang="en-US" sz="1800" kern="1200" dirty="0">
                          <a:solidFill>
                            <a:schemeClr val="tx1"/>
                          </a:solidFill>
                          <a:effectLst/>
                          <a:latin typeface="+mn-lt"/>
                          <a:ea typeface="+mn-ea"/>
                          <a:cs typeface="+mn-cs"/>
                        </a:rPr>
                        <a:t>'5');</a:t>
                      </a:r>
                      <a:r>
                        <a:rPr lang="en-US" dirty="0"/>
                        <a:t> </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myArray</a:t>
                      </a:r>
                      <a:r>
                        <a:rPr lang="en-US" sz="1800" kern="1200" dirty="0">
                          <a:solidFill>
                            <a:schemeClr val="tx1"/>
                          </a:solidFill>
                          <a:effectLst/>
                          <a:latin typeface="+mn-lt"/>
                          <a:ea typeface="+mn-ea"/>
                          <a:cs typeface="+mn-cs"/>
                        </a:rPr>
                        <a:t> becomes ["4", "5", "1", "2", "3"]</a:t>
                      </a:r>
                    </a:p>
                    <a:p>
                      <a:pPr algn="just" fontAlgn="t"/>
                      <a:r>
                        <a:rPr lang="en-US" sz="1800" b="0" i="0" u="none" strike="noStrike" kern="1200" dirty="0">
                          <a:solidFill>
                            <a:schemeClr val="tx1"/>
                          </a:solidFill>
                          <a:effectLst/>
                          <a:latin typeface="+mn-lt"/>
                          <a:ea typeface="+mn-ea"/>
                          <a:cs typeface="+mn-cs"/>
                          <a:hlinkClick r:id="rId8" tooltip="The slice() method returns a shallow copy of a portion of an array into a new array object selected from begin to end (end not included). The original array will not be modified."/>
                        </a:rPr>
                        <a:t>slice(</a:t>
                      </a:r>
                      <a:r>
                        <a:rPr lang="en-US" sz="1800" b="0" i="0" u="none" strike="noStrike" kern="1200" dirty="0" err="1">
                          <a:solidFill>
                            <a:schemeClr val="tx1"/>
                          </a:solidFill>
                          <a:effectLst/>
                          <a:latin typeface="+mn-lt"/>
                          <a:ea typeface="+mn-ea"/>
                          <a:cs typeface="+mn-cs"/>
                          <a:hlinkClick r:id="rId8" tooltip="The slice() method returns a shallow copy of a portion of an array into a new array object selected from begin to end (end not included). The original array will not be modified."/>
                        </a:rPr>
                        <a:t>start_index</a:t>
                      </a:r>
                      <a:r>
                        <a:rPr lang="en-US" sz="1800" b="0" i="0" u="none" strike="noStrike" kern="1200" dirty="0">
                          <a:solidFill>
                            <a:schemeClr val="tx1"/>
                          </a:solidFill>
                          <a:effectLst/>
                          <a:latin typeface="+mn-lt"/>
                          <a:ea typeface="+mn-ea"/>
                          <a:cs typeface="+mn-cs"/>
                          <a:hlinkClick r:id="rId8" tooltip="The slice() method returns a shallow copy of a portion of an array into a new array object selected from begin to end (end not included). The original array will not be modified."/>
                        </a:rPr>
                        <a:t>, </a:t>
                      </a:r>
                      <a:r>
                        <a:rPr lang="en-US" sz="1800" b="0" i="0" u="none" strike="noStrike" kern="1200" dirty="0" err="1">
                          <a:solidFill>
                            <a:schemeClr val="tx1"/>
                          </a:solidFill>
                          <a:effectLst/>
                          <a:latin typeface="+mn-lt"/>
                          <a:ea typeface="+mn-ea"/>
                          <a:cs typeface="+mn-cs"/>
                          <a:hlinkClick r:id="rId8" tooltip="The slice() method returns a shallow copy of a portion of an array into a new array object selected from begin to end (end not included). The original array will not be modified."/>
                        </a:rPr>
                        <a:t>upto_index</a:t>
                      </a:r>
                      <a:r>
                        <a:rPr lang="en-US" sz="1800" b="0" i="0" u="none" strike="noStrike" kern="1200" dirty="0">
                          <a:solidFill>
                            <a:schemeClr val="tx1"/>
                          </a:solidFill>
                          <a:effectLst/>
                          <a:latin typeface="+mn-lt"/>
                          <a:ea typeface="+mn-ea"/>
                          <a:cs typeface="+mn-cs"/>
                          <a:hlinkClick r:id="rId8" tooltip="The slice() method returns a shallow copy of a portion of an array into a new array object selected from begin to end (end not included). The original array will not be modified."/>
                        </a:rPr>
                        <a:t>)</a:t>
                      </a:r>
                      <a:r>
                        <a:rPr lang="en-US" sz="1800" b="0" i="0" kern="1200" dirty="0">
                          <a:solidFill>
                            <a:schemeClr val="tx1"/>
                          </a:solidFill>
                          <a:effectLst/>
                          <a:latin typeface="+mn-lt"/>
                          <a:ea typeface="+mn-ea"/>
                          <a:cs typeface="+mn-cs"/>
                        </a:rPr>
                        <a:t> extracts a section of an array and returns a new array.</a:t>
                      </a:r>
                    </a:p>
                    <a:p>
                      <a:pPr algn="just" fontAlgn="t"/>
                      <a:r>
                        <a:rPr lang="en-US" sz="1800" b="0" i="0" u="sng" kern="1200" dirty="0">
                          <a:solidFill>
                            <a:schemeClr val="tx1"/>
                          </a:solidFill>
                          <a:effectLst/>
                          <a:latin typeface="+mn-lt"/>
                          <a:ea typeface="+mn-ea"/>
                          <a:cs typeface="+mn-cs"/>
                          <a:hlinkClick r:id="rId9" tooltip="The splice() method changes the contents of an array by removing or replacing existing elements and/or adding new elements in place."/>
                        </a:rPr>
                        <a:t>splice(index, </a:t>
                      </a:r>
                      <a:r>
                        <a:rPr lang="en-US" sz="1800" b="0" i="0" u="sng" kern="1200" dirty="0" err="1">
                          <a:solidFill>
                            <a:schemeClr val="tx1"/>
                          </a:solidFill>
                          <a:effectLst/>
                          <a:latin typeface="+mn-lt"/>
                          <a:ea typeface="+mn-ea"/>
                          <a:cs typeface="+mn-cs"/>
                          <a:hlinkClick r:id="rId9" tooltip="The splice() method changes the contents of an array by removing or replacing existing elements and/or adding new elements in place."/>
                        </a:rPr>
                        <a:t>count_to_remove</a:t>
                      </a:r>
                      <a:r>
                        <a:rPr lang="en-US" sz="1800" b="0" i="0" u="sng" kern="1200" dirty="0">
                          <a:solidFill>
                            <a:schemeClr val="tx1"/>
                          </a:solidFill>
                          <a:effectLst/>
                          <a:latin typeface="+mn-lt"/>
                          <a:ea typeface="+mn-ea"/>
                          <a:cs typeface="+mn-cs"/>
                          <a:hlinkClick r:id="rId9" tooltip="The splice() method changes the contents of an array by removing or replacing existing elements and/or adding new elements in place."/>
                        </a:rPr>
                        <a:t>, addElement1, addElement2, ...)</a:t>
                      </a:r>
                      <a:r>
                        <a:rPr lang="en-US" sz="1800" b="0" i="0" kern="1200" dirty="0">
                          <a:solidFill>
                            <a:schemeClr val="tx1"/>
                          </a:solidFill>
                          <a:effectLst/>
                          <a:latin typeface="+mn-lt"/>
                          <a:ea typeface="+mn-ea"/>
                          <a:cs typeface="+mn-cs"/>
                        </a:rPr>
                        <a:t> removes elements from an array and (optionally) replaces them. It returns the items which were removed from the array.</a:t>
                      </a:r>
                      <a:endParaRPr lang="en-US" sz="1800" kern="1200" dirty="0">
                        <a:solidFill>
                          <a:schemeClr val="tx1"/>
                        </a:solidFill>
                        <a:effectLst/>
                        <a:latin typeface="+mn-lt"/>
                        <a:ea typeface="+mn-ea"/>
                        <a:cs typeface="+mn-cs"/>
                      </a:endParaRPr>
                    </a:p>
                    <a:p>
                      <a:pPr algn="just" fontAlgn="t"/>
                      <a:endParaRPr lang="en-US" sz="1800" b="0" i="0" kern="1200" dirty="0">
                        <a:solidFill>
                          <a:schemeClr val="tx1"/>
                        </a:solidFill>
                        <a:effectLst/>
                        <a:latin typeface="+mn-lt"/>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8565328"/>
                  </a:ext>
                </a:extLst>
              </a:tr>
            </a:tbl>
          </a:graphicData>
        </a:graphic>
      </p:graphicFrame>
    </p:spTree>
    <p:extLst>
      <p:ext uri="{BB962C8B-B14F-4D97-AF65-F5344CB8AC3E}">
        <p14:creationId xmlns:p14="http://schemas.microsoft.com/office/powerpoint/2010/main" val="420423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76F-976D-4010-9062-944EBB3BE7BD}"/>
              </a:ext>
            </a:extLst>
          </p:cNvPr>
          <p:cNvSpPr>
            <a:spLocks noGrp="1"/>
          </p:cNvSpPr>
          <p:nvPr>
            <p:ph type="title"/>
          </p:nvPr>
        </p:nvSpPr>
        <p:spPr>
          <a:xfrm>
            <a:off x="90996" y="64364"/>
            <a:ext cx="10820400" cy="685800"/>
          </a:xfrm>
        </p:spPr>
        <p:txBody>
          <a:bodyPr/>
          <a:lstStyle/>
          <a:p>
            <a:r>
              <a:rPr lang="en-US" dirty="0"/>
              <a:t>Array methods</a:t>
            </a:r>
          </a:p>
        </p:txBody>
      </p:sp>
      <p:sp>
        <p:nvSpPr>
          <p:cNvPr id="3" name="Text Placeholder 2">
            <a:extLst>
              <a:ext uri="{FF2B5EF4-FFF2-40B4-BE49-F238E27FC236}">
                <a16:creationId xmlns:a16="http://schemas.microsoft.com/office/drawing/2014/main" id="{0D3A8A02-DBD9-4556-AE46-3FDEACCB0699}"/>
              </a:ext>
            </a:extLst>
          </p:cNvPr>
          <p:cNvSpPr>
            <a:spLocks noGrp="1"/>
          </p:cNvSpPr>
          <p:nvPr>
            <p:ph type="body" sz="quarter" idx="10"/>
          </p:nvPr>
        </p:nvSpPr>
        <p:spPr>
          <a:xfrm>
            <a:off x="90996" y="750164"/>
            <a:ext cx="10820400" cy="4441054"/>
          </a:xfrm>
        </p:spPr>
        <p:txBody>
          <a:bodyPr/>
          <a:lstStyle/>
          <a:p>
            <a:r>
              <a:rPr lang="en-US" dirty="0"/>
              <a:t>reverse() transposes the elements of an array, in place: the first array element becomes the last and the last becomes the first. It returns a reference to the array.</a:t>
            </a:r>
          </a:p>
          <a:p>
            <a:r>
              <a:rPr lang="en-US" dirty="0"/>
              <a:t>sort() sorts the elements of an array in place, and returns a reference to the array.</a:t>
            </a:r>
            <a:endParaRPr lang="uk-UA" dirty="0"/>
          </a:p>
          <a:p>
            <a:r>
              <a:rPr lang="en-US" dirty="0" err="1"/>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r>
              <a:rPr lang="en-US" dirty="0"/>
              <a:t>var a = ['a', 'b', 'a', 'b', 'a'];</a:t>
            </a:r>
          </a:p>
          <a:p>
            <a:r>
              <a:rPr lang="en-US" dirty="0"/>
              <a:t>console.log(</a:t>
            </a:r>
            <a:r>
              <a:rPr lang="en-US" dirty="0" err="1"/>
              <a:t>a.indexOf</a:t>
            </a:r>
            <a:r>
              <a:rPr lang="en-US" dirty="0"/>
              <a:t>('b', 2)); // logs 3</a:t>
            </a:r>
          </a:p>
          <a:p>
            <a:r>
              <a:rPr lang="en-US" dirty="0"/>
              <a:t>console.log(</a:t>
            </a:r>
            <a:r>
              <a:rPr lang="en-US" dirty="0" err="1"/>
              <a:t>a.indexOf</a:t>
            </a:r>
            <a:r>
              <a:rPr lang="en-US" dirty="0"/>
              <a:t>('z')); // logs -1, because 'z' was not found</a:t>
            </a:r>
          </a:p>
          <a:p>
            <a:r>
              <a:rPr lang="en-US" dirty="0" err="1"/>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a:p>
            <a:r>
              <a:rPr lang="en-US" dirty="0"/>
              <a:t>map(callback[, </a:t>
            </a:r>
            <a:r>
              <a:rPr lang="en-US" dirty="0" err="1"/>
              <a:t>thisObject</a:t>
            </a:r>
            <a:r>
              <a:rPr lang="en-US" dirty="0"/>
              <a:t>]) returns a new array of the return value from executing callback on every array item.</a:t>
            </a:r>
          </a:p>
          <a:p>
            <a:r>
              <a:rPr lang="en-US" dirty="0"/>
              <a:t>filter(callback[, </a:t>
            </a:r>
            <a:r>
              <a:rPr lang="en-US" dirty="0" err="1"/>
              <a:t>thisObject</a:t>
            </a:r>
            <a:r>
              <a:rPr lang="en-US" dirty="0"/>
              <a:t>]) returns a new array containing the items for which callback returned true.</a:t>
            </a:r>
          </a:p>
          <a:p>
            <a:r>
              <a:rPr lang="en-US" dirty="0"/>
              <a:t>every(callback[, </a:t>
            </a:r>
            <a:r>
              <a:rPr lang="en-US" dirty="0" err="1"/>
              <a:t>thisObject</a:t>
            </a:r>
            <a:r>
              <a:rPr lang="en-US" dirty="0"/>
              <a:t>]) returns true if callback returns true for every item in the array.</a:t>
            </a:r>
          </a:p>
          <a:p>
            <a:endParaRPr lang="en-US" dirty="0"/>
          </a:p>
        </p:txBody>
      </p:sp>
    </p:spTree>
    <p:extLst>
      <p:ext uri="{BB962C8B-B14F-4D97-AF65-F5344CB8AC3E}">
        <p14:creationId xmlns:p14="http://schemas.microsoft.com/office/powerpoint/2010/main" val="192463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BB09-8415-43BF-965E-B6DDB8300955}"/>
              </a:ext>
            </a:extLst>
          </p:cNvPr>
          <p:cNvSpPr>
            <a:spLocks noGrp="1"/>
          </p:cNvSpPr>
          <p:nvPr>
            <p:ph type="title"/>
          </p:nvPr>
        </p:nvSpPr>
        <p:spPr>
          <a:xfrm>
            <a:off x="348449" y="197529"/>
            <a:ext cx="10820400" cy="685800"/>
          </a:xfrm>
        </p:spPr>
        <p:txBody>
          <a:bodyPr/>
          <a:lstStyle/>
          <a:p>
            <a:r>
              <a:rPr lang="en-US" dirty="0"/>
              <a:t>Array methods</a:t>
            </a:r>
          </a:p>
        </p:txBody>
      </p:sp>
      <p:sp>
        <p:nvSpPr>
          <p:cNvPr id="3" name="Text Placeholder 2">
            <a:extLst>
              <a:ext uri="{FF2B5EF4-FFF2-40B4-BE49-F238E27FC236}">
                <a16:creationId xmlns:a16="http://schemas.microsoft.com/office/drawing/2014/main" id="{ACF6A325-AD2B-4B4D-B7BC-D58F2303D76F}"/>
              </a:ext>
            </a:extLst>
          </p:cNvPr>
          <p:cNvSpPr>
            <a:spLocks noGrp="1"/>
          </p:cNvSpPr>
          <p:nvPr>
            <p:ph type="body" sz="quarter" idx="10"/>
          </p:nvPr>
        </p:nvSpPr>
        <p:spPr>
          <a:xfrm>
            <a:off x="233039" y="898865"/>
            <a:ext cx="10820400" cy="3429000"/>
          </a:xfrm>
        </p:spPr>
        <p:txBody>
          <a:bodyPr/>
          <a:lstStyle/>
          <a:p>
            <a:r>
              <a:rPr lang="en-US" dirty="0"/>
              <a:t>some(callback[, </a:t>
            </a:r>
            <a:r>
              <a:rPr lang="en-US" dirty="0" err="1"/>
              <a:t>thisObject</a:t>
            </a:r>
            <a:r>
              <a:rPr lang="en-US" dirty="0"/>
              <a:t>]) returns true if callback returns true for at least one item in the array.</a:t>
            </a:r>
          </a:p>
          <a:p>
            <a:r>
              <a:rPr lang="en-US" dirty="0"/>
              <a:t>reduce(callback[, </a:t>
            </a:r>
            <a:r>
              <a:rPr lang="en-US" dirty="0" err="1"/>
              <a:t>initialValue</a:t>
            </a:r>
            <a:r>
              <a:rPr lang="en-US" dirty="0"/>
              <a:t>]) applies callback(accumulator, </a:t>
            </a:r>
            <a:r>
              <a:rPr lang="en-US" dirty="0" err="1"/>
              <a:t>currentValue</a:t>
            </a:r>
            <a:r>
              <a:rPr lang="en-US" dirty="0"/>
              <a:t>[, </a:t>
            </a:r>
            <a:r>
              <a:rPr lang="en-US" dirty="0" err="1"/>
              <a:t>currentIndex</a:t>
            </a:r>
            <a:r>
              <a:rPr lang="en-US" dirty="0"/>
              <a:t>, array]) for each value in the array for the purpose of reducing the list of items down to a single value.</a:t>
            </a:r>
          </a:p>
          <a:p>
            <a:r>
              <a:rPr lang="en-US" dirty="0" err="1"/>
              <a:t>reduceRight</a:t>
            </a:r>
            <a:r>
              <a:rPr lang="en-US" dirty="0"/>
              <a:t>(callback[, </a:t>
            </a:r>
            <a:r>
              <a:rPr lang="en-US" dirty="0" err="1"/>
              <a:t>initialValue</a:t>
            </a:r>
            <a:r>
              <a:rPr lang="en-US" dirty="0"/>
              <a:t>]) works like reduce(), but starts with the last element.</a:t>
            </a:r>
          </a:p>
          <a:p>
            <a:r>
              <a:rPr lang="en-US" dirty="0"/>
              <a:t>var a = [10, 20, 30];</a:t>
            </a:r>
          </a:p>
          <a:p>
            <a:r>
              <a:rPr lang="en-US" dirty="0"/>
              <a:t>var total = </a:t>
            </a:r>
            <a:r>
              <a:rPr lang="en-US" dirty="0" err="1"/>
              <a:t>a.reduce</a:t>
            </a:r>
            <a:r>
              <a:rPr lang="en-US" dirty="0"/>
              <a:t>(function(accumulator, </a:t>
            </a:r>
            <a:r>
              <a:rPr lang="en-US" dirty="0" err="1"/>
              <a:t>currentValue</a:t>
            </a:r>
            <a:r>
              <a:rPr lang="en-US" dirty="0"/>
              <a:t>) { return accumulator + </a:t>
            </a:r>
            <a:r>
              <a:rPr lang="en-US" dirty="0" err="1"/>
              <a:t>currentValue</a:t>
            </a:r>
            <a:r>
              <a:rPr lang="en-US" dirty="0"/>
              <a:t>; }, 0);</a:t>
            </a:r>
          </a:p>
          <a:p>
            <a:r>
              <a:rPr lang="en-US" dirty="0"/>
              <a:t>console.log(total) // Prints 60</a:t>
            </a:r>
          </a:p>
          <a:p>
            <a:endParaRPr lang="en-US" dirty="0"/>
          </a:p>
        </p:txBody>
      </p:sp>
    </p:spTree>
    <p:extLst>
      <p:ext uri="{BB962C8B-B14F-4D97-AF65-F5344CB8AC3E}">
        <p14:creationId xmlns:p14="http://schemas.microsoft.com/office/powerpoint/2010/main" val="16078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82E6-116D-46E3-8641-436CD36B2C42}"/>
              </a:ext>
            </a:extLst>
          </p:cNvPr>
          <p:cNvSpPr>
            <a:spLocks noGrp="1"/>
          </p:cNvSpPr>
          <p:nvPr>
            <p:ph type="title"/>
          </p:nvPr>
        </p:nvSpPr>
        <p:spPr/>
        <p:txBody>
          <a:bodyPr/>
          <a:lstStyle/>
          <a:p>
            <a:r>
              <a:rPr lang="en-US" dirty="0"/>
              <a:t>Multi-dimensional arrays</a:t>
            </a:r>
          </a:p>
        </p:txBody>
      </p:sp>
      <p:sp>
        <p:nvSpPr>
          <p:cNvPr id="3" name="Text Placeholder 2">
            <a:extLst>
              <a:ext uri="{FF2B5EF4-FFF2-40B4-BE49-F238E27FC236}">
                <a16:creationId xmlns:a16="http://schemas.microsoft.com/office/drawing/2014/main" id="{DF9944F6-3E52-467E-BE98-578614256045}"/>
              </a:ext>
            </a:extLst>
          </p:cNvPr>
          <p:cNvSpPr>
            <a:spLocks noGrp="1"/>
          </p:cNvSpPr>
          <p:nvPr>
            <p:ph type="body" sz="quarter" idx="10"/>
          </p:nvPr>
        </p:nvSpPr>
        <p:spPr>
          <a:xfrm>
            <a:off x="517124" y="1435963"/>
            <a:ext cx="10820400" cy="4736236"/>
          </a:xfrm>
        </p:spPr>
        <p:txBody>
          <a:bodyPr/>
          <a:lstStyle/>
          <a:p>
            <a:r>
              <a:rPr lang="en-US" dirty="0"/>
              <a:t>var a = new Array(4);</a:t>
            </a:r>
          </a:p>
          <a:p>
            <a:r>
              <a:rPr lang="en-US" dirty="0"/>
              <a:t>for (</a:t>
            </a:r>
            <a:r>
              <a:rPr lang="en-US" dirty="0" err="1"/>
              <a:t>i</a:t>
            </a:r>
            <a:r>
              <a:rPr lang="en-US" dirty="0"/>
              <a:t> = 0; </a:t>
            </a:r>
            <a:r>
              <a:rPr lang="en-US" dirty="0" err="1"/>
              <a:t>i</a:t>
            </a:r>
            <a:r>
              <a:rPr lang="en-US" dirty="0"/>
              <a:t> &lt; 4; </a:t>
            </a:r>
            <a:r>
              <a:rPr lang="en-US" dirty="0" err="1"/>
              <a:t>i</a:t>
            </a:r>
            <a:r>
              <a:rPr lang="en-US" dirty="0"/>
              <a:t>++) {</a:t>
            </a:r>
          </a:p>
          <a:p>
            <a:r>
              <a:rPr lang="en-US" dirty="0"/>
              <a:t>  a[</a:t>
            </a:r>
            <a:r>
              <a:rPr lang="en-US" dirty="0" err="1"/>
              <a:t>i</a:t>
            </a:r>
            <a:r>
              <a:rPr lang="en-US" dirty="0"/>
              <a:t>] = new Array(4);</a:t>
            </a:r>
          </a:p>
          <a:p>
            <a:r>
              <a:rPr lang="en-US" dirty="0"/>
              <a:t>  for (j = 0; j &lt; 4; </a:t>
            </a:r>
            <a:r>
              <a:rPr lang="en-US" dirty="0" err="1"/>
              <a:t>j++</a:t>
            </a:r>
            <a:r>
              <a:rPr lang="en-US" dirty="0"/>
              <a:t>) {</a:t>
            </a:r>
          </a:p>
          <a:p>
            <a:r>
              <a:rPr lang="en-US" dirty="0"/>
              <a:t>    a[</a:t>
            </a:r>
            <a:r>
              <a:rPr lang="en-US" dirty="0" err="1"/>
              <a:t>i</a:t>
            </a:r>
            <a:r>
              <a:rPr lang="en-US" dirty="0"/>
              <a:t>][j] = '[' + </a:t>
            </a:r>
            <a:r>
              <a:rPr lang="en-US" dirty="0" err="1"/>
              <a:t>i</a:t>
            </a:r>
            <a:r>
              <a:rPr lang="en-US" dirty="0"/>
              <a:t> + ', ' + j + ']';</a:t>
            </a:r>
          </a:p>
          <a:p>
            <a:r>
              <a:rPr lang="en-US" dirty="0"/>
              <a:t>  }</a:t>
            </a:r>
          </a:p>
          <a:p>
            <a:r>
              <a:rPr lang="en-US" dirty="0"/>
              <a:t>}</a:t>
            </a:r>
          </a:p>
          <a:p>
            <a:r>
              <a:rPr lang="en-US" dirty="0"/>
              <a:t>Row 0: [0, 0] [0, 1] [0, 2] [0, 3]</a:t>
            </a:r>
          </a:p>
          <a:p>
            <a:r>
              <a:rPr lang="en-US" dirty="0"/>
              <a:t>Row 1: [1, 0] [1, 1] [1, 2] [1, 3]</a:t>
            </a:r>
          </a:p>
          <a:p>
            <a:r>
              <a:rPr lang="en-US" dirty="0"/>
              <a:t>Row 2: [2, 0] [2, 1] [2, 2] [2, 3]</a:t>
            </a:r>
          </a:p>
          <a:p>
            <a:r>
              <a:rPr lang="en-US" dirty="0"/>
              <a:t>Row 3: [3, 0] [3, 1] [3, 2] [3, 3]</a:t>
            </a:r>
          </a:p>
          <a:p>
            <a:endParaRPr lang="en-US" dirty="0"/>
          </a:p>
        </p:txBody>
      </p:sp>
    </p:spTree>
    <p:extLst>
      <p:ext uri="{BB962C8B-B14F-4D97-AF65-F5344CB8AC3E}">
        <p14:creationId xmlns:p14="http://schemas.microsoft.com/office/powerpoint/2010/main" val="246560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0CD3-0B28-4073-9A27-DCB12AD24D70}"/>
              </a:ext>
            </a:extLst>
          </p:cNvPr>
          <p:cNvSpPr>
            <a:spLocks noGrp="1"/>
          </p:cNvSpPr>
          <p:nvPr>
            <p:ph type="title"/>
          </p:nvPr>
        </p:nvSpPr>
        <p:spPr>
          <a:xfrm>
            <a:off x="98857" y="0"/>
            <a:ext cx="10820400" cy="685800"/>
          </a:xfrm>
        </p:spPr>
        <p:txBody>
          <a:bodyPr/>
          <a:lstStyle/>
          <a:p>
            <a:r>
              <a:rPr lang="en-US" dirty="0"/>
              <a:t>Typed Arrays</a:t>
            </a:r>
          </a:p>
        </p:txBody>
      </p:sp>
      <p:sp>
        <p:nvSpPr>
          <p:cNvPr id="3" name="Text Placeholder 2">
            <a:extLst>
              <a:ext uri="{FF2B5EF4-FFF2-40B4-BE49-F238E27FC236}">
                <a16:creationId xmlns:a16="http://schemas.microsoft.com/office/drawing/2014/main" id="{0BD67231-2DCA-4562-A79A-73422A14D04C}"/>
              </a:ext>
            </a:extLst>
          </p:cNvPr>
          <p:cNvSpPr>
            <a:spLocks noGrp="1"/>
          </p:cNvSpPr>
          <p:nvPr>
            <p:ph type="body" sz="quarter" idx="10"/>
          </p:nvPr>
        </p:nvSpPr>
        <p:spPr>
          <a:xfrm>
            <a:off x="161001" y="786414"/>
            <a:ext cx="10820400" cy="5514973"/>
          </a:xfrm>
        </p:spPr>
        <p:txBody>
          <a:bodyPr/>
          <a:lstStyle/>
          <a:p>
            <a:r>
              <a:rPr lang="en-US" dirty="0"/>
              <a:t>To achieve maximum flexibility and efficiency, JavaScript typed arrays split the implementation into buffers and views. A buffer (implemented by the </a:t>
            </a:r>
            <a:r>
              <a:rPr lang="en-US" dirty="0" err="1"/>
              <a:t>ArrayBuffer</a:t>
            </a:r>
            <a:r>
              <a:rPr lang="en-US" dirty="0"/>
              <a:t> object) is an object representing a chunk of data; it has no format to speak of, and offers no mechanism for accessing its contents. In order to access the memory contained in a buffer, you need to use a view. A view provides a context — that is, a data type, starting offset, and number of elements — that turns the data into an actual typed array.</a:t>
            </a:r>
          </a:p>
          <a:p>
            <a:endParaRPr lang="uk-UA" dirty="0"/>
          </a:p>
          <a:p>
            <a:r>
              <a:rPr lang="en-US" dirty="0"/>
              <a:t>new </a:t>
            </a:r>
            <a:r>
              <a:rPr lang="en-US" dirty="0" err="1"/>
              <a:t>TypedArray</a:t>
            </a:r>
            <a:r>
              <a:rPr lang="en-US" dirty="0"/>
              <a:t>(); </a:t>
            </a:r>
          </a:p>
          <a:p>
            <a:r>
              <a:rPr lang="en-US" dirty="0"/>
              <a:t>new </a:t>
            </a:r>
            <a:r>
              <a:rPr lang="en-US" dirty="0" err="1"/>
              <a:t>TypedArray</a:t>
            </a:r>
            <a:r>
              <a:rPr lang="en-US" dirty="0"/>
              <a:t>(length);</a:t>
            </a:r>
          </a:p>
          <a:p>
            <a:r>
              <a:rPr lang="en-US" dirty="0"/>
              <a:t>new </a:t>
            </a:r>
            <a:r>
              <a:rPr lang="en-US" dirty="0" err="1"/>
              <a:t>TypedArray</a:t>
            </a:r>
            <a:r>
              <a:rPr lang="en-US" dirty="0"/>
              <a:t>(</a:t>
            </a:r>
            <a:r>
              <a:rPr lang="en-US" dirty="0" err="1"/>
              <a:t>typedArray</a:t>
            </a:r>
            <a:r>
              <a:rPr lang="en-US" dirty="0"/>
              <a:t>);</a:t>
            </a:r>
          </a:p>
          <a:p>
            <a:r>
              <a:rPr lang="en-US" dirty="0"/>
              <a:t>new </a:t>
            </a:r>
            <a:r>
              <a:rPr lang="en-US" dirty="0" err="1"/>
              <a:t>TypedArray</a:t>
            </a:r>
            <a:r>
              <a:rPr lang="en-US" dirty="0"/>
              <a:t>(object);</a:t>
            </a:r>
          </a:p>
          <a:p>
            <a:r>
              <a:rPr lang="en-US" dirty="0"/>
              <a:t>new </a:t>
            </a:r>
            <a:r>
              <a:rPr lang="en-US" dirty="0" err="1"/>
              <a:t>TypedArray</a:t>
            </a:r>
            <a:r>
              <a:rPr lang="en-US" dirty="0"/>
              <a:t>(buffer [, </a:t>
            </a:r>
            <a:r>
              <a:rPr lang="en-US" dirty="0" err="1"/>
              <a:t>byteOffset</a:t>
            </a:r>
            <a:r>
              <a:rPr lang="en-US" dirty="0"/>
              <a:t> [, length]]);</a:t>
            </a:r>
          </a:p>
          <a:p>
            <a:r>
              <a:rPr lang="en-US" dirty="0"/>
              <a:t>var int16 = new Int16Array(2);</a:t>
            </a:r>
          </a:p>
          <a:p>
            <a:r>
              <a:rPr lang="en-US" dirty="0"/>
              <a:t>int16[0] = 42;</a:t>
            </a:r>
          </a:p>
          <a:p>
            <a:r>
              <a:rPr lang="en-US" dirty="0"/>
              <a:t>console.log(int16[0]); // 42</a:t>
            </a:r>
            <a:endParaRPr lang="uk-UA" dirty="0"/>
          </a:p>
          <a:p>
            <a:endParaRPr lang="uk-UA" dirty="0"/>
          </a:p>
          <a:p>
            <a:endParaRPr lang="uk-UA" dirty="0"/>
          </a:p>
          <a:p>
            <a:endParaRPr lang="uk-UA" dirty="0"/>
          </a:p>
          <a:p>
            <a:endParaRPr lang="uk-UA" dirty="0"/>
          </a:p>
          <a:p>
            <a:endParaRPr lang="uk-UA" dirty="0"/>
          </a:p>
          <a:p>
            <a:endParaRPr lang="en-US" dirty="0"/>
          </a:p>
        </p:txBody>
      </p:sp>
    </p:spTree>
    <p:extLst>
      <p:ext uri="{BB962C8B-B14F-4D97-AF65-F5344CB8AC3E}">
        <p14:creationId xmlns:p14="http://schemas.microsoft.com/office/powerpoint/2010/main" val="357461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E899-CE2D-4B40-98CB-D8AD8EF00FA1}"/>
              </a:ext>
            </a:extLst>
          </p:cNvPr>
          <p:cNvSpPr>
            <a:spLocks noGrp="1"/>
          </p:cNvSpPr>
          <p:nvPr>
            <p:ph type="title"/>
          </p:nvPr>
        </p:nvSpPr>
        <p:spPr>
          <a:xfrm>
            <a:off x="561975" y="285751"/>
            <a:ext cx="10820400" cy="685800"/>
          </a:xfrm>
        </p:spPr>
        <p:txBody>
          <a:bodyPr/>
          <a:lstStyle/>
          <a:p>
            <a:r>
              <a:rPr lang="en-US" dirty="0"/>
              <a:t>Typed Array views</a:t>
            </a:r>
          </a:p>
        </p:txBody>
      </p:sp>
      <p:sp>
        <p:nvSpPr>
          <p:cNvPr id="3" name="Text Placeholder 2">
            <a:extLst>
              <a:ext uri="{FF2B5EF4-FFF2-40B4-BE49-F238E27FC236}">
                <a16:creationId xmlns:a16="http://schemas.microsoft.com/office/drawing/2014/main" id="{D946E761-D781-41A3-90AF-3438BF408DF3}"/>
              </a:ext>
            </a:extLst>
          </p:cNvPr>
          <p:cNvSpPr>
            <a:spLocks noGrp="1"/>
          </p:cNvSpPr>
          <p:nvPr>
            <p:ph type="body" sz="quarter" idx="10"/>
          </p:nvPr>
        </p:nvSpPr>
        <p:spPr>
          <a:xfrm>
            <a:off x="476250" y="1143000"/>
            <a:ext cx="10820400" cy="3429000"/>
          </a:xfrm>
        </p:spPr>
        <p:txBody>
          <a:bodyPr/>
          <a:lstStyle/>
          <a:p>
            <a:r>
              <a:rPr lang="en-US" dirty="0"/>
              <a:t>Int8Array	-128 to 127</a:t>
            </a:r>
            <a:endParaRPr lang="uk-UA" dirty="0"/>
          </a:p>
          <a:p>
            <a:r>
              <a:rPr lang="en-US" dirty="0"/>
              <a:t>Uint8Array	0 to 255</a:t>
            </a:r>
            <a:endParaRPr lang="uk-UA" dirty="0"/>
          </a:p>
          <a:p>
            <a:r>
              <a:rPr lang="en-US" dirty="0"/>
              <a:t>Uint8ClampedArray	0 to 255</a:t>
            </a:r>
            <a:endParaRPr lang="uk-UA" dirty="0"/>
          </a:p>
          <a:p>
            <a:r>
              <a:rPr lang="en-US" dirty="0"/>
              <a:t>Int16Array	-32768 to 32767</a:t>
            </a:r>
            <a:endParaRPr lang="uk-UA" dirty="0"/>
          </a:p>
          <a:p>
            <a:r>
              <a:rPr lang="en-US" dirty="0"/>
              <a:t>Uint16Array	0 to 65535</a:t>
            </a:r>
            <a:endParaRPr lang="uk-UA" dirty="0"/>
          </a:p>
          <a:p>
            <a:r>
              <a:rPr lang="en-US" dirty="0"/>
              <a:t>Int32Array	-2147483648 to 2147483647</a:t>
            </a:r>
            <a:endParaRPr lang="uk-UA" dirty="0"/>
          </a:p>
          <a:p>
            <a:r>
              <a:rPr lang="en-US" dirty="0"/>
              <a:t>Uint32Array	0 to 4294967295</a:t>
            </a:r>
            <a:endParaRPr lang="uk-UA" dirty="0"/>
          </a:p>
          <a:p>
            <a:r>
              <a:rPr lang="en-US" dirty="0"/>
              <a:t>Float32Array	1.2x10-38 to 3.4x1038</a:t>
            </a:r>
            <a:endParaRPr lang="uk-UA" dirty="0"/>
          </a:p>
          <a:p>
            <a:r>
              <a:rPr lang="en-US" dirty="0"/>
              <a:t>Float64Array	5.0x10-324 to 1.8x10308</a:t>
            </a:r>
            <a:endParaRPr lang="uk-UA" dirty="0"/>
          </a:p>
          <a:p>
            <a:r>
              <a:rPr lang="en-US" dirty="0"/>
              <a:t>BigInt64Array	-263 to 263-1</a:t>
            </a:r>
            <a:endParaRPr lang="uk-UA" dirty="0"/>
          </a:p>
          <a:p>
            <a:r>
              <a:rPr lang="en-US" dirty="0"/>
              <a:t>BigUint64Array	0 to 264-1</a:t>
            </a:r>
            <a:endParaRPr lang="uk-UA" dirty="0"/>
          </a:p>
          <a:p>
            <a:endParaRPr lang="en-US" dirty="0"/>
          </a:p>
        </p:txBody>
      </p:sp>
    </p:spTree>
    <p:extLst>
      <p:ext uri="{BB962C8B-B14F-4D97-AF65-F5344CB8AC3E}">
        <p14:creationId xmlns:p14="http://schemas.microsoft.com/office/powerpoint/2010/main" val="112301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14AF-BD85-4E33-AC01-DD4A506C5606}"/>
              </a:ext>
            </a:extLst>
          </p:cNvPr>
          <p:cNvSpPr>
            <a:spLocks noGrp="1"/>
          </p:cNvSpPr>
          <p:nvPr>
            <p:ph type="title"/>
          </p:nvPr>
        </p:nvSpPr>
        <p:spPr>
          <a:xfrm>
            <a:off x="481614" y="304061"/>
            <a:ext cx="10820400" cy="685800"/>
          </a:xfrm>
        </p:spPr>
        <p:txBody>
          <a:bodyPr/>
          <a:lstStyle/>
          <a:p>
            <a:r>
              <a:rPr lang="en-US" dirty="0" err="1"/>
              <a:t>Symbol.iterator</a:t>
            </a:r>
            <a:endParaRPr lang="en-US" dirty="0"/>
          </a:p>
        </p:txBody>
      </p:sp>
      <p:sp>
        <p:nvSpPr>
          <p:cNvPr id="3" name="Text Placeholder 2">
            <a:extLst>
              <a:ext uri="{FF2B5EF4-FFF2-40B4-BE49-F238E27FC236}">
                <a16:creationId xmlns:a16="http://schemas.microsoft.com/office/drawing/2014/main" id="{3B1EE342-D1E2-4D44-A117-536BB74A81A1}"/>
              </a:ext>
            </a:extLst>
          </p:cNvPr>
          <p:cNvSpPr>
            <a:spLocks noGrp="1"/>
          </p:cNvSpPr>
          <p:nvPr>
            <p:ph type="body" sz="quarter" idx="10"/>
          </p:nvPr>
        </p:nvSpPr>
        <p:spPr>
          <a:xfrm>
            <a:off x="481614" y="1835459"/>
            <a:ext cx="10820400" cy="3429000"/>
          </a:xfrm>
        </p:spPr>
        <p:txBody>
          <a:bodyPr/>
          <a:lstStyle/>
          <a:p>
            <a:r>
              <a:rPr lang="en-US" dirty="0"/>
              <a:t>Symbols offer names that are unique and cannot clash with other property names. Also, </a:t>
            </a:r>
            <a:r>
              <a:rPr lang="en-US" dirty="0" err="1"/>
              <a:t>Symbol.iterator</a:t>
            </a:r>
            <a:r>
              <a:rPr lang="en-US" dirty="0"/>
              <a:t> will return an object called an iterator. This iterator will have a method called next which will return an object with keys value and done.</a:t>
            </a:r>
          </a:p>
          <a:p>
            <a:r>
              <a:rPr lang="en-US" dirty="0"/>
              <a:t>The value key will contain the current value. It can be of any type. The done is </a:t>
            </a:r>
            <a:r>
              <a:rPr lang="en-US" dirty="0" err="1"/>
              <a:t>boolean</a:t>
            </a:r>
            <a:r>
              <a:rPr lang="en-US" dirty="0"/>
              <a:t>. It denotes whether all the values have been fetched or not.</a:t>
            </a:r>
          </a:p>
        </p:txBody>
      </p:sp>
    </p:spTree>
    <p:extLst>
      <p:ext uri="{BB962C8B-B14F-4D97-AF65-F5344CB8AC3E}">
        <p14:creationId xmlns:p14="http://schemas.microsoft.com/office/powerpoint/2010/main" val="324509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855E-8759-49FA-B7A8-A84F75A43D81}"/>
              </a:ext>
            </a:extLst>
          </p:cNvPr>
          <p:cNvSpPr>
            <a:spLocks noGrp="1"/>
          </p:cNvSpPr>
          <p:nvPr>
            <p:ph type="title"/>
          </p:nvPr>
        </p:nvSpPr>
        <p:spPr/>
        <p:txBody>
          <a:bodyPr/>
          <a:lstStyle/>
          <a:p>
            <a:r>
              <a:rPr lang="en-US" dirty="0"/>
              <a:t>Scheme of iterator</a:t>
            </a:r>
          </a:p>
        </p:txBody>
      </p:sp>
      <p:sp>
        <p:nvSpPr>
          <p:cNvPr id="3" name="Text Placeholder 2">
            <a:extLst>
              <a:ext uri="{FF2B5EF4-FFF2-40B4-BE49-F238E27FC236}">
                <a16:creationId xmlns:a16="http://schemas.microsoft.com/office/drawing/2014/main" id="{1096A5D1-3287-4D0C-A100-FE7277B6AF6E}"/>
              </a:ext>
            </a:extLst>
          </p:cNvPr>
          <p:cNvSpPr>
            <a:spLocks noGrp="1"/>
          </p:cNvSpPr>
          <p:nvPr>
            <p:ph type="body" sz="quarter" idx="10"/>
          </p:nvPr>
        </p:nvSpPr>
        <p:spPr/>
        <p:txBody>
          <a:bodyPr/>
          <a:lstStyle/>
          <a:p>
            <a:endParaRPr lang="en-US" dirty="0"/>
          </a:p>
        </p:txBody>
      </p:sp>
      <p:pic>
        <p:nvPicPr>
          <p:cNvPr id="5" name="Picture 4" descr="A close up of a map&#10;&#10;Description automatically generated">
            <a:extLst>
              <a:ext uri="{FF2B5EF4-FFF2-40B4-BE49-F238E27FC236}">
                <a16:creationId xmlns:a16="http://schemas.microsoft.com/office/drawing/2014/main" id="{C3AA20CC-CF77-4EF7-814D-845FE2936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298" y="1748145"/>
            <a:ext cx="7759702" cy="4147829"/>
          </a:xfrm>
          <a:prstGeom prst="rect">
            <a:avLst/>
          </a:prstGeom>
        </p:spPr>
      </p:pic>
    </p:spTree>
    <p:extLst>
      <p:ext uri="{BB962C8B-B14F-4D97-AF65-F5344CB8AC3E}">
        <p14:creationId xmlns:p14="http://schemas.microsoft.com/office/powerpoint/2010/main" val="255683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09C9CD-A217-4DB3-9943-A52A19A68703}"/>
              </a:ext>
            </a:extLst>
          </p:cNvPr>
          <p:cNvSpPr>
            <a:spLocks noGrp="1"/>
          </p:cNvSpPr>
          <p:nvPr>
            <p:ph type="body" sz="quarter" idx="10"/>
          </p:nvPr>
        </p:nvSpPr>
        <p:spPr/>
        <p:txBody>
          <a:bodyPr/>
          <a:lstStyle/>
          <a:p>
            <a:endParaRPr lang="en-US" dirty="0"/>
          </a:p>
        </p:txBody>
      </p:sp>
      <p:sp>
        <p:nvSpPr>
          <p:cNvPr id="4" name="Rectangle 1">
            <a:extLst>
              <a:ext uri="{FF2B5EF4-FFF2-40B4-BE49-F238E27FC236}">
                <a16:creationId xmlns:a16="http://schemas.microsoft.com/office/drawing/2014/main" id="{EA148E1C-716A-4049-92A2-74EF22543BC0}"/>
              </a:ext>
            </a:extLst>
          </p:cNvPr>
          <p:cNvSpPr>
            <a:spLocks noGrp="1" noChangeArrowheads="1"/>
          </p:cNvSpPr>
          <p:nvPr>
            <p:ph type="title"/>
          </p:nvPr>
        </p:nvSpPr>
        <p:spPr bwMode="auto">
          <a:xfrm>
            <a:off x="783454" y="685800"/>
            <a:ext cx="10820400" cy="685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2964"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chemeClr val="tx1"/>
                </a:solidFill>
                <a:effectLst/>
                <a:latin typeface="medium-content-sans-serif-font"/>
              </a:rPr>
              <a:t>Making </a:t>
            </a:r>
            <a:r>
              <a:rPr kumimoji="0" lang="en-US" altLang="en-US" sz="1400" b="0" i="0" u="none" strike="noStrike" cap="none" normalizeH="0" baseline="0">
                <a:ln>
                  <a:noFill/>
                </a:ln>
                <a:solidFill>
                  <a:schemeClr val="tx1"/>
                </a:solidFill>
                <a:effectLst/>
                <a:latin typeface="Menlo"/>
              </a:rPr>
              <a:t>objects </a:t>
            </a:r>
            <a:r>
              <a:rPr kumimoji="0" lang="en-US" altLang="en-US" sz="1900" b="1" i="0" u="none" strike="noStrike" cap="none" normalizeH="0" baseline="0">
                <a:ln>
                  <a:noFill/>
                </a:ln>
                <a:solidFill>
                  <a:schemeClr val="tx1"/>
                </a:solidFill>
                <a:effectLst/>
                <a:latin typeface="medium-content-sans-serif-font"/>
              </a:rPr>
              <a:t>iterable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4B3292A2-AAFD-4FDF-BC04-3B7FFABCCE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50" y="1047750"/>
            <a:ext cx="6816325" cy="5810250"/>
          </a:xfrm>
          <a:prstGeom prst="rect">
            <a:avLst/>
          </a:prstGeom>
        </p:spPr>
      </p:pic>
    </p:spTree>
    <p:extLst>
      <p:ext uri="{BB962C8B-B14F-4D97-AF65-F5344CB8AC3E}">
        <p14:creationId xmlns:p14="http://schemas.microsoft.com/office/powerpoint/2010/main" val="296174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229" y="124288"/>
            <a:ext cx="10716087" cy="1065320"/>
          </a:xfrm>
        </p:spPr>
        <p:txBody>
          <a:bodyPr/>
          <a:lstStyle/>
          <a:p>
            <a:pPr>
              <a:lnSpc>
                <a:spcPct val="100000"/>
              </a:lnSpc>
            </a:pPr>
            <a:r>
              <a:rPr lang="en-US" altLang="en-US" sz="6000" dirty="0"/>
              <a:t>Creating an Array</a:t>
            </a:r>
            <a:br>
              <a:rPr lang="en-US" altLang="en-US" sz="6000" dirty="0"/>
            </a:br>
            <a:br>
              <a:rPr lang="en-US" altLang="en-US" sz="2000" dirty="0"/>
            </a:br>
            <a:r>
              <a:rPr lang="en-US" altLang="en-US" sz="2000" dirty="0"/>
              <a:t>var </a:t>
            </a:r>
            <a:r>
              <a:rPr lang="en-US" altLang="en-US" sz="2000" dirty="0" err="1"/>
              <a:t>arr</a:t>
            </a:r>
            <a:r>
              <a:rPr lang="en-US" altLang="en-US" sz="2000" dirty="0"/>
              <a:t> = new Array(element0, element1, ..., </a:t>
            </a:r>
            <a:r>
              <a:rPr lang="en-US" altLang="en-US" sz="2000" dirty="0" err="1"/>
              <a:t>elementN</a:t>
            </a:r>
            <a:r>
              <a:rPr lang="en-US" altLang="en-US" sz="2000" dirty="0"/>
              <a:t>);</a:t>
            </a:r>
            <a:br>
              <a:rPr lang="en-US" altLang="en-US" sz="2000" dirty="0"/>
            </a:br>
            <a:r>
              <a:rPr lang="en-US" altLang="en-US" sz="2000" dirty="0"/>
              <a:t>var </a:t>
            </a:r>
            <a:r>
              <a:rPr lang="en-US" altLang="en-US" sz="2000" dirty="0" err="1"/>
              <a:t>arr</a:t>
            </a:r>
            <a:r>
              <a:rPr lang="en-US" altLang="en-US" sz="2000" dirty="0"/>
              <a:t> = Array(element0, element1, ..., </a:t>
            </a:r>
            <a:r>
              <a:rPr lang="en-US" altLang="en-US" sz="2000" dirty="0" err="1"/>
              <a:t>elementN</a:t>
            </a:r>
            <a:r>
              <a:rPr lang="en-US" altLang="en-US" sz="2000" dirty="0"/>
              <a:t>);</a:t>
            </a:r>
            <a:br>
              <a:rPr lang="en-US" altLang="en-US" sz="2000" dirty="0"/>
            </a:br>
            <a:r>
              <a:rPr lang="en-US" altLang="en-US" sz="2000" dirty="0"/>
              <a:t>var </a:t>
            </a:r>
            <a:r>
              <a:rPr lang="en-US" altLang="en-US" sz="2000" dirty="0" err="1"/>
              <a:t>arr</a:t>
            </a:r>
            <a:r>
              <a:rPr lang="en-US" altLang="en-US" sz="2000" dirty="0"/>
              <a:t> = [element0, element1, ..., </a:t>
            </a:r>
            <a:r>
              <a:rPr lang="en-US" altLang="en-US" sz="2000" dirty="0" err="1"/>
              <a:t>elementN</a:t>
            </a:r>
            <a:r>
              <a:rPr lang="en-US" altLang="en-US" sz="2000" dirty="0"/>
              <a:t>];</a:t>
            </a:r>
            <a:br>
              <a:rPr lang="en-US" altLang="en-US" sz="2000" dirty="0"/>
            </a:br>
            <a:br>
              <a:rPr lang="en-US" altLang="en-US" sz="2000" dirty="0"/>
            </a:br>
            <a:r>
              <a:rPr lang="en-US" altLang="en-US" sz="2000" dirty="0"/>
              <a:t>var </a:t>
            </a:r>
            <a:r>
              <a:rPr lang="en-US" altLang="en-US" sz="2000" dirty="0" err="1"/>
              <a:t>arr</a:t>
            </a:r>
            <a:r>
              <a:rPr lang="en-US" altLang="en-US" sz="2000" dirty="0"/>
              <a:t> = new Array(</a:t>
            </a:r>
            <a:r>
              <a:rPr lang="en-US" altLang="en-US" sz="2000" dirty="0" err="1"/>
              <a:t>arrayLength</a:t>
            </a:r>
            <a:r>
              <a:rPr lang="en-US" altLang="en-US" sz="2000" dirty="0"/>
              <a:t>);</a:t>
            </a:r>
            <a:br>
              <a:rPr lang="en-US" altLang="en-US" sz="2000" dirty="0"/>
            </a:br>
            <a:r>
              <a:rPr lang="en-US" altLang="en-US" sz="2000" dirty="0"/>
              <a:t>var </a:t>
            </a:r>
            <a:r>
              <a:rPr lang="en-US" altLang="en-US" sz="2000" dirty="0" err="1"/>
              <a:t>arr</a:t>
            </a:r>
            <a:r>
              <a:rPr lang="en-US" altLang="en-US" sz="2000" dirty="0"/>
              <a:t> = Array(</a:t>
            </a:r>
            <a:r>
              <a:rPr lang="en-US" altLang="en-US" sz="2000" dirty="0" err="1"/>
              <a:t>arrayLength</a:t>
            </a:r>
            <a:r>
              <a:rPr lang="en-US" altLang="en-US" sz="2000" dirty="0"/>
              <a:t>);</a:t>
            </a:r>
            <a:br>
              <a:rPr lang="en-US" altLang="en-US" sz="2000" dirty="0"/>
            </a:br>
            <a:r>
              <a:rPr lang="en-US" altLang="en-US" sz="2000" dirty="0"/>
              <a:t>// This has exactly the same effect</a:t>
            </a:r>
            <a:br>
              <a:rPr lang="en-US" altLang="en-US" sz="2000" dirty="0"/>
            </a:br>
            <a:r>
              <a:rPr lang="en-US" altLang="en-US" sz="2000" dirty="0"/>
              <a:t>var </a:t>
            </a:r>
            <a:r>
              <a:rPr lang="en-US" altLang="en-US" sz="2000" dirty="0" err="1"/>
              <a:t>arr</a:t>
            </a:r>
            <a:r>
              <a:rPr lang="en-US" altLang="en-US" sz="2000" dirty="0"/>
              <a:t> = [];</a:t>
            </a:r>
            <a:br>
              <a:rPr lang="en-US" altLang="en-US" sz="2000" dirty="0"/>
            </a:br>
            <a:r>
              <a:rPr lang="en-US" altLang="en-US" sz="2000" dirty="0" err="1"/>
              <a:t>arr.length</a:t>
            </a:r>
            <a:r>
              <a:rPr lang="en-US" altLang="en-US" sz="2000" dirty="0"/>
              <a:t> = </a:t>
            </a:r>
            <a:r>
              <a:rPr lang="en-US" altLang="en-US" sz="2000" dirty="0" err="1"/>
              <a:t>arrayLength</a:t>
            </a:r>
            <a:r>
              <a:rPr lang="en-US" altLang="en-US" sz="2000" dirty="0"/>
              <a:t>;</a:t>
            </a:r>
            <a:br>
              <a:rPr lang="en-US" sz="2000" dirty="0"/>
            </a:br>
            <a:br>
              <a:rPr lang="en-US" sz="2000" dirty="0"/>
            </a:br>
            <a:br>
              <a:rPr lang="en-US" sz="2000" dirty="0"/>
            </a:br>
            <a:br>
              <a:rPr lang="en-US" sz="2000" dirty="0">
                <a:latin typeface="Algerian" panose="020B0604020202020204" pitchFamily="82" charset="0"/>
                <a:cs typeface="Nirmala UI" panose="020B0502040204020203" pitchFamily="34" charset="0"/>
              </a:rPr>
            </a:br>
            <a:br>
              <a:rPr lang="en-US" sz="2000" dirty="0">
                <a:latin typeface="Algerian" panose="020B0604020202020204" pitchFamily="82" charset="0"/>
                <a:cs typeface="Nirmala UI" panose="020B0502040204020203" pitchFamily="34" charset="0"/>
              </a:rPr>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 </a:t>
            </a: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9576-2F33-48AF-8131-4AF5B7EFF1B1}"/>
              </a:ext>
            </a:extLst>
          </p:cNvPr>
          <p:cNvSpPr>
            <a:spLocks noGrp="1"/>
          </p:cNvSpPr>
          <p:nvPr>
            <p:ph type="title"/>
          </p:nvPr>
        </p:nvSpPr>
        <p:spPr/>
        <p:txBody>
          <a:bodyPr/>
          <a:lstStyle/>
          <a:p>
            <a:r>
              <a:rPr lang="en-US" dirty="0"/>
              <a:t>Map</a:t>
            </a:r>
          </a:p>
        </p:txBody>
      </p:sp>
      <p:sp>
        <p:nvSpPr>
          <p:cNvPr id="3" name="Text Placeholder 2">
            <a:extLst>
              <a:ext uri="{FF2B5EF4-FFF2-40B4-BE49-F238E27FC236}">
                <a16:creationId xmlns:a16="http://schemas.microsoft.com/office/drawing/2014/main" id="{3AF8521C-34A5-4077-90FC-C46CCB8CD032}"/>
              </a:ext>
            </a:extLst>
          </p:cNvPr>
          <p:cNvSpPr>
            <a:spLocks noGrp="1"/>
          </p:cNvSpPr>
          <p:nvPr>
            <p:ph type="body" sz="quarter" idx="10"/>
          </p:nvPr>
        </p:nvSpPr>
        <p:spPr>
          <a:xfrm>
            <a:off x="609600" y="1714500"/>
            <a:ext cx="10820400" cy="3429000"/>
          </a:xfrm>
        </p:spPr>
        <p:txBody>
          <a:bodyPr/>
          <a:lstStyle/>
          <a:p>
            <a:r>
              <a:rPr lang="en-US" dirty="0"/>
              <a:t>“ The Map object holds key-value pairs. Any value (both objects and primitive values) may be used as either a key or a value.”</a:t>
            </a:r>
          </a:p>
          <a:p>
            <a:r>
              <a:rPr lang="en-US" dirty="0"/>
              <a:t>let </a:t>
            </a:r>
            <a:r>
              <a:rPr lang="en-US" dirty="0" err="1"/>
              <a:t>old_map</a:t>
            </a:r>
            <a:r>
              <a:rPr lang="en-US" dirty="0"/>
              <a:t> = {</a:t>
            </a:r>
          </a:p>
          <a:p>
            <a:r>
              <a:rPr lang="en-US" dirty="0"/>
              <a:t>  "key1":"value1",</a:t>
            </a:r>
          </a:p>
          <a:p>
            <a:r>
              <a:rPr lang="en-US" dirty="0"/>
              <a:t>  "key2":"value2",</a:t>
            </a:r>
          </a:p>
          <a:p>
            <a:r>
              <a:rPr lang="en-US" dirty="0"/>
              <a:t>  "key3":"value3",</a:t>
            </a:r>
          </a:p>
          <a:p>
            <a:r>
              <a:rPr lang="en-US" dirty="0"/>
              <a:t>}</a:t>
            </a:r>
          </a:p>
          <a:p>
            <a:r>
              <a:rPr lang="en-US" dirty="0"/>
              <a:t>console.log(old_map.key1); // output value1</a:t>
            </a:r>
          </a:p>
          <a:p>
            <a:r>
              <a:rPr lang="en-US" dirty="0"/>
              <a:t>console.log(</a:t>
            </a:r>
            <a:r>
              <a:rPr lang="en-US" dirty="0" err="1"/>
              <a:t>old_map.toString</a:t>
            </a:r>
            <a:r>
              <a:rPr lang="en-US" dirty="0"/>
              <a:t>()) // output [object Object]</a:t>
            </a:r>
          </a:p>
          <a:p>
            <a:endParaRPr lang="en-US" dirty="0"/>
          </a:p>
        </p:txBody>
      </p:sp>
    </p:spTree>
    <p:extLst>
      <p:ext uri="{BB962C8B-B14F-4D97-AF65-F5344CB8AC3E}">
        <p14:creationId xmlns:p14="http://schemas.microsoft.com/office/powerpoint/2010/main" val="159278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8879-6C8A-40F4-8134-136DBD63663D}"/>
              </a:ext>
            </a:extLst>
          </p:cNvPr>
          <p:cNvSpPr>
            <a:spLocks noGrp="1"/>
          </p:cNvSpPr>
          <p:nvPr>
            <p:ph type="title"/>
          </p:nvPr>
        </p:nvSpPr>
        <p:spPr/>
        <p:txBody>
          <a:bodyPr/>
          <a:lstStyle/>
          <a:p>
            <a:r>
              <a:rPr lang="en-US" dirty="0"/>
              <a:t>Map in action</a:t>
            </a:r>
          </a:p>
        </p:txBody>
      </p:sp>
      <p:sp>
        <p:nvSpPr>
          <p:cNvPr id="3" name="Text Placeholder 2">
            <a:extLst>
              <a:ext uri="{FF2B5EF4-FFF2-40B4-BE49-F238E27FC236}">
                <a16:creationId xmlns:a16="http://schemas.microsoft.com/office/drawing/2014/main" id="{88DF23D2-2B98-4F3B-BCEB-BE10468681DF}"/>
              </a:ext>
            </a:extLst>
          </p:cNvPr>
          <p:cNvSpPr>
            <a:spLocks noGrp="1"/>
          </p:cNvSpPr>
          <p:nvPr>
            <p:ph type="body" sz="quarter" idx="10"/>
          </p:nvPr>
        </p:nvSpPr>
        <p:spPr/>
        <p:txBody>
          <a:bodyPr/>
          <a:lstStyle/>
          <a:p>
            <a:r>
              <a:rPr lang="en-US" dirty="0"/>
              <a:t>let map = new Map();</a:t>
            </a:r>
          </a:p>
          <a:p>
            <a:r>
              <a:rPr lang="en-US" dirty="0" err="1"/>
              <a:t>map.set</a:t>
            </a:r>
            <a:r>
              <a:rPr lang="en-US" dirty="0"/>
              <a:t>('key1', 123);</a:t>
            </a:r>
          </a:p>
          <a:p>
            <a:r>
              <a:rPr lang="en-US" dirty="0"/>
              <a:t>console.log(</a:t>
            </a:r>
            <a:r>
              <a:rPr lang="en-US" dirty="0" err="1"/>
              <a:t>map.get</a:t>
            </a:r>
            <a:r>
              <a:rPr lang="en-US" dirty="0"/>
              <a:t>('key1')); // output 123</a:t>
            </a:r>
          </a:p>
          <a:p>
            <a:r>
              <a:rPr lang="en-US" dirty="0"/>
              <a:t>console.log(</a:t>
            </a:r>
            <a:r>
              <a:rPr lang="en-US" dirty="0" err="1"/>
              <a:t>map.has</a:t>
            </a:r>
            <a:r>
              <a:rPr lang="en-US" dirty="0"/>
              <a:t>('key1')) // output true</a:t>
            </a:r>
          </a:p>
          <a:p>
            <a:r>
              <a:rPr lang="en-US" dirty="0"/>
              <a:t>console.log(</a:t>
            </a:r>
            <a:r>
              <a:rPr lang="en-US" dirty="0" err="1"/>
              <a:t>map.delete</a:t>
            </a:r>
            <a:r>
              <a:rPr lang="en-US" dirty="0"/>
              <a:t>('key1')); // output true (removed)</a:t>
            </a:r>
          </a:p>
          <a:p>
            <a:r>
              <a:rPr lang="en-US" dirty="0"/>
              <a:t>console.log(</a:t>
            </a:r>
            <a:r>
              <a:rPr lang="en-US" dirty="0" err="1"/>
              <a:t>map.has</a:t>
            </a:r>
            <a:r>
              <a:rPr lang="en-US" dirty="0"/>
              <a:t>('key1')); // output false</a:t>
            </a:r>
          </a:p>
        </p:txBody>
      </p:sp>
    </p:spTree>
    <p:extLst>
      <p:ext uri="{BB962C8B-B14F-4D97-AF65-F5344CB8AC3E}">
        <p14:creationId xmlns:p14="http://schemas.microsoft.com/office/powerpoint/2010/main" val="231347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382A-CBFC-43CD-86E8-397199C1923A}"/>
              </a:ext>
            </a:extLst>
          </p:cNvPr>
          <p:cNvSpPr>
            <a:spLocks noGrp="1"/>
          </p:cNvSpPr>
          <p:nvPr>
            <p:ph type="title"/>
          </p:nvPr>
        </p:nvSpPr>
        <p:spPr/>
        <p:txBody>
          <a:bodyPr/>
          <a:lstStyle/>
          <a:p>
            <a:r>
              <a:rPr lang="en-US" dirty="0" err="1"/>
              <a:t>WeakMap</a:t>
            </a:r>
            <a:endParaRPr lang="en-US" dirty="0"/>
          </a:p>
        </p:txBody>
      </p:sp>
      <p:sp>
        <p:nvSpPr>
          <p:cNvPr id="3" name="Text Placeholder 2">
            <a:extLst>
              <a:ext uri="{FF2B5EF4-FFF2-40B4-BE49-F238E27FC236}">
                <a16:creationId xmlns:a16="http://schemas.microsoft.com/office/drawing/2014/main" id="{A79FAA8B-E78C-4098-B816-8316C72F8F7A}"/>
              </a:ext>
            </a:extLst>
          </p:cNvPr>
          <p:cNvSpPr>
            <a:spLocks noGrp="1"/>
          </p:cNvSpPr>
          <p:nvPr>
            <p:ph type="body" sz="quarter" idx="10"/>
          </p:nvPr>
        </p:nvSpPr>
        <p:spPr>
          <a:xfrm>
            <a:off x="685800" y="1714500"/>
            <a:ext cx="10820400" cy="3429000"/>
          </a:xfrm>
        </p:spPr>
        <p:txBody>
          <a:bodyPr/>
          <a:lstStyle/>
          <a:p>
            <a:r>
              <a:rPr lang="en-US" dirty="0"/>
              <a:t>A </a:t>
            </a:r>
            <a:r>
              <a:rPr lang="en-US" dirty="0" err="1"/>
              <a:t>WeakMap</a:t>
            </a:r>
            <a:r>
              <a:rPr lang="en-US" dirty="0"/>
              <a:t> is a Map where the keys are weak — in other words, if all references to the key are lost and there are no more references to the value it can be garbage collected, unlike Map (it is a very important point).</a:t>
            </a:r>
          </a:p>
          <a:p>
            <a:r>
              <a:rPr lang="en-US" dirty="0" err="1"/>
              <a:t>WeakMap</a:t>
            </a:r>
            <a:r>
              <a:rPr lang="en-US" dirty="0"/>
              <a:t> has the same API as Map, but one big difference: you cannot iterate over it, neither the keys, nor the values, nor the entries and you cannot clear a </a:t>
            </a:r>
            <a:r>
              <a:rPr lang="en-US" dirty="0" err="1"/>
              <a:t>WeakMap</a:t>
            </a:r>
            <a:r>
              <a:rPr lang="en-US" dirty="0"/>
              <a:t>, either.</a:t>
            </a:r>
          </a:p>
        </p:txBody>
      </p:sp>
    </p:spTree>
    <p:extLst>
      <p:ext uri="{BB962C8B-B14F-4D97-AF65-F5344CB8AC3E}">
        <p14:creationId xmlns:p14="http://schemas.microsoft.com/office/powerpoint/2010/main" val="24506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D413-2BB3-42CA-8432-425878E32EFD}"/>
              </a:ext>
            </a:extLst>
          </p:cNvPr>
          <p:cNvSpPr>
            <a:spLocks noGrp="1"/>
          </p:cNvSpPr>
          <p:nvPr>
            <p:ph type="title"/>
          </p:nvPr>
        </p:nvSpPr>
        <p:spPr>
          <a:xfrm>
            <a:off x="375082" y="321816"/>
            <a:ext cx="10820400" cy="685800"/>
          </a:xfrm>
        </p:spPr>
        <p:txBody>
          <a:bodyPr/>
          <a:lstStyle/>
          <a:p>
            <a:r>
              <a:rPr lang="en-US" dirty="0"/>
              <a:t>Set</a:t>
            </a:r>
          </a:p>
        </p:txBody>
      </p:sp>
      <p:sp>
        <p:nvSpPr>
          <p:cNvPr id="3" name="Text Placeholder 2">
            <a:extLst>
              <a:ext uri="{FF2B5EF4-FFF2-40B4-BE49-F238E27FC236}">
                <a16:creationId xmlns:a16="http://schemas.microsoft.com/office/drawing/2014/main" id="{5A213955-5EC8-420D-89EE-C604AC9C4F30}"/>
              </a:ext>
            </a:extLst>
          </p:cNvPr>
          <p:cNvSpPr>
            <a:spLocks noGrp="1"/>
          </p:cNvSpPr>
          <p:nvPr>
            <p:ph type="body" sz="quarter" idx="10"/>
          </p:nvPr>
        </p:nvSpPr>
        <p:spPr>
          <a:xfrm>
            <a:off x="375082" y="1134122"/>
            <a:ext cx="10820400" cy="3429000"/>
          </a:xfrm>
        </p:spPr>
        <p:txBody>
          <a:bodyPr/>
          <a:lstStyle/>
          <a:p>
            <a:r>
              <a:rPr lang="en-US" dirty="0"/>
              <a:t>A set is a collection of items which are unique </a:t>
            </a:r>
            <a:r>
              <a:rPr lang="en-US" dirty="0" err="1"/>
              <a:t>i.e</a:t>
            </a:r>
            <a:r>
              <a:rPr lang="en-US" dirty="0"/>
              <a:t> no element can be repeated. Set in ES6 are ordered: elements of the set can be iterated in the insertion order. Set can store any types of values whether primitive or objects.</a:t>
            </a:r>
          </a:p>
          <a:p>
            <a:r>
              <a:rPr lang="en-US" b="1" dirty="0" err="1"/>
              <a:t>Set.prototype.size</a:t>
            </a:r>
            <a:r>
              <a:rPr lang="en-US" b="1" dirty="0"/>
              <a:t> </a:t>
            </a:r>
            <a:r>
              <a:rPr lang="en-US" dirty="0"/>
              <a:t>– It returns the number of elements in the </a:t>
            </a:r>
            <a:r>
              <a:rPr lang="en-US" i="1" dirty="0"/>
              <a:t>Set</a:t>
            </a:r>
            <a:r>
              <a:rPr lang="en-US" dirty="0"/>
              <a:t>.</a:t>
            </a:r>
          </a:p>
          <a:p>
            <a:r>
              <a:rPr lang="en-US" b="1" dirty="0" err="1"/>
              <a:t>Set.prototype.add</a:t>
            </a:r>
            <a:r>
              <a:rPr lang="en-US" b="1" dirty="0"/>
              <a:t>()</a:t>
            </a:r>
            <a:r>
              <a:rPr lang="en-US" dirty="0"/>
              <a:t> – It adds the new element with a specified </a:t>
            </a:r>
            <a:r>
              <a:rPr lang="en-US" i="1" dirty="0"/>
              <a:t>value </a:t>
            </a:r>
            <a:r>
              <a:rPr lang="en-US" dirty="0"/>
              <a:t>at the end of the Set object.</a:t>
            </a:r>
          </a:p>
          <a:p>
            <a:r>
              <a:rPr lang="en-US" b="1" dirty="0" err="1"/>
              <a:t>Set.prototype.delete</a:t>
            </a:r>
            <a:r>
              <a:rPr lang="en-US" b="1" dirty="0"/>
              <a:t>()</a:t>
            </a:r>
            <a:r>
              <a:rPr lang="en-US" dirty="0"/>
              <a:t> – It deletes an element with the specified </a:t>
            </a:r>
            <a:r>
              <a:rPr lang="en-US" i="1" dirty="0"/>
              <a:t>value</a:t>
            </a:r>
            <a:r>
              <a:rPr lang="en-US" dirty="0"/>
              <a:t> from the Set object</a:t>
            </a:r>
          </a:p>
          <a:p>
            <a:r>
              <a:rPr lang="en-US" b="1" dirty="0" err="1"/>
              <a:t>Set.prototype.clear</a:t>
            </a:r>
            <a:r>
              <a:rPr lang="en-US" b="1" dirty="0"/>
              <a:t>()</a:t>
            </a:r>
            <a:r>
              <a:rPr lang="en-US" dirty="0"/>
              <a:t> – It removes all the element from the set.</a:t>
            </a:r>
          </a:p>
          <a:p>
            <a:r>
              <a:rPr lang="en-US" b="1" dirty="0" err="1"/>
              <a:t>Set.prototype.entries</a:t>
            </a:r>
            <a:r>
              <a:rPr lang="en-US" b="1" dirty="0"/>
              <a:t>()</a:t>
            </a:r>
            <a:r>
              <a:rPr lang="en-US" dirty="0"/>
              <a:t> – It returns an iterator object which contains an array having the entries of the set, in the insertion order.</a:t>
            </a:r>
          </a:p>
          <a:p>
            <a:endParaRPr lang="en-US" dirty="0"/>
          </a:p>
        </p:txBody>
      </p:sp>
    </p:spTree>
    <p:extLst>
      <p:ext uri="{BB962C8B-B14F-4D97-AF65-F5344CB8AC3E}">
        <p14:creationId xmlns:p14="http://schemas.microsoft.com/office/powerpoint/2010/main" val="241474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24B5-5173-4BF8-970E-B1E2F729A52A}"/>
              </a:ext>
            </a:extLst>
          </p:cNvPr>
          <p:cNvSpPr>
            <a:spLocks noGrp="1"/>
          </p:cNvSpPr>
          <p:nvPr>
            <p:ph type="title"/>
          </p:nvPr>
        </p:nvSpPr>
        <p:spPr>
          <a:xfrm>
            <a:off x="454981" y="117630"/>
            <a:ext cx="10820400" cy="685800"/>
          </a:xfrm>
        </p:spPr>
        <p:txBody>
          <a:bodyPr/>
          <a:lstStyle/>
          <a:p>
            <a:r>
              <a:rPr lang="en-US" dirty="0"/>
              <a:t>Example</a:t>
            </a:r>
          </a:p>
        </p:txBody>
      </p:sp>
      <p:sp>
        <p:nvSpPr>
          <p:cNvPr id="3" name="Text Placeholder 2">
            <a:extLst>
              <a:ext uri="{FF2B5EF4-FFF2-40B4-BE49-F238E27FC236}">
                <a16:creationId xmlns:a16="http://schemas.microsoft.com/office/drawing/2014/main" id="{C416109C-6D91-4C7E-8BEF-EFCE694F37B9}"/>
              </a:ext>
            </a:extLst>
          </p:cNvPr>
          <p:cNvSpPr>
            <a:spLocks noGrp="1"/>
          </p:cNvSpPr>
          <p:nvPr>
            <p:ph type="body" sz="quarter" idx="10"/>
          </p:nvPr>
        </p:nvSpPr>
        <p:spPr>
          <a:xfrm>
            <a:off x="534880" y="803430"/>
            <a:ext cx="10820400" cy="3429000"/>
          </a:xfrm>
        </p:spPr>
        <p:txBody>
          <a:bodyPr/>
          <a:lstStyle/>
          <a:p>
            <a:r>
              <a:rPr lang="en-US" sz="1400" dirty="0"/>
              <a:t>var set1 = new Set(); </a:t>
            </a:r>
          </a:p>
          <a:p>
            <a:r>
              <a:rPr lang="en-US" sz="1400" dirty="0"/>
              <a:t>  </a:t>
            </a:r>
          </a:p>
          <a:p>
            <a:r>
              <a:rPr lang="en-US" sz="1400" dirty="0"/>
              <a:t>// adding element to the set </a:t>
            </a:r>
          </a:p>
          <a:p>
            <a:r>
              <a:rPr lang="en-US" sz="1400" dirty="0"/>
              <a:t>set1.add(50); </a:t>
            </a:r>
          </a:p>
          <a:p>
            <a:r>
              <a:rPr lang="en-US" sz="1400" dirty="0"/>
              <a:t>set1.add(30); </a:t>
            </a:r>
          </a:p>
          <a:p>
            <a:r>
              <a:rPr lang="en-US" sz="1400" dirty="0"/>
              <a:t>set1.add(40); </a:t>
            </a:r>
          </a:p>
          <a:p>
            <a:r>
              <a:rPr lang="en-US" sz="1400" dirty="0"/>
              <a:t>set1.add(20); </a:t>
            </a:r>
          </a:p>
          <a:p>
            <a:r>
              <a:rPr lang="en-US" sz="1400" dirty="0"/>
              <a:t>set1.add(10); </a:t>
            </a:r>
          </a:p>
          <a:p>
            <a:r>
              <a:rPr lang="en-US" sz="1400" dirty="0"/>
              <a:t>  </a:t>
            </a:r>
          </a:p>
          <a:p>
            <a:r>
              <a:rPr lang="en-US" sz="1400" dirty="0"/>
              <a:t>// using entries to get iterator </a:t>
            </a:r>
          </a:p>
          <a:p>
            <a:r>
              <a:rPr lang="en-US" sz="1400" dirty="0"/>
              <a:t>var </a:t>
            </a:r>
            <a:r>
              <a:rPr lang="en-US" sz="1400" dirty="0" err="1"/>
              <a:t>getEntriesArry</a:t>
            </a:r>
            <a:r>
              <a:rPr lang="en-US" sz="1400" dirty="0"/>
              <a:t> = set1.entries(); </a:t>
            </a:r>
          </a:p>
          <a:p>
            <a:r>
              <a:rPr lang="en-US" sz="1400" dirty="0"/>
              <a:t>  </a:t>
            </a:r>
          </a:p>
          <a:p>
            <a:r>
              <a:rPr lang="en-US" sz="1400" dirty="0"/>
              <a:t>// each iterator is array of [value, value] </a:t>
            </a:r>
          </a:p>
          <a:p>
            <a:r>
              <a:rPr lang="en-US" sz="1400" dirty="0"/>
              <a:t>// prints [50, 50] </a:t>
            </a:r>
          </a:p>
          <a:p>
            <a:r>
              <a:rPr lang="en-US" sz="1400" dirty="0"/>
              <a:t>console.log(</a:t>
            </a:r>
            <a:r>
              <a:rPr lang="en-US" sz="1400" dirty="0" err="1"/>
              <a:t>getEntriesArry.next</a:t>
            </a:r>
            <a:r>
              <a:rPr lang="en-US" sz="1400" dirty="0"/>
              <a:t>().value); </a:t>
            </a:r>
          </a:p>
          <a:p>
            <a:r>
              <a:rPr lang="en-US" sz="1400" dirty="0"/>
              <a:t>  </a:t>
            </a:r>
          </a:p>
          <a:p>
            <a:r>
              <a:rPr lang="en-US" sz="1400" dirty="0"/>
              <a:t>// prints [30, 30] </a:t>
            </a:r>
          </a:p>
          <a:p>
            <a:r>
              <a:rPr lang="en-US" sz="1400" dirty="0"/>
              <a:t>console.log(</a:t>
            </a:r>
            <a:r>
              <a:rPr lang="en-US" sz="1400" dirty="0" err="1"/>
              <a:t>getEntriesArry.next</a:t>
            </a:r>
            <a:r>
              <a:rPr lang="en-US" sz="1400" dirty="0"/>
              <a:t>().value); </a:t>
            </a:r>
          </a:p>
          <a:p>
            <a:r>
              <a:rPr lang="en-US" sz="1400" dirty="0"/>
              <a:t>  </a:t>
            </a:r>
          </a:p>
          <a:p>
            <a:r>
              <a:rPr lang="en-US" sz="1400" dirty="0"/>
              <a:t>// prints [40, 40] </a:t>
            </a:r>
          </a:p>
          <a:p>
            <a:r>
              <a:rPr lang="en-US" sz="1400" dirty="0"/>
              <a:t>console.log(</a:t>
            </a:r>
            <a:r>
              <a:rPr lang="en-US" sz="1400" dirty="0" err="1"/>
              <a:t>getEntriesArry.next</a:t>
            </a:r>
            <a:r>
              <a:rPr lang="en-US" sz="1400" dirty="0"/>
              <a:t>().value);</a:t>
            </a:r>
          </a:p>
        </p:txBody>
      </p:sp>
    </p:spTree>
    <p:extLst>
      <p:ext uri="{BB962C8B-B14F-4D97-AF65-F5344CB8AC3E}">
        <p14:creationId xmlns:p14="http://schemas.microsoft.com/office/powerpoint/2010/main" val="2476021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413C-4D7B-435E-95E5-507D236D6875}"/>
              </a:ext>
            </a:extLst>
          </p:cNvPr>
          <p:cNvSpPr>
            <a:spLocks noGrp="1"/>
          </p:cNvSpPr>
          <p:nvPr>
            <p:ph type="title"/>
          </p:nvPr>
        </p:nvSpPr>
        <p:spPr>
          <a:xfrm>
            <a:off x="419470" y="206406"/>
            <a:ext cx="10820400" cy="685800"/>
          </a:xfrm>
        </p:spPr>
        <p:txBody>
          <a:bodyPr/>
          <a:lstStyle/>
          <a:p>
            <a:r>
              <a:rPr lang="en-US" dirty="0"/>
              <a:t>Set methods</a:t>
            </a:r>
          </a:p>
        </p:txBody>
      </p:sp>
      <p:sp>
        <p:nvSpPr>
          <p:cNvPr id="3" name="Text Placeholder 2">
            <a:extLst>
              <a:ext uri="{FF2B5EF4-FFF2-40B4-BE49-F238E27FC236}">
                <a16:creationId xmlns:a16="http://schemas.microsoft.com/office/drawing/2014/main" id="{CD3FDE73-CA4C-48F9-8A25-6BE894B0D7D8}"/>
              </a:ext>
            </a:extLst>
          </p:cNvPr>
          <p:cNvSpPr>
            <a:spLocks noGrp="1"/>
          </p:cNvSpPr>
          <p:nvPr>
            <p:ph type="body" sz="quarter" idx="10"/>
          </p:nvPr>
        </p:nvSpPr>
        <p:spPr>
          <a:xfrm>
            <a:off x="419470" y="892206"/>
            <a:ext cx="10820400" cy="3429000"/>
          </a:xfrm>
        </p:spPr>
        <p:txBody>
          <a:bodyPr/>
          <a:lstStyle/>
          <a:p>
            <a:r>
              <a:rPr lang="en-US" b="1" dirty="0" err="1"/>
              <a:t>Set.prototype.has</a:t>
            </a:r>
            <a:r>
              <a:rPr lang="en-US" b="1" dirty="0"/>
              <a:t>()</a:t>
            </a:r>
            <a:r>
              <a:rPr lang="en-US" dirty="0"/>
              <a:t> – It returns true if the specified </a:t>
            </a:r>
            <a:r>
              <a:rPr lang="en-US" i="1" dirty="0"/>
              <a:t>value</a:t>
            </a:r>
            <a:r>
              <a:rPr lang="en-US" dirty="0"/>
              <a:t> is present in the Set object.</a:t>
            </a:r>
          </a:p>
          <a:p>
            <a:r>
              <a:rPr lang="en-US" b="1" dirty="0" err="1"/>
              <a:t>Set.prototype.values</a:t>
            </a:r>
            <a:r>
              <a:rPr lang="en-US" b="1" dirty="0"/>
              <a:t>()</a:t>
            </a:r>
            <a:r>
              <a:rPr lang="en-US" dirty="0"/>
              <a:t> – It returns all the values from the Set in the same insertion </a:t>
            </a:r>
            <a:r>
              <a:rPr lang="en-US" dirty="0" err="1"/>
              <a:t>orde</a:t>
            </a:r>
            <a:endParaRPr lang="en-US" dirty="0"/>
          </a:p>
          <a:p>
            <a:r>
              <a:rPr lang="en-US" b="1" dirty="0" err="1"/>
              <a:t>Set.prototype.keys</a:t>
            </a:r>
            <a:r>
              <a:rPr lang="en-US" b="1" dirty="0"/>
              <a:t>()</a:t>
            </a:r>
            <a:r>
              <a:rPr lang="en-US" dirty="0"/>
              <a:t> – It also returns all the values from the Set in the insertion order</a:t>
            </a:r>
          </a:p>
          <a:p>
            <a:r>
              <a:rPr lang="en-US" b="1" dirty="0" err="1"/>
              <a:t>Set.protoype</a:t>
            </a:r>
            <a:r>
              <a:rPr lang="en-US" b="1" dirty="0"/>
              <a:t>[@@iterator]()</a:t>
            </a:r>
            <a:r>
              <a:rPr lang="en-US" dirty="0"/>
              <a:t> – It returns a Set iterator function which is </a:t>
            </a:r>
            <a:r>
              <a:rPr lang="en-US" i="1" dirty="0"/>
              <a:t>values()</a:t>
            </a:r>
            <a:r>
              <a:rPr lang="en-US" dirty="0"/>
              <a:t> function by default.</a:t>
            </a:r>
          </a:p>
        </p:txBody>
      </p:sp>
    </p:spTree>
    <p:extLst>
      <p:ext uri="{BB962C8B-B14F-4D97-AF65-F5344CB8AC3E}">
        <p14:creationId xmlns:p14="http://schemas.microsoft.com/office/powerpoint/2010/main" val="315139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691-A2FC-4DD4-903E-55B2F8957050}"/>
              </a:ext>
            </a:extLst>
          </p:cNvPr>
          <p:cNvSpPr>
            <a:spLocks noGrp="1"/>
          </p:cNvSpPr>
          <p:nvPr>
            <p:ph type="title"/>
          </p:nvPr>
        </p:nvSpPr>
        <p:spPr>
          <a:xfrm>
            <a:off x="463858" y="285751"/>
            <a:ext cx="10820400" cy="685800"/>
          </a:xfrm>
        </p:spPr>
        <p:txBody>
          <a:bodyPr/>
          <a:lstStyle/>
          <a:p>
            <a:r>
              <a:rPr lang="en-US" dirty="0" err="1"/>
              <a:t>WeakSet</a:t>
            </a:r>
            <a:endParaRPr lang="en-US" dirty="0"/>
          </a:p>
        </p:txBody>
      </p:sp>
      <p:sp>
        <p:nvSpPr>
          <p:cNvPr id="3" name="Text Placeholder 2">
            <a:extLst>
              <a:ext uri="{FF2B5EF4-FFF2-40B4-BE49-F238E27FC236}">
                <a16:creationId xmlns:a16="http://schemas.microsoft.com/office/drawing/2014/main" id="{B095200A-BD74-4C66-ABCD-80DB8FB5E262}"/>
              </a:ext>
            </a:extLst>
          </p:cNvPr>
          <p:cNvSpPr>
            <a:spLocks noGrp="1"/>
          </p:cNvSpPr>
          <p:nvPr>
            <p:ph type="body" sz="quarter" idx="10"/>
          </p:nvPr>
        </p:nvSpPr>
        <p:spPr>
          <a:xfrm>
            <a:off x="320983" y="971551"/>
            <a:ext cx="10820400" cy="3429000"/>
          </a:xfrm>
        </p:spPr>
        <p:txBody>
          <a:bodyPr/>
          <a:lstStyle/>
          <a:p>
            <a:r>
              <a:rPr lang="en-US" dirty="0"/>
              <a:t>The major difference of a </a:t>
            </a:r>
            <a:r>
              <a:rPr lang="en-US" dirty="0" err="1"/>
              <a:t>WeakSet</a:t>
            </a:r>
            <a:r>
              <a:rPr lang="en-US" dirty="0"/>
              <a:t> with the set is that a </a:t>
            </a:r>
            <a:r>
              <a:rPr lang="en-US" dirty="0" err="1"/>
              <a:t>WeakSet</a:t>
            </a:r>
            <a:r>
              <a:rPr lang="en-US" dirty="0"/>
              <a:t> is a collection of objects and not values of some particular type.</a:t>
            </a:r>
          </a:p>
          <a:p>
            <a:r>
              <a:rPr lang="en-US" dirty="0"/>
              <a:t>METHODS	DESCRIPTION</a:t>
            </a:r>
          </a:p>
          <a:p>
            <a:r>
              <a:rPr lang="en-US" dirty="0"/>
              <a:t>add(value)	a new object is appended with the given value to the </a:t>
            </a:r>
            <a:r>
              <a:rPr lang="en-US" dirty="0" err="1"/>
              <a:t>weakset</a:t>
            </a:r>
            <a:r>
              <a:rPr lang="en-US" dirty="0"/>
              <a:t>.</a:t>
            </a:r>
          </a:p>
          <a:p>
            <a:r>
              <a:rPr lang="en-US" dirty="0" err="1"/>
              <a:t>WeakSet_Object.add</a:t>
            </a:r>
            <a:r>
              <a:rPr lang="en-US" dirty="0"/>
              <a:t>(value)</a:t>
            </a:r>
          </a:p>
          <a:p>
            <a:r>
              <a:rPr lang="en-US" dirty="0"/>
              <a:t>delete(value)	Deletes the value from the </a:t>
            </a:r>
            <a:r>
              <a:rPr lang="en-US" dirty="0" err="1"/>
              <a:t>WeakSet</a:t>
            </a:r>
            <a:r>
              <a:rPr lang="en-US" dirty="0"/>
              <a:t> collection.</a:t>
            </a:r>
          </a:p>
          <a:p>
            <a:r>
              <a:rPr lang="en-US" dirty="0" err="1"/>
              <a:t>WeakSet_Object.delete</a:t>
            </a:r>
            <a:r>
              <a:rPr lang="en-US" dirty="0"/>
              <a:t>(value)</a:t>
            </a:r>
          </a:p>
          <a:p>
            <a:r>
              <a:rPr lang="en-US" dirty="0"/>
              <a:t>has(value)	Returns true if the value is present in the </a:t>
            </a:r>
            <a:r>
              <a:rPr lang="en-US" dirty="0" err="1"/>
              <a:t>WeakSet</a:t>
            </a:r>
            <a:r>
              <a:rPr lang="en-US" dirty="0"/>
              <a:t> Collection, false otherwise.</a:t>
            </a:r>
          </a:p>
          <a:p>
            <a:r>
              <a:rPr lang="en-US" dirty="0" err="1"/>
              <a:t>WeakSet_Object.has</a:t>
            </a:r>
            <a:r>
              <a:rPr lang="en-US" dirty="0"/>
              <a:t>(value)</a:t>
            </a:r>
          </a:p>
          <a:p>
            <a:r>
              <a:rPr lang="en-US" dirty="0"/>
              <a:t>length()	Returns the length of </a:t>
            </a:r>
            <a:r>
              <a:rPr lang="en-US" dirty="0" err="1"/>
              <a:t>weakSetObject</a:t>
            </a:r>
            <a:endParaRPr lang="en-US" dirty="0"/>
          </a:p>
          <a:p>
            <a:r>
              <a:rPr lang="en-US" dirty="0" err="1"/>
              <a:t>WeakSet_Object.length</a:t>
            </a:r>
            <a:r>
              <a:rPr lang="en-US" dirty="0"/>
              <a:t>()</a:t>
            </a:r>
          </a:p>
          <a:p>
            <a:endParaRPr lang="en-US" dirty="0"/>
          </a:p>
        </p:txBody>
      </p:sp>
    </p:spTree>
    <p:extLst>
      <p:ext uri="{BB962C8B-B14F-4D97-AF65-F5344CB8AC3E}">
        <p14:creationId xmlns:p14="http://schemas.microsoft.com/office/powerpoint/2010/main" val="2882405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799"/>
            <a:ext cx="10820400" cy="5155708"/>
          </a:xfrm>
        </p:spPr>
        <p:txBody>
          <a:bodyPr/>
          <a:lstStyle/>
          <a:p>
            <a:pPr>
              <a:lnSpc>
                <a:spcPct val="100000"/>
              </a:lnSpc>
            </a:pPr>
            <a:r>
              <a:rPr lang="en-US" dirty="0"/>
              <a:t>Sources</a:t>
            </a:r>
            <a:br>
              <a:rPr lang="en-US" dirty="0"/>
            </a:br>
            <a:r>
              <a:rPr lang="en-US" sz="1600" dirty="0">
                <a:hlinkClick r:id="rId2"/>
              </a:rPr>
              <a:t>https://developer.mozilla.org/uk/docs/Web/JavaScript/Guide/Regular_Expressions</a:t>
            </a:r>
            <a:br>
              <a:rPr lang="en-US" sz="1600" dirty="0"/>
            </a:br>
            <a:r>
              <a:rPr lang="en-US" sz="1600" dirty="0">
                <a:hlinkClick r:id="rId3"/>
              </a:rPr>
              <a:t>https://www.tutorialspoint.com/javascript/javascript_regexp_object</a:t>
            </a:r>
            <a:r>
              <a:rPr lang="en-US" sz="1600">
                <a:hlinkClick r:id="rId3"/>
              </a:rPr>
              <a:t>.htm</a:t>
            </a:r>
            <a:br>
              <a:rPr lang="en-US" sz="1600"/>
            </a:br>
            <a:r>
              <a:rPr lang="en-US" sz="1600">
                <a:hlinkClick r:id="rId4"/>
              </a:rPr>
              <a:t>https://www.geeksforgeeks.org/javascript-weakset/</a:t>
            </a:r>
            <a:r>
              <a:rPr lang="en-US" sz="1600">
                <a:hlinkClick r:id="rId5"/>
              </a:rPr>
              <a:t>https://developer.mozilla.org/en-US/docs/Web/JavaScript/Reference/Global_Objects/WeakMap?source=post_page-----f38f9c4ed2b6----------------------</a:t>
            </a:r>
            <a:endParaRPr lang="uk-UA" sz="1600" dirty="0"/>
          </a:p>
        </p:txBody>
      </p:sp>
      <p:sp>
        <p:nvSpPr>
          <p:cNvPr id="5" name="Text Placeholder 4"/>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274485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327" y="727599"/>
            <a:ext cx="10820400" cy="4800601"/>
          </a:xfrm>
        </p:spPr>
        <p:txBody>
          <a:bodyPr/>
          <a:lstStyle/>
          <a:p>
            <a:pPr>
              <a:lnSpc>
                <a:spcPct val="100000"/>
              </a:lnSpc>
            </a:pPr>
            <a:r>
              <a:rPr lang="en-US" sz="6000" dirty="0"/>
              <a:t>Array</a:t>
            </a:r>
            <a:br>
              <a:rPr lang="en-US" sz="6000" dirty="0"/>
            </a:br>
            <a:r>
              <a:rPr lang="en-US" sz="2000" dirty="0"/>
              <a:t>In addition to a newly defined variable as shown above, arrays can also be assigned as a property of a new or an existing object:</a:t>
            </a:r>
            <a:br>
              <a:rPr lang="en-US" sz="2000" dirty="0"/>
            </a:br>
            <a:r>
              <a:rPr lang="en-US" sz="2000" dirty="0"/>
              <a:t>var obj = {};</a:t>
            </a:r>
            <a:br>
              <a:rPr lang="en-US" sz="2000" dirty="0"/>
            </a:br>
            <a:r>
              <a:rPr lang="en-US" sz="2000" dirty="0"/>
              <a:t>// ...</a:t>
            </a:r>
            <a:br>
              <a:rPr lang="en-US" sz="2000" dirty="0"/>
            </a:br>
            <a:r>
              <a:rPr lang="en-US" sz="2000" dirty="0" err="1"/>
              <a:t>obj.prop</a:t>
            </a:r>
            <a:r>
              <a:rPr lang="en-US" sz="2000" dirty="0"/>
              <a:t> = [element0, element1, ..., </a:t>
            </a:r>
            <a:r>
              <a:rPr lang="en-US" sz="2000" dirty="0" err="1"/>
              <a:t>elementN</a:t>
            </a:r>
            <a:r>
              <a:rPr lang="en-US" sz="2000" dirty="0"/>
              <a:t>];</a:t>
            </a:r>
            <a:br>
              <a:rPr lang="en-US" sz="2000" dirty="0"/>
            </a:br>
            <a:r>
              <a:rPr lang="en-US" sz="2000" dirty="0"/>
              <a:t>// OR</a:t>
            </a:r>
            <a:br>
              <a:rPr lang="en-US" sz="2000" dirty="0"/>
            </a:br>
            <a:r>
              <a:rPr lang="en-US" sz="2000" dirty="0"/>
              <a:t>var obj = {prop: [element0, element1, ...., </a:t>
            </a:r>
            <a:r>
              <a:rPr lang="en-US" sz="2000" dirty="0" err="1"/>
              <a:t>elementN</a:t>
            </a:r>
            <a:r>
              <a:rPr lang="en-US" sz="2000" dirty="0"/>
              <a:t>]};</a:t>
            </a:r>
            <a:br>
              <a:rPr lang="en-US" sz="2000" dirty="0"/>
            </a:br>
            <a:br>
              <a:rPr lang="en-US" sz="2000" dirty="0"/>
            </a:br>
            <a:br>
              <a:rPr lang="en-US" sz="2000" dirty="0"/>
            </a:br>
            <a:r>
              <a:rPr lang="en-US" sz="2000" dirty="0"/>
              <a:t>In ES2015, you can use </a:t>
            </a:r>
            <a:r>
              <a:rPr lang="en-US" sz="2000" dirty="0" err="1"/>
              <a:t>Array.of</a:t>
            </a:r>
            <a:r>
              <a:rPr lang="en-US" sz="2000" dirty="0"/>
              <a:t> static method to create arrays with single element.</a:t>
            </a:r>
            <a:br>
              <a:rPr lang="en-US" sz="2000" dirty="0"/>
            </a:br>
            <a:r>
              <a:rPr lang="en-US" sz="2000" dirty="0"/>
              <a:t>let </a:t>
            </a:r>
            <a:r>
              <a:rPr lang="en-US" sz="2000" dirty="0" err="1"/>
              <a:t>wisenArray</a:t>
            </a:r>
            <a:r>
              <a:rPr lang="en-US" sz="2000" dirty="0"/>
              <a:t> = </a:t>
            </a:r>
            <a:r>
              <a:rPr lang="en-US" sz="2000" dirty="0" err="1"/>
              <a:t>Array.of</a:t>
            </a:r>
            <a:r>
              <a:rPr lang="en-US" sz="2000" dirty="0"/>
              <a:t>(9.3);  // </a:t>
            </a:r>
            <a:r>
              <a:rPr lang="en-US" sz="2000" dirty="0" err="1"/>
              <a:t>wisenArray</a:t>
            </a:r>
            <a:r>
              <a:rPr lang="en-US" sz="2000" dirty="0"/>
              <a:t> contains only one element 9.3</a:t>
            </a:r>
            <a:br>
              <a:rPr lang="en-US" sz="2000" dirty="0"/>
            </a:br>
            <a:endParaRPr lang="uk-UA"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096-15FE-438C-A700-F696F6BCE100}"/>
              </a:ext>
            </a:extLst>
          </p:cNvPr>
          <p:cNvSpPr>
            <a:spLocks noGrp="1"/>
          </p:cNvSpPr>
          <p:nvPr>
            <p:ph type="title"/>
          </p:nvPr>
        </p:nvSpPr>
        <p:spPr/>
        <p:txBody>
          <a:bodyPr/>
          <a:lstStyle/>
          <a:p>
            <a:r>
              <a:rPr lang="en-US" dirty="0"/>
              <a:t>Attention!!!</a:t>
            </a:r>
          </a:p>
        </p:txBody>
      </p:sp>
      <p:sp>
        <p:nvSpPr>
          <p:cNvPr id="3" name="Text Placeholder 2">
            <a:extLst>
              <a:ext uri="{FF2B5EF4-FFF2-40B4-BE49-F238E27FC236}">
                <a16:creationId xmlns:a16="http://schemas.microsoft.com/office/drawing/2014/main" id="{24373C7A-08E0-4D94-82E9-CA774EA6959E}"/>
              </a:ext>
            </a:extLst>
          </p:cNvPr>
          <p:cNvSpPr>
            <a:spLocks noGrp="1"/>
          </p:cNvSpPr>
          <p:nvPr>
            <p:ph type="body" sz="quarter" idx="10"/>
          </p:nvPr>
        </p:nvSpPr>
        <p:spPr>
          <a:xfrm>
            <a:off x="383959" y="1586884"/>
            <a:ext cx="10820400" cy="3429000"/>
          </a:xfrm>
        </p:spPr>
        <p:txBody>
          <a:bodyPr/>
          <a:lstStyle/>
          <a:p>
            <a:r>
              <a:rPr lang="en-US" dirty="0"/>
              <a:t>var </a:t>
            </a:r>
            <a:r>
              <a:rPr lang="en-US" dirty="0" err="1"/>
              <a:t>arr</a:t>
            </a:r>
            <a:r>
              <a:rPr lang="en-US" dirty="0"/>
              <a:t> = [42];      // Creates an array with only one element:</a:t>
            </a:r>
          </a:p>
          <a:p>
            <a:r>
              <a:rPr lang="en-US" dirty="0"/>
              <a:t>                     // the number 42.</a:t>
            </a:r>
          </a:p>
          <a:p>
            <a:endParaRPr lang="en-US" dirty="0"/>
          </a:p>
          <a:p>
            <a:r>
              <a:rPr lang="en-US" dirty="0"/>
              <a:t>var </a:t>
            </a:r>
            <a:r>
              <a:rPr lang="en-US" dirty="0" err="1"/>
              <a:t>arr</a:t>
            </a:r>
            <a:r>
              <a:rPr lang="en-US" dirty="0"/>
              <a:t> = Array(42); // Creates an array with no elements</a:t>
            </a:r>
          </a:p>
          <a:p>
            <a:r>
              <a:rPr lang="en-US" dirty="0"/>
              <a:t>                     // and </a:t>
            </a:r>
            <a:r>
              <a:rPr lang="en-US" dirty="0" err="1"/>
              <a:t>arr.length</a:t>
            </a:r>
            <a:r>
              <a:rPr lang="en-US" dirty="0"/>
              <a:t> set to 42; this is</a:t>
            </a:r>
          </a:p>
          <a:p>
            <a:r>
              <a:rPr lang="en-US" dirty="0"/>
              <a:t>                     // equivalent to:</a:t>
            </a:r>
          </a:p>
          <a:p>
            <a:r>
              <a:rPr lang="en-US" dirty="0"/>
              <a:t>var </a:t>
            </a:r>
            <a:r>
              <a:rPr lang="en-US" dirty="0" err="1"/>
              <a:t>arr</a:t>
            </a:r>
            <a:r>
              <a:rPr lang="en-US" dirty="0"/>
              <a:t> = [];</a:t>
            </a:r>
          </a:p>
          <a:p>
            <a:r>
              <a:rPr lang="en-US" dirty="0" err="1"/>
              <a:t>arr.length</a:t>
            </a:r>
            <a:r>
              <a:rPr lang="en-US" dirty="0"/>
              <a:t> = 42;</a:t>
            </a:r>
          </a:p>
        </p:txBody>
      </p:sp>
    </p:spTree>
    <p:extLst>
      <p:ext uri="{BB962C8B-B14F-4D97-AF65-F5344CB8AC3E}">
        <p14:creationId xmlns:p14="http://schemas.microsoft.com/office/powerpoint/2010/main" val="172976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2722-9C7D-4102-B290-B42C6AE3776B}"/>
              </a:ext>
            </a:extLst>
          </p:cNvPr>
          <p:cNvSpPr>
            <a:spLocks noGrp="1"/>
          </p:cNvSpPr>
          <p:nvPr>
            <p:ph type="title"/>
          </p:nvPr>
        </p:nvSpPr>
        <p:spPr/>
        <p:txBody>
          <a:bodyPr/>
          <a:lstStyle/>
          <a:p>
            <a:r>
              <a:rPr lang="en-US" dirty="0"/>
              <a:t>Populating an array</a:t>
            </a:r>
          </a:p>
        </p:txBody>
      </p:sp>
      <p:sp>
        <p:nvSpPr>
          <p:cNvPr id="3" name="Text Placeholder 2">
            <a:extLst>
              <a:ext uri="{FF2B5EF4-FFF2-40B4-BE49-F238E27FC236}">
                <a16:creationId xmlns:a16="http://schemas.microsoft.com/office/drawing/2014/main" id="{291A2437-23D7-4899-B9E4-20E4ECDC4E9E}"/>
              </a:ext>
            </a:extLst>
          </p:cNvPr>
          <p:cNvSpPr>
            <a:spLocks noGrp="1"/>
          </p:cNvSpPr>
          <p:nvPr>
            <p:ph type="body" sz="quarter" idx="10"/>
          </p:nvPr>
        </p:nvSpPr>
        <p:spPr>
          <a:xfrm>
            <a:off x="381740" y="1535837"/>
            <a:ext cx="11124460" cy="4190260"/>
          </a:xfrm>
        </p:spPr>
        <p:txBody>
          <a:bodyPr/>
          <a:lstStyle/>
          <a:p>
            <a:r>
              <a:rPr lang="en-US" dirty="0"/>
              <a:t>var emp = [];</a:t>
            </a:r>
          </a:p>
          <a:p>
            <a:r>
              <a:rPr lang="en-US" dirty="0"/>
              <a:t>emp[0] = 'Casey Jones';</a:t>
            </a:r>
          </a:p>
          <a:p>
            <a:r>
              <a:rPr lang="en-US" dirty="0"/>
              <a:t>emp[1] = 'Phil </a:t>
            </a:r>
            <a:r>
              <a:rPr lang="en-US" dirty="0" err="1"/>
              <a:t>Lesh</a:t>
            </a:r>
            <a:r>
              <a:rPr lang="en-US" dirty="0"/>
              <a:t>';</a:t>
            </a:r>
          </a:p>
          <a:p>
            <a:r>
              <a:rPr lang="en-US" dirty="0"/>
              <a:t>emp[2] = 'August West’;</a:t>
            </a:r>
          </a:p>
          <a:p>
            <a:r>
              <a:rPr lang="en-US" b="1" dirty="0"/>
              <a:t>Note :</a:t>
            </a:r>
            <a:r>
              <a:rPr lang="en-US" dirty="0"/>
              <a:t> if you supply a non-integer value to the array operator in the code above, a property will be created in the object representing the array, instead of an array element.</a:t>
            </a:r>
          </a:p>
          <a:p>
            <a:r>
              <a:rPr lang="en-US" dirty="0"/>
              <a:t>var </a:t>
            </a:r>
            <a:r>
              <a:rPr lang="en-US" dirty="0" err="1"/>
              <a:t>arr</a:t>
            </a:r>
            <a:r>
              <a:rPr lang="en-US" dirty="0"/>
              <a:t> = [];</a:t>
            </a:r>
          </a:p>
          <a:p>
            <a:r>
              <a:rPr lang="en-US" dirty="0" err="1"/>
              <a:t>arr</a:t>
            </a:r>
            <a:r>
              <a:rPr lang="en-US" dirty="0"/>
              <a:t>[3.4] = 'Oranges';</a:t>
            </a:r>
          </a:p>
          <a:p>
            <a:r>
              <a:rPr lang="en-US" dirty="0"/>
              <a:t>console.log(</a:t>
            </a:r>
            <a:r>
              <a:rPr lang="en-US" dirty="0" err="1"/>
              <a:t>arr.length</a:t>
            </a:r>
            <a:r>
              <a:rPr lang="en-US" dirty="0"/>
              <a:t>);                // 0</a:t>
            </a:r>
          </a:p>
          <a:p>
            <a:r>
              <a:rPr lang="en-US" dirty="0"/>
              <a:t>console.log(</a:t>
            </a:r>
            <a:r>
              <a:rPr lang="en-US" dirty="0" err="1"/>
              <a:t>arr.hasOwnProperty</a:t>
            </a:r>
            <a:r>
              <a:rPr lang="en-US" dirty="0"/>
              <a:t>(3.4));   // true</a:t>
            </a:r>
          </a:p>
          <a:p>
            <a:endParaRPr lang="en-US" dirty="0"/>
          </a:p>
        </p:txBody>
      </p:sp>
    </p:spTree>
    <p:extLst>
      <p:ext uri="{BB962C8B-B14F-4D97-AF65-F5344CB8AC3E}">
        <p14:creationId xmlns:p14="http://schemas.microsoft.com/office/powerpoint/2010/main" val="377024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59A9-0CE4-4471-BC04-91F0BAAF209A}"/>
              </a:ext>
            </a:extLst>
          </p:cNvPr>
          <p:cNvSpPr>
            <a:spLocks noGrp="1"/>
          </p:cNvSpPr>
          <p:nvPr>
            <p:ph type="title"/>
          </p:nvPr>
        </p:nvSpPr>
        <p:spPr/>
        <p:txBody>
          <a:bodyPr/>
          <a:lstStyle/>
          <a:p>
            <a:r>
              <a:rPr lang="en-US" dirty="0"/>
              <a:t>Populating an array</a:t>
            </a:r>
          </a:p>
        </p:txBody>
      </p:sp>
      <p:sp>
        <p:nvSpPr>
          <p:cNvPr id="5" name="Text Placeholder 4">
            <a:extLst>
              <a:ext uri="{FF2B5EF4-FFF2-40B4-BE49-F238E27FC236}">
                <a16:creationId xmlns:a16="http://schemas.microsoft.com/office/drawing/2014/main" id="{131592F3-EF29-445D-A6DF-BB408AD5A16A}"/>
              </a:ext>
            </a:extLst>
          </p:cNvPr>
          <p:cNvSpPr>
            <a:spLocks noGrp="1"/>
          </p:cNvSpPr>
          <p:nvPr>
            <p:ph type="body" sz="quarter" idx="10"/>
          </p:nvPr>
        </p:nvSpPr>
        <p:spPr>
          <a:xfrm>
            <a:off x="685800" y="2166152"/>
            <a:ext cx="10911396" cy="3808520"/>
          </a:xfrm>
        </p:spPr>
        <p:txBody>
          <a:bodyPr/>
          <a:lstStyle/>
          <a:p>
            <a:r>
              <a:rPr lang="en-US" dirty="0"/>
              <a:t>You can also populate an array when you create it:</a:t>
            </a:r>
          </a:p>
          <a:p>
            <a:endParaRPr lang="en-US" dirty="0"/>
          </a:p>
          <a:p>
            <a:r>
              <a:rPr lang="en-US" dirty="0"/>
              <a:t>var </a:t>
            </a:r>
            <a:r>
              <a:rPr lang="en-US" dirty="0" err="1"/>
              <a:t>myArray</a:t>
            </a:r>
            <a:r>
              <a:rPr lang="en-US" dirty="0"/>
              <a:t> = new Array('Hello', </a:t>
            </a:r>
            <a:r>
              <a:rPr lang="en-US" dirty="0" err="1"/>
              <a:t>myVar</a:t>
            </a:r>
            <a:r>
              <a:rPr lang="en-US" dirty="0"/>
              <a:t>, 3.14159);</a:t>
            </a:r>
          </a:p>
          <a:p>
            <a:r>
              <a:rPr lang="en-US" dirty="0"/>
              <a:t>var </a:t>
            </a:r>
            <a:r>
              <a:rPr lang="en-US" dirty="0" err="1"/>
              <a:t>myArray</a:t>
            </a:r>
            <a:r>
              <a:rPr lang="en-US" dirty="0"/>
              <a:t> = ['Mango', 'Apple', 'Orange’];</a:t>
            </a:r>
          </a:p>
          <a:p>
            <a:endParaRPr lang="en-US" dirty="0"/>
          </a:p>
          <a:p>
            <a:endParaRPr lang="en-US" dirty="0"/>
          </a:p>
        </p:txBody>
      </p:sp>
    </p:spTree>
    <p:extLst>
      <p:ext uri="{BB962C8B-B14F-4D97-AF65-F5344CB8AC3E}">
        <p14:creationId xmlns:p14="http://schemas.microsoft.com/office/powerpoint/2010/main" val="407698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7152-6BFA-4B12-83D1-9FE9585A59AE}"/>
              </a:ext>
            </a:extLst>
          </p:cNvPr>
          <p:cNvSpPr>
            <a:spLocks noGrp="1"/>
          </p:cNvSpPr>
          <p:nvPr>
            <p:ph type="title"/>
          </p:nvPr>
        </p:nvSpPr>
        <p:spPr>
          <a:xfrm>
            <a:off x="215283" y="446104"/>
            <a:ext cx="10820400" cy="685800"/>
          </a:xfrm>
        </p:spPr>
        <p:txBody>
          <a:bodyPr/>
          <a:lstStyle/>
          <a:p>
            <a:r>
              <a:rPr lang="en-US" dirty="0"/>
              <a:t>Referring to array elements</a:t>
            </a:r>
            <a:br>
              <a:rPr lang="en-US" dirty="0"/>
            </a:br>
            <a:endParaRPr lang="en-US" sz="6000" dirty="0"/>
          </a:p>
        </p:txBody>
      </p:sp>
      <p:sp>
        <p:nvSpPr>
          <p:cNvPr id="3" name="Text Placeholder 2">
            <a:extLst>
              <a:ext uri="{FF2B5EF4-FFF2-40B4-BE49-F238E27FC236}">
                <a16:creationId xmlns:a16="http://schemas.microsoft.com/office/drawing/2014/main" id="{9B9AD4CC-27DB-4BB1-9C55-F11E28E89867}"/>
              </a:ext>
            </a:extLst>
          </p:cNvPr>
          <p:cNvSpPr>
            <a:spLocks noGrp="1"/>
          </p:cNvSpPr>
          <p:nvPr>
            <p:ph type="body" sz="quarter" idx="10"/>
          </p:nvPr>
        </p:nvSpPr>
        <p:spPr>
          <a:xfrm>
            <a:off x="357325" y="1131904"/>
            <a:ext cx="10820400" cy="5064710"/>
          </a:xfrm>
        </p:spPr>
        <p:txBody>
          <a:bodyPr/>
          <a:lstStyle/>
          <a:p>
            <a:pPr>
              <a:lnSpc>
                <a:spcPct val="200000"/>
              </a:lnSpc>
            </a:pPr>
            <a:r>
              <a:rPr lang="en-US" dirty="0"/>
              <a:t>var </a:t>
            </a:r>
            <a:r>
              <a:rPr lang="en-US" dirty="0" err="1"/>
              <a:t>myArray</a:t>
            </a:r>
            <a:r>
              <a:rPr lang="en-US" dirty="0"/>
              <a:t> = ['Wind', 'Rain', 'Fire’];</a:t>
            </a:r>
            <a:endParaRPr lang="uk-UA" dirty="0"/>
          </a:p>
          <a:p>
            <a:pPr>
              <a:lnSpc>
                <a:spcPct val="200000"/>
              </a:lnSpc>
            </a:pPr>
            <a:r>
              <a:rPr lang="en-US" dirty="0"/>
              <a:t>You then refer to the first element of the array as </a:t>
            </a:r>
            <a:r>
              <a:rPr lang="en-US" dirty="0" err="1"/>
              <a:t>myArray</a:t>
            </a:r>
            <a:r>
              <a:rPr lang="en-US" dirty="0"/>
              <a:t>[0] and the second element of the array as </a:t>
            </a:r>
            <a:r>
              <a:rPr lang="en-US" dirty="0" err="1"/>
              <a:t>myArray</a:t>
            </a:r>
            <a:r>
              <a:rPr lang="en-US" dirty="0"/>
              <a:t>[1]. The index of the elements begins with zero</a:t>
            </a:r>
            <a:endParaRPr lang="uk-UA" dirty="0"/>
          </a:p>
          <a:p>
            <a:pPr>
              <a:lnSpc>
                <a:spcPct val="200000"/>
              </a:lnSpc>
            </a:pPr>
            <a:r>
              <a:rPr lang="en-US" b="1" dirty="0"/>
              <a:t>Note :</a:t>
            </a:r>
            <a:r>
              <a:rPr lang="en-US" dirty="0"/>
              <a:t> the array operator (square brackets) is also used for accessing the array's properties (arrays are also objects in JavaScript). For example,</a:t>
            </a:r>
            <a:endParaRPr lang="uk-UA" dirty="0"/>
          </a:p>
          <a:p>
            <a:pPr>
              <a:lnSpc>
                <a:spcPct val="200000"/>
              </a:lnSpc>
            </a:pPr>
            <a:r>
              <a:rPr lang="en-US" dirty="0"/>
              <a:t>var </a:t>
            </a:r>
            <a:r>
              <a:rPr lang="en-US" dirty="0" err="1"/>
              <a:t>arr</a:t>
            </a:r>
            <a:r>
              <a:rPr lang="en-US" dirty="0"/>
              <a:t> = ['one', 'two', 'three'];</a:t>
            </a:r>
          </a:p>
          <a:p>
            <a:pPr>
              <a:lnSpc>
                <a:spcPct val="200000"/>
              </a:lnSpc>
            </a:pPr>
            <a:r>
              <a:rPr lang="en-US" dirty="0" err="1"/>
              <a:t>arr</a:t>
            </a:r>
            <a:r>
              <a:rPr lang="en-US" dirty="0"/>
              <a:t>[2];  // three</a:t>
            </a:r>
          </a:p>
          <a:p>
            <a:pPr>
              <a:lnSpc>
                <a:spcPct val="200000"/>
              </a:lnSpc>
            </a:pPr>
            <a:r>
              <a:rPr lang="en-US" dirty="0" err="1"/>
              <a:t>arr</a:t>
            </a:r>
            <a:r>
              <a:rPr lang="en-US" dirty="0"/>
              <a:t>['length'];  // 3</a:t>
            </a:r>
            <a:endParaRPr lang="uk-UA" dirty="0"/>
          </a:p>
          <a:p>
            <a:pPr>
              <a:lnSpc>
                <a:spcPct val="200000"/>
              </a:lnSpc>
            </a:pPr>
            <a:endParaRPr lang="uk-UA" dirty="0"/>
          </a:p>
        </p:txBody>
      </p:sp>
    </p:spTree>
    <p:extLst>
      <p:ext uri="{BB962C8B-B14F-4D97-AF65-F5344CB8AC3E}">
        <p14:creationId xmlns:p14="http://schemas.microsoft.com/office/powerpoint/2010/main" val="380211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6DDA-8F71-4497-B99F-EA5DBF2E3B80}"/>
              </a:ext>
            </a:extLst>
          </p:cNvPr>
          <p:cNvSpPr>
            <a:spLocks noGrp="1"/>
          </p:cNvSpPr>
          <p:nvPr>
            <p:ph type="title"/>
          </p:nvPr>
        </p:nvSpPr>
        <p:spPr>
          <a:xfrm>
            <a:off x="224162" y="117630"/>
            <a:ext cx="10820400" cy="685800"/>
          </a:xfrm>
        </p:spPr>
        <p:txBody>
          <a:bodyPr/>
          <a:lstStyle/>
          <a:p>
            <a:r>
              <a:rPr lang="en-US" dirty="0"/>
              <a:t>Understanding the length </a:t>
            </a:r>
          </a:p>
        </p:txBody>
      </p:sp>
      <p:sp>
        <p:nvSpPr>
          <p:cNvPr id="4" name="Rectangle 1">
            <a:extLst>
              <a:ext uri="{FF2B5EF4-FFF2-40B4-BE49-F238E27FC236}">
                <a16:creationId xmlns:a16="http://schemas.microsoft.com/office/drawing/2014/main" id="{DA516771-100C-43C2-B96E-37D9863E22CD}"/>
              </a:ext>
            </a:extLst>
          </p:cNvPr>
          <p:cNvSpPr>
            <a:spLocks noGrp="1" noChangeArrowheads="1"/>
          </p:cNvSpPr>
          <p:nvPr>
            <p:ph type="body" sz="quarter" idx="10"/>
          </p:nvPr>
        </p:nvSpPr>
        <p:spPr bwMode="auto">
          <a:xfrm>
            <a:off x="126508" y="798992"/>
            <a:ext cx="11401887"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800" dirty="0"/>
              <a:t>The length property is special; it always returns the index of the last element plus one (in the following example, Dusty is indexed at 30, so </a:t>
            </a:r>
            <a:r>
              <a:rPr lang="en-US" altLang="en-US" sz="1800" dirty="0" err="1"/>
              <a:t>cats.length</a:t>
            </a:r>
            <a:r>
              <a:rPr lang="en-US" altLang="en-US" sz="1800" dirty="0"/>
              <a:t> returns 30 + 1). Remember, JavaScript Array indexes are 0-based: they start at 0, not 1. This means that the length property will be one more than the highest index stored in the array:</a:t>
            </a:r>
            <a:endParaRPr lang="uk-UA" altLang="en-US" sz="1800" dirty="0"/>
          </a:p>
          <a:p>
            <a:pPr lvl="0"/>
            <a:r>
              <a:rPr lang="en-US" altLang="en-US" sz="1800" dirty="0"/>
              <a:t>var cats = [];</a:t>
            </a:r>
          </a:p>
          <a:p>
            <a:pPr lvl="0"/>
            <a:r>
              <a:rPr lang="en-US" altLang="en-US" sz="1800" dirty="0"/>
              <a:t>cats[30] = ['Dusty'];</a:t>
            </a:r>
          </a:p>
          <a:p>
            <a:pPr lvl="0"/>
            <a:r>
              <a:rPr lang="en-US" altLang="en-US" sz="1800" dirty="0"/>
              <a:t>console.log(</a:t>
            </a:r>
            <a:r>
              <a:rPr lang="en-US" altLang="en-US" sz="1800" dirty="0" err="1"/>
              <a:t>cats.length</a:t>
            </a:r>
            <a:r>
              <a:rPr lang="en-US" altLang="en-US" sz="1800" dirty="0"/>
              <a:t>); // 31</a:t>
            </a:r>
          </a:p>
          <a:p>
            <a:pPr lvl="0"/>
            <a:endParaRPr lang="en-US" altLang="en-US" sz="1800" dirty="0"/>
          </a:p>
          <a:p>
            <a:pPr lvl="0"/>
            <a:r>
              <a:rPr lang="en-US" altLang="en-US" sz="1800" dirty="0"/>
              <a:t>You can also assign to the length property. Writing a value that is shorter than the number of stored items truncates the array; writing 0 empties it entirely:</a:t>
            </a:r>
          </a:p>
          <a:p>
            <a:pPr lvl="0"/>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r>
              <a:rPr lang="en-US" altLang="en-US" sz="1800" dirty="0"/>
              <a:t>var cats = ['Dusty', 'Misty', 'Twiggy'];</a:t>
            </a:r>
          </a:p>
          <a:p>
            <a:pPr lvl="0"/>
            <a:r>
              <a:rPr lang="en-US" altLang="en-US" sz="1800" dirty="0"/>
              <a:t>console.log(</a:t>
            </a:r>
            <a:r>
              <a:rPr lang="en-US" altLang="en-US" sz="1800" dirty="0" err="1"/>
              <a:t>cats.length</a:t>
            </a:r>
            <a:r>
              <a:rPr lang="en-US" altLang="en-US" sz="1800" dirty="0"/>
              <a:t>); // 3</a:t>
            </a:r>
          </a:p>
          <a:p>
            <a:pPr lvl="0"/>
            <a:endParaRPr lang="en-US" altLang="en-US" sz="1800" dirty="0"/>
          </a:p>
          <a:p>
            <a:pPr lvl="0"/>
            <a:r>
              <a:rPr lang="en-US" altLang="en-US" sz="1800" dirty="0" err="1"/>
              <a:t>cats.length</a:t>
            </a:r>
            <a:r>
              <a:rPr lang="en-US" altLang="en-US" sz="1800" dirty="0"/>
              <a:t> = 2;</a:t>
            </a:r>
          </a:p>
          <a:p>
            <a:pPr lvl="0"/>
            <a:r>
              <a:rPr lang="en-US" altLang="en-US" sz="1800" dirty="0"/>
              <a:t>console.log(cats); // logs "Dusty, Misty" - Twiggy has been removed</a:t>
            </a:r>
          </a:p>
          <a:p>
            <a:pPr lvl="0"/>
            <a:endParaRPr lang="en-US" altLang="en-US" sz="1800" dirty="0"/>
          </a:p>
          <a:p>
            <a:pPr lvl="0"/>
            <a:r>
              <a:rPr lang="en-US" altLang="en-US" sz="1800" dirty="0" err="1"/>
              <a:t>cats.length</a:t>
            </a:r>
            <a:r>
              <a:rPr lang="en-US" altLang="en-US" sz="1800" dirty="0"/>
              <a:t> = 0;</a:t>
            </a:r>
          </a:p>
          <a:p>
            <a:pPr lvl="0"/>
            <a:r>
              <a:rPr lang="en-US" altLang="en-US" sz="1800" dirty="0"/>
              <a:t>console.log(cats); // logs []; the cats array is empty</a:t>
            </a:r>
          </a:p>
          <a:p>
            <a:pPr lvl="0"/>
            <a:endParaRPr lang="en-US" altLang="en-US" sz="1800" dirty="0"/>
          </a:p>
          <a:p>
            <a:pPr lvl="0"/>
            <a:r>
              <a:rPr lang="en-US" altLang="en-US" sz="1800" dirty="0" err="1"/>
              <a:t>cats.length</a:t>
            </a:r>
            <a:r>
              <a:rPr lang="en-US" altLang="en-US" sz="1800" dirty="0"/>
              <a:t> = 3;</a:t>
            </a:r>
          </a:p>
          <a:p>
            <a:pPr lvl="0"/>
            <a:r>
              <a:rPr lang="en-US" altLang="en-US" sz="1800" dirty="0"/>
              <a:t>console.log(cats); // logs [ &lt;3 empty items&gt;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3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F49-79FD-4424-9FF4-5197FD827B8F}"/>
              </a:ext>
            </a:extLst>
          </p:cNvPr>
          <p:cNvSpPr>
            <a:spLocks noGrp="1"/>
          </p:cNvSpPr>
          <p:nvPr>
            <p:ph type="title"/>
          </p:nvPr>
        </p:nvSpPr>
        <p:spPr/>
        <p:txBody>
          <a:bodyPr/>
          <a:lstStyle/>
          <a:p>
            <a:r>
              <a:rPr lang="en-US" dirty="0"/>
              <a:t>Iterating over arrays</a:t>
            </a:r>
            <a:br>
              <a:rPr lang="en-US" dirty="0"/>
            </a:br>
            <a:endParaRPr lang="en-US" dirty="0"/>
          </a:p>
        </p:txBody>
      </p:sp>
      <p:sp>
        <p:nvSpPr>
          <p:cNvPr id="3" name="Text Placeholder 2">
            <a:extLst>
              <a:ext uri="{FF2B5EF4-FFF2-40B4-BE49-F238E27FC236}">
                <a16:creationId xmlns:a16="http://schemas.microsoft.com/office/drawing/2014/main" id="{F361FD85-63D7-41F9-A248-EF0C29758599}"/>
              </a:ext>
            </a:extLst>
          </p:cNvPr>
          <p:cNvSpPr>
            <a:spLocks noGrp="1"/>
          </p:cNvSpPr>
          <p:nvPr>
            <p:ph type="body" sz="quarter" idx="10"/>
          </p:nvPr>
        </p:nvSpPr>
        <p:spPr>
          <a:xfrm>
            <a:off x="685800" y="1500326"/>
            <a:ext cx="10820400" cy="3986074"/>
          </a:xfrm>
        </p:spPr>
        <p:txBody>
          <a:bodyPr/>
          <a:lstStyle/>
          <a:p>
            <a:r>
              <a:rPr lang="en-US" dirty="0"/>
              <a:t>var colors = ['red', 'green', 'blue'];</a:t>
            </a:r>
          </a:p>
          <a:p>
            <a:r>
              <a:rPr lang="en-US" dirty="0"/>
              <a:t>for (var </a:t>
            </a:r>
            <a:r>
              <a:rPr lang="en-US" dirty="0" err="1"/>
              <a:t>i</a:t>
            </a:r>
            <a:r>
              <a:rPr lang="en-US" dirty="0"/>
              <a:t> = 0; </a:t>
            </a:r>
            <a:r>
              <a:rPr lang="en-US" dirty="0" err="1"/>
              <a:t>i</a:t>
            </a:r>
            <a:r>
              <a:rPr lang="en-US" dirty="0"/>
              <a:t> &lt; </a:t>
            </a:r>
            <a:r>
              <a:rPr lang="en-US" dirty="0" err="1"/>
              <a:t>colors.length</a:t>
            </a:r>
            <a:r>
              <a:rPr lang="en-US" dirty="0"/>
              <a:t>; </a:t>
            </a:r>
            <a:r>
              <a:rPr lang="en-US" dirty="0" err="1"/>
              <a:t>i</a:t>
            </a:r>
            <a:r>
              <a:rPr lang="en-US" dirty="0"/>
              <a:t>++) {</a:t>
            </a:r>
          </a:p>
          <a:p>
            <a:r>
              <a:rPr lang="en-US" dirty="0"/>
              <a:t>  console.log(colors[</a:t>
            </a:r>
            <a:r>
              <a:rPr lang="en-US" dirty="0" err="1"/>
              <a:t>i</a:t>
            </a:r>
            <a:r>
              <a:rPr lang="en-US" dirty="0"/>
              <a:t>]);</a:t>
            </a:r>
          </a:p>
          <a:p>
            <a:r>
              <a:rPr lang="en-US" dirty="0"/>
              <a:t>}</a:t>
            </a:r>
            <a:endParaRPr lang="uk-UA" dirty="0"/>
          </a:p>
          <a:p>
            <a:r>
              <a:rPr lang="en-US" dirty="0"/>
              <a:t>var colors = ['red', 'green', 'blue'];</a:t>
            </a:r>
          </a:p>
          <a:p>
            <a:r>
              <a:rPr lang="en-US" dirty="0" err="1"/>
              <a:t>colors.forEach</a:t>
            </a:r>
            <a:r>
              <a:rPr lang="en-US" dirty="0"/>
              <a:t>(color =&gt; console.log(color));</a:t>
            </a:r>
          </a:p>
          <a:p>
            <a:endParaRPr lang="en-US" dirty="0"/>
          </a:p>
          <a:p>
            <a:endParaRPr lang="en-US" dirty="0"/>
          </a:p>
        </p:txBody>
      </p:sp>
    </p:spTree>
    <p:extLst>
      <p:ext uri="{BB962C8B-B14F-4D97-AF65-F5344CB8AC3E}">
        <p14:creationId xmlns:p14="http://schemas.microsoft.com/office/powerpoint/2010/main" val="2327650530"/>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SoftServeTemplate_Black</Template>
  <TotalTime>0</TotalTime>
  <Words>1708</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Proxima Nova Black</vt:lpstr>
      <vt:lpstr>Calibri</vt:lpstr>
      <vt:lpstr>Menlo</vt:lpstr>
      <vt:lpstr>Algerian</vt:lpstr>
      <vt:lpstr>medium-content-sans-serif-font</vt:lpstr>
      <vt:lpstr>Open Sans</vt:lpstr>
      <vt:lpstr>Arial</vt:lpstr>
      <vt:lpstr>DARK THEME</vt:lpstr>
      <vt:lpstr>LIGHT-THEME</vt:lpstr>
      <vt:lpstr>Built-in collections</vt:lpstr>
      <vt:lpstr>Creating an Array  var arr = new Array(element0, element1, ..., elementN); var arr = Array(element0, element1, ..., elementN); var arr = [element0, element1, ..., elementN];  var arr = new Array(arrayLength); var arr = Array(arrayLength); // This has exactly the same effect var arr = []; arr.length = arrayLength;      </vt:lpstr>
      <vt:lpstr>Array In addition to a newly defined variable as shown above, arrays can also be assigned as a property of a new or an existing object: var obj = {}; // ... obj.prop = [element0, element1, ..., elementN]; // OR var obj = {prop: [element0, element1, ...., elementN]};   In ES2015, you can use Array.of static method to create arrays with single element. let wisenArray = Array.of(9.3);  // wisenArray contains only one element 9.3 </vt:lpstr>
      <vt:lpstr>Attention!!!</vt:lpstr>
      <vt:lpstr>Populating an array</vt:lpstr>
      <vt:lpstr>Populating an array</vt:lpstr>
      <vt:lpstr>Referring to array elements </vt:lpstr>
      <vt:lpstr>Understanding the length </vt:lpstr>
      <vt:lpstr>Iterating over arrays </vt:lpstr>
      <vt:lpstr>Iterating over arrays Note that the elements of an array that are omitted when the array is defined are not listed when iterating by forEach, but are listed when undefined has been manually assigned to the element:</vt:lpstr>
      <vt:lpstr>Array methods</vt:lpstr>
      <vt:lpstr>Array methods</vt:lpstr>
      <vt:lpstr>Array methods</vt:lpstr>
      <vt:lpstr>Multi-dimensional arrays</vt:lpstr>
      <vt:lpstr>Typed Arrays</vt:lpstr>
      <vt:lpstr>Typed Array views</vt:lpstr>
      <vt:lpstr>Symbol.iterator</vt:lpstr>
      <vt:lpstr>Scheme of iterator</vt:lpstr>
      <vt:lpstr>Making objects iterable </vt:lpstr>
      <vt:lpstr>Map</vt:lpstr>
      <vt:lpstr>Map in action</vt:lpstr>
      <vt:lpstr>WeakMap</vt:lpstr>
      <vt:lpstr>Set</vt:lpstr>
      <vt:lpstr>Example</vt:lpstr>
      <vt:lpstr>Set methods</vt:lpstr>
      <vt:lpstr>WeakSet</vt:lpstr>
      <vt:lpstr>Sources https://developer.mozilla.org/uk/docs/Web/JavaScript/Guide/Regular_Expressions https://www.tutorialspoint.com/javascript/javascript_regexp_object.htm https://www.geeksforgeeks.org/javascript-weakset/https://developer.mozilla.org/en-US/docs/Web/JavaScript/Reference/Global_Objects/WeakMap?source=post_page-----f38f9c4ed2b6----------------------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Marianna Petrivska</cp:lastModifiedBy>
  <cp:revision>54</cp:revision>
  <dcterms:created xsi:type="dcterms:W3CDTF">2018-12-11T16:43:00Z</dcterms:created>
  <dcterms:modified xsi:type="dcterms:W3CDTF">2019-09-12T11:52:40Z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KSOProductBuildVer">
    <vt:lpwstr>1033-10.2.0.5838</vt:lpwstr>
  </property>
</Properties>
</file>