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3" r:id="rId2"/>
  </p:sldMasterIdLst>
  <p:sldIdLst>
    <p:sldId id="257" r:id="rId3"/>
    <p:sldId id="258" r:id="rId4"/>
    <p:sldId id="259" r:id="rId5"/>
    <p:sldId id="270" r:id="rId6"/>
    <p:sldId id="261" r:id="rId7"/>
    <p:sldId id="271" r:id="rId8"/>
    <p:sldId id="269" r:id="rId9"/>
    <p:sldId id="264" r:id="rId10"/>
    <p:sldId id="268" r:id="rId11"/>
    <p:sldId id="273" r:id="rId12"/>
    <p:sldId id="267" r:id="rId13"/>
    <p:sldId id="278" r:id="rId14"/>
    <p:sldId id="280" r:id="rId15"/>
    <p:sldId id="279" r:id="rId16"/>
    <p:sldId id="265" r:id="rId17"/>
    <p:sldId id="263" r:id="rId18"/>
    <p:sldId id="266" r:id="rId19"/>
    <p:sldId id="276" r:id="rId20"/>
    <p:sldId id="275" r:id="rId21"/>
    <p:sldId id="277" r:id="rId22"/>
    <p:sldId id="281" r:id="rId23"/>
    <p:sldId id="262" r:id="rId24"/>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Open Sans" panose="020B0604020202020204" charset="0"/>
      <p:regular r:id="rId33"/>
      <p:bold r:id="rId34"/>
      <p:italic r:id="rId35"/>
      <p:boldItalic r:id="rId36"/>
    </p:embeddedFont>
    <p:embeddedFont>
      <p:font typeface="Proxima Nova Black" panose="020B0604020202020204" charset="0"/>
      <p:bold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57"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a:t>Click icon to add picture</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a:t>Click icon to add picture</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hasCustomPrompt="1"/>
          </p:nvPr>
        </p:nvSpPr>
        <p:spPr>
          <a:xfrm>
            <a:off x="685800" y="2057400"/>
            <a:ext cx="10820400" cy="3429000"/>
          </a:xfrm>
          <a:prstGeom prst="rect">
            <a:avLst/>
          </a:prstGeom>
        </p:spPr>
        <p:txBody>
          <a:bodyPr/>
          <a:lstStyle/>
          <a:p>
            <a:r>
              <a:rPr lang="en-US"/>
              <a:t>Click icon to add chart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hasCustomPrompt="1"/>
          </p:nvPr>
        </p:nvSpPr>
        <p:spPr>
          <a:xfrm>
            <a:off x="4381500" y="1371600"/>
            <a:ext cx="7124700" cy="4114800"/>
          </a:xfrm>
          <a:prstGeom prst="rect">
            <a:avLst/>
          </a:prstGeom>
        </p:spPr>
        <p:txBody>
          <a:bodyPr/>
          <a:lstStyle/>
          <a:p>
            <a:r>
              <a:rPr lang="en-US"/>
              <a:t>Click icon to add chart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a:t>TITLE</a:t>
            </a:r>
            <a:br>
              <a:rPr lang="uk-UA" dirty="0"/>
            </a:br>
            <a:r>
              <a:rPr lang="en-US" dirty="0"/>
              <a:t>TO</a:t>
            </a:r>
            <a:r>
              <a:rPr lang="uk-UA" dirty="0"/>
              <a:t> </a:t>
            </a:r>
            <a:r>
              <a:rPr lang="en-US" dirty="0"/>
              <a:t>BE</a:t>
            </a:r>
            <a:r>
              <a:rPr lang="uk-UA" dirty="0"/>
              <a:t> </a:t>
            </a:r>
            <a:r>
              <a:rPr lang="en-US" dirty="0"/>
              <a:t>CAPI</a:t>
            </a:r>
            <a:br>
              <a:rPr lang="uk-UA" dirty="0"/>
            </a:br>
            <a:r>
              <a:rPr lang="en-US" dirty="0"/>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CLICK TO EDIT THE TITLE</a:t>
            </a:r>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a:t>
            </a:r>
            <a:r>
              <a:rPr lang="uk-UA" dirty="0"/>
              <a:t> С</a:t>
            </a:r>
            <a:r>
              <a:rPr lang="en-US" dirty="0"/>
              <a:t>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by Speaker</a:t>
            </a:r>
          </a:p>
        </p:txBody>
      </p:sp>
    </p:spTree>
    <p:extLst>
      <p:ext uri="{BB962C8B-B14F-4D97-AF65-F5344CB8AC3E}">
        <p14:creationId xmlns:p14="http://schemas.microsoft.com/office/powerpoint/2010/main" val="178334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a:t>TITLE TO</a:t>
            </a:r>
            <a:br>
              <a:rPr lang="uk-UA" dirty="0"/>
            </a:br>
            <a:r>
              <a:rPr lang="en-US" dirty="0"/>
              <a:t>BE CAPITA</a:t>
            </a:r>
            <a:br>
              <a:rPr lang="uk-UA" dirty="0"/>
            </a:br>
            <a:r>
              <a:rPr lang="en-US" dirty="0"/>
              <a:t>LIZED</a:t>
            </a:r>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a:t>
            </a:r>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a:t>TITLE TO BE CAPITALIZED</a:t>
            </a:r>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edit the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a:t>Click icon to add picture</a:t>
            </a:r>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a:latin typeface="Open Sans" panose="020B0606030504020204" pitchFamily="34" charset="0"/>
                <a:ea typeface="Open Sans" panose="020B0606030504020204" pitchFamily="34" charset="0"/>
                <a:cs typeface="Open Sans" panose="020B0606030504020204" pitchFamily="34" charset="0"/>
              </a:rPr>
              <a:t>SoftServe 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3.emf"/><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7"/>
          <a:stretch>
            <a:fillRect/>
          </a:stretch>
        </p:blipFill>
        <p:spPr>
          <a:xfrm>
            <a:off x="9959145" y="5906728"/>
            <a:ext cx="1547053" cy="26547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tutorialspoint.com/javascript/regexp_global.htm" TargetMode="External"/><Relationship Id="rId7" Type="http://schemas.openxmlformats.org/officeDocument/2006/relationships/hyperlink" Target="https://www.tutorialspoint.com/javascript/regexp_source.htm" TargetMode="External"/><Relationship Id="rId2" Type="http://schemas.openxmlformats.org/officeDocument/2006/relationships/hyperlink" Target="https://www.tutorialspoint.com/javascript/regexp_constructor.htm" TargetMode="External"/><Relationship Id="rId1" Type="http://schemas.openxmlformats.org/officeDocument/2006/relationships/slideLayout" Target="../slideLayouts/slideLayout3.xml"/><Relationship Id="rId6" Type="http://schemas.openxmlformats.org/officeDocument/2006/relationships/hyperlink" Target="https://www.tutorialspoint.com/javascript/regexp_multiline.htm" TargetMode="External"/><Relationship Id="rId5" Type="http://schemas.openxmlformats.org/officeDocument/2006/relationships/hyperlink" Target="https://www.tutorialspoint.com/javascript/regexp_lastindex.htm" TargetMode="External"/><Relationship Id="rId4" Type="http://schemas.openxmlformats.org/officeDocument/2006/relationships/hyperlink" Target="https://www.tutorialspoint.com/javascript/regexp_ignorecase.ht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utorialspoint.com/javascript/regexp_test.htm" TargetMode="External"/><Relationship Id="rId2" Type="http://schemas.openxmlformats.org/officeDocument/2006/relationships/hyperlink" Target="https://www.tutorialspoint.com/javascript/regexp_exec.htm" TargetMode="External"/><Relationship Id="rId1" Type="http://schemas.openxmlformats.org/officeDocument/2006/relationships/slideLayout" Target="../slideLayouts/slideLayout29.xml"/><Relationship Id="rId5" Type="http://schemas.openxmlformats.org/officeDocument/2006/relationships/hyperlink" Target="https://www.tutorialspoint.com/javascript/regexp_tostring.htm" TargetMode="External"/><Relationship Id="rId4" Type="http://schemas.openxmlformats.org/officeDocument/2006/relationships/hyperlink" Target="https://www.tutorialspoint.com/javascript/regexp_tosource.ht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hyperlink" Target="https://regexone.com/" TargetMode="External"/><Relationship Id="rId2" Type="http://schemas.openxmlformats.org/officeDocument/2006/relationships/hyperlink" Target="http://play.inginf.units.it/#/sheet"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tutorialspoint.com/javascript/javascript_regexp_object.htm" TargetMode="External"/><Relationship Id="rId2" Type="http://schemas.openxmlformats.org/officeDocument/2006/relationships/hyperlink" Target="https://developer.mozilla.org/uk/docs/Web/JavaScript/Guide/Regular_Expressions" TargetMode="External"/><Relationship Id="rId1" Type="http://schemas.openxmlformats.org/officeDocument/2006/relationships/slideLayout" Target="../slideLayouts/slideLayout29.xml"/><Relationship Id="rId5" Type="http://schemas.openxmlformats.org/officeDocument/2006/relationships/hyperlink" Target="https://github.com/mjavascript/practical-modern-javascript/blob/master/ch07.asciidoc#sticky-matching-flag-y" TargetMode="External"/><Relationship Id="rId4" Type="http://schemas.openxmlformats.org/officeDocument/2006/relationships/hyperlink" Target="https://www.w3schools.com/js/js_regexp.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262" y="1793288"/>
            <a:ext cx="8265111" cy="3204839"/>
          </a:xfrm>
        </p:spPr>
        <p:txBody>
          <a:bodyPr/>
          <a:lstStyle/>
          <a:p>
            <a:pPr algn="ctr"/>
            <a:r>
              <a:rPr lang="en-US" sz="9600" dirty="0">
                <a:latin typeface="Proxima Nova Black" panose="02000506030000020004" pitchFamily="50" charset="0"/>
              </a:rPr>
              <a:t>Regex</a:t>
            </a:r>
          </a:p>
        </p:txBody>
      </p:sp>
      <p:sp>
        <p:nvSpPr>
          <p:cNvPr id="3" name="Text Placeholder 2"/>
          <p:cNvSpPr>
            <a:spLocks noGrp="1"/>
          </p:cNvSpPr>
          <p:nvPr>
            <p:ph type="body" sz="quarter" idx="10"/>
          </p:nvPr>
        </p:nvSpPr>
        <p:spPr>
          <a:xfrm>
            <a:off x="463858" y="5772982"/>
            <a:ext cx="3467100" cy="295275"/>
          </a:xfrm>
        </p:spPr>
        <p:txBody>
          <a:bodyPr/>
          <a:lstStyle/>
          <a:p>
            <a:r>
              <a:rPr lang="en-US" dirty="0"/>
              <a:t>Petrivska Marianna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7A03-B083-4898-BF9C-FF9BDA758405}"/>
              </a:ext>
            </a:extLst>
          </p:cNvPr>
          <p:cNvSpPr>
            <a:spLocks noGrp="1"/>
          </p:cNvSpPr>
          <p:nvPr>
            <p:ph type="title"/>
          </p:nvPr>
        </p:nvSpPr>
        <p:spPr/>
        <p:txBody>
          <a:bodyPr/>
          <a:lstStyle/>
          <a:p>
            <a:r>
              <a:rPr lang="en-US" dirty="0"/>
              <a:t>Few more</a:t>
            </a:r>
          </a:p>
        </p:txBody>
      </p:sp>
      <p:sp>
        <p:nvSpPr>
          <p:cNvPr id="3" name="Text Placeholder 2">
            <a:extLst>
              <a:ext uri="{FF2B5EF4-FFF2-40B4-BE49-F238E27FC236}">
                <a16:creationId xmlns:a16="http://schemas.microsoft.com/office/drawing/2014/main" id="{A2A09BEC-9D81-430D-B383-2B7690CECC8A}"/>
              </a:ext>
            </a:extLst>
          </p:cNvPr>
          <p:cNvSpPr>
            <a:spLocks noGrp="1"/>
          </p:cNvSpPr>
          <p:nvPr>
            <p:ph type="body" sz="quarter" idx="10"/>
          </p:nvPr>
        </p:nvSpPr>
        <p:spPr>
          <a:xfrm>
            <a:off x="472736" y="1533618"/>
            <a:ext cx="10820400" cy="3429000"/>
          </a:xfrm>
        </p:spPr>
        <p:txBody>
          <a:bodyPr/>
          <a:lstStyle/>
          <a:p>
            <a:r>
              <a:rPr lang="en-US" dirty="0"/>
              <a:t>x(?=y)	</a:t>
            </a:r>
          </a:p>
          <a:p>
            <a:r>
              <a:rPr lang="en-US" dirty="0"/>
              <a:t>Corresponds to </a:t>
            </a:r>
            <a:r>
              <a:rPr lang="uk-UA" dirty="0"/>
              <a:t>'</a:t>
            </a:r>
            <a:r>
              <a:rPr lang="en-US" dirty="0"/>
              <a:t>x’ only if </a:t>
            </a:r>
            <a:r>
              <a:rPr lang="uk-UA" dirty="0"/>
              <a:t>'</a:t>
            </a:r>
            <a:r>
              <a:rPr lang="en-US" dirty="0"/>
              <a:t>x’ follows </a:t>
            </a:r>
            <a:r>
              <a:rPr lang="uk-UA" dirty="0"/>
              <a:t>'</a:t>
            </a:r>
            <a:r>
              <a:rPr lang="en-US" dirty="0"/>
              <a:t>y’. </a:t>
            </a:r>
            <a:endParaRPr lang="uk-UA" dirty="0"/>
          </a:p>
          <a:p>
            <a:r>
              <a:rPr lang="en-US" dirty="0"/>
              <a:t>For example</a:t>
            </a:r>
            <a:r>
              <a:rPr lang="uk-UA" dirty="0"/>
              <a:t>, /</a:t>
            </a:r>
            <a:r>
              <a:rPr lang="en-US" dirty="0"/>
              <a:t>Jack(?=Sprat)/ is</a:t>
            </a:r>
            <a:r>
              <a:rPr lang="uk-UA" dirty="0"/>
              <a:t> '</a:t>
            </a:r>
            <a:r>
              <a:rPr lang="en-US" dirty="0"/>
              <a:t>Jack’ only if </a:t>
            </a:r>
            <a:r>
              <a:rPr lang="uk-UA" dirty="0"/>
              <a:t>'</a:t>
            </a:r>
            <a:r>
              <a:rPr lang="en-US" dirty="0"/>
              <a:t>Sprat’ goes after. /Jack(?=</a:t>
            </a:r>
            <a:r>
              <a:rPr lang="en-US" dirty="0" err="1"/>
              <a:t>Sprat|Frost</a:t>
            </a:r>
            <a:r>
              <a:rPr lang="en-US" dirty="0"/>
              <a:t>)/ is </a:t>
            </a:r>
            <a:r>
              <a:rPr lang="uk-UA" dirty="0"/>
              <a:t>'</a:t>
            </a:r>
            <a:r>
              <a:rPr lang="en-US" dirty="0"/>
              <a:t>Jack’ only if </a:t>
            </a:r>
            <a:r>
              <a:rPr lang="uk-UA" dirty="0"/>
              <a:t>'</a:t>
            </a:r>
            <a:r>
              <a:rPr lang="en-US" dirty="0"/>
              <a:t>Sprat’ or</a:t>
            </a:r>
            <a:r>
              <a:rPr lang="uk-UA" dirty="0"/>
              <a:t> '</a:t>
            </a:r>
            <a:r>
              <a:rPr lang="en-US" dirty="0"/>
              <a:t>Frost’ goes after. </a:t>
            </a:r>
            <a:endParaRPr lang="uk-UA" dirty="0"/>
          </a:p>
          <a:p>
            <a:r>
              <a:rPr lang="en-US" dirty="0"/>
              <a:t>x(?!y)	is </a:t>
            </a:r>
            <a:r>
              <a:rPr lang="uk-UA" dirty="0"/>
              <a:t>'</a:t>
            </a:r>
            <a:r>
              <a:rPr lang="en-US" dirty="0"/>
              <a:t>x’ only if </a:t>
            </a:r>
            <a:r>
              <a:rPr lang="uk-UA" dirty="0"/>
              <a:t>'</a:t>
            </a:r>
            <a:r>
              <a:rPr lang="en-US" dirty="0"/>
              <a:t>x’ is not after </a:t>
            </a:r>
            <a:r>
              <a:rPr lang="uk-UA" dirty="0"/>
              <a:t>'</a:t>
            </a:r>
            <a:r>
              <a:rPr lang="en-US" dirty="0"/>
              <a:t>y’. </a:t>
            </a:r>
            <a:endParaRPr lang="uk-UA" dirty="0"/>
          </a:p>
          <a:p>
            <a:r>
              <a:rPr lang="en-US" dirty="0"/>
              <a:t>For example</a:t>
            </a:r>
            <a:r>
              <a:rPr lang="uk-UA" dirty="0"/>
              <a:t>, /\</a:t>
            </a:r>
            <a:r>
              <a:rPr lang="en-US" dirty="0"/>
              <a:t>d+(?!\.)/ corresponds with number only if decimal point is not after a number. </a:t>
            </a:r>
            <a:r>
              <a:rPr lang="uk-UA" dirty="0"/>
              <a:t>/\</a:t>
            </a:r>
            <a:r>
              <a:rPr lang="en-US" dirty="0"/>
              <a:t>d+(?!\.)/.exec("3.141") corresponds to </a:t>
            </a:r>
            <a:r>
              <a:rPr lang="uk-UA" dirty="0"/>
              <a:t>'141’, </a:t>
            </a:r>
            <a:r>
              <a:rPr lang="en-US" dirty="0"/>
              <a:t>but not to </a:t>
            </a:r>
            <a:r>
              <a:rPr lang="uk-UA" dirty="0"/>
              <a:t>'3.141’.</a:t>
            </a:r>
            <a:endParaRPr lang="en-US" dirty="0"/>
          </a:p>
          <a:p>
            <a:r>
              <a:rPr lang="en-US" dirty="0" err="1"/>
              <a:t>x|y</a:t>
            </a:r>
            <a:r>
              <a:rPr lang="en-US" dirty="0"/>
              <a:t>	</a:t>
            </a:r>
          </a:p>
          <a:p>
            <a:r>
              <a:rPr lang="en-US" dirty="0"/>
              <a:t>Corresponds to </a:t>
            </a:r>
            <a:r>
              <a:rPr lang="uk-UA" dirty="0"/>
              <a:t>'</a:t>
            </a:r>
            <a:r>
              <a:rPr lang="en-US" dirty="0"/>
              <a:t>x’ or</a:t>
            </a:r>
            <a:r>
              <a:rPr lang="uk-UA" dirty="0"/>
              <a:t> '</a:t>
            </a:r>
            <a:r>
              <a:rPr lang="en-US" dirty="0"/>
              <a:t>y’.</a:t>
            </a:r>
          </a:p>
          <a:p>
            <a:r>
              <a:rPr lang="en-US" dirty="0"/>
              <a:t>For example</a:t>
            </a:r>
            <a:r>
              <a:rPr lang="uk-UA" dirty="0"/>
              <a:t>, /</a:t>
            </a:r>
            <a:r>
              <a:rPr lang="en-US" dirty="0" err="1"/>
              <a:t>green|red</a:t>
            </a:r>
            <a:r>
              <a:rPr lang="en-US" dirty="0"/>
              <a:t>/ corresponds to </a:t>
            </a:r>
            <a:r>
              <a:rPr lang="uk-UA" dirty="0"/>
              <a:t>'</a:t>
            </a:r>
            <a:r>
              <a:rPr lang="en-US" dirty="0"/>
              <a:t>green’ in</a:t>
            </a:r>
            <a:r>
              <a:rPr lang="uk-UA" dirty="0"/>
              <a:t> "</a:t>
            </a:r>
            <a:r>
              <a:rPr lang="en-US" dirty="0"/>
              <a:t>green apple" and with</a:t>
            </a:r>
            <a:r>
              <a:rPr lang="uk-UA" dirty="0"/>
              <a:t> '</a:t>
            </a:r>
            <a:r>
              <a:rPr lang="en-US" dirty="0"/>
              <a:t>red’ in</a:t>
            </a:r>
            <a:r>
              <a:rPr lang="uk-UA" dirty="0"/>
              <a:t> "</a:t>
            </a:r>
            <a:r>
              <a:rPr lang="en-US" dirty="0"/>
              <a:t>red apple."</a:t>
            </a:r>
          </a:p>
          <a:p>
            <a:endParaRPr lang="en-US" dirty="0"/>
          </a:p>
        </p:txBody>
      </p:sp>
    </p:spTree>
    <p:extLst>
      <p:ext uri="{BB962C8B-B14F-4D97-AF65-F5344CB8AC3E}">
        <p14:creationId xmlns:p14="http://schemas.microsoft.com/office/powerpoint/2010/main" val="236057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85F49-79FD-4424-9FF4-5197FD827B8F}"/>
              </a:ext>
            </a:extLst>
          </p:cNvPr>
          <p:cNvSpPr>
            <a:spLocks noGrp="1"/>
          </p:cNvSpPr>
          <p:nvPr>
            <p:ph type="title"/>
          </p:nvPr>
        </p:nvSpPr>
        <p:spPr/>
        <p:txBody>
          <a:bodyPr/>
          <a:lstStyle/>
          <a:p>
            <a:r>
              <a:rPr lang="en-US" dirty="0"/>
              <a:t>Modifiers</a:t>
            </a:r>
          </a:p>
        </p:txBody>
      </p:sp>
      <p:sp>
        <p:nvSpPr>
          <p:cNvPr id="3" name="Text Placeholder 2">
            <a:extLst>
              <a:ext uri="{FF2B5EF4-FFF2-40B4-BE49-F238E27FC236}">
                <a16:creationId xmlns:a16="http://schemas.microsoft.com/office/drawing/2014/main" id="{F361FD85-63D7-41F9-A248-EF0C29758599}"/>
              </a:ext>
            </a:extLst>
          </p:cNvPr>
          <p:cNvSpPr>
            <a:spLocks noGrp="1"/>
          </p:cNvSpPr>
          <p:nvPr>
            <p:ph type="body" sz="quarter" idx="10"/>
          </p:nvPr>
        </p:nvSpPr>
        <p:spPr>
          <a:xfrm>
            <a:off x="781050" y="1500325"/>
            <a:ext cx="10725150" cy="4167049"/>
          </a:xfrm>
        </p:spPr>
        <p:txBody>
          <a:bodyPr/>
          <a:lstStyle/>
          <a:p>
            <a:pPr>
              <a:lnSpc>
                <a:spcPct val="200000"/>
              </a:lnSpc>
            </a:pPr>
            <a:r>
              <a:rPr lang="en-US" dirty="0"/>
              <a:t>m   - multiline  Specifies that if the string has newline or carriage return characters, the ^ and $ operators will now match against a newline boundary, instead of a string boundary.</a:t>
            </a:r>
          </a:p>
          <a:p>
            <a:pPr>
              <a:lnSpc>
                <a:spcPct val="200000"/>
              </a:lnSpc>
            </a:pPr>
            <a:r>
              <a:rPr lang="en-US" dirty="0"/>
              <a:t>I    Perform case-insensitive matching.</a:t>
            </a:r>
          </a:p>
          <a:p>
            <a:pPr>
              <a:lnSpc>
                <a:spcPct val="200000"/>
              </a:lnSpc>
            </a:pPr>
            <a:r>
              <a:rPr lang="en-US" dirty="0"/>
              <a:t>g</a:t>
            </a:r>
            <a:r>
              <a:rPr lang="en-US" b="1" dirty="0"/>
              <a:t>  </a:t>
            </a:r>
            <a:r>
              <a:rPr lang="en-US" dirty="0"/>
              <a:t>Performs a global match that is, find all matches rather than stopping after the first match</a:t>
            </a:r>
          </a:p>
          <a:p>
            <a:pPr>
              <a:lnSpc>
                <a:spcPct val="200000"/>
              </a:lnSpc>
            </a:pPr>
            <a:r>
              <a:rPr lang="en-US" dirty="0"/>
              <a:t>Y Perform a "sticky" search that matches starting at the current position in the target string.</a:t>
            </a:r>
          </a:p>
          <a:p>
            <a:pPr>
              <a:lnSpc>
                <a:spcPct val="200000"/>
              </a:lnSpc>
            </a:pPr>
            <a:endParaRPr lang="en-US" dirty="0"/>
          </a:p>
          <a:p>
            <a:endParaRPr lang="en-US" dirty="0"/>
          </a:p>
          <a:p>
            <a:endParaRPr lang="en-US" dirty="0"/>
          </a:p>
        </p:txBody>
      </p:sp>
    </p:spTree>
    <p:extLst>
      <p:ext uri="{BB962C8B-B14F-4D97-AF65-F5344CB8AC3E}">
        <p14:creationId xmlns:p14="http://schemas.microsoft.com/office/powerpoint/2010/main" val="232765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860C-34EE-430D-96BD-95085DE7CF69}"/>
              </a:ext>
            </a:extLst>
          </p:cNvPr>
          <p:cNvSpPr>
            <a:spLocks noGrp="1"/>
          </p:cNvSpPr>
          <p:nvPr>
            <p:ph type="title"/>
          </p:nvPr>
        </p:nvSpPr>
        <p:spPr/>
        <p:txBody>
          <a:bodyPr/>
          <a:lstStyle/>
          <a:p>
            <a:r>
              <a:rPr lang="en-US" dirty="0"/>
              <a:t>Modifier g</a:t>
            </a:r>
          </a:p>
        </p:txBody>
      </p:sp>
      <p:sp>
        <p:nvSpPr>
          <p:cNvPr id="3" name="Text Placeholder 2">
            <a:extLst>
              <a:ext uri="{FF2B5EF4-FFF2-40B4-BE49-F238E27FC236}">
                <a16:creationId xmlns:a16="http://schemas.microsoft.com/office/drawing/2014/main" id="{C8AA55F2-3A7C-4976-881E-881077FED730}"/>
              </a:ext>
            </a:extLst>
          </p:cNvPr>
          <p:cNvSpPr>
            <a:spLocks noGrp="1"/>
          </p:cNvSpPr>
          <p:nvPr>
            <p:ph type="body" sz="quarter" idx="10"/>
          </p:nvPr>
        </p:nvSpPr>
        <p:spPr>
          <a:xfrm>
            <a:off x="170896" y="1714500"/>
            <a:ext cx="10820400" cy="3429000"/>
          </a:xfrm>
        </p:spPr>
        <p:txBody>
          <a:bodyPr/>
          <a:lstStyle/>
          <a:p>
            <a:r>
              <a:rPr lang="en-US" sz="1400" dirty="0"/>
              <a:t>let str = "I love JavaScript";</a:t>
            </a:r>
          </a:p>
          <a:p>
            <a:endParaRPr lang="en-US" sz="1400" dirty="0"/>
          </a:p>
          <a:p>
            <a:r>
              <a:rPr lang="en-US" sz="1400" dirty="0"/>
              <a:t>let result = </a:t>
            </a:r>
            <a:r>
              <a:rPr lang="en-US" sz="1400" dirty="0" err="1"/>
              <a:t>str.match</a:t>
            </a:r>
            <a:r>
              <a:rPr lang="en-US" sz="1400" dirty="0"/>
              <a:t>(/Java(Script)/g);</a:t>
            </a:r>
          </a:p>
          <a:p>
            <a:endParaRPr lang="en-US" sz="1400" dirty="0"/>
          </a:p>
          <a:p>
            <a:r>
              <a:rPr lang="en-US" sz="1400" dirty="0"/>
              <a:t>alert( result[0] );     // JavaScript </a:t>
            </a:r>
          </a:p>
          <a:p>
            <a:r>
              <a:rPr lang="en-US" sz="1400" dirty="0"/>
              <a:t>alert( result[1] );     // Script </a:t>
            </a:r>
          </a:p>
          <a:p>
            <a:r>
              <a:rPr lang="en-US" sz="1400" dirty="0"/>
              <a:t>alert( </a:t>
            </a:r>
            <a:r>
              <a:rPr lang="en-US" sz="1400" dirty="0" err="1"/>
              <a:t>result.length</a:t>
            </a:r>
            <a:r>
              <a:rPr lang="en-US" sz="1400" dirty="0"/>
              <a:t> ); // 2</a:t>
            </a:r>
          </a:p>
          <a:p>
            <a:endParaRPr lang="en-US" sz="1400" dirty="0"/>
          </a:p>
          <a:p>
            <a:r>
              <a:rPr lang="en-US" sz="1400" dirty="0"/>
              <a:t>alert( </a:t>
            </a:r>
            <a:r>
              <a:rPr lang="en-US" sz="1400" dirty="0" err="1"/>
              <a:t>result.index</a:t>
            </a:r>
            <a:r>
              <a:rPr lang="en-US" sz="1400" dirty="0"/>
              <a:t> );  // 0 </a:t>
            </a:r>
          </a:p>
          <a:p>
            <a:r>
              <a:rPr lang="en-US" sz="1400" dirty="0"/>
              <a:t>alert( </a:t>
            </a:r>
            <a:r>
              <a:rPr lang="en-US" sz="1400" dirty="0" err="1"/>
              <a:t>result.input</a:t>
            </a:r>
            <a:r>
              <a:rPr lang="en-US" sz="1400" dirty="0"/>
              <a:t> );  // "I love JavaScript</a:t>
            </a:r>
          </a:p>
        </p:txBody>
      </p:sp>
      <p:sp>
        <p:nvSpPr>
          <p:cNvPr id="5" name="TextBox 4">
            <a:extLst>
              <a:ext uri="{FF2B5EF4-FFF2-40B4-BE49-F238E27FC236}">
                <a16:creationId xmlns:a16="http://schemas.microsoft.com/office/drawing/2014/main" id="{D52E2F99-161E-42E3-8547-ECC4A4F86B13}"/>
              </a:ext>
            </a:extLst>
          </p:cNvPr>
          <p:cNvSpPr txBox="1"/>
          <p:nvPr/>
        </p:nvSpPr>
        <p:spPr>
          <a:xfrm>
            <a:off x="5104660" y="2015231"/>
            <a:ext cx="6081944" cy="1754326"/>
          </a:xfrm>
          <a:prstGeom prst="rect">
            <a:avLst/>
          </a:prstGeom>
          <a:noFill/>
        </p:spPr>
        <p:txBody>
          <a:bodyPr wrap="square" rtlCol="0">
            <a:spAutoFit/>
          </a:bodyPr>
          <a:lstStyle/>
          <a:p>
            <a:r>
              <a:rPr lang="en-US" dirty="0"/>
              <a:t>let str = "I love JavaScript";</a:t>
            </a:r>
          </a:p>
          <a:p>
            <a:endParaRPr lang="en-US" dirty="0"/>
          </a:p>
          <a:p>
            <a:r>
              <a:rPr lang="en-US" dirty="0"/>
              <a:t>let result = </a:t>
            </a:r>
            <a:r>
              <a:rPr lang="en-US" dirty="0" err="1"/>
              <a:t>str.match</a:t>
            </a:r>
            <a:r>
              <a:rPr lang="en-US" dirty="0"/>
              <a:t>(/Java(Script));</a:t>
            </a:r>
          </a:p>
          <a:p>
            <a:endParaRPr lang="en-US" dirty="0"/>
          </a:p>
          <a:p>
            <a:r>
              <a:rPr lang="en-US" dirty="0"/>
              <a:t>alert( result[0] ); // JavaScript</a:t>
            </a:r>
          </a:p>
          <a:p>
            <a:r>
              <a:rPr lang="en-US" dirty="0"/>
              <a:t>alert( </a:t>
            </a:r>
            <a:r>
              <a:rPr lang="en-US" dirty="0" err="1"/>
              <a:t>result.length</a:t>
            </a:r>
            <a:r>
              <a:rPr lang="en-US" dirty="0"/>
              <a:t> ); // 1</a:t>
            </a:r>
          </a:p>
        </p:txBody>
      </p:sp>
    </p:spTree>
    <p:extLst>
      <p:ext uri="{BB962C8B-B14F-4D97-AF65-F5344CB8AC3E}">
        <p14:creationId xmlns:p14="http://schemas.microsoft.com/office/powerpoint/2010/main" val="280981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207A-F22B-4D2F-ACEB-ECD7ED222E31}"/>
              </a:ext>
            </a:extLst>
          </p:cNvPr>
          <p:cNvSpPr>
            <a:spLocks noGrp="1"/>
          </p:cNvSpPr>
          <p:nvPr>
            <p:ph type="title"/>
          </p:nvPr>
        </p:nvSpPr>
        <p:spPr>
          <a:xfrm>
            <a:off x="410593" y="108752"/>
            <a:ext cx="10820400" cy="685800"/>
          </a:xfrm>
        </p:spPr>
        <p:txBody>
          <a:bodyPr/>
          <a:lstStyle/>
          <a:p>
            <a:r>
              <a:rPr lang="en-US" dirty="0"/>
              <a:t>Difference between y and g modifier</a:t>
            </a:r>
          </a:p>
        </p:txBody>
      </p:sp>
      <p:sp>
        <p:nvSpPr>
          <p:cNvPr id="3" name="Text Placeholder 2">
            <a:extLst>
              <a:ext uri="{FF2B5EF4-FFF2-40B4-BE49-F238E27FC236}">
                <a16:creationId xmlns:a16="http://schemas.microsoft.com/office/drawing/2014/main" id="{55D92F6F-618F-4C2D-BFCB-BB82711F8517}"/>
              </a:ext>
            </a:extLst>
          </p:cNvPr>
          <p:cNvSpPr>
            <a:spLocks noGrp="1"/>
          </p:cNvSpPr>
          <p:nvPr>
            <p:ph type="body" sz="quarter" idx="10"/>
          </p:nvPr>
        </p:nvSpPr>
        <p:spPr>
          <a:xfrm>
            <a:off x="295181" y="707995"/>
            <a:ext cx="10820400" cy="3429000"/>
          </a:xfrm>
        </p:spPr>
        <p:txBody>
          <a:bodyPr/>
          <a:lstStyle/>
          <a:p>
            <a:r>
              <a:rPr lang="en-US" dirty="0"/>
              <a:t>The only difference is that a sticky regular expression must start matching where the previous match left off, unlike global regular expressions that move onto the rest of the input string when the regular expression goes unmatched at any given position.</a:t>
            </a:r>
          </a:p>
          <a:p>
            <a:r>
              <a:rPr lang="en-US" sz="1600" dirty="0"/>
              <a:t>function matcher(regex, input) {</a:t>
            </a:r>
          </a:p>
          <a:p>
            <a:r>
              <a:rPr lang="en-US" sz="1600" dirty="0"/>
              <a:t>  return () =&gt; {</a:t>
            </a:r>
          </a:p>
          <a:p>
            <a:r>
              <a:rPr lang="en-US" sz="1600" dirty="0"/>
              <a:t>    const match = </a:t>
            </a:r>
            <a:r>
              <a:rPr lang="en-US" sz="1600" dirty="0" err="1"/>
              <a:t>regex.exec</a:t>
            </a:r>
            <a:r>
              <a:rPr lang="en-US" sz="1600" dirty="0"/>
              <a:t>(input)</a:t>
            </a:r>
          </a:p>
          <a:p>
            <a:r>
              <a:rPr lang="en-US" sz="1600" dirty="0"/>
              <a:t>    const </a:t>
            </a:r>
            <a:r>
              <a:rPr lang="en-US" sz="1600" dirty="0" err="1"/>
              <a:t>lastIndex</a:t>
            </a:r>
            <a:r>
              <a:rPr lang="en-US" sz="1600" dirty="0"/>
              <a:t> = </a:t>
            </a:r>
            <a:r>
              <a:rPr lang="en-US" sz="1600" dirty="0" err="1"/>
              <a:t>regex.lastIndex</a:t>
            </a:r>
            <a:endParaRPr lang="en-US" sz="1600" dirty="0"/>
          </a:p>
          <a:p>
            <a:r>
              <a:rPr lang="en-US" sz="1600" dirty="0"/>
              <a:t>    return { </a:t>
            </a:r>
            <a:r>
              <a:rPr lang="en-US" sz="1600" dirty="0" err="1"/>
              <a:t>lastIndex</a:t>
            </a:r>
            <a:r>
              <a:rPr lang="en-US" sz="1600" dirty="0"/>
              <a:t>, match }}}</a:t>
            </a:r>
          </a:p>
          <a:p>
            <a:r>
              <a:rPr lang="en-US" sz="1600" dirty="0"/>
              <a:t>const input = '</a:t>
            </a:r>
            <a:r>
              <a:rPr lang="en-US" sz="1600" dirty="0" err="1"/>
              <a:t>haha</a:t>
            </a:r>
            <a:r>
              <a:rPr lang="en-US" sz="1600" dirty="0"/>
              <a:t> </a:t>
            </a:r>
            <a:r>
              <a:rPr lang="en-US" sz="1600" dirty="0" err="1"/>
              <a:t>haha</a:t>
            </a:r>
            <a:r>
              <a:rPr lang="en-US" sz="1600" dirty="0"/>
              <a:t> </a:t>
            </a:r>
            <a:r>
              <a:rPr lang="en-US" sz="1600" dirty="0" err="1"/>
              <a:t>haha</a:t>
            </a:r>
            <a:r>
              <a:rPr lang="en-US" sz="1600" dirty="0"/>
              <a:t>'</a:t>
            </a:r>
          </a:p>
          <a:p>
            <a:r>
              <a:rPr lang="en-US" sz="1600" dirty="0"/>
              <a:t>const </a:t>
            </a:r>
            <a:r>
              <a:rPr lang="en-US" sz="1600" dirty="0" err="1"/>
              <a:t>nextGlobal</a:t>
            </a:r>
            <a:r>
              <a:rPr lang="en-US" sz="1600" dirty="0"/>
              <a:t> = matcher(/ha/g, input)</a:t>
            </a:r>
          </a:p>
          <a:p>
            <a:r>
              <a:rPr lang="en-US" sz="1600" dirty="0"/>
              <a:t>console.log(</a:t>
            </a:r>
            <a:r>
              <a:rPr lang="en-US" sz="1600" dirty="0" err="1"/>
              <a:t>nextGlobal</a:t>
            </a:r>
            <a:r>
              <a:rPr lang="en-US" sz="1600" dirty="0"/>
              <a:t>()) // &lt;- { </a:t>
            </a:r>
            <a:r>
              <a:rPr lang="en-US" sz="1600" dirty="0" err="1"/>
              <a:t>lastIndex</a:t>
            </a:r>
            <a:r>
              <a:rPr lang="en-US" sz="1600" dirty="0"/>
              <a:t>: 2, match: ['ha'] }</a:t>
            </a:r>
          </a:p>
          <a:p>
            <a:r>
              <a:rPr lang="en-US" sz="1600" dirty="0"/>
              <a:t>console.log(</a:t>
            </a:r>
            <a:r>
              <a:rPr lang="en-US" sz="1600" dirty="0" err="1"/>
              <a:t>nextGlobal</a:t>
            </a:r>
            <a:r>
              <a:rPr lang="en-US" sz="1600" dirty="0"/>
              <a:t>()) // &lt;- { </a:t>
            </a:r>
            <a:r>
              <a:rPr lang="en-US" sz="1600" dirty="0" err="1"/>
              <a:t>lastIndex</a:t>
            </a:r>
            <a:r>
              <a:rPr lang="en-US" sz="1600" dirty="0"/>
              <a:t>: 4, match: ['ha'] }</a:t>
            </a:r>
          </a:p>
          <a:p>
            <a:r>
              <a:rPr lang="en-US" sz="1600" dirty="0"/>
              <a:t>console.log(</a:t>
            </a:r>
            <a:r>
              <a:rPr lang="en-US" sz="1600" dirty="0" err="1"/>
              <a:t>nextGlobal</a:t>
            </a:r>
            <a:r>
              <a:rPr lang="en-US" sz="1600" dirty="0"/>
              <a:t>()) // &lt;- { </a:t>
            </a:r>
            <a:r>
              <a:rPr lang="en-US" sz="1600" dirty="0" err="1"/>
              <a:t>lastIndex</a:t>
            </a:r>
            <a:r>
              <a:rPr lang="en-US" sz="1600" dirty="0"/>
              <a:t>: 7, match: ['ha'] }</a:t>
            </a:r>
          </a:p>
          <a:p>
            <a:r>
              <a:rPr lang="en-US" sz="1600" dirty="0"/>
              <a:t>const </a:t>
            </a:r>
            <a:r>
              <a:rPr lang="en-US" sz="1600" dirty="0" err="1"/>
              <a:t>nextSticky</a:t>
            </a:r>
            <a:r>
              <a:rPr lang="en-US" sz="1600" dirty="0"/>
              <a:t> = matcher(/ha/y, input)</a:t>
            </a:r>
          </a:p>
          <a:p>
            <a:r>
              <a:rPr lang="en-US" sz="1600" dirty="0"/>
              <a:t>console.log(</a:t>
            </a:r>
            <a:r>
              <a:rPr lang="en-US" sz="1600" dirty="0" err="1"/>
              <a:t>nextSticky</a:t>
            </a:r>
            <a:r>
              <a:rPr lang="en-US" sz="1600" dirty="0"/>
              <a:t>()) // &lt;- { </a:t>
            </a:r>
            <a:r>
              <a:rPr lang="en-US" sz="1600" dirty="0" err="1"/>
              <a:t>lastIndex</a:t>
            </a:r>
            <a:r>
              <a:rPr lang="en-US" sz="1600" dirty="0"/>
              <a:t>: 2, match: ['ha'] }</a:t>
            </a:r>
          </a:p>
          <a:p>
            <a:r>
              <a:rPr lang="en-US" sz="1600" dirty="0"/>
              <a:t>console.log(</a:t>
            </a:r>
            <a:r>
              <a:rPr lang="en-US" sz="1600" dirty="0" err="1"/>
              <a:t>nextSticky</a:t>
            </a:r>
            <a:r>
              <a:rPr lang="en-US" sz="1600" dirty="0"/>
              <a:t>()) // &lt;- { </a:t>
            </a:r>
            <a:r>
              <a:rPr lang="en-US" sz="1600" dirty="0" err="1"/>
              <a:t>lastIndex</a:t>
            </a:r>
            <a:r>
              <a:rPr lang="en-US" sz="1600" dirty="0"/>
              <a:t>: 4, match: ['ha'] }</a:t>
            </a:r>
          </a:p>
          <a:p>
            <a:r>
              <a:rPr lang="en-US" sz="1600" dirty="0"/>
              <a:t>console.log(</a:t>
            </a:r>
            <a:r>
              <a:rPr lang="en-US" sz="1600" dirty="0" err="1"/>
              <a:t>nextSticky</a:t>
            </a:r>
            <a:r>
              <a:rPr lang="en-US" sz="1600" dirty="0"/>
              <a:t>()) // &lt;- { </a:t>
            </a:r>
            <a:r>
              <a:rPr lang="en-US" sz="1600" dirty="0" err="1"/>
              <a:t>lastIndex</a:t>
            </a:r>
            <a:r>
              <a:rPr lang="en-US" sz="1600" dirty="0"/>
              <a:t>: 0, match: null }</a:t>
            </a:r>
          </a:p>
        </p:txBody>
      </p:sp>
    </p:spTree>
    <p:extLst>
      <p:ext uri="{BB962C8B-B14F-4D97-AF65-F5344CB8AC3E}">
        <p14:creationId xmlns:p14="http://schemas.microsoft.com/office/powerpoint/2010/main" val="71874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3066-5927-4C37-BF0C-0470CAB61042}"/>
              </a:ext>
            </a:extLst>
          </p:cNvPr>
          <p:cNvSpPr>
            <a:spLocks noGrp="1"/>
          </p:cNvSpPr>
          <p:nvPr>
            <p:ph type="title"/>
          </p:nvPr>
        </p:nvSpPr>
        <p:spPr/>
        <p:txBody>
          <a:bodyPr/>
          <a:lstStyle/>
          <a:p>
            <a:r>
              <a:rPr lang="en-US" dirty="0"/>
              <a:t>Modifier m</a:t>
            </a:r>
          </a:p>
        </p:txBody>
      </p:sp>
      <p:sp>
        <p:nvSpPr>
          <p:cNvPr id="3" name="Text Placeholder 2">
            <a:extLst>
              <a:ext uri="{FF2B5EF4-FFF2-40B4-BE49-F238E27FC236}">
                <a16:creationId xmlns:a16="http://schemas.microsoft.com/office/drawing/2014/main" id="{04D53B76-CFCB-4F84-80A6-E7C1CCD9A4F7}"/>
              </a:ext>
            </a:extLst>
          </p:cNvPr>
          <p:cNvSpPr>
            <a:spLocks noGrp="1"/>
          </p:cNvSpPr>
          <p:nvPr>
            <p:ph type="body" sz="quarter" idx="10"/>
          </p:nvPr>
        </p:nvSpPr>
        <p:spPr>
          <a:xfrm>
            <a:off x="463859" y="1846557"/>
            <a:ext cx="3406805" cy="2121762"/>
          </a:xfrm>
        </p:spPr>
        <p:txBody>
          <a:bodyPr/>
          <a:lstStyle/>
          <a:p>
            <a:r>
              <a:rPr lang="en-US" dirty="0"/>
              <a:t>let str = `1st place: Winnie</a:t>
            </a:r>
          </a:p>
          <a:p>
            <a:r>
              <a:rPr lang="en-US" dirty="0"/>
              <a:t>2nd place: Piglet</a:t>
            </a:r>
          </a:p>
          <a:p>
            <a:r>
              <a:rPr lang="en-US" dirty="0"/>
              <a:t>33rd place: Eeyore`;</a:t>
            </a:r>
          </a:p>
          <a:p>
            <a:r>
              <a:rPr lang="en-US" dirty="0"/>
              <a:t>alert( </a:t>
            </a:r>
            <a:r>
              <a:rPr lang="en-US" dirty="0" err="1"/>
              <a:t>str.match</a:t>
            </a:r>
            <a:r>
              <a:rPr lang="en-US" dirty="0"/>
              <a:t>(/\w+$/m) ); // Winnie</a:t>
            </a:r>
          </a:p>
        </p:txBody>
      </p:sp>
      <p:sp>
        <p:nvSpPr>
          <p:cNvPr id="5" name="TextBox 4">
            <a:extLst>
              <a:ext uri="{FF2B5EF4-FFF2-40B4-BE49-F238E27FC236}">
                <a16:creationId xmlns:a16="http://schemas.microsoft.com/office/drawing/2014/main" id="{E09A2027-0B0C-4940-A93F-DEE52928D8D7}"/>
              </a:ext>
            </a:extLst>
          </p:cNvPr>
          <p:cNvSpPr txBox="1"/>
          <p:nvPr/>
        </p:nvSpPr>
        <p:spPr>
          <a:xfrm>
            <a:off x="4811698" y="1660124"/>
            <a:ext cx="415475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(/\w+$/g) ); </a:t>
            </a:r>
          </a:p>
          <a:p>
            <a:r>
              <a:rPr lang="en-US" dirty="0"/>
              <a:t>//,Eeyore</a:t>
            </a:r>
          </a:p>
          <a:p>
            <a:endParaRPr lang="en-US" dirty="0"/>
          </a:p>
        </p:txBody>
      </p:sp>
      <p:sp>
        <p:nvSpPr>
          <p:cNvPr id="6" name="TextBox 5">
            <a:extLst>
              <a:ext uri="{FF2B5EF4-FFF2-40B4-BE49-F238E27FC236}">
                <a16:creationId xmlns:a16="http://schemas.microsoft.com/office/drawing/2014/main" id="{CF75AF1A-C49F-40BC-AC71-9C65CCD7BE61}"/>
              </a:ext>
            </a:extLst>
          </p:cNvPr>
          <p:cNvSpPr txBox="1"/>
          <p:nvPr/>
        </p:nvSpPr>
        <p:spPr>
          <a:xfrm>
            <a:off x="2982897" y="4048217"/>
            <a:ext cx="4421080" cy="2031325"/>
          </a:xfrm>
          <a:prstGeom prst="rect">
            <a:avLst/>
          </a:prstGeom>
          <a:noFill/>
        </p:spPr>
        <p:txBody>
          <a:bodyPr wrap="square" rtlCol="0">
            <a:spAutoFit/>
          </a:bodyPr>
          <a:lstStyle/>
          <a:p>
            <a:r>
              <a:rPr lang="en-US" dirty="0"/>
              <a:t>let str = `1st place: Winnie</a:t>
            </a:r>
          </a:p>
          <a:p>
            <a:r>
              <a:rPr lang="en-US" dirty="0"/>
              <a:t>2nd place: Piglet</a:t>
            </a:r>
          </a:p>
          <a:p>
            <a:r>
              <a:rPr lang="en-US" dirty="0"/>
              <a:t>33rd place: Eeyore`;</a:t>
            </a:r>
          </a:p>
          <a:p>
            <a:br>
              <a:rPr lang="en-US" dirty="0"/>
            </a:br>
            <a:r>
              <a:rPr lang="en-US" dirty="0"/>
              <a:t>alert( </a:t>
            </a:r>
            <a:r>
              <a:rPr lang="en-US" dirty="0" err="1"/>
              <a:t>str.match</a:t>
            </a:r>
            <a:r>
              <a:rPr lang="en-US" dirty="0"/>
              <a:t>(/\w+$/mg) ); // </a:t>
            </a:r>
            <a:r>
              <a:rPr lang="en-US" dirty="0" err="1"/>
              <a:t>Winnie,Piglet,Eeyore</a:t>
            </a:r>
            <a:endParaRPr lang="en-US" dirty="0"/>
          </a:p>
          <a:p>
            <a:endParaRPr lang="en-US" dirty="0"/>
          </a:p>
        </p:txBody>
      </p:sp>
    </p:spTree>
    <p:extLst>
      <p:ext uri="{BB962C8B-B14F-4D97-AF65-F5344CB8AC3E}">
        <p14:creationId xmlns:p14="http://schemas.microsoft.com/office/powerpoint/2010/main" val="2143216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94343-8DBE-4886-A50B-25615D513E6C}"/>
              </a:ext>
            </a:extLst>
          </p:cNvPr>
          <p:cNvSpPr>
            <a:spLocks noGrp="1"/>
          </p:cNvSpPr>
          <p:nvPr>
            <p:ph type="title"/>
          </p:nvPr>
        </p:nvSpPr>
        <p:spPr/>
        <p:txBody>
          <a:bodyPr/>
          <a:lstStyle/>
          <a:p>
            <a:r>
              <a:rPr lang="en-US" dirty="0" err="1"/>
              <a:t>RegExp</a:t>
            </a:r>
            <a:r>
              <a:rPr lang="en-US" dirty="0"/>
              <a:t> Properties</a:t>
            </a:r>
            <a:br>
              <a:rPr lang="en-US" dirty="0"/>
            </a:br>
            <a:endParaRPr lang="en-US" dirty="0"/>
          </a:p>
        </p:txBody>
      </p:sp>
      <p:sp>
        <p:nvSpPr>
          <p:cNvPr id="3" name="Text Placeholder 2">
            <a:extLst>
              <a:ext uri="{FF2B5EF4-FFF2-40B4-BE49-F238E27FC236}">
                <a16:creationId xmlns:a16="http://schemas.microsoft.com/office/drawing/2014/main" id="{B467DB8D-8BA0-4D0C-BDFE-3481AA74D2F4}"/>
              </a:ext>
            </a:extLst>
          </p:cNvPr>
          <p:cNvSpPr>
            <a:spLocks noGrp="1"/>
          </p:cNvSpPr>
          <p:nvPr>
            <p:ph type="body" sz="quarter" idx="10"/>
          </p:nvPr>
        </p:nvSpPr>
        <p:spPr/>
        <p:txBody>
          <a:bodyPr/>
          <a:lstStyle/>
          <a:p>
            <a:r>
              <a:rPr lang="en-US" dirty="0">
                <a:hlinkClick r:id="rId2"/>
              </a:rPr>
              <a:t>Constructor</a:t>
            </a:r>
            <a:r>
              <a:rPr lang="en-US" dirty="0"/>
              <a:t> Specifies the function that creates an object's prototype.</a:t>
            </a:r>
          </a:p>
          <a:p>
            <a:r>
              <a:rPr lang="en-US" dirty="0">
                <a:hlinkClick r:id="rId3"/>
              </a:rPr>
              <a:t>Global</a:t>
            </a:r>
            <a:r>
              <a:rPr lang="en-US" dirty="0"/>
              <a:t> Specifies if the "g" modifier is set.</a:t>
            </a:r>
          </a:p>
          <a:p>
            <a:r>
              <a:rPr lang="en-US" dirty="0" err="1">
                <a:hlinkClick r:id="rId4"/>
              </a:rPr>
              <a:t>ignoreCase</a:t>
            </a:r>
            <a:r>
              <a:rPr lang="en-US" dirty="0"/>
              <a:t> Specifies if the "</a:t>
            </a:r>
            <a:r>
              <a:rPr lang="en-US" dirty="0" err="1"/>
              <a:t>i</a:t>
            </a:r>
            <a:r>
              <a:rPr lang="en-US" dirty="0"/>
              <a:t>" modifier is set.</a:t>
            </a:r>
          </a:p>
          <a:p>
            <a:r>
              <a:rPr lang="en-US" dirty="0" err="1">
                <a:hlinkClick r:id="rId5"/>
              </a:rPr>
              <a:t>lastIndex</a:t>
            </a:r>
            <a:r>
              <a:rPr lang="en-US" dirty="0"/>
              <a:t>  The index at which to start the next match</a:t>
            </a:r>
          </a:p>
          <a:p>
            <a:r>
              <a:rPr lang="en-US" dirty="0">
                <a:hlinkClick r:id="rId6"/>
              </a:rPr>
              <a:t>Multiline</a:t>
            </a:r>
            <a:r>
              <a:rPr lang="en-US" dirty="0"/>
              <a:t> Specifies if the "m" modifier is set.</a:t>
            </a:r>
          </a:p>
          <a:p>
            <a:r>
              <a:rPr lang="en-US" u="sng" dirty="0">
                <a:hlinkClick r:id="rId7"/>
              </a:rPr>
              <a:t>source</a:t>
            </a:r>
            <a:r>
              <a:rPr lang="en-US" u="sng" dirty="0"/>
              <a:t> </a:t>
            </a:r>
            <a:r>
              <a:rPr lang="en-US" dirty="0"/>
              <a:t>The text of the pattern</a:t>
            </a:r>
          </a:p>
          <a:p>
            <a:endParaRPr lang="en-US" dirty="0"/>
          </a:p>
          <a:p>
            <a:endParaRPr lang="en-US" dirty="0"/>
          </a:p>
          <a:p>
            <a:r>
              <a:rPr lang="en-US" dirty="0"/>
              <a:t> </a:t>
            </a:r>
          </a:p>
          <a:p>
            <a:r>
              <a:rPr lang="en-US" dirty="0"/>
              <a:t> </a:t>
            </a:r>
          </a:p>
          <a:p>
            <a:r>
              <a:rPr lang="en-US" dirty="0"/>
              <a:t> </a:t>
            </a:r>
          </a:p>
        </p:txBody>
      </p:sp>
    </p:spTree>
    <p:extLst>
      <p:ext uri="{BB962C8B-B14F-4D97-AF65-F5344CB8AC3E}">
        <p14:creationId xmlns:p14="http://schemas.microsoft.com/office/powerpoint/2010/main" val="239587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628A-3345-4AE6-B0C3-F7724AF87766}"/>
              </a:ext>
            </a:extLst>
          </p:cNvPr>
          <p:cNvSpPr>
            <a:spLocks noGrp="1"/>
          </p:cNvSpPr>
          <p:nvPr>
            <p:ph type="title"/>
          </p:nvPr>
        </p:nvSpPr>
        <p:spPr>
          <a:xfrm>
            <a:off x="195309" y="-79898"/>
            <a:ext cx="11310892" cy="1340528"/>
          </a:xfrm>
        </p:spPr>
        <p:txBody>
          <a:bodyPr/>
          <a:lstStyle/>
          <a:p>
            <a:r>
              <a:rPr lang="en-US" sz="4400" dirty="0" err="1"/>
              <a:t>Regexp</a:t>
            </a:r>
            <a:r>
              <a:rPr lang="en-US" sz="4400" dirty="0"/>
              <a:t> methods</a:t>
            </a:r>
          </a:p>
        </p:txBody>
      </p:sp>
      <p:sp>
        <p:nvSpPr>
          <p:cNvPr id="3" name="Text Placeholder 2">
            <a:extLst>
              <a:ext uri="{FF2B5EF4-FFF2-40B4-BE49-F238E27FC236}">
                <a16:creationId xmlns:a16="http://schemas.microsoft.com/office/drawing/2014/main" id="{B045EF2E-D943-43EB-8644-410D8C7C1B95}"/>
              </a:ext>
            </a:extLst>
          </p:cNvPr>
          <p:cNvSpPr>
            <a:spLocks noGrp="1"/>
          </p:cNvSpPr>
          <p:nvPr>
            <p:ph type="body" sz="quarter" idx="10"/>
          </p:nvPr>
        </p:nvSpPr>
        <p:spPr/>
        <p:txBody>
          <a:bodyPr/>
          <a:lstStyle/>
          <a:p>
            <a:r>
              <a:rPr lang="en-US" dirty="0"/>
              <a:t>Petrivska Marianna</a:t>
            </a:r>
          </a:p>
        </p:txBody>
      </p:sp>
      <p:sp>
        <p:nvSpPr>
          <p:cNvPr id="4" name="TextBox 3">
            <a:extLst>
              <a:ext uri="{FF2B5EF4-FFF2-40B4-BE49-F238E27FC236}">
                <a16:creationId xmlns:a16="http://schemas.microsoft.com/office/drawing/2014/main" id="{6E62DD36-E207-47FB-906A-3C75BEF0215D}"/>
              </a:ext>
            </a:extLst>
          </p:cNvPr>
          <p:cNvSpPr txBox="1"/>
          <p:nvPr/>
        </p:nvSpPr>
        <p:spPr>
          <a:xfrm>
            <a:off x="301841" y="1402672"/>
            <a:ext cx="10449017" cy="4447712"/>
          </a:xfrm>
          <a:prstGeom prst="rect">
            <a:avLst/>
          </a:prstGeom>
          <a:noFill/>
        </p:spPr>
        <p:txBody>
          <a:bodyPr wrap="square" rtlCol="0">
            <a:spAutoFit/>
          </a:bodyPr>
          <a:lstStyle/>
          <a:p>
            <a:endParaRPr lang="en-US" dirty="0"/>
          </a:p>
        </p:txBody>
      </p:sp>
      <p:graphicFrame>
        <p:nvGraphicFramePr>
          <p:cNvPr id="5" name="Table 4">
            <a:extLst>
              <a:ext uri="{FF2B5EF4-FFF2-40B4-BE49-F238E27FC236}">
                <a16:creationId xmlns:a16="http://schemas.microsoft.com/office/drawing/2014/main" id="{FA2E6D34-010D-41BD-8E5B-0F8CDA8E8B8A}"/>
              </a:ext>
            </a:extLst>
          </p:cNvPr>
          <p:cNvGraphicFramePr>
            <a:graphicFrameLocks noGrp="1"/>
          </p:cNvGraphicFramePr>
          <p:nvPr>
            <p:extLst>
              <p:ext uri="{D42A27DB-BD31-4B8C-83A1-F6EECF244321}">
                <p14:modId xmlns:p14="http://schemas.microsoft.com/office/powerpoint/2010/main" val="3930773950"/>
              </p:ext>
            </p:extLst>
          </p:nvPr>
        </p:nvGraphicFramePr>
        <p:xfrm>
          <a:off x="195308" y="1260630"/>
          <a:ext cx="9481351" cy="3692370"/>
        </p:xfrm>
        <a:graphic>
          <a:graphicData uri="http://schemas.openxmlformats.org/drawingml/2006/table">
            <a:tbl>
              <a:tblPr/>
              <a:tblGrid>
                <a:gridCol w="9481351">
                  <a:extLst>
                    <a:ext uri="{9D8B030D-6E8A-4147-A177-3AD203B41FA5}">
                      <a16:colId xmlns:a16="http://schemas.microsoft.com/office/drawing/2014/main" val="2958276241"/>
                    </a:ext>
                  </a:extLst>
                </a:gridCol>
              </a:tblGrid>
              <a:tr h="3692370">
                <a:tc>
                  <a:txBody>
                    <a:bodyPr/>
                    <a:lstStyle/>
                    <a:p>
                      <a:pPr algn="just" fontAlgn="t">
                        <a:lnSpc>
                          <a:spcPct val="200000"/>
                        </a:lnSpc>
                      </a:pPr>
                      <a:br>
                        <a:rPr lang="en-US" b="0" u="none" strike="noStrike" dirty="0">
                          <a:solidFill>
                            <a:srgbClr val="313131"/>
                          </a:solidFill>
                          <a:effectLst/>
                          <a:hlinkClick r:id="rId2"/>
                        </a:rPr>
                      </a:br>
                      <a:r>
                        <a:rPr lang="en-US" b="0" u="none" strike="noStrike" dirty="0">
                          <a:solidFill>
                            <a:srgbClr val="313131"/>
                          </a:solidFill>
                          <a:effectLst/>
                          <a:hlinkClick r:id="rId2"/>
                        </a:rPr>
                        <a:t>exec()</a:t>
                      </a:r>
                      <a:r>
                        <a:rPr lang="en-US" dirty="0">
                          <a:solidFill>
                            <a:srgbClr val="000000"/>
                          </a:solidFill>
                          <a:effectLst/>
                        </a:rPr>
                        <a:t>Executes a search for a match in its string parameter.</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a:solidFill>
                            <a:schemeClr val="tx1"/>
                          </a:solidFill>
                          <a:effectLst/>
                          <a:latin typeface="+mn-lt"/>
                          <a:ea typeface="+mn-ea"/>
                          <a:cs typeface="+mn-cs"/>
                          <a:hlinkClick r:id="rId3"/>
                        </a:rPr>
                        <a:t>test()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Tests for a match in its string parameter. Returns true or false</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none" strike="noStrike" kern="1200" dirty="0" err="1">
                          <a:solidFill>
                            <a:schemeClr val="tx1"/>
                          </a:solidFill>
                          <a:effectLst/>
                          <a:latin typeface="+mn-lt"/>
                          <a:ea typeface="+mn-ea"/>
                          <a:cs typeface="+mn-cs"/>
                          <a:hlinkClick r:id="rId4"/>
                        </a:rPr>
                        <a:t>toSource</a:t>
                      </a:r>
                      <a:r>
                        <a:rPr lang="en-US" sz="1800" b="0" i="0" u="none" strike="noStrike" kern="1200" dirty="0">
                          <a:solidFill>
                            <a:schemeClr val="tx1"/>
                          </a:solidFill>
                          <a:effectLst/>
                          <a:latin typeface="+mn-lt"/>
                          <a:ea typeface="+mn-ea"/>
                          <a:cs typeface="+mn-cs"/>
                          <a:hlinkClick r:id="rId4"/>
                        </a:rPr>
                        <a:t>()</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Returns an object literal representing the specified object; you can use this value to create a new object.</a:t>
                      </a:r>
                    </a:p>
                    <a:p>
                      <a:pPr marL="0" marR="0" lvl="0" indent="0" algn="just" defTabSz="914400" rtl="0" eaLnBrk="1" fontAlgn="t" latinLnBrk="0" hangingPunct="1">
                        <a:lnSpc>
                          <a:spcPct val="200000"/>
                        </a:lnSpc>
                        <a:spcBef>
                          <a:spcPts val="0"/>
                        </a:spcBef>
                        <a:spcAft>
                          <a:spcPts val="0"/>
                        </a:spcAft>
                        <a:buClrTx/>
                        <a:buSzTx/>
                        <a:buFontTx/>
                        <a:buNone/>
                        <a:tabLst/>
                        <a:defRPr/>
                      </a:pPr>
                      <a:r>
                        <a:rPr lang="en-US" sz="1800" b="0" i="0" u="sng" kern="1200" dirty="0" err="1">
                          <a:solidFill>
                            <a:schemeClr val="tx1"/>
                          </a:solidFill>
                          <a:effectLst/>
                          <a:latin typeface="+mn-lt"/>
                          <a:ea typeface="+mn-ea"/>
                          <a:cs typeface="+mn-cs"/>
                          <a:hlinkClick r:id="rId5"/>
                        </a:rPr>
                        <a:t>toString</a:t>
                      </a:r>
                      <a:r>
                        <a:rPr lang="en-US" sz="1800" b="0" i="0" kern="1200" dirty="0">
                          <a:solidFill>
                            <a:schemeClr val="tx1"/>
                          </a:solidFill>
                          <a:effectLst/>
                          <a:latin typeface="+mn-lt"/>
                          <a:ea typeface="+mn-ea"/>
                          <a:cs typeface="+mn-cs"/>
                        </a:rPr>
                        <a:t>() Returns a string representing the specified object.</a:t>
                      </a:r>
                    </a:p>
                    <a:p>
                      <a:pPr algn="just" fontAlgn="t"/>
                      <a:endParaRPr lang="en-US" dirty="0">
                        <a:solidFill>
                          <a:srgbClr val="000000"/>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58565328"/>
                  </a:ext>
                </a:extLst>
              </a:tr>
            </a:tbl>
          </a:graphicData>
        </a:graphic>
      </p:graphicFrame>
    </p:spTree>
    <p:extLst>
      <p:ext uri="{BB962C8B-B14F-4D97-AF65-F5344CB8AC3E}">
        <p14:creationId xmlns:p14="http://schemas.microsoft.com/office/powerpoint/2010/main" val="420423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76F-976D-4010-9062-944EBB3BE7BD}"/>
              </a:ext>
            </a:extLst>
          </p:cNvPr>
          <p:cNvSpPr>
            <a:spLocks noGrp="1"/>
          </p:cNvSpPr>
          <p:nvPr>
            <p:ph type="title"/>
          </p:nvPr>
        </p:nvSpPr>
        <p:spPr/>
        <p:txBody>
          <a:bodyPr/>
          <a:lstStyle/>
          <a:p>
            <a:r>
              <a:rPr lang="en-US" dirty="0"/>
              <a:t>String methods used with Regex</a:t>
            </a:r>
          </a:p>
        </p:txBody>
      </p:sp>
      <p:sp>
        <p:nvSpPr>
          <p:cNvPr id="3" name="Text Placeholder 2">
            <a:extLst>
              <a:ext uri="{FF2B5EF4-FFF2-40B4-BE49-F238E27FC236}">
                <a16:creationId xmlns:a16="http://schemas.microsoft.com/office/drawing/2014/main" id="{0D3A8A02-DBD9-4556-AE46-3FDEACCB0699}"/>
              </a:ext>
            </a:extLst>
          </p:cNvPr>
          <p:cNvSpPr>
            <a:spLocks noGrp="1"/>
          </p:cNvSpPr>
          <p:nvPr>
            <p:ph type="body" sz="quarter" idx="10"/>
          </p:nvPr>
        </p:nvSpPr>
        <p:spPr/>
        <p:txBody>
          <a:bodyPr/>
          <a:lstStyle/>
          <a:p>
            <a:r>
              <a:rPr lang="en-US" dirty="0"/>
              <a:t>Match() Returns a string parameters which correspond to regular expression or null otherwise</a:t>
            </a:r>
          </a:p>
          <a:p>
            <a:r>
              <a:rPr lang="en-US" dirty="0"/>
              <a:t>Search() Checks whether a string has a corresponding regex</a:t>
            </a:r>
            <a:r>
              <a:rPr lang="uk-UA" dirty="0"/>
              <a:t>.</a:t>
            </a:r>
            <a:r>
              <a:rPr lang="en-US" dirty="0"/>
              <a:t> Returns -1 in the case of failure.</a:t>
            </a:r>
          </a:p>
          <a:p>
            <a:r>
              <a:rPr lang="en-US" dirty="0"/>
              <a:t>Replace() Replaces substrings in a string with corresponding value.</a:t>
            </a:r>
          </a:p>
          <a:p>
            <a:r>
              <a:rPr lang="en-US" dirty="0"/>
              <a:t>Split() Splits a string by mentioned value.</a:t>
            </a:r>
          </a:p>
          <a:p>
            <a:endParaRPr lang="uk-UA" dirty="0"/>
          </a:p>
          <a:p>
            <a:endParaRPr lang="en-US" dirty="0"/>
          </a:p>
        </p:txBody>
      </p:sp>
      <p:sp>
        <p:nvSpPr>
          <p:cNvPr id="4" name="Rectangle 1">
            <a:extLst>
              <a:ext uri="{FF2B5EF4-FFF2-40B4-BE49-F238E27FC236}">
                <a16:creationId xmlns:a16="http://schemas.microsoft.com/office/drawing/2014/main" id="{6E84D53D-31E9-40F8-8ADF-0EB4263B642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Метод </a:t>
            </a:r>
            <a:r>
              <a:rPr kumimoji="0" lang="en-US" altLang="en-US" sz="1200" b="0" i="0" u="none" strike="noStrike" cap="none" normalizeH="0" baseline="0">
                <a:ln>
                  <a:noFill/>
                </a:ln>
                <a:solidFill>
                  <a:srgbClr val="333333"/>
                </a:solidFill>
                <a:effectLst/>
                <a:latin typeface="Consolas" panose="020B0609020204030204" pitchFamily="49" charset="0"/>
              </a:rPr>
              <a:t>String</a:t>
            </a:r>
            <a:r>
              <a:rPr kumimoji="0" lang="en-US" altLang="en-US" sz="1200" b="0" i="0" u="none" strike="noStrike" cap="none" normalizeH="0" baseline="0">
                <a:ln>
                  <a:noFill/>
                </a:ln>
                <a:solidFill>
                  <a:srgbClr val="333333"/>
                </a:solidFill>
                <a:effectLst/>
                <a:latin typeface="Arial" panose="020B0604020202020204" pitchFamily="34" charset="0"/>
                <a:cs typeface="Arial" panose="020B0604020202020204" pitchFamily="34" charset="0"/>
              </a:rPr>
              <a:t> який перевіряє , чи рядок містить відповідність регулярному виразу. Повертає індекс відповідності або -1 в разі невдачі.</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631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F260-533F-4C0B-B7FE-3B8F630DBCAC}"/>
              </a:ext>
            </a:extLst>
          </p:cNvPr>
          <p:cNvSpPr>
            <a:spLocks noGrp="1"/>
          </p:cNvSpPr>
          <p:nvPr>
            <p:ph type="title"/>
          </p:nvPr>
        </p:nvSpPr>
        <p:spPr/>
        <p:txBody>
          <a:bodyPr/>
          <a:lstStyle/>
          <a:p>
            <a:r>
              <a:rPr lang="en-US" dirty="0"/>
              <a:t>Look carefully</a:t>
            </a:r>
          </a:p>
        </p:txBody>
      </p:sp>
      <p:sp>
        <p:nvSpPr>
          <p:cNvPr id="3" name="Text Placeholder 2">
            <a:extLst>
              <a:ext uri="{FF2B5EF4-FFF2-40B4-BE49-F238E27FC236}">
                <a16:creationId xmlns:a16="http://schemas.microsoft.com/office/drawing/2014/main" id="{EBB3F733-B40E-4E8E-868B-6DBA4761A3FE}"/>
              </a:ext>
            </a:extLst>
          </p:cNvPr>
          <p:cNvSpPr>
            <a:spLocks noGrp="1"/>
          </p:cNvSpPr>
          <p:nvPr>
            <p:ph type="body" sz="quarter" idx="10"/>
          </p:nvPr>
        </p:nvSpPr>
        <p:spPr>
          <a:xfrm>
            <a:off x="446103" y="1371601"/>
            <a:ext cx="10820400" cy="4423299"/>
          </a:xfrm>
        </p:spPr>
        <p:txBody>
          <a:bodyPr/>
          <a:lstStyle/>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new </a:t>
            </a:r>
            <a:r>
              <a:rPr lang="en-US" sz="1600" dirty="0" err="1"/>
              <a:t>RegExp</a:t>
            </a:r>
            <a:r>
              <a:rPr lang="en-US" sz="1600" dirty="0"/>
              <a:t>("d(b+)d", "g");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endParaRPr lang="en-US" sz="1600" dirty="0"/>
          </a:p>
          <a:p>
            <a:r>
              <a:rPr lang="en-US" sz="1600" dirty="0"/>
              <a:t>var </a:t>
            </a:r>
            <a:r>
              <a:rPr lang="en-US" sz="1600" dirty="0" err="1"/>
              <a:t>myRe</a:t>
            </a:r>
            <a:r>
              <a:rPr lang="en-US" sz="1600" dirty="0"/>
              <a:t> = /d(b+)d/g;</a:t>
            </a:r>
          </a:p>
          <a:p>
            <a:r>
              <a:rPr lang="en-US" sz="1600" dirty="0"/>
              <a:t>var </a:t>
            </a:r>
            <a:r>
              <a:rPr lang="en-US" sz="1600" dirty="0" err="1"/>
              <a:t>myArray</a:t>
            </a:r>
            <a:r>
              <a:rPr lang="en-US" sz="1600" dirty="0"/>
              <a:t> = </a:t>
            </a:r>
            <a:r>
              <a:rPr lang="en-US" sz="1600" dirty="0" err="1"/>
              <a:t>myRe.exec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a:t>
            </a:r>
            <a:r>
              <a:rPr lang="en-US" sz="1600" dirty="0" err="1"/>
              <a:t>myRe.lastIndex</a:t>
            </a:r>
            <a:r>
              <a:rPr lang="en-US" sz="1600" dirty="0"/>
              <a:t>);</a:t>
            </a:r>
          </a:p>
          <a:p>
            <a:r>
              <a:rPr lang="en-US" sz="1600" dirty="0"/>
              <a:t>//"The value of </a:t>
            </a:r>
            <a:r>
              <a:rPr lang="en-US" sz="1600" dirty="0" err="1"/>
              <a:t>lastIndex</a:t>
            </a:r>
            <a:r>
              <a:rPr lang="en-US" sz="1600" dirty="0"/>
              <a:t> is 5“</a:t>
            </a:r>
          </a:p>
          <a:p>
            <a:endParaRPr lang="en-US" sz="1600" dirty="0"/>
          </a:p>
          <a:p>
            <a:r>
              <a:rPr lang="en-US" sz="1600" dirty="0"/>
              <a:t>var </a:t>
            </a:r>
            <a:r>
              <a:rPr lang="en-US" sz="1600" dirty="0" err="1"/>
              <a:t>myArray</a:t>
            </a:r>
            <a:r>
              <a:rPr lang="en-US" sz="1600" dirty="0"/>
              <a:t> = /d(b+)d/</a:t>
            </a:r>
            <a:r>
              <a:rPr lang="en-US" sz="1600" dirty="0" err="1"/>
              <a:t>g.exec</a:t>
            </a:r>
            <a:r>
              <a:rPr lang="en-US" sz="1600" dirty="0"/>
              <a:t>("</a:t>
            </a:r>
            <a:r>
              <a:rPr lang="en-US" sz="1600" dirty="0" err="1"/>
              <a:t>cdbbdbsbz</a:t>
            </a:r>
            <a:r>
              <a:rPr lang="en-US" sz="1600" dirty="0"/>
              <a:t>");</a:t>
            </a:r>
          </a:p>
          <a:p>
            <a:r>
              <a:rPr lang="en-US" sz="1600" dirty="0"/>
              <a:t>console.log("The value of </a:t>
            </a:r>
            <a:r>
              <a:rPr lang="en-US" sz="1600" dirty="0" err="1"/>
              <a:t>lastIndex</a:t>
            </a:r>
            <a:r>
              <a:rPr lang="en-US" sz="1600" dirty="0"/>
              <a:t> is " + /d(b+)d/</a:t>
            </a:r>
            <a:r>
              <a:rPr lang="en-US" sz="1600" dirty="0" err="1"/>
              <a:t>g.lastIndex</a:t>
            </a:r>
            <a:r>
              <a:rPr lang="en-US" sz="1600" dirty="0"/>
              <a:t>);</a:t>
            </a:r>
          </a:p>
          <a:p>
            <a:r>
              <a:rPr lang="en-US" sz="1600" dirty="0"/>
              <a:t>// "The value of </a:t>
            </a:r>
            <a:r>
              <a:rPr lang="en-US" sz="1600" dirty="0" err="1"/>
              <a:t>lastIndex</a:t>
            </a:r>
            <a:r>
              <a:rPr lang="en-US" sz="1600" dirty="0"/>
              <a:t> is 0"</a:t>
            </a:r>
          </a:p>
          <a:p>
            <a:endParaRPr lang="en-US" dirty="0"/>
          </a:p>
        </p:txBody>
      </p:sp>
    </p:spTree>
    <p:extLst>
      <p:ext uri="{BB962C8B-B14F-4D97-AF65-F5344CB8AC3E}">
        <p14:creationId xmlns:p14="http://schemas.microsoft.com/office/powerpoint/2010/main" val="255131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3660-0F3C-4DC1-9CDC-19ED48FE3475}"/>
              </a:ext>
            </a:extLst>
          </p:cNvPr>
          <p:cNvSpPr>
            <a:spLocks noGrp="1"/>
          </p:cNvSpPr>
          <p:nvPr>
            <p:ph type="title"/>
          </p:nvPr>
        </p:nvSpPr>
        <p:spPr/>
        <p:txBody>
          <a:bodyPr/>
          <a:lstStyle/>
          <a:p>
            <a:r>
              <a:rPr lang="en-US" dirty="0"/>
              <a:t>Smith John or John Smith???</a:t>
            </a:r>
          </a:p>
        </p:txBody>
      </p:sp>
      <p:sp>
        <p:nvSpPr>
          <p:cNvPr id="3" name="Text Placeholder 2">
            <a:extLst>
              <a:ext uri="{FF2B5EF4-FFF2-40B4-BE49-F238E27FC236}">
                <a16:creationId xmlns:a16="http://schemas.microsoft.com/office/drawing/2014/main" id="{FBBC063F-1B0F-4A45-89BA-1CB20F29C476}"/>
              </a:ext>
            </a:extLst>
          </p:cNvPr>
          <p:cNvSpPr>
            <a:spLocks noGrp="1"/>
          </p:cNvSpPr>
          <p:nvPr>
            <p:ph type="body" sz="quarter" idx="10"/>
          </p:nvPr>
        </p:nvSpPr>
        <p:spPr/>
        <p:txBody>
          <a:bodyPr/>
          <a:lstStyle/>
          <a:p>
            <a:r>
              <a:rPr lang="en-US" dirty="0"/>
              <a:t>var re = /(\w+)\s(\w+)/;</a:t>
            </a:r>
          </a:p>
          <a:p>
            <a:r>
              <a:rPr lang="en-US" dirty="0"/>
              <a:t>var str = "John Smith";</a:t>
            </a:r>
          </a:p>
          <a:p>
            <a:r>
              <a:rPr lang="en-US" dirty="0"/>
              <a:t>var </a:t>
            </a:r>
            <a:r>
              <a:rPr lang="en-US" dirty="0" err="1"/>
              <a:t>newstr</a:t>
            </a:r>
            <a:r>
              <a:rPr lang="en-US" dirty="0"/>
              <a:t> = </a:t>
            </a:r>
            <a:r>
              <a:rPr lang="en-US" dirty="0" err="1"/>
              <a:t>str.replace</a:t>
            </a:r>
            <a:r>
              <a:rPr lang="en-US" dirty="0"/>
              <a:t>(re, "$2, $1");</a:t>
            </a:r>
          </a:p>
          <a:p>
            <a:r>
              <a:rPr lang="en-US" dirty="0"/>
              <a:t>console.log(</a:t>
            </a:r>
            <a:r>
              <a:rPr lang="en-US" dirty="0" err="1"/>
              <a:t>newstr</a:t>
            </a:r>
            <a:r>
              <a:rPr lang="en-US" dirty="0"/>
              <a:t>);</a:t>
            </a:r>
          </a:p>
          <a:p>
            <a:endParaRPr lang="en-US" dirty="0"/>
          </a:p>
          <a:p>
            <a:r>
              <a:rPr lang="en-US" dirty="0"/>
              <a:t>This prints "Smith, John".</a:t>
            </a:r>
          </a:p>
        </p:txBody>
      </p:sp>
    </p:spTree>
    <p:extLst>
      <p:ext uri="{BB962C8B-B14F-4D97-AF65-F5344CB8AC3E}">
        <p14:creationId xmlns:p14="http://schemas.microsoft.com/office/powerpoint/2010/main" val="3002897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229" y="124288"/>
            <a:ext cx="10716087" cy="1065320"/>
          </a:xfrm>
        </p:spPr>
        <p:txBody>
          <a:bodyPr/>
          <a:lstStyle/>
          <a:p>
            <a:pPr>
              <a:lnSpc>
                <a:spcPct val="100000"/>
              </a:lnSpc>
            </a:pPr>
            <a:r>
              <a:rPr lang="en-US" altLang="en-US" sz="6000" dirty="0"/>
              <a:t>What is regex?</a:t>
            </a:r>
            <a:br>
              <a:rPr lang="en-US" altLang="en-US" sz="6000" dirty="0"/>
            </a:br>
            <a:r>
              <a:rPr lang="en-US" sz="2000" dirty="0"/>
              <a:t>The JavaScript </a:t>
            </a:r>
            <a:r>
              <a:rPr lang="en-US" sz="2000" b="1" dirty="0" err="1"/>
              <a:t>RegExp</a:t>
            </a:r>
            <a:r>
              <a:rPr lang="en-US" sz="2000" dirty="0"/>
              <a:t> class represents regular expressions, and both String and </a:t>
            </a:r>
            <a:r>
              <a:rPr lang="en-US" sz="2000" b="1" dirty="0" err="1"/>
              <a:t>RegExp</a:t>
            </a:r>
            <a:r>
              <a:rPr lang="en-US" sz="2000" dirty="0"/>
              <a:t> define methods that use regular expressions to perform powerful pattern-matching and search-and-replace functions on text.</a:t>
            </a:r>
            <a:br>
              <a:rPr lang="en-US" sz="2000" dirty="0"/>
            </a:br>
            <a:br>
              <a:rPr lang="en-US" sz="2000" dirty="0"/>
            </a:br>
            <a:r>
              <a:rPr lang="en-US" sz="2000" dirty="0"/>
              <a:t>A regular expression could be defined with the </a:t>
            </a:r>
            <a:r>
              <a:rPr lang="en-US" sz="2000" b="1" dirty="0" err="1"/>
              <a:t>RegExp</a:t>
            </a:r>
            <a:r>
              <a:rPr lang="en-US" sz="2000" b="1" dirty="0"/>
              <a:t> ()</a:t>
            </a:r>
            <a:r>
              <a:rPr lang="en-US" sz="2000" dirty="0"/>
              <a:t> constructor, as follows </a:t>
            </a:r>
            <a:br>
              <a:rPr lang="en-US" sz="2000" dirty="0"/>
            </a:br>
            <a:br>
              <a:rPr lang="en-US" sz="2000" dirty="0"/>
            </a:br>
            <a:r>
              <a:rPr lang="en-US" sz="2000" dirty="0"/>
              <a:t>var pattern = new </a:t>
            </a:r>
            <a:r>
              <a:rPr lang="en-US" sz="2000" dirty="0" err="1"/>
              <a:t>RegExp</a:t>
            </a:r>
            <a:r>
              <a:rPr lang="en-US" sz="2000" dirty="0"/>
              <a:t>(pattern, attributes); or var pattern = /pattern/attribute;</a:t>
            </a:r>
            <a:br>
              <a:rPr lang="en-US" sz="2000" dirty="0"/>
            </a:br>
            <a:r>
              <a:rPr lang="en-US" sz="2000" dirty="0"/>
              <a:t>or simply</a:t>
            </a:r>
            <a:br>
              <a:rPr lang="en-US" sz="2000" dirty="0"/>
            </a:br>
            <a:r>
              <a:rPr lang="en-US" sz="2000" dirty="0"/>
              <a:t>var pattern = /pattern/attributes;</a:t>
            </a:r>
            <a:br>
              <a:rPr lang="en-US" sz="2000" dirty="0"/>
            </a:br>
            <a:br>
              <a:rPr lang="en-US" sz="2000" dirty="0"/>
            </a:br>
            <a:r>
              <a:rPr lang="en-US" sz="2000" dirty="0"/>
              <a:t>pattern − A string that specifies the pattern of the regular expression or another regular expression.</a:t>
            </a:r>
            <a:br>
              <a:rPr lang="en-US" sz="2000" dirty="0"/>
            </a:br>
            <a:r>
              <a:rPr lang="en-US" sz="2000" dirty="0"/>
              <a:t>attributes − An optional string containing any of the "g", "</a:t>
            </a:r>
            <a:r>
              <a:rPr lang="en-US" sz="2000" dirty="0" err="1"/>
              <a:t>i</a:t>
            </a:r>
            <a:r>
              <a:rPr lang="en-US" sz="2000" dirty="0"/>
              <a:t>", and "m" attributes that specify global, case-insensitive, and multi-line matches, respectively.</a:t>
            </a:r>
            <a:br>
              <a:rPr lang="en-US" sz="2000" dirty="0"/>
            </a:br>
            <a:br>
              <a:rPr lang="en-US" sz="2000" dirty="0"/>
            </a:br>
            <a:br>
              <a:rPr lang="en-US" sz="2000" dirty="0"/>
            </a:br>
            <a:br>
              <a:rPr lang="en-US" sz="2000" dirty="0">
                <a:latin typeface="Algerian" panose="020B0604020202020204" pitchFamily="82" charset="0"/>
                <a:cs typeface="Nirmala UI" panose="020B0502040204020203" pitchFamily="34" charset="0"/>
              </a:rPr>
            </a:br>
            <a:br>
              <a:rPr lang="en-US" sz="2000" dirty="0">
                <a:latin typeface="Algerian" panose="020B0604020202020204" pitchFamily="82" charset="0"/>
                <a:cs typeface="Nirmala UI" panose="020B0502040204020203" pitchFamily="34" charset="0"/>
              </a:rPr>
            </a:br>
            <a:br>
              <a:rPr lang="en-US" sz="2000" dirty="0"/>
            </a:br>
            <a:endParaRPr lang="uk-UA" altLang="en-US" sz="2000" dirty="0"/>
          </a:p>
        </p:txBody>
      </p:sp>
      <p:sp>
        <p:nvSpPr>
          <p:cNvPr id="5" name="Text Placeholder 4"/>
          <p:cNvSpPr>
            <a:spLocks noGrp="1"/>
          </p:cNvSpPr>
          <p:nvPr>
            <p:ph type="body" sz="quarter" idx="10"/>
          </p:nvPr>
        </p:nvSpPr>
        <p:spPr/>
        <p:txBody>
          <a:bodyPr/>
          <a:lstStyle/>
          <a:p>
            <a:r>
              <a:rPr lang="en-US" dirty="0"/>
              <a:t>Petrivska Marianna </a:t>
            </a:r>
            <a:endParaRPr lang="uk-U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30E8-3429-4D36-BB35-AE2064333C0C}"/>
              </a:ext>
            </a:extLst>
          </p:cNvPr>
          <p:cNvSpPr>
            <a:spLocks noGrp="1"/>
          </p:cNvSpPr>
          <p:nvPr>
            <p:ph type="title"/>
          </p:nvPr>
        </p:nvSpPr>
        <p:spPr>
          <a:xfrm>
            <a:off x="466725" y="285751"/>
            <a:ext cx="10820400" cy="685800"/>
          </a:xfrm>
        </p:spPr>
        <p:txBody>
          <a:bodyPr/>
          <a:lstStyle/>
          <a:p>
            <a:r>
              <a:rPr lang="en-US" dirty="0"/>
              <a:t>Phone validation</a:t>
            </a:r>
          </a:p>
        </p:txBody>
      </p:sp>
      <p:sp>
        <p:nvSpPr>
          <p:cNvPr id="3" name="Text Placeholder 2">
            <a:extLst>
              <a:ext uri="{FF2B5EF4-FFF2-40B4-BE49-F238E27FC236}">
                <a16:creationId xmlns:a16="http://schemas.microsoft.com/office/drawing/2014/main" id="{C8509244-F422-4509-A5D9-54FB1A1DA203}"/>
              </a:ext>
            </a:extLst>
          </p:cNvPr>
          <p:cNvSpPr>
            <a:spLocks noGrp="1"/>
          </p:cNvSpPr>
          <p:nvPr>
            <p:ph type="body" sz="quarter" idx="10"/>
          </p:nvPr>
        </p:nvSpPr>
        <p:spPr>
          <a:xfrm>
            <a:off x="581025" y="847725"/>
            <a:ext cx="10820400" cy="4076700"/>
          </a:xfrm>
        </p:spPr>
        <p:txBody>
          <a:bodyPr/>
          <a:lstStyle/>
          <a:p>
            <a:r>
              <a:rPr lang="en-US" sz="800" dirty="0"/>
              <a:t>&lt;!DOCTYPE html&gt;</a:t>
            </a:r>
          </a:p>
          <a:p>
            <a:r>
              <a:rPr lang="en-US" sz="800" dirty="0"/>
              <a:t>&lt;html&gt;  </a:t>
            </a:r>
          </a:p>
          <a:p>
            <a:r>
              <a:rPr lang="en-US" sz="800" dirty="0"/>
              <a:t>  &lt;head&gt;  </a:t>
            </a:r>
          </a:p>
          <a:p>
            <a:r>
              <a:rPr lang="en-US" sz="800" dirty="0"/>
              <a:t>    &lt;meta http-</a:t>
            </a:r>
            <a:r>
              <a:rPr lang="en-US" sz="800" dirty="0" err="1"/>
              <a:t>equiv</a:t>
            </a:r>
            <a:r>
              <a:rPr lang="en-US" sz="800" dirty="0"/>
              <a:t>="Content-Type" content="text/html; charset=ISO-8859-1"&gt;  </a:t>
            </a:r>
          </a:p>
          <a:p>
            <a:r>
              <a:rPr lang="en-US" sz="800" dirty="0"/>
              <a:t>    &lt;meta http-</a:t>
            </a:r>
            <a:r>
              <a:rPr lang="en-US" sz="800" dirty="0" err="1"/>
              <a:t>equiv</a:t>
            </a:r>
            <a:r>
              <a:rPr lang="en-US" sz="800" dirty="0"/>
              <a:t>="Content-Script-Type" content="text/</a:t>
            </a:r>
            <a:r>
              <a:rPr lang="en-US" sz="800" dirty="0" err="1"/>
              <a:t>javascript</a:t>
            </a:r>
            <a:r>
              <a:rPr lang="en-US" sz="800" dirty="0"/>
              <a:t>"&gt;  </a:t>
            </a:r>
          </a:p>
          <a:p>
            <a:r>
              <a:rPr lang="en-US" sz="800" dirty="0"/>
              <a:t>    &lt;script type="text/</a:t>
            </a:r>
            <a:r>
              <a:rPr lang="en-US" sz="800" dirty="0" err="1"/>
              <a:t>javascript</a:t>
            </a:r>
            <a:r>
              <a:rPr lang="en-US" sz="800" dirty="0"/>
              <a:t>"&gt;  </a:t>
            </a:r>
          </a:p>
          <a:p>
            <a:r>
              <a:rPr lang="en-US" sz="800" dirty="0"/>
              <a:t>      var re = /(?:\d{3}|\(\d{3}\))([-\/\.])\d{3}\1\d{4}/;  </a:t>
            </a:r>
          </a:p>
          <a:p>
            <a:r>
              <a:rPr lang="en-US" sz="800" dirty="0"/>
              <a:t>      function </a:t>
            </a:r>
            <a:r>
              <a:rPr lang="en-US" sz="800" dirty="0" err="1"/>
              <a:t>testInfo</a:t>
            </a:r>
            <a:r>
              <a:rPr lang="en-US" sz="800" dirty="0"/>
              <a:t>(</a:t>
            </a:r>
            <a:r>
              <a:rPr lang="en-US" sz="800" dirty="0" err="1"/>
              <a:t>phoneInput</a:t>
            </a:r>
            <a:r>
              <a:rPr lang="en-US" sz="800" dirty="0"/>
              <a:t>){  </a:t>
            </a:r>
          </a:p>
          <a:p>
            <a:r>
              <a:rPr lang="en-US" sz="800" dirty="0"/>
              <a:t>        var OK = </a:t>
            </a:r>
            <a:r>
              <a:rPr lang="en-US" sz="800" dirty="0" err="1"/>
              <a:t>re.exec</a:t>
            </a:r>
            <a:r>
              <a:rPr lang="en-US" sz="800" dirty="0"/>
              <a:t>(</a:t>
            </a:r>
            <a:r>
              <a:rPr lang="en-US" sz="800" dirty="0" err="1"/>
              <a:t>phoneInput.value</a:t>
            </a:r>
            <a:r>
              <a:rPr lang="en-US" sz="800" dirty="0"/>
              <a:t>);  </a:t>
            </a:r>
          </a:p>
          <a:p>
            <a:r>
              <a:rPr lang="en-US" sz="800" dirty="0"/>
              <a:t>        if (!OK)  </a:t>
            </a:r>
          </a:p>
          <a:p>
            <a:r>
              <a:rPr lang="en-US" sz="800" dirty="0"/>
              <a:t>          </a:t>
            </a:r>
            <a:r>
              <a:rPr lang="en-US" sz="800" dirty="0" err="1"/>
              <a:t>window.alert</a:t>
            </a:r>
            <a:r>
              <a:rPr lang="en-US" sz="800" dirty="0"/>
              <a:t>(</a:t>
            </a:r>
            <a:r>
              <a:rPr lang="en-US" sz="800" dirty="0" err="1"/>
              <a:t>phoneInput.value</a:t>
            </a:r>
            <a:r>
              <a:rPr lang="en-US" sz="800" dirty="0"/>
              <a:t> + " isn't a phone number with area code!");  </a:t>
            </a:r>
          </a:p>
          <a:p>
            <a:r>
              <a:rPr lang="en-US" sz="800" dirty="0"/>
              <a:t>        else</a:t>
            </a:r>
          </a:p>
          <a:p>
            <a:r>
              <a:rPr lang="en-US" sz="800" dirty="0"/>
              <a:t>          </a:t>
            </a:r>
            <a:r>
              <a:rPr lang="en-US" sz="800" dirty="0" err="1"/>
              <a:t>window.alert</a:t>
            </a:r>
            <a:r>
              <a:rPr lang="en-US" sz="800" dirty="0"/>
              <a:t>("Thanks, your phone number is " + OK[0]);  </a:t>
            </a:r>
          </a:p>
          <a:p>
            <a:r>
              <a:rPr lang="en-US" sz="800" dirty="0"/>
              <a:t>      }  </a:t>
            </a:r>
          </a:p>
          <a:p>
            <a:r>
              <a:rPr lang="en-US" sz="800" dirty="0"/>
              <a:t>    &lt;/script&gt;  </a:t>
            </a:r>
          </a:p>
          <a:p>
            <a:r>
              <a:rPr lang="en-US" sz="800" dirty="0"/>
              <a:t>  &lt;/head&gt;  </a:t>
            </a:r>
          </a:p>
          <a:p>
            <a:r>
              <a:rPr lang="en-US" sz="800" dirty="0"/>
              <a:t>  &lt;body&gt;  </a:t>
            </a:r>
          </a:p>
          <a:p>
            <a:r>
              <a:rPr lang="en-US" sz="800" dirty="0"/>
              <a:t>    &lt;p&gt;Enter your phone number (with area code) and then click "Check".</a:t>
            </a:r>
          </a:p>
          <a:p>
            <a:r>
              <a:rPr lang="en-US" sz="800" dirty="0"/>
              <a:t>        &lt;</a:t>
            </a:r>
            <a:r>
              <a:rPr lang="en-US" sz="800" dirty="0" err="1"/>
              <a:t>br</a:t>
            </a:r>
            <a:r>
              <a:rPr lang="en-US" sz="800" dirty="0"/>
              <a:t>&gt;The expected format is like ###-###-####.&lt;/p&gt;</a:t>
            </a:r>
          </a:p>
          <a:p>
            <a:r>
              <a:rPr lang="en-US" sz="800" dirty="0"/>
              <a:t>    &lt;form action="#"&gt;  </a:t>
            </a:r>
          </a:p>
          <a:p>
            <a:r>
              <a:rPr lang="en-US" sz="800" dirty="0"/>
              <a:t>      &lt;input id="phone"&gt;&lt;button onclick="</a:t>
            </a:r>
            <a:r>
              <a:rPr lang="en-US" sz="800" dirty="0" err="1"/>
              <a:t>testInfo</a:t>
            </a:r>
            <a:r>
              <a:rPr lang="en-US" sz="800" dirty="0"/>
              <a:t>(</a:t>
            </a:r>
            <a:r>
              <a:rPr lang="en-US" sz="800" dirty="0" err="1"/>
              <a:t>document.getElementById</a:t>
            </a:r>
            <a:r>
              <a:rPr lang="en-US" sz="800" dirty="0"/>
              <a:t>('phone'));"&gt;Check&lt;/button&gt;</a:t>
            </a:r>
          </a:p>
          <a:p>
            <a:r>
              <a:rPr lang="en-US" sz="800" dirty="0"/>
              <a:t>    &lt;/form&gt;  </a:t>
            </a:r>
          </a:p>
          <a:p>
            <a:r>
              <a:rPr lang="en-US" sz="800" dirty="0"/>
              <a:t>  &lt;/body&gt;  </a:t>
            </a:r>
          </a:p>
          <a:p>
            <a:r>
              <a:rPr lang="en-US" sz="800" dirty="0"/>
              <a:t>&lt;/html&gt;</a:t>
            </a:r>
          </a:p>
        </p:txBody>
      </p:sp>
    </p:spTree>
    <p:extLst>
      <p:ext uri="{BB962C8B-B14F-4D97-AF65-F5344CB8AC3E}">
        <p14:creationId xmlns:p14="http://schemas.microsoft.com/office/powerpoint/2010/main" val="53799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AD22-D151-41C4-B46B-8ED32BE899CF}"/>
              </a:ext>
            </a:extLst>
          </p:cNvPr>
          <p:cNvSpPr>
            <a:spLocks noGrp="1"/>
          </p:cNvSpPr>
          <p:nvPr>
            <p:ph type="title"/>
          </p:nvPr>
        </p:nvSpPr>
        <p:spPr/>
        <p:txBody>
          <a:bodyPr/>
          <a:lstStyle/>
          <a:p>
            <a:r>
              <a:rPr lang="en-US" dirty="0"/>
              <a:t>Train yourself</a:t>
            </a:r>
          </a:p>
        </p:txBody>
      </p:sp>
      <p:sp>
        <p:nvSpPr>
          <p:cNvPr id="3" name="Text Placeholder 2">
            <a:extLst>
              <a:ext uri="{FF2B5EF4-FFF2-40B4-BE49-F238E27FC236}">
                <a16:creationId xmlns:a16="http://schemas.microsoft.com/office/drawing/2014/main" id="{A4823F42-3BE4-4D63-B3FF-C7667F5D7211}"/>
              </a:ext>
            </a:extLst>
          </p:cNvPr>
          <p:cNvSpPr>
            <a:spLocks noGrp="1"/>
          </p:cNvSpPr>
          <p:nvPr>
            <p:ph type="body" sz="quarter" idx="10"/>
          </p:nvPr>
        </p:nvSpPr>
        <p:spPr/>
        <p:txBody>
          <a:bodyPr/>
          <a:lstStyle/>
          <a:p>
            <a:r>
              <a:rPr lang="en-US" dirty="0">
                <a:hlinkClick r:id="rId2"/>
              </a:rPr>
              <a:t>http://play.inginf.units.it/#/sheet</a:t>
            </a:r>
            <a:endParaRPr lang="en-US" dirty="0"/>
          </a:p>
          <a:p>
            <a:r>
              <a:rPr lang="en-US" dirty="0">
                <a:hlinkClick r:id="rId3"/>
              </a:rPr>
              <a:t>https://regexone.com</a:t>
            </a:r>
            <a:endParaRPr lang="en-US" dirty="0"/>
          </a:p>
          <a:p>
            <a:endParaRPr lang="en-US" dirty="0"/>
          </a:p>
          <a:p>
            <a:endParaRPr lang="en-US" dirty="0"/>
          </a:p>
        </p:txBody>
      </p:sp>
    </p:spTree>
    <p:extLst>
      <p:ext uri="{BB962C8B-B14F-4D97-AF65-F5344CB8AC3E}">
        <p14:creationId xmlns:p14="http://schemas.microsoft.com/office/powerpoint/2010/main" val="3642588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1" y="685799"/>
            <a:ext cx="10820400" cy="5155708"/>
          </a:xfrm>
        </p:spPr>
        <p:txBody>
          <a:bodyPr/>
          <a:lstStyle/>
          <a:p>
            <a:pPr>
              <a:lnSpc>
                <a:spcPct val="100000"/>
              </a:lnSpc>
            </a:pPr>
            <a:r>
              <a:rPr lang="en-US" dirty="0"/>
              <a:t>Sources</a:t>
            </a:r>
            <a:br>
              <a:rPr lang="en-US" dirty="0"/>
            </a:br>
            <a:r>
              <a:rPr lang="en-US" sz="1600" dirty="0">
                <a:hlinkClick r:id="rId2"/>
              </a:rPr>
              <a:t>https://developer.mozilla.org/uk/docs/Web/JavaScript/Guide/Regular_Expressions</a:t>
            </a:r>
            <a:br>
              <a:rPr lang="en-US" sz="1600" dirty="0"/>
            </a:br>
            <a:br>
              <a:rPr lang="en-US" sz="1600" dirty="0"/>
            </a:br>
            <a:r>
              <a:rPr lang="en-US" sz="1600" dirty="0">
                <a:hlinkClick r:id="rId3"/>
              </a:rPr>
              <a:t>https://www.tutorialspoint.com/javascript/javascript_regexp_object.htm</a:t>
            </a:r>
            <a:br>
              <a:rPr lang="uk-UA" sz="1600" dirty="0"/>
            </a:br>
            <a:br>
              <a:rPr lang="uk-UA" sz="1600" dirty="0"/>
            </a:br>
            <a:r>
              <a:rPr lang="en-US" sz="1600" dirty="0">
                <a:hlinkClick r:id="rId4"/>
              </a:rPr>
              <a:t>https://www.w3schools.com/js/js_regexp.asp</a:t>
            </a:r>
            <a:br>
              <a:rPr lang="en-US" sz="1600" dirty="0"/>
            </a:br>
            <a:br>
              <a:rPr lang="en-US" sz="1600" dirty="0"/>
            </a:br>
            <a:r>
              <a:rPr lang="en-US" sz="1600" dirty="0">
                <a:hlinkClick r:id="rId5"/>
              </a:rPr>
              <a:t>https://github.com/mjavascript/practical-modern-javascript/blob/master/ch07.asciidoc#sticky-matching-flag-y</a:t>
            </a:r>
            <a:endParaRPr lang="uk-UA" sz="1600" dirty="0"/>
          </a:p>
        </p:txBody>
      </p:sp>
      <p:sp>
        <p:nvSpPr>
          <p:cNvPr id="5" name="Text Placeholder 4"/>
          <p:cNvSpPr>
            <a:spLocks noGrp="1"/>
          </p:cNvSpPr>
          <p:nvPr>
            <p:ph type="body" sz="quarter" idx="10"/>
          </p:nvPr>
        </p:nvSpPr>
        <p:spPr/>
        <p:txBody>
          <a:bodyPr/>
          <a:lstStyle/>
          <a:p>
            <a:r>
              <a:rPr lang="en-US" dirty="0"/>
              <a:t>Petrivska Marianna</a:t>
            </a:r>
            <a:endParaRPr lang="uk-UA" dirty="0"/>
          </a:p>
        </p:txBody>
      </p:sp>
    </p:spTree>
    <p:extLst>
      <p:ext uri="{BB962C8B-B14F-4D97-AF65-F5344CB8AC3E}">
        <p14:creationId xmlns:p14="http://schemas.microsoft.com/office/powerpoint/2010/main" val="274485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7428" y="366203"/>
            <a:ext cx="10820400" cy="4800601"/>
          </a:xfrm>
        </p:spPr>
        <p:txBody>
          <a:bodyPr/>
          <a:lstStyle/>
          <a:p>
            <a:pPr>
              <a:lnSpc>
                <a:spcPct val="100000"/>
              </a:lnSpc>
            </a:pPr>
            <a:r>
              <a:rPr lang="en-US" sz="6000" dirty="0"/>
              <a:t>Brackets</a:t>
            </a:r>
            <a:br>
              <a:rPr lang="en-US" sz="6000" dirty="0"/>
            </a:br>
            <a:r>
              <a:rPr lang="en-US" sz="2000" dirty="0" err="1"/>
              <a:t>Brackets</a:t>
            </a:r>
            <a:r>
              <a:rPr lang="en-US" sz="2000" dirty="0"/>
              <a:t> ([]) have a special meaning when used in the context of regular expressions. They are used to find a range of characters.</a:t>
            </a:r>
            <a:br>
              <a:rPr lang="en-US" sz="2000" dirty="0"/>
            </a:br>
            <a:r>
              <a:rPr lang="en-US" sz="2000" dirty="0"/>
              <a:t>[...]</a:t>
            </a:r>
            <a:br>
              <a:rPr lang="en-US" sz="2000" dirty="0"/>
            </a:br>
            <a:r>
              <a:rPr lang="en-US" sz="2000" dirty="0"/>
              <a:t>Any one character between the brackets.</a:t>
            </a:r>
            <a:br>
              <a:rPr lang="en-US" sz="2000" dirty="0"/>
            </a:br>
            <a:br>
              <a:rPr lang="en-US" sz="2000" dirty="0"/>
            </a:br>
            <a:r>
              <a:rPr lang="en-US" sz="2000" dirty="0"/>
              <a:t>[^...]</a:t>
            </a:r>
            <a:br>
              <a:rPr lang="en-US" sz="2000" dirty="0"/>
            </a:br>
            <a:r>
              <a:rPr lang="en-US" sz="2000" dirty="0"/>
              <a:t>Any one character not between the brackets.</a:t>
            </a:r>
            <a:br>
              <a:rPr lang="en-US" sz="2000" dirty="0"/>
            </a:br>
            <a:br>
              <a:rPr lang="en-US" sz="2000" dirty="0"/>
            </a:br>
            <a:r>
              <a:rPr lang="en-US" sz="2000" dirty="0"/>
              <a:t>For example: [A-Z]</a:t>
            </a:r>
            <a:br>
              <a:rPr lang="en-US" sz="2000" dirty="0"/>
            </a:br>
            <a:r>
              <a:rPr lang="en-US" sz="2000" dirty="0"/>
              <a:t>It matches any character from uppercase A through uppercase Z.</a:t>
            </a:r>
            <a:endParaRPr lang="uk-UA" sz="2000" dirty="0"/>
          </a:p>
        </p:txBody>
      </p:sp>
      <p:sp>
        <p:nvSpPr>
          <p:cNvPr id="5" name="Text Placeholder 4"/>
          <p:cNvSpPr>
            <a:spLocks noGrp="1"/>
          </p:cNvSpPr>
          <p:nvPr>
            <p:ph type="body" sz="quarter" idx="10"/>
          </p:nvPr>
        </p:nvSpPr>
        <p:spPr/>
        <p:txBody>
          <a:bodyPr/>
          <a:lstStyle/>
          <a:p>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1096-15FE-438C-A700-F696F6BCE100}"/>
              </a:ext>
            </a:extLst>
          </p:cNvPr>
          <p:cNvSpPr>
            <a:spLocks noGrp="1"/>
          </p:cNvSpPr>
          <p:nvPr>
            <p:ph type="title"/>
          </p:nvPr>
        </p:nvSpPr>
        <p:spPr/>
        <p:txBody>
          <a:bodyPr/>
          <a:lstStyle/>
          <a:p>
            <a:r>
              <a:rPr lang="en-US" dirty="0"/>
              <a:t>Examples of brackets usage</a:t>
            </a:r>
          </a:p>
        </p:txBody>
      </p:sp>
      <p:sp>
        <p:nvSpPr>
          <p:cNvPr id="3" name="Text Placeholder 2">
            <a:extLst>
              <a:ext uri="{FF2B5EF4-FFF2-40B4-BE49-F238E27FC236}">
                <a16:creationId xmlns:a16="http://schemas.microsoft.com/office/drawing/2014/main" id="{24373C7A-08E0-4D94-82E9-CA774EA6959E}"/>
              </a:ext>
            </a:extLst>
          </p:cNvPr>
          <p:cNvSpPr>
            <a:spLocks noGrp="1"/>
          </p:cNvSpPr>
          <p:nvPr>
            <p:ph type="body" sz="quarter" idx="10"/>
          </p:nvPr>
        </p:nvSpPr>
        <p:spPr/>
        <p:txBody>
          <a:bodyPr/>
          <a:lstStyle/>
          <a:p>
            <a:r>
              <a:rPr lang="uk-UA" dirty="0"/>
              <a:t>[</a:t>
            </a:r>
            <a:r>
              <a:rPr lang="en-US" dirty="0"/>
              <a:t>a-d], which equals to </a:t>
            </a:r>
            <a:r>
              <a:rPr lang="uk-UA" dirty="0"/>
              <a:t>[</a:t>
            </a:r>
            <a:r>
              <a:rPr lang="en-US" dirty="0" err="1"/>
              <a:t>abcd</a:t>
            </a:r>
            <a:r>
              <a:rPr lang="en-US" dirty="0"/>
              <a:t>], corresponds with </a:t>
            </a:r>
            <a:r>
              <a:rPr lang="uk-UA" dirty="0"/>
              <a:t>'</a:t>
            </a:r>
            <a:r>
              <a:rPr lang="en-US" dirty="0"/>
              <a:t>b’ in</a:t>
            </a:r>
            <a:r>
              <a:rPr lang="uk-UA" dirty="0"/>
              <a:t> "</a:t>
            </a:r>
            <a:r>
              <a:rPr lang="en-US" dirty="0"/>
              <a:t>brisket" and with </a:t>
            </a:r>
            <a:r>
              <a:rPr lang="uk-UA" dirty="0"/>
              <a:t> '</a:t>
            </a:r>
            <a:r>
              <a:rPr lang="en-US" dirty="0"/>
              <a:t>c’ in</a:t>
            </a:r>
            <a:r>
              <a:rPr lang="uk-UA" dirty="0"/>
              <a:t> "</a:t>
            </a:r>
            <a:r>
              <a:rPr lang="en-US" dirty="0"/>
              <a:t>city". </a:t>
            </a:r>
          </a:p>
          <a:p>
            <a:endParaRPr lang="en-US" dirty="0"/>
          </a:p>
          <a:p>
            <a:r>
              <a:rPr lang="uk-UA" dirty="0"/>
              <a:t> /[</a:t>
            </a:r>
            <a:r>
              <a:rPr lang="en-US" dirty="0"/>
              <a:t>a-z.]+/ and</a:t>
            </a:r>
            <a:r>
              <a:rPr lang="uk-UA" dirty="0"/>
              <a:t> /[\</a:t>
            </a:r>
            <a:r>
              <a:rPr lang="en-US" dirty="0"/>
              <a:t>w.]+/ corresponds to </a:t>
            </a:r>
            <a:r>
              <a:rPr lang="uk-UA" dirty="0"/>
              <a:t>"</a:t>
            </a:r>
            <a:r>
              <a:rPr lang="en-US" dirty="0"/>
              <a:t>test.i.ng".</a:t>
            </a:r>
          </a:p>
          <a:p>
            <a:endParaRPr lang="en-US" dirty="0"/>
          </a:p>
          <a:p>
            <a:r>
              <a:rPr lang="uk-UA" dirty="0"/>
              <a:t>[^</a:t>
            </a:r>
            <a:r>
              <a:rPr lang="en-US" dirty="0" err="1"/>
              <a:t>abc</a:t>
            </a:r>
            <a:r>
              <a:rPr lang="en-US" dirty="0"/>
              <a:t>] the same as </a:t>
            </a:r>
            <a:r>
              <a:rPr lang="uk-UA" dirty="0"/>
              <a:t>[^</a:t>
            </a:r>
            <a:r>
              <a:rPr lang="en-US" dirty="0"/>
              <a:t>a-c]. Correspond to </a:t>
            </a:r>
            <a:r>
              <a:rPr lang="uk-UA" dirty="0"/>
              <a:t>'</a:t>
            </a:r>
            <a:r>
              <a:rPr lang="en-US" dirty="0"/>
              <a:t>r’ in</a:t>
            </a:r>
            <a:r>
              <a:rPr lang="uk-UA" dirty="0"/>
              <a:t> "</a:t>
            </a:r>
            <a:r>
              <a:rPr lang="en-US" dirty="0"/>
              <a:t>brisket" and </a:t>
            </a:r>
            <a:r>
              <a:rPr lang="uk-UA" dirty="0"/>
              <a:t>'</a:t>
            </a:r>
            <a:r>
              <a:rPr lang="en-US" dirty="0"/>
              <a:t>h’ in</a:t>
            </a:r>
            <a:r>
              <a:rPr lang="uk-UA" dirty="0"/>
              <a:t> "</a:t>
            </a:r>
            <a:r>
              <a:rPr lang="en-US" dirty="0"/>
              <a:t>chop.“</a:t>
            </a:r>
          </a:p>
          <a:p>
            <a:endParaRPr lang="en-US" dirty="0"/>
          </a:p>
        </p:txBody>
      </p:sp>
    </p:spTree>
    <p:extLst>
      <p:ext uri="{BB962C8B-B14F-4D97-AF65-F5344CB8AC3E}">
        <p14:creationId xmlns:p14="http://schemas.microsoft.com/office/powerpoint/2010/main" val="172976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1" y="238124"/>
            <a:ext cx="10820400" cy="4800601"/>
          </a:xfrm>
        </p:spPr>
        <p:txBody>
          <a:bodyPr/>
          <a:lstStyle/>
          <a:p>
            <a:pPr>
              <a:lnSpc>
                <a:spcPct val="150000"/>
              </a:lnSpc>
            </a:pPr>
            <a:r>
              <a:rPr lang="en-US" sz="6000" dirty="0"/>
              <a:t>Metacharacters</a:t>
            </a:r>
            <a:br>
              <a:rPr lang="en-US" sz="6000" dirty="0"/>
            </a:br>
            <a:r>
              <a:rPr lang="en-US" sz="2000" dirty="0"/>
              <a:t>A metacharacter is simply an alphabetical character preceded by a backslash that acts to give the combination a special meaning.</a:t>
            </a:r>
            <a:br>
              <a:rPr lang="en-US" sz="2000" dirty="0"/>
            </a:br>
            <a:r>
              <a:rPr lang="en-US" sz="2000" dirty="0"/>
              <a:t>.        matches any character except line breaks</a:t>
            </a:r>
            <a:br>
              <a:rPr lang="en-US" sz="2000" dirty="0"/>
            </a:br>
            <a:r>
              <a:rPr lang="en-US" sz="2000" dirty="0"/>
              <a:t>\s        a whitespace character (space, tab, newline)</a:t>
            </a:r>
            <a:br>
              <a:rPr lang="en-US" sz="2000" dirty="0"/>
            </a:br>
            <a:r>
              <a:rPr lang="en-US" sz="2000" dirty="0"/>
              <a:t>\S       a non-whitespace character</a:t>
            </a:r>
            <a:br>
              <a:rPr lang="en-US" sz="2000" dirty="0"/>
            </a:br>
            <a:r>
              <a:rPr lang="en-US" sz="2000" dirty="0"/>
              <a:t>\d       a digit</a:t>
            </a:r>
            <a:br>
              <a:rPr lang="en-US" sz="2000" dirty="0"/>
            </a:br>
            <a:r>
              <a:rPr lang="en-US" sz="2000" dirty="0"/>
              <a:t>\D      a non-digit</a:t>
            </a:r>
            <a:br>
              <a:rPr lang="en-US" sz="2000" dirty="0"/>
            </a:br>
            <a:r>
              <a:rPr lang="en-US" sz="2000" dirty="0"/>
              <a:t>\w     a word character </a:t>
            </a:r>
            <a:br>
              <a:rPr lang="en-US" sz="2000" dirty="0"/>
            </a:br>
            <a:r>
              <a:rPr lang="en-US" sz="2000" dirty="0"/>
              <a:t>\W    a non-word character</a:t>
            </a:r>
            <a:br>
              <a:rPr lang="en-US" sz="2000" dirty="0"/>
            </a:br>
            <a:r>
              <a:rPr lang="en-US" sz="2000" dirty="0"/>
              <a:t>[\b] a literal backspace (special case).</a:t>
            </a:r>
            <a:br>
              <a:rPr lang="en-US" sz="2000" dirty="0"/>
            </a:br>
            <a:r>
              <a:rPr lang="en-US" sz="2000" dirty="0"/>
              <a:t>\n New line</a:t>
            </a:r>
            <a:br>
              <a:rPr lang="en-US" altLang="en-US" sz="2000" dirty="0">
                <a:solidFill>
                  <a:srgbClr val="333333"/>
                </a:solidFill>
                <a:latin typeface="Arial" panose="020B0604020202020204" pitchFamily="34" charset="0"/>
                <a:cs typeface="Arial" panose="020B0604020202020204" pitchFamily="34" charset="0"/>
              </a:rPr>
            </a:br>
            <a:br>
              <a:rPr lang="en-US" sz="2000" dirty="0"/>
            </a:br>
            <a:br>
              <a:rPr lang="en-US" sz="6000" dirty="0"/>
            </a:br>
            <a:endParaRPr lang="uk-UA" sz="6000" dirty="0"/>
          </a:p>
        </p:txBody>
      </p:sp>
      <p:sp>
        <p:nvSpPr>
          <p:cNvPr id="5" name="Text Placeholder 4"/>
          <p:cNvSpPr>
            <a:spLocks noGrp="1"/>
          </p:cNvSpPr>
          <p:nvPr>
            <p:ph type="body" sz="quarter" idx="10"/>
          </p:nvPr>
        </p:nvSpPr>
        <p:spPr>
          <a:xfrm>
            <a:off x="2574523" y="6205491"/>
            <a:ext cx="4234649" cy="414385"/>
          </a:xfrm>
        </p:spPr>
        <p:txBody>
          <a:bodyPr/>
          <a:lstStyle/>
          <a:p>
            <a:r>
              <a:rPr lang="en-US" dirty="0"/>
              <a:t>Petrivska Marianna</a:t>
            </a:r>
            <a:endParaRPr lang="uk-UA" dirty="0"/>
          </a:p>
        </p:txBody>
      </p:sp>
    </p:spTree>
    <p:extLst>
      <p:ext uri="{BB962C8B-B14F-4D97-AF65-F5344CB8AC3E}">
        <p14:creationId xmlns:p14="http://schemas.microsoft.com/office/powerpoint/2010/main" val="2841751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B2722-9C7D-4102-B290-B42C6AE3776B}"/>
              </a:ext>
            </a:extLst>
          </p:cNvPr>
          <p:cNvSpPr>
            <a:spLocks noGrp="1"/>
          </p:cNvSpPr>
          <p:nvPr>
            <p:ph type="title"/>
          </p:nvPr>
        </p:nvSpPr>
        <p:spPr>
          <a:xfrm>
            <a:off x="135384" y="486052"/>
            <a:ext cx="10820400" cy="685800"/>
          </a:xfrm>
        </p:spPr>
        <p:txBody>
          <a:bodyPr/>
          <a:lstStyle/>
          <a:p>
            <a:r>
              <a:rPr lang="en-US" dirty="0"/>
              <a:t>Example of metacharacters</a:t>
            </a:r>
          </a:p>
        </p:txBody>
      </p:sp>
      <p:sp>
        <p:nvSpPr>
          <p:cNvPr id="3" name="Text Placeholder 2">
            <a:extLst>
              <a:ext uri="{FF2B5EF4-FFF2-40B4-BE49-F238E27FC236}">
                <a16:creationId xmlns:a16="http://schemas.microsoft.com/office/drawing/2014/main" id="{291A2437-23D7-4899-B9E4-20E4ECDC4E9E}"/>
              </a:ext>
            </a:extLst>
          </p:cNvPr>
          <p:cNvSpPr>
            <a:spLocks noGrp="1"/>
          </p:cNvSpPr>
          <p:nvPr>
            <p:ph type="body" sz="quarter" idx="10"/>
          </p:nvPr>
        </p:nvSpPr>
        <p:spPr>
          <a:xfrm>
            <a:off x="135384" y="1083076"/>
            <a:ext cx="11124460" cy="3950563"/>
          </a:xfrm>
        </p:spPr>
        <p:txBody>
          <a:bodyPr/>
          <a:lstStyle/>
          <a:p>
            <a:r>
              <a:rPr lang="en-US" dirty="0"/>
              <a:t>\b corresponds to the break of the word. 	</a:t>
            </a:r>
          </a:p>
          <a:p>
            <a:r>
              <a:rPr lang="en-US" dirty="0"/>
              <a:t>Find a match at the beginning of a word like this: \</a:t>
            </a:r>
            <a:r>
              <a:rPr lang="en-US" dirty="0" err="1"/>
              <a:t>bWORD</a:t>
            </a:r>
            <a:r>
              <a:rPr lang="en-US" dirty="0"/>
              <a:t>, or at the end of a word like this: WORD\b</a:t>
            </a:r>
          </a:p>
          <a:p>
            <a:endParaRPr lang="en-US" dirty="0"/>
          </a:p>
          <a:p>
            <a:r>
              <a:rPr lang="en-US" dirty="0"/>
              <a:t>/\</a:t>
            </a:r>
            <a:r>
              <a:rPr lang="en-US" dirty="0" err="1"/>
              <a:t>bm</a:t>
            </a:r>
            <a:r>
              <a:rPr lang="en-US" dirty="0"/>
              <a:t>/  corresponds to </a:t>
            </a:r>
            <a:r>
              <a:rPr lang="uk-UA" dirty="0"/>
              <a:t>'</a:t>
            </a:r>
            <a:r>
              <a:rPr lang="en-US" dirty="0"/>
              <a:t>m’ in</a:t>
            </a:r>
            <a:r>
              <a:rPr lang="uk-UA" dirty="0"/>
              <a:t> "</a:t>
            </a:r>
            <a:r>
              <a:rPr lang="en-US" dirty="0"/>
              <a:t>moon" ;</a:t>
            </a:r>
          </a:p>
          <a:p>
            <a:endParaRPr lang="en-US" dirty="0"/>
          </a:p>
          <a:p>
            <a:r>
              <a:rPr lang="en-US" dirty="0"/>
              <a:t>/</a:t>
            </a:r>
            <a:r>
              <a:rPr lang="en-US" dirty="0" err="1"/>
              <a:t>oo</a:t>
            </a:r>
            <a:r>
              <a:rPr lang="en-US" dirty="0"/>
              <a:t>\b/ does not correspond </a:t>
            </a:r>
            <a:r>
              <a:rPr lang="uk-UA" dirty="0"/>
              <a:t>'</a:t>
            </a:r>
            <a:r>
              <a:rPr lang="en-US" dirty="0" err="1"/>
              <a:t>oo</a:t>
            </a:r>
            <a:r>
              <a:rPr lang="en-US" dirty="0"/>
              <a:t>’ in</a:t>
            </a:r>
            <a:r>
              <a:rPr lang="uk-UA" dirty="0"/>
              <a:t> "</a:t>
            </a:r>
            <a:r>
              <a:rPr lang="en-US" dirty="0"/>
              <a:t>moon", because </a:t>
            </a:r>
            <a:r>
              <a:rPr lang="uk-UA" dirty="0"/>
              <a:t>'</a:t>
            </a:r>
            <a:r>
              <a:rPr lang="en-US" dirty="0" err="1"/>
              <a:t>oo</a:t>
            </a:r>
            <a:r>
              <a:rPr lang="en-US" dirty="0"/>
              <a:t>’ follows </a:t>
            </a:r>
            <a:r>
              <a:rPr lang="uk-UA" dirty="0"/>
              <a:t>'</a:t>
            </a:r>
            <a:r>
              <a:rPr lang="en-US" dirty="0"/>
              <a:t>n’, which is not the end of the word.</a:t>
            </a:r>
          </a:p>
          <a:p>
            <a:endParaRPr lang="en-US" dirty="0"/>
          </a:p>
          <a:p>
            <a:r>
              <a:rPr lang="uk-UA" dirty="0"/>
              <a:t>/</a:t>
            </a:r>
            <a:r>
              <a:rPr lang="en-US" dirty="0" err="1"/>
              <a:t>oon</a:t>
            </a:r>
            <a:r>
              <a:rPr lang="en-US" dirty="0"/>
              <a:t>\b/ corresponds to </a:t>
            </a:r>
            <a:r>
              <a:rPr lang="uk-UA" dirty="0"/>
              <a:t>'</a:t>
            </a:r>
            <a:r>
              <a:rPr lang="en-US" dirty="0" err="1"/>
              <a:t>oon</a:t>
            </a:r>
            <a:r>
              <a:rPr lang="en-US" dirty="0"/>
              <a:t>’ in</a:t>
            </a:r>
            <a:r>
              <a:rPr lang="uk-UA" dirty="0"/>
              <a:t> "</a:t>
            </a:r>
            <a:r>
              <a:rPr lang="en-US" dirty="0"/>
              <a:t>moon", because </a:t>
            </a:r>
            <a:r>
              <a:rPr lang="uk-UA" dirty="0"/>
              <a:t>'</a:t>
            </a:r>
            <a:r>
              <a:rPr lang="en-US" dirty="0" err="1"/>
              <a:t>oon</a:t>
            </a:r>
            <a:r>
              <a:rPr lang="en-US" dirty="0"/>
              <a:t>’ is the end of the word</a:t>
            </a:r>
          </a:p>
          <a:p>
            <a:endParaRPr lang="en-US" dirty="0"/>
          </a:p>
          <a:p>
            <a:r>
              <a:rPr lang="uk-UA" dirty="0"/>
              <a:t>/\</a:t>
            </a:r>
            <a:r>
              <a:rPr lang="en-US" dirty="0"/>
              <a:t>w\b\w/ can never correspond to anything</a:t>
            </a:r>
            <a:r>
              <a:rPr lang="uk-UA" dirty="0"/>
              <a:t>, </a:t>
            </a:r>
            <a:r>
              <a:rPr lang="en-US" dirty="0"/>
              <a:t>because after literal symbol never goes unliteral symbol with literal one.</a:t>
            </a:r>
          </a:p>
        </p:txBody>
      </p:sp>
    </p:spTree>
    <p:extLst>
      <p:ext uri="{BB962C8B-B14F-4D97-AF65-F5344CB8AC3E}">
        <p14:creationId xmlns:p14="http://schemas.microsoft.com/office/powerpoint/2010/main" val="3770242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59A9-0CE4-4471-BC04-91F0BAAF209A}"/>
              </a:ext>
            </a:extLst>
          </p:cNvPr>
          <p:cNvSpPr>
            <a:spLocks noGrp="1"/>
          </p:cNvSpPr>
          <p:nvPr>
            <p:ph type="title"/>
          </p:nvPr>
        </p:nvSpPr>
        <p:spPr/>
        <p:txBody>
          <a:bodyPr/>
          <a:lstStyle/>
          <a:p>
            <a:r>
              <a:rPr lang="en-US" dirty="0"/>
              <a:t>Example of metacharacters</a:t>
            </a:r>
          </a:p>
        </p:txBody>
      </p:sp>
      <p:sp>
        <p:nvSpPr>
          <p:cNvPr id="5" name="Text Placeholder 4">
            <a:extLst>
              <a:ext uri="{FF2B5EF4-FFF2-40B4-BE49-F238E27FC236}">
                <a16:creationId xmlns:a16="http://schemas.microsoft.com/office/drawing/2014/main" id="{131592F3-EF29-445D-A6DF-BB408AD5A16A}"/>
              </a:ext>
            </a:extLst>
          </p:cNvPr>
          <p:cNvSpPr>
            <a:spLocks noGrp="1"/>
          </p:cNvSpPr>
          <p:nvPr>
            <p:ph type="body" sz="quarter" idx="10"/>
          </p:nvPr>
        </p:nvSpPr>
        <p:spPr>
          <a:xfrm>
            <a:off x="594804" y="1677880"/>
            <a:ext cx="10911396" cy="3808520"/>
          </a:xfrm>
        </p:spPr>
        <p:txBody>
          <a:bodyPr/>
          <a:lstStyle/>
          <a:p>
            <a:r>
              <a:rPr lang="en-US" altLang="en-US" dirty="0">
                <a:solidFill>
                  <a:srgbClr val="333333"/>
                </a:solidFill>
                <a:latin typeface="Consolas" panose="020B0609020204030204" pitchFamily="49" charset="0"/>
              </a:rPr>
              <a:t>/\B corresponds to the situation when both symbols are literal.(there is no start or end of the word)</a:t>
            </a:r>
          </a:p>
          <a:p>
            <a:r>
              <a:rPr lang="en-US" altLang="en-US" dirty="0">
                <a:solidFill>
                  <a:srgbClr val="333333"/>
                </a:solidFill>
                <a:latin typeface="Consolas" panose="020B0609020204030204" pitchFamily="49" charset="0"/>
              </a:rPr>
              <a:t>/\B../</a:t>
            </a:r>
            <a:r>
              <a:rPr lang="en-US" altLang="en-US" dirty="0">
                <a:solidFill>
                  <a:srgbClr val="333333"/>
                </a:solidFill>
                <a:latin typeface="Arial" panose="020B0604020202020204" pitchFamily="34" charset="0"/>
                <a:cs typeface="Arial" panose="020B0604020202020204" pitchFamily="34" charset="0"/>
              </a:rPr>
              <a:t> corresponds to '</a:t>
            </a:r>
            <a:r>
              <a:rPr lang="en-US" altLang="en-US" b="1" dirty="0" err="1">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 in "n</a:t>
            </a:r>
            <a:r>
              <a:rPr lang="en-US" altLang="en-US" b="1" dirty="0">
                <a:solidFill>
                  <a:srgbClr val="333333"/>
                </a:solidFill>
                <a:latin typeface="Arial" panose="020B0604020202020204" pitchFamily="34" charset="0"/>
                <a:cs typeface="Arial" panose="020B0604020202020204" pitchFamily="34" charset="0"/>
              </a:rPr>
              <a:t>oo</a:t>
            </a:r>
            <a:r>
              <a:rPr lang="en-US" altLang="en-US" dirty="0">
                <a:solidFill>
                  <a:srgbClr val="333333"/>
                </a:solidFill>
                <a:latin typeface="Arial" panose="020B0604020202020204" pitchFamily="34" charset="0"/>
                <a:cs typeface="Arial" panose="020B0604020202020204" pitchFamily="34" charset="0"/>
              </a:rPr>
              <a:t>nday", and </a:t>
            </a:r>
            <a:r>
              <a:rPr lang="en-US" altLang="en-US" dirty="0">
                <a:solidFill>
                  <a:srgbClr val="333333"/>
                </a:solidFill>
                <a:latin typeface="Consolas" panose="020B0609020204030204" pitchFamily="49" charset="0"/>
              </a:rPr>
              <a:t>/y\B./</a:t>
            </a:r>
            <a:r>
              <a:rPr lang="en-US" altLang="en-US" dirty="0">
                <a:solidFill>
                  <a:srgbClr val="333333"/>
                </a:solidFill>
                <a:latin typeface="Arial" panose="020B0604020202020204" pitchFamily="34" charset="0"/>
                <a:cs typeface="Arial" panose="020B0604020202020204" pitchFamily="34" charset="0"/>
              </a:rPr>
              <a:t> corresponds to 'ye’ in "possibly </a:t>
            </a:r>
            <a:r>
              <a:rPr lang="en-US" altLang="en-US" b="1" dirty="0">
                <a:solidFill>
                  <a:srgbClr val="333333"/>
                </a:solidFill>
                <a:latin typeface="Arial" panose="020B0604020202020204" pitchFamily="34" charset="0"/>
                <a:cs typeface="Arial" panose="020B0604020202020204" pitchFamily="34" charset="0"/>
              </a:rPr>
              <a:t>ye</a:t>
            </a:r>
            <a:r>
              <a:rPr lang="en-US" altLang="en-US" dirty="0">
                <a:solidFill>
                  <a:srgbClr val="333333"/>
                </a:solidFill>
                <a:latin typeface="Arial" panose="020B0604020202020204" pitchFamily="34" charset="0"/>
                <a:cs typeface="Arial" panose="020B0604020202020204" pitchFamily="34" charset="0"/>
              </a:rPr>
              <a:t>sterday</a:t>
            </a:r>
          </a:p>
          <a:p>
            <a:r>
              <a:rPr lang="uk-UA" dirty="0"/>
              <a:t>/\</a:t>
            </a:r>
            <a:r>
              <a:rPr lang="en-US" dirty="0"/>
              <a:t>s\w*/ corresponds to </a:t>
            </a:r>
            <a:r>
              <a:rPr lang="uk-UA" dirty="0"/>
              <a:t>' </a:t>
            </a:r>
            <a:r>
              <a:rPr lang="en-US" dirty="0"/>
              <a:t>bar’ in</a:t>
            </a:r>
            <a:r>
              <a:rPr lang="uk-UA" dirty="0"/>
              <a:t> "</a:t>
            </a:r>
            <a:r>
              <a:rPr lang="en-US" dirty="0"/>
              <a:t>foo bar.“</a:t>
            </a:r>
          </a:p>
          <a:p>
            <a:r>
              <a:rPr lang="uk-UA" dirty="0"/>
              <a:t>/\</a:t>
            </a:r>
            <a:r>
              <a:rPr lang="en-US" dirty="0"/>
              <a:t>S\w*/ corresponds to </a:t>
            </a:r>
            <a:r>
              <a:rPr lang="uk-UA" dirty="0"/>
              <a:t>'</a:t>
            </a:r>
            <a:r>
              <a:rPr lang="en-US" dirty="0"/>
              <a:t>foo’ in</a:t>
            </a:r>
            <a:r>
              <a:rPr lang="uk-UA" dirty="0"/>
              <a:t> "</a:t>
            </a:r>
            <a:r>
              <a:rPr lang="en-US" dirty="0"/>
              <a:t>foo bar.“</a:t>
            </a:r>
          </a:p>
          <a:p>
            <a:r>
              <a:rPr lang="ru-RU" dirty="0"/>
              <a:t>\w/ </a:t>
            </a:r>
            <a:r>
              <a:rPr lang="en-US" dirty="0"/>
              <a:t>corresponds to </a:t>
            </a:r>
            <a:r>
              <a:rPr lang="ru-RU" dirty="0"/>
              <a:t>'a’ </a:t>
            </a:r>
            <a:r>
              <a:rPr lang="en-US" dirty="0"/>
              <a:t>in</a:t>
            </a:r>
            <a:r>
              <a:rPr lang="ru-RU" dirty="0"/>
              <a:t> "apple," '5’ </a:t>
            </a:r>
            <a:r>
              <a:rPr lang="en-US" dirty="0"/>
              <a:t>in</a:t>
            </a:r>
            <a:r>
              <a:rPr lang="ru-RU" dirty="0"/>
              <a:t> "$5.28," </a:t>
            </a:r>
            <a:r>
              <a:rPr lang="en-US" dirty="0"/>
              <a:t>and</a:t>
            </a:r>
            <a:r>
              <a:rPr lang="ru-RU" dirty="0"/>
              <a:t> '3’ </a:t>
            </a:r>
            <a:r>
              <a:rPr lang="en-US" dirty="0"/>
              <a:t>in</a:t>
            </a:r>
            <a:r>
              <a:rPr lang="ru-RU" dirty="0"/>
              <a:t> "3D.“</a:t>
            </a:r>
            <a:endParaRPr lang="en-US" dirty="0"/>
          </a:p>
          <a:p>
            <a:r>
              <a:rPr lang="pl-PL" dirty="0"/>
              <a:t>/\W/ </a:t>
            </a:r>
            <a:r>
              <a:rPr lang="en-US" dirty="0"/>
              <a:t>or </a:t>
            </a:r>
            <a:r>
              <a:rPr lang="pl-PL" dirty="0"/>
              <a:t>/[^A-Za-z0-9_]/ </a:t>
            </a:r>
            <a:r>
              <a:rPr lang="en-US" dirty="0"/>
              <a:t>corresponds to </a:t>
            </a:r>
            <a:r>
              <a:rPr lang="pl-PL" dirty="0"/>
              <a:t>'%’ </a:t>
            </a:r>
            <a:r>
              <a:rPr lang="en-US" dirty="0"/>
              <a:t>in</a:t>
            </a:r>
            <a:r>
              <a:rPr lang="pl-PL" dirty="0"/>
              <a:t> "50%.“</a:t>
            </a:r>
            <a:endParaRPr lang="en-US" dirty="0"/>
          </a:p>
          <a:p>
            <a:r>
              <a:rPr lang="uk-UA" dirty="0"/>
              <a:t>/\</a:t>
            </a:r>
            <a:r>
              <a:rPr lang="en-US" dirty="0"/>
              <a:t>d/ or </a:t>
            </a:r>
            <a:r>
              <a:rPr lang="uk-UA" dirty="0"/>
              <a:t>/[0-9]/ </a:t>
            </a:r>
            <a:r>
              <a:rPr lang="en-US" dirty="0"/>
              <a:t>corresponds to </a:t>
            </a:r>
            <a:r>
              <a:rPr lang="uk-UA" dirty="0"/>
              <a:t>'2' в "</a:t>
            </a:r>
            <a:r>
              <a:rPr lang="en-US" dirty="0"/>
              <a:t>B2 is the suite number.“</a:t>
            </a:r>
          </a:p>
          <a:p>
            <a:r>
              <a:rPr lang="uk-UA" dirty="0"/>
              <a:t>/\</a:t>
            </a:r>
            <a:r>
              <a:rPr lang="en-US" dirty="0"/>
              <a:t>D/ or</a:t>
            </a:r>
            <a:r>
              <a:rPr lang="uk-UA" dirty="0"/>
              <a:t> /[^0-9]/ </a:t>
            </a:r>
            <a:r>
              <a:rPr lang="en-US" dirty="0"/>
              <a:t>corresponds to </a:t>
            </a:r>
            <a:r>
              <a:rPr lang="uk-UA" dirty="0"/>
              <a:t>'</a:t>
            </a:r>
            <a:r>
              <a:rPr lang="en-US" dirty="0"/>
              <a:t>B’ in</a:t>
            </a:r>
            <a:r>
              <a:rPr lang="uk-UA" dirty="0"/>
              <a:t> "</a:t>
            </a:r>
            <a:r>
              <a:rPr lang="en-US" dirty="0"/>
              <a:t>B2 is the suite number."</a:t>
            </a:r>
          </a:p>
          <a:p>
            <a:endParaRPr lang="en-US" dirty="0"/>
          </a:p>
          <a:p>
            <a:endParaRPr lang="en-US" dirty="0"/>
          </a:p>
        </p:txBody>
      </p:sp>
    </p:spTree>
    <p:extLst>
      <p:ext uri="{BB962C8B-B14F-4D97-AF65-F5344CB8AC3E}">
        <p14:creationId xmlns:p14="http://schemas.microsoft.com/office/powerpoint/2010/main" val="4076988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D7152-6BFA-4B12-83D1-9FE9585A59AE}"/>
              </a:ext>
            </a:extLst>
          </p:cNvPr>
          <p:cNvSpPr>
            <a:spLocks noGrp="1"/>
          </p:cNvSpPr>
          <p:nvPr>
            <p:ph type="title"/>
          </p:nvPr>
        </p:nvSpPr>
        <p:spPr>
          <a:xfrm>
            <a:off x="215283" y="499370"/>
            <a:ext cx="10820400" cy="685800"/>
          </a:xfrm>
        </p:spPr>
        <p:txBody>
          <a:bodyPr/>
          <a:lstStyle/>
          <a:p>
            <a:r>
              <a:rPr lang="en-US" altLang="en-US" sz="6000" dirty="0"/>
              <a:t>Quantifiers</a:t>
            </a:r>
            <a:endParaRPr lang="en-US" sz="6000" dirty="0"/>
          </a:p>
        </p:txBody>
      </p:sp>
      <p:sp>
        <p:nvSpPr>
          <p:cNvPr id="3" name="Text Placeholder 2">
            <a:extLst>
              <a:ext uri="{FF2B5EF4-FFF2-40B4-BE49-F238E27FC236}">
                <a16:creationId xmlns:a16="http://schemas.microsoft.com/office/drawing/2014/main" id="{9B9AD4CC-27DB-4BB1-9C55-F11E28E89867}"/>
              </a:ext>
            </a:extLst>
          </p:cNvPr>
          <p:cNvSpPr>
            <a:spLocks noGrp="1"/>
          </p:cNvSpPr>
          <p:nvPr>
            <p:ph type="body" sz="quarter" idx="10"/>
          </p:nvPr>
        </p:nvSpPr>
        <p:spPr>
          <a:xfrm>
            <a:off x="215283" y="1560251"/>
            <a:ext cx="10820400" cy="3429000"/>
          </a:xfrm>
        </p:spPr>
        <p:txBody>
          <a:bodyPr/>
          <a:lstStyle/>
          <a:p>
            <a:pPr>
              <a:lnSpc>
                <a:spcPct val="200000"/>
              </a:lnSpc>
            </a:pPr>
            <a:r>
              <a:rPr lang="en-US" b="1" dirty="0"/>
              <a:t>p+ </a:t>
            </a:r>
            <a:r>
              <a:rPr lang="en-US" dirty="0"/>
              <a:t>It matches any string containing one or more p’s.</a:t>
            </a:r>
            <a:br>
              <a:rPr lang="en-US" dirty="0"/>
            </a:br>
            <a:r>
              <a:rPr lang="en-US" dirty="0"/>
              <a:t>p* It matches any string containing zero or more p’s.</a:t>
            </a:r>
            <a:br>
              <a:rPr lang="en-US" dirty="0"/>
            </a:br>
            <a:r>
              <a:rPr lang="en-US" dirty="0"/>
              <a:t>p?</a:t>
            </a:r>
            <a:r>
              <a:rPr lang="uk-UA" dirty="0"/>
              <a:t> </a:t>
            </a:r>
            <a:r>
              <a:rPr lang="en-US" dirty="0"/>
              <a:t>It matches any string containing at most one p</a:t>
            </a:r>
            <a:r>
              <a:rPr lang="uk-UA" dirty="0"/>
              <a:t>.</a:t>
            </a:r>
            <a:br>
              <a:rPr lang="uk-UA" dirty="0"/>
            </a:br>
            <a:r>
              <a:rPr lang="en-US" dirty="0"/>
              <a:t>p{N} It matches any string containing a sequence of N p’s</a:t>
            </a:r>
            <a:br>
              <a:rPr lang="en-US" dirty="0"/>
            </a:br>
            <a:r>
              <a:rPr lang="en-US" dirty="0"/>
              <a:t>p{2,3} It matches any string containing a sequence of two or three p’s.</a:t>
            </a:r>
            <a:br>
              <a:rPr lang="en-US" dirty="0"/>
            </a:br>
            <a:r>
              <a:rPr lang="en-US" dirty="0"/>
              <a:t>p{2, } It matches any string containing a sequence of at least two p’s.</a:t>
            </a:r>
            <a:br>
              <a:rPr lang="en-US" dirty="0"/>
            </a:br>
            <a:r>
              <a:rPr lang="en-US" dirty="0"/>
              <a:t>p$ It matches any string with p at the end of it.</a:t>
            </a:r>
            <a:br>
              <a:rPr lang="en-US" dirty="0"/>
            </a:br>
            <a:r>
              <a:rPr lang="en-US" dirty="0"/>
              <a:t>^p It matches any string with p at the beginning of it.</a:t>
            </a:r>
          </a:p>
        </p:txBody>
      </p:sp>
    </p:spTree>
    <p:extLst>
      <p:ext uri="{BB962C8B-B14F-4D97-AF65-F5344CB8AC3E}">
        <p14:creationId xmlns:p14="http://schemas.microsoft.com/office/powerpoint/2010/main" val="380211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6DDA-8F71-4497-B99F-EA5DBF2E3B80}"/>
              </a:ext>
            </a:extLst>
          </p:cNvPr>
          <p:cNvSpPr>
            <a:spLocks noGrp="1"/>
          </p:cNvSpPr>
          <p:nvPr>
            <p:ph type="title"/>
          </p:nvPr>
        </p:nvSpPr>
        <p:spPr>
          <a:xfrm>
            <a:off x="312938" y="499370"/>
            <a:ext cx="10820400" cy="685800"/>
          </a:xfrm>
        </p:spPr>
        <p:txBody>
          <a:bodyPr/>
          <a:lstStyle/>
          <a:p>
            <a:r>
              <a:rPr lang="en-US" dirty="0"/>
              <a:t>Examples of quantifiers</a:t>
            </a:r>
          </a:p>
        </p:txBody>
      </p:sp>
      <p:sp>
        <p:nvSpPr>
          <p:cNvPr id="4" name="Rectangle 1">
            <a:extLst>
              <a:ext uri="{FF2B5EF4-FFF2-40B4-BE49-F238E27FC236}">
                <a16:creationId xmlns:a16="http://schemas.microsoft.com/office/drawing/2014/main" id="{DA516771-100C-43C2-B96E-37D9863E22CD}"/>
              </a:ext>
            </a:extLst>
          </p:cNvPr>
          <p:cNvSpPr>
            <a:spLocks noGrp="1" noChangeArrowheads="1"/>
          </p:cNvSpPr>
          <p:nvPr>
            <p:ph type="body" sz="quarter" idx="10"/>
          </p:nvPr>
        </p:nvSpPr>
        <p:spPr bwMode="auto">
          <a:xfrm>
            <a:off x="248574" y="1282799"/>
            <a:ext cx="11401887"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 corresponds to</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an’ and</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on’ in</a:t>
            </a:r>
            <a:r>
              <a:rPr lang="uk-UA" altLang="en-US" dirty="0">
                <a:solidFill>
                  <a:srgbClr val="333333"/>
                </a:solidFill>
                <a:latin typeface="Consolas" panose="020B0609020204030204" pitchFamily="49" charset="0"/>
              </a:rPr>
              <a:t> "</a:t>
            </a:r>
            <a:r>
              <a:rPr lang="en-US" altLang="en-US" dirty="0">
                <a:solidFill>
                  <a:srgbClr val="333333"/>
                </a:solidFill>
                <a:latin typeface="Consolas" panose="020B0609020204030204" pitchFamily="49" charset="0"/>
              </a:rPr>
              <a:t>nay, an apple is on the tree", but does not correspond to</a:t>
            </a:r>
            <a:r>
              <a:rPr lang="uk-UA" altLang="en-US" dirty="0">
                <a:solidFill>
                  <a:srgbClr val="333333"/>
                </a:solidFill>
                <a:latin typeface="Consolas" panose="020B0609020204030204" pitchFamily="49" charset="0"/>
              </a:rPr>
              <a:t>'</a:t>
            </a:r>
            <a:r>
              <a:rPr lang="en-US" altLang="en-US" dirty="0">
                <a:solidFill>
                  <a:srgbClr val="333333"/>
                </a:solidFill>
                <a:latin typeface="Consolas" panose="020B0609020204030204" pitchFamily="49" charset="0"/>
              </a:rPr>
              <a:t>nay’.</a:t>
            </a:r>
          </a:p>
          <a:p>
            <a:pPr lvl="0"/>
            <a:endParaRPr kumimoji="0" lang="en-US" altLang="en-US"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err="1">
                <a:ln>
                  <a:noFill/>
                </a:ln>
                <a:solidFill>
                  <a:srgbClr val="333333"/>
                </a:solidFill>
                <a:effectLst/>
                <a:latin typeface="Consolas" panose="020B0609020204030204" pitchFamily="49" charset="0"/>
              </a:rPr>
              <a:t>e?le</a:t>
            </a:r>
            <a:r>
              <a:rPr kumimoji="0" lang="en-US" altLang="en-US" b="0" i="0" u="none" strike="noStrike" cap="none" normalizeH="0" baseline="0" dirty="0">
                <a:ln>
                  <a:noFill/>
                </a:ln>
                <a:solidFill>
                  <a:srgbClr val="333333"/>
                </a:solidFill>
                <a:effectLst/>
                <a:latin typeface="Consolas" panose="020B0609020204030204" pitchFamily="49" charset="0"/>
              </a:rPr>
              <a:t>?/</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corresponds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el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and to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"ang</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le</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also '</a:t>
            </a:r>
            <a:r>
              <a:rPr kumimoji="0" lang="en-US" altLang="en-US" b="1" i="0" u="none" strike="noStrike" cap="none" normalizeH="0" baseline="0" dirty="0">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in "</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os</a:t>
            </a:r>
            <a:r>
              <a:rPr kumimoji="0" lang="en-US" altLang="en-US" b="1"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l</a:t>
            </a:r>
            <a:r>
              <a:rPr kumimoji="0" lang="en-US" altLang="en-US" b="0" i="0" u="none" strike="noStrike" cap="none" normalizeH="0" baseline="0" dirty="0" err="1">
                <a:ln>
                  <a:noFill/>
                </a:ln>
                <a:solidFill>
                  <a:srgbClr val="333333"/>
                </a:solidFill>
                <a:effectLst/>
                <a:latin typeface="Arial" panose="020B0604020202020204" pitchFamily="34" charset="0"/>
                <a:cs typeface="Arial" panose="020B0604020202020204" pitchFamily="34" charset="0"/>
              </a:rPr>
              <a:t>o</a:t>
            </a:r>
            <a:r>
              <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lvl="0"/>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corresponds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and to all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caaaaaaandy</a:t>
            </a:r>
            <a:r>
              <a:rPr lang="en-US" altLang="en-US" dirty="0">
                <a:solidFill>
                  <a:srgbClr val="333333"/>
                </a:solidFill>
                <a:cs typeface="Arial" panose="020B0604020202020204" pitchFamily="34" charset="0"/>
              </a:rPr>
              <a:t>", but does not correspond to </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cndy</a:t>
            </a:r>
            <a:r>
              <a:rPr lang="en-US" altLang="en-US" dirty="0">
                <a:solidFill>
                  <a:srgbClr val="333333"/>
                </a:solidFill>
                <a:cs typeface="Arial" panose="020B0604020202020204" pitchFamily="34" charset="0"/>
              </a:rPr>
              <a:t>".</a:t>
            </a:r>
          </a:p>
          <a:p>
            <a:pPr lvl="0"/>
            <a:endParaRPr lang="en-US" altLang="en-US" dirty="0">
              <a:solidFill>
                <a:srgbClr val="333333"/>
              </a:solidFill>
              <a:cs typeface="Arial" panose="020B0604020202020204" pitchFamily="34" charset="0"/>
            </a:endParaRPr>
          </a:p>
          <a:p>
            <a:pPr lvl="0"/>
            <a:r>
              <a:rPr lang="en-US" altLang="en-US" dirty="0">
                <a:solidFill>
                  <a:srgbClr val="333333"/>
                </a:solidFill>
                <a:cs typeface="Arial" panose="020B0604020202020204" pitchFamily="34" charset="0"/>
              </a:rPr>
              <a:t> </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bo</a:t>
            </a:r>
            <a:r>
              <a:rPr lang="en-US" altLang="en-US" dirty="0">
                <a:solidFill>
                  <a:srgbClr val="333333"/>
                </a:solidFill>
                <a:cs typeface="Arial" panose="020B0604020202020204" pitchFamily="34" charset="0"/>
              </a:rPr>
              <a:t>*/ corresponds to</a:t>
            </a:r>
            <a:r>
              <a:rPr lang="uk-UA" altLang="en-US" dirty="0">
                <a:solidFill>
                  <a:srgbClr val="333333"/>
                </a:solidFill>
                <a:cs typeface="Arial" panose="020B0604020202020204" pitchFamily="34" charset="0"/>
              </a:rPr>
              <a:t> '</a:t>
            </a:r>
            <a:r>
              <a:rPr lang="en-US" altLang="en-US" dirty="0" err="1">
                <a:solidFill>
                  <a:srgbClr val="333333"/>
                </a:solidFill>
                <a:cs typeface="Arial" panose="020B0604020202020204" pitchFamily="34" charset="0"/>
              </a:rPr>
              <a:t>boooo</a:t>
            </a:r>
            <a:r>
              <a:rPr lang="en-US" altLang="en-US" dirty="0">
                <a:solidFill>
                  <a:srgbClr val="333333"/>
                </a:solidFill>
                <a:cs typeface="Arial" panose="020B0604020202020204" pitchFamily="34" charset="0"/>
              </a:rPr>
              <a:t>’ in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ghost </a:t>
            </a:r>
            <a:r>
              <a:rPr lang="en-US" altLang="en-US" dirty="0" err="1">
                <a:solidFill>
                  <a:srgbClr val="333333"/>
                </a:solidFill>
                <a:cs typeface="Arial" panose="020B0604020202020204" pitchFamily="34" charset="0"/>
              </a:rPr>
              <a:t>booooed</a:t>
            </a:r>
            <a:r>
              <a:rPr lang="en-US" altLang="en-US" dirty="0">
                <a:solidFill>
                  <a:srgbClr val="333333"/>
                </a:solidFill>
                <a:cs typeface="Arial" panose="020B0604020202020204" pitchFamily="34" charset="0"/>
              </a:rPr>
              <a:t>" and with</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b' in "A bird warbled”, but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goat grunted".</a:t>
            </a: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/t$/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't’ </a:t>
            </a:r>
            <a:r>
              <a:rPr lang="en-US" altLang="en-US" dirty="0">
                <a:solidFill>
                  <a:srgbClr val="333333"/>
                </a:solidFill>
                <a:cs typeface="Arial" panose="020B0604020202020204" pitchFamily="34" charset="0"/>
              </a:rPr>
              <a:t>in</a:t>
            </a:r>
            <a:r>
              <a:rPr lang="ru-RU" altLang="en-US" dirty="0">
                <a:solidFill>
                  <a:srgbClr val="333333"/>
                </a:solidFill>
                <a:cs typeface="Arial" panose="020B0604020202020204" pitchFamily="34" charset="0"/>
              </a:rPr>
              <a:t> "eater",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"eat".</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ru-RU" altLang="en-US" dirty="0">
                <a:solidFill>
                  <a:srgbClr val="333333"/>
                </a:solidFill>
                <a:cs typeface="Arial" panose="020B0604020202020204" pitchFamily="34" charset="0"/>
              </a:rPr>
              <a:t> /^A/ </a:t>
            </a:r>
            <a:r>
              <a:rPr lang="en-US" altLang="en-US" dirty="0">
                <a:solidFill>
                  <a:srgbClr val="333333"/>
                </a:solidFill>
                <a:cs typeface="Arial" panose="020B0604020202020204" pitchFamily="34" charset="0"/>
              </a:rPr>
              <a:t>does not correspond to </a:t>
            </a:r>
            <a:r>
              <a:rPr lang="ru-RU" altLang="en-US" dirty="0">
                <a:solidFill>
                  <a:srgbClr val="333333"/>
                </a:solidFill>
                <a:cs typeface="Arial" panose="020B0604020202020204" pitchFamily="34" charset="0"/>
              </a:rPr>
              <a:t>"an A", </a:t>
            </a:r>
            <a:r>
              <a:rPr lang="en-US" altLang="en-US" dirty="0">
                <a:solidFill>
                  <a:srgbClr val="333333"/>
                </a:solidFill>
                <a:cs typeface="Arial" panose="020B0604020202020204" pitchFamily="34" charset="0"/>
              </a:rPr>
              <a:t>but corresponds to </a:t>
            </a:r>
            <a:r>
              <a:rPr lang="ru-RU" altLang="en-US" dirty="0">
                <a:solidFill>
                  <a:srgbClr val="333333"/>
                </a:solidFill>
                <a:cs typeface="Arial" panose="020B0604020202020204" pitchFamily="34" charset="0"/>
              </a:rPr>
              <a:t>"An E".</a:t>
            </a:r>
            <a:endParaRPr lang="en-US" altLang="en-US" dirty="0">
              <a:solidFill>
                <a:srgbClr val="333333"/>
              </a:solidFill>
              <a:cs typeface="Arial" panose="020B0604020202020204" pitchFamily="34" charset="0"/>
            </a:endParaRPr>
          </a:p>
          <a:p>
            <a:pPr lvl="0"/>
            <a:endParaRPr lang="en-US" altLang="en-US" dirty="0">
              <a:solidFill>
                <a:srgbClr val="333333"/>
              </a:solidFill>
              <a:cs typeface="Arial" panose="020B0604020202020204" pitchFamily="34" charset="0"/>
            </a:endParaRPr>
          </a:p>
          <a:p>
            <a:pPr lvl="0"/>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a{2}/ does not correspond to </a:t>
            </a:r>
            <a:r>
              <a:rPr lang="uk-UA" altLang="en-US" dirty="0">
                <a:solidFill>
                  <a:srgbClr val="333333"/>
                </a:solidFill>
                <a:cs typeface="Arial" panose="020B0604020202020204" pitchFamily="34" charset="0"/>
              </a:rPr>
              <a:t>'</a:t>
            </a:r>
            <a:r>
              <a:rPr lang="en-US" altLang="en-US" dirty="0">
                <a:solidFill>
                  <a:srgbClr val="333333"/>
                </a:solidFill>
                <a:cs typeface="Arial" panose="020B0604020202020204" pitchFamily="34" charset="0"/>
              </a:rPr>
              <a:t>a’ in</a:t>
            </a:r>
            <a:r>
              <a:rPr lang="uk-UA" altLang="en-US" dirty="0">
                <a:solidFill>
                  <a:srgbClr val="333333"/>
                </a:solidFill>
                <a:cs typeface="Arial" panose="020B0604020202020204" pitchFamily="34" charset="0"/>
              </a:rPr>
              <a:t> "</a:t>
            </a:r>
            <a:r>
              <a:rPr lang="en-US" altLang="en-US" dirty="0">
                <a:solidFill>
                  <a:srgbClr val="333333"/>
                </a:solidFill>
                <a:cs typeface="Arial" panose="020B0604020202020204" pitchFamily="34" charset="0"/>
              </a:rPr>
              <a:t>candy," but correspond with all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caandy</a:t>
            </a:r>
            <a:r>
              <a:rPr lang="en-US" altLang="en-US" dirty="0">
                <a:solidFill>
                  <a:srgbClr val="333333"/>
                </a:solidFill>
                <a:cs typeface="Arial" panose="020B0604020202020204" pitchFamily="34" charset="0"/>
              </a:rPr>
              <a:t>," and two first a in</a:t>
            </a:r>
            <a:r>
              <a:rPr lang="uk-UA" altLang="en-US" dirty="0">
                <a:solidFill>
                  <a:srgbClr val="333333"/>
                </a:solidFill>
                <a:cs typeface="Arial" panose="020B0604020202020204" pitchFamily="34" charset="0"/>
              </a:rPr>
              <a:t>"</a:t>
            </a:r>
            <a:r>
              <a:rPr lang="en-US" altLang="en-US" dirty="0" err="1">
                <a:solidFill>
                  <a:srgbClr val="333333"/>
                </a:solidFill>
                <a:cs typeface="Arial" panose="020B0604020202020204" pitchFamily="34" charset="0"/>
              </a:rPr>
              <a:t>caaandy</a:t>
            </a:r>
            <a:r>
              <a:rPr lang="en-US" altLang="en-US" dirty="0">
                <a:solidFill>
                  <a:srgbClr val="333333"/>
                </a:solidFill>
                <a:cs typeface="Arial" panose="020B0604020202020204" pitchFamily="34" charset="0"/>
              </a:rPr>
              <a:t>."</a:t>
            </a:r>
          </a:p>
          <a:p>
            <a:pPr lvl="0"/>
            <a:endParaRPr kumimoji="0" lang="en-US" altLang="en-US" sz="1200" b="0" i="0" u="none" strike="noStrike" cap="none" normalizeH="0" baseline="0" dirty="0">
              <a:ln>
                <a:noFill/>
              </a:ln>
              <a:solidFill>
                <a:srgbClr val="333333"/>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139217"/>
      </p:ext>
    </p:extLst>
  </p:cSld>
  <p:clrMapOvr>
    <a:masterClrMapping/>
  </p:clrMapOvr>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SoftServeTemplate_Black</Template>
  <TotalTime>0</TotalTime>
  <Words>1211</Words>
  <Application>Microsoft Office PowerPoint</Application>
  <PresentationFormat>Widescreen</PresentationFormat>
  <Paragraphs>188</Paragraphs>
  <Slides>22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Open Sans</vt:lpstr>
      <vt:lpstr>Calibri</vt:lpstr>
      <vt:lpstr>Algerian</vt:lpstr>
      <vt:lpstr>Consolas</vt:lpstr>
      <vt:lpstr>Proxima Nova Black</vt:lpstr>
      <vt:lpstr>Arial</vt:lpstr>
      <vt:lpstr>DARK THEME</vt:lpstr>
      <vt:lpstr>LIGHT-THEME</vt:lpstr>
      <vt:lpstr>Regex</vt:lpstr>
      <vt:lpstr>What is regex? The JavaScript RegExp class represents regular expressions, and both String and RegExp define methods that use regular expressions to perform powerful pattern-matching and search-and-replace functions on text.  A regular expression could be defined with the RegExp () constructor, as follows   var pattern = new RegExp(pattern, attributes); or var pattern = /pattern/attribute; or simply var pattern = /pattern/attributes;  pattern − A string that specifies the pattern of the regular expression or another regular expression. attributes − An optional string containing any of the "g", "i", and "m" attributes that specify global, case-insensitive, and multi-line matches, respectively.      </vt:lpstr>
      <vt:lpstr>Brackets Brackets ([]) have a special meaning when used in the context of regular expressions. They are used to find a range of characters. [...] Any one character between the brackets.  [^...] Any one character not between the brackets.  For example: [A-Z] It matches any character from uppercase A through uppercase Z.</vt:lpstr>
      <vt:lpstr>Examples of brackets usage</vt:lpstr>
      <vt:lpstr>Metacharacters A metacharacter is simply an alphabetical character preceded by a backslash that acts to give the combination a special meaning. .        matches any character except line breaks \s        a whitespace character (space, tab, newline) \S       a non-whitespace character \d       a digit \D      a non-digit \w     a word character  \W    a non-word character [\b] a literal backspace (special case). \n New line   </vt:lpstr>
      <vt:lpstr>Example of metacharacters</vt:lpstr>
      <vt:lpstr>Example of metacharacters</vt:lpstr>
      <vt:lpstr>Quantifiers</vt:lpstr>
      <vt:lpstr>Examples of quantifiers</vt:lpstr>
      <vt:lpstr>Few more</vt:lpstr>
      <vt:lpstr>Modifiers</vt:lpstr>
      <vt:lpstr>Modifier g</vt:lpstr>
      <vt:lpstr>Difference between y and g modifier</vt:lpstr>
      <vt:lpstr>Modifier m</vt:lpstr>
      <vt:lpstr>RegExp Properties </vt:lpstr>
      <vt:lpstr>Regexp methods</vt:lpstr>
      <vt:lpstr>String methods used with Regex</vt:lpstr>
      <vt:lpstr>Look carefully</vt:lpstr>
      <vt:lpstr>Smith John or John Smith???</vt:lpstr>
      <vt:lpstr>Phone validation</vt:lpstr>
      <vt:lpstr>Train yourself</vt:lpstr>
      <vt:lpstr>Sources https://developer.mozilla.org/uk/docs/Web/JavaScript/Guide/Regular_Expressions  https://www.tutorialspoint.com/javascript/javascript_regexp_object.htm  https://www.w3schools.com/js/js_regexp.asp  https://github.com/mjavascript/practical-modern-javascript/blob/master/ch07.asciidoc#sticky-matching-flag-y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Marianna Petrivska</cp:lastModifiedBy>
  <cp:revision>36</cp:revision>
  <dcterms:created xsi:type="dcterms:W3CDTF">2018-12-11T16:43:00Z</dcterms:created>
  <dcterms:modified xsi:type="dcterms:W3CDTF">2019-09-04T17:13:39Z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y fmtid="{D5CDD505-2E9C-101B-9397-08002B2CF9AE}" pid="3" name="KSOProductBuildVer">
    <vt:lpwstr>1033-10.2.0.5838</vt:lpwstr>
  </property>
</Properties>
</file>