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3" r:id="rId2"/>
  </p:sldMasterIdLst>
  <p:sldIdLst>
    <p:sldId id="257" r:id="rId3"/>
    <p:sldId id="258" r:id="rId4"/>
    <p:sldId id="259" r:id="rId5"/>
    <p:sldId id="263" r:id="rId6"/>
    <p:sldId id="261" r:id="rId7"/>
    <p:sldId id="264" r:id="rId8"/>
    <p:sldId id="267" r:id="rId9"/>
    <p:sldId id="260" r:id="rId10"/>
    <p:sldId id="266" r:id="rId11"/>
    <p:sldId id="268" r:id="rId12"/>
    <p:sldId id="269" r:id="rId13"/>
    <p:sldId id="262" r:id="rId14"/>
    <p:sldId id="271" r:id="rId15"/>
    <p:sldId id="270" r:id="rId16"/>
    <p:sldId id="272" r:id="rId17"/>
    <p:sldId id="274" r:id="rId18"/>
    <p:sldId id="275" r:id="rId19"/>
    <p:sldId id="276" r:id="rId20"/>
    <p:sldId id="277" r:id="rId21"/>
    <p:sldId id="279" r:id="rId22"/>
    <p:sldId id="278" r:id="rId23"/>
    <p:sldId id="280" r:id="rId24"/>
    <p:sldId id="281" r:id="rId25"/>
    <p:sldId id="265" r:id="rId26"/>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Open Sans" panose="020B0604020202020204" charset="0"/>
      <p:regular r:id="rId35"/>
      <p:bold r:id="rId36"/>
      <p:italic r:id="rId37"/>
      <p:boldItalic r:id="rId38"/>
    </p:embeddedFont>
    <p:embeddedFont>
      <p:font typeface="Proxima Nova Black" panose="020B0604020202020204" charset="0"/>
      <p:bold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hasCustomPrompt="1"/>
          </p:nvPr>
        </p:nvSpPr>
        <p:spPr>
          <a:xfrm>
            <a:off x="685800" y="2057400"/>
            <a:ext cx="10820400" cy="3429000"/>
          </a:xfrm>
          <a:prstGeom prst="rect">
            <a:avLst/>
          </a:prstGeom>
        </p:spPr>
        <p:txBody>
          <a:bodyPr/>
          <a:lstStyle/>
          <a:p>
            <a:r>
              <a:rPr lang="en-US"/>
              <a:t>Click icon to add chart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hasCustomPrompt="1"/>
          </p:nvPr>
        </p:nvSpPr>
        <p:spPr>
          <a:xfrm>
            <a:off x="4381500" y="1371600"/>
            <a:ext cx="7124700" cy="4114800"/>
          </a:xfrm>
          <a:prstGeom prst="rect">
            <a:avLst/>
          </a:prstGeom>
        </p:spPr>
        <p:txBody>
          <a:bodyPr/>
          <a:lstStyle/>
          <a:p>
            <a:r>
              <a:rPr lang="en-US"/>
              <a:t>Click icon to add chart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34400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3.emf"/><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7"/>
          <a:stretch>
            <a:fillRect/>
          </a:stretch>
        </p:blipFill>
        <p:spPr>
          <a:xfrm>
            <a:off x="9959145" y="5906728"/>
            <a:ext cx="1547055" cy="26547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mathiasbynens.be/notes/javascript-identifiers" TargetMode="External"/><Relationship Id="rId2" Type="http://schemas.openxmlformats.org/officeDocument/2006/relationships/hyperlink" Target="https://developer.mozilla.org/ru/docs/Web/JavaScript/Reference/Lexical_grammar" TargetMode="External"/><Relationship Id="rId1" Type="http://schemas.openxmlformats.org/officeDocument/2006/relationships/slideLayout" Target="../slideLayouts/slideLayout15.xml"/><Relationship Id="rId5" Type="http://schemas.openxmlformats.org/officeDocument/2006/relationships/hyperlink" Target="https://medium.com/launch-school/javascript-expressions-and-statements-4d32ac9c0e74" TargetMode="External"/><Relationship Id="rId4" Type="http://schemas.openxmlformats.org/officeDocument/2006/relationships/hyperlink" Target="https://www.tutorialsteacher.com/javascript/javascript-operat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mothereff.in/js-variables"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90" y="436880"/>
            <a:ext cx="12059285" cy="6421120"/>
          </a:xfrm>
        </p:spPr>
        <p:txBody>
          <a:bodyPr/>
          <a:lstStyle/>
          <a:p>
            <a:r>
              <a:rPr lang="en-US" sz="7200" dirty="0"/>
              <a:t>Keywords, Operators, Expressions, Statements, Control Flow</a:t>
            </a:r>
            <a:endParaRPr lang="en-US" sz="7200" dirty="0">
              <a:latin typeface="Proxima Nova Black" panose="02000506030000020004" pitchFamily="50" charset="0"/>
            </a:endParaRPr>
          </a:p>
        </p:txBody>
      </p:sp>
      <p:sp>
        <p:nvSpPr>
          <p:cNvPr id="3" name="Text Placeholder 2"/>
          <p:cNvSpPr>
            <a:spLocks noGrp="1"/>
          </p:cNvSpPr>
          <p:nvPr>
            <p:ph type="body" sz="quarter" idx="10"/>
          </p:nvPr>
        </p:nvSpPr>
        <p:spPr/>
        <p:txBody>
          <a:bodyPr/>
          <a:lstStyle/>
          <a:p>
            <a:r>
              <a:rPr lang="en-US" dirty="0"/>
              <a:t>Petrivska Marianna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82DE-6F06-4249-B74C-BBFA5D37CE85}"/>
              </a:ext>
            </a:extLst>
          </p:cNvPr>
          <p:cNvSpPr>
            <a:spLocks noGrp="1"/>
          </p:cNvSpPr>
          <p:nvPr>
            <p:ph type="title"/>
          </p:nvPr>
        </p:nvSpPr>
        <p:spPr/>
        <p:txBody>
          <a:bodyPr/>
          <a:lstStyle/>
          <a:p>
            <a:r>
              <a:rPr lang="en-US" dirty="0"/>
              <a:t>Comparison operators</a:t>
            </a:r>
          </a:p>
        </p:txBody>
      </p:sp>
      <p:sp>
        <p:nvSpPr>
          <p:cNvPr id="3" name="Text Placeholder 2">
            <a:extLst>
              <a:ext uri="{FF2B5EF4-FFF2-40B4-BE49-F238E27FC236}">
                <a16:creationId xmlns:a16="http://schemas.microsoft.com/office/drawing/2014/main" id="{0778C0DE-6B64-4576-91A2-18FFE9B89302}"/>
              </a:ext>
            </a:extLst>
          </p:cNvPr>
          <p:cNvSpPr>
            <a:spLocks noGrp="1"/>
          </p:cNvSpPr>
          <p:nvPr>
            <p:ph type="body" sz="quarter" idx="10"/>
          </p:nvPr>
        </p:nvSpPr>
        <p:spPr/>
        <p:txBody>
          <a:bodyPr/>
          <a:lstStyle/>
          <a:p>
            <a:endParaRPr lang="en-US" dirty="0"/>
          </a:p>
        </p:txBody>
      </p:sp>
      <p:graphicFrame>
        <p:nvGraphicFramePr>
          <p:cNvPr id="4" name="Table 3">
            <a:extLst>
              <a:ext uri="{FF2B5EF4-FFF2-40B4-BE49-F238E27FC236}">
                <a16:creationId xmlns:a16="http://schemas.microsoft.com/office/drawing/2014/main" id="{F057D6F8-6BC4-4440-A846-7A8F5DC94A78}"/>
              </a:ext>
            </a:extLst>
          </p:cNvPr>
          <p:cNvGraphicFramePr>
            <a:graphicFrameLocks noGrp="1"/>
          </p:cNvGraphicFramePr>
          <p:nvPr>
            <p:extLst>
              <p:ext uri="{D42A27DB-BD31-4B8C-83A1-F6EECF244321}">
                <p14:modId xmlns:p14="http://schemas.microsoft.com/office/powerpoint/2010/main" val="4123721197"/>
              </p:ext>
            </p:extLst>
          </p:nvPr>
        </p:nvGraphicFramePr>
        <p:xfrm>
          <a:off x="790575" y="1672126"/>
          <a:ext cx="8420100" cy="4357064"/>
        </p:xfrm>
        <a:graphic>
          <a:graphicData uri="http://schemas.openxmlformats.org/drawingml/2006/table">
            <a:tbl>
              <a:tblPr/>
              <a:tblGrid>
                <a:gridCol w="4210050">
                  <a:extLst>
                    <a:ext uri="{9D8B030D-6E8A-4147-A177-3AD203B41FA5}">
                      <a16:colId xmlns:a16="http://schemas.microsoft.com/office/drawing/2014/main" val="492377055"/>
                    </a:ext>
                  </a:extLst>
                </a:gridCol>
                <a:gridCol w="4210050">
                  <a:extLst>
                    <a:ext uri="{9D8B030D-6E8A-4147-A177-3AD203B41FA5}">
                      <a16:colId xmlns:a16="http://schemas.microsoft.com/office/drawing/2014/main" val="183413216"/>
                    </a:ext>
                  </a:extLst>
                </a:gridCol>
              </a:tblGrid>
              <a:tr h="195566">
                <a:tc>
                  <a:txBody>
                    <a:bodyPr/>
                    <a:lstStyle/>
                    <a:p>
                      <a:pPr algn="l" fontAlgn="b"/>
                      <a:r>
                        <a:rPr lang="en-US" sz="1000" b="0">
                          <a:solidFill>
                            <a:srgbClr val="FFFFFF"/>
                          </a:solidFill>
                          <a:effectLst/>
                        </a:rPr>
                        <a:t>Operators</a:t>
                      </a:r>
                    </a:p>
                  </a:txBody>
                  <a:tcPr marL="48891" marR="48891" marT="24446" marB="24446"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000" b="0">
                          <a:solidFill>
                            <a:srgbClr val="FFFFFF"/>
                          </a:solidFill>
                          <a:effectLst/>
                        </a:rPr>
                        <a:t>Description</a:t>
                      </a:r>
                    </a:p>
                  </a:txBody>
                  <a:tcPr marL="48891" marR="48891" marT="24446" marB="24446"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117702125"/>
                  </a:ext>
                </a:extLst>
              </a:tr>
              <a:tr h="488914">
                <a:tc>
                  <a:txBody>
                    <a:bodyPr/>
                    <a:lstStyle/>
                    <a:p>
                      <a:pPr fontAlgn="t"/>
                      <a:r>
                        <a:rPr lang="en-US" sz="1000">
                          <a:solidFill>
                            <a:srgbClr val="414141"/>
                          </a:solidFill>
                          <a:effectLst/>
                        </a:rPr>
                        <a:t>==</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000">
                          <a:solidFill>
                            <a:srgbClr val="414141"/>
                          </a:solidFill>
                          <a:effectLst/>
                        </a:rPr>
                        <a:t>Compares the equality of two operands without considering type.</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234610"/>
                  </a:ext>
                </a:extLst>
              </a:tr>
              <a:tr h="342240">
                <a:tc>
                  <a:txBody>
                    <a:bodyPr/>
                    <a:lstStyle/>
                    <a:p>
                      <a:pPr fontAlgn="t"/>
                      <a:r>
                        <a:rPr lang="en-US" sz="1000">
                          <a:solidFill>
                            <a:srgbClr val="414141"/>
                          </a:solidFill>
                          <a:effectLst/>
                        </a:rPr>
                        <a:t>===</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000">
                          <a:solidFill>
                            <a:srgbClr val="414141"/>
                          </a:solidFill>
                          <a:effectLst/>
                        </a:rPr>
                        <a:t>Compares equality of two operands with type.</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229745433"/>
                  </a:ext>
                </a:extLst>
              </a:tr>
              <a:tr h="342240">
                <a:tc>
                  <a:txBody>
                    <a:bodyPr/>
                    <a:lstStyle/>
                    <a:p>
                      <a:pPr fontAlgn="t"/>
                      <a:r>
                        <a:rPr lang="en-US" sz="1000">
                          <a:solidFill>
                            <a:srgbClr val="414141"/>
                          </a:solidFill>
                          <a:effectLst/>
                        </a:rPr>
                        <a:t>!=</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000">
                          <a:solidFill>
                            <a:srgbClr val="414141"/>
                          </a:solidFill>
                          <a:effectLst/>
                        </a:rPr>
                        <a:t>Compares inequality of two operands.</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61781662"/>
                  </a:ext>
                </a:extLst>
              </a:tr>
              <a:tr h="782263">
                <a:tc>
                  <a:txBody>
                    <a:bodyPr/>
                    <a:lstStyle/>
                    <a:p>
                      <a:pPr fontAlgn="t"/>
                      <a:r>
                        <a:rPr lang="en-US" sz="1000">
                          <a:solidFill>
                            <a:srgbClr val="414141"/>
                          </a:solidFill>
                          <a:effectLst/>
                        </a:rPr>
                        <a:t>&gt;</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000">
                          <a:solidFill>
                            <a:srgbClr val="414141"/>
                          </a:solidFill>
                          <a:effectLst/>
                        </a:rPr>
                        <a:t>Checks whether left side value is greater than right side value. If yes then returns true otherwise false.</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226498372"/>
                  </a:ext>
                </a:extLst>
              </a:tr>
              <a:tr h="635589">
                <a:tc>
                  <a:txBody>
                    <a:bodyPr/>
                    <a:lstStyle/>
                    <a:p>
                      <a:pPr fontAlgn="t"/>
                      <a:r>
                        <a:rPr lang="en-US" sz="1000">
                          <a:solidFill>
                            <a:srgbClr val="414141"/>
                          </a:solidFill>
                          <a:effectLst/>
                        </a:rPr>
                        <a:t>&lt;</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000">
                          <a:solidFill>
                            <a:srgbClr val="414141"/>
                          </a:solidFill>
                          <a:effectLst/>
                        </a:rPr>
                        <a:t>Checks whether left operand is less than right operand. If yes then returns true otherwise false.</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80991042"/>
                  </a:ext>
                </a:extLst>
              </a:tr>
              <a:tr h="782263">
                <a:tc>
                  <a:txBody>
                    <a:bodyPr/>
                    <a:lstStyle/>
                    <a:p>
                      <a:pPr fontAlgn="t"/>
                      <a:r>
                        <a:rPr lang="en-US" sz="1000">
                          <a:solidFill>
                            <a:srgbClr val="414141"/>
                          </a:solidFill>
                          <a:effectLst/>
                        </a:rPr>
                        <a:t>&gt;=</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000">
                          <a:solidFill>
                            <a:srgbClr val="414141"/>
                          </a:solidFill>
                          <a:effectLst/>
                        </a:rPr>
                        <a:t>Checks whether left operand is greater than or equal to right operand. If yes then returns true otherwise false.</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96256100"/>
                  </a:ext>
                </a:extLst>
              </a:tr>
              <a:tr h="782263">
                <a:tc>
                  <a:txBody>
                    <a:bodyPr/>
                    <a:lstStyle/>
                    <a:p>
                      <a:pPr fontAlgn="t"/>
                      <a:r>
                        <a:rPr lang="en-US" sz="1000">
                          <a:solidFill>
                            <a:srgbClr val="414141"/>
                          </a:solidFill>
                          <a:effectLst/>
                        </a:rPr>
                        <a:t>&lt;=</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000" dirty="0">
                          <a:solidFill>
                            <a:srgbClr val="414141"/>
                          </a:solidFill>
                          <a:effectLst/>
                        </a:rPr>
                        <a:t>Checks whether left operand is less than or equal to right operand. If yes then returns true otherwise false.</a:t>
                      </a:r>
                    </a:p>
                  </a:txBody>
                  <a:tcPr marL="48891" marR="48891" marT="24446" marB="24446">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74500425"/>
                  </a:ext>
                </a:extLst>
              </a:tr>
            </a:tbl>
          </a:graphicData>
        </a:graphic>
      </p:graphicFrame>
    </p:spTree>
    <p:extLst>
      <p:ext uri="{BB962C8B-B14F-4D97-AF65-F5344CB8AC3E}">
        <p14:creationId xmlns:p14="http://schemas.microsoft.com/office/powerpoint/2010/main" val="129331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2CB3-D2BB-4D96-BE31-E93FADFB9A1F}"/>
              </a:ext>
            </a:extLst>
          </p:cNvPr>
          <p:cNvSpPr>
            <a:spLocks noGrp="1"/>
          </p:cNvSpPr>
          <p:nvPr>
            <p:ph type="title"/>
          </p:nvPr>
        </p:nvSpPr>
        <p:spPr/>
        <p:txBody>
          <a:bodyPr/>
          <a:lstStyle/>
          <a:p>
            <a:r>
              <a:rPr lang="en-US" dirty="0"/>
              <a:t>Logical operators</a:t>
            </a:r>
          </a:p>
        </p:txBody>
      </p:sp>
      <p:sp>
        <p:nvSpPr>
          <p:cNvPr id="3" name="Text Placeholder 2">
            <a:extLst>
              <a:ext uri="{FF2B5EF4-FFF2-40B4-BE49-F238E27FC236}">
                <a16:creationId xmlns:a16="http://schemas.microsoft.com/office/drawing/2014/main" id="{6AC813B2-5450-4FBD-8CC0-0754B318BAFD}"/>
              </a:ext>
            </a:extLst>
          </p:cNvPr>
          <p:cNvSpPr>
            <a:spLocks noGrp="1"/>
          </p:cNvSpPr>
          <p:nvPr>
            <p:ph type="body" sz="quarter" idx="10"/>
          </p:nvPr>
        </p:nvSpPr>
        <p:spPr/>
        <p:txBody>
          <a:bodyPr/>
          <a:lstStyle/>
          <a:p>
            <a:endParaRPr lang="en-US" dirty="0"/>
          </a:p>
        </p:txBody>
      </p:sp>
      <p:graphicFrame>
        <p:nvGraphicFramePr>
          <p:cNvPr id="4" name="Table 3">
            <a:extLst>
              <a:ext uri="{FF2B5EF4-FFF2-40B4-BE49-F238E27FC236}">
                <a16:creationId xmlns:a16="http://schemas.microsoft.com/office/drawing/2014/main" id="{7A2E1F7F-4798-4B6D-BFE6-B21A16E55E03}"/>
              </a:ext>
            </a:extLst>
          </p:cNvPr>
          <p:cNvGraphicFramePr>
            <a:graphicFrameLocks noGrp="1"/>
          </p:cNvGraphicFramePr>
          <p:nvPr>
            <p:extLst>
              <p:ext uri="{D42A27DB-BD31-4B8C-83A1-F6EECF244321}">
                <p14:modId xmlns:p14="http://schemas.microsoft.com/office/powerpoint/2010/main" val="127712491"/>
              </p:ext>
            </p:extLst>
          </p:nvPr>
        </p:nvGraphicFramePr>
        <p:xfrm>
          <a:off x="504825" y="1943894"/>
          <a:ext cx="8755002" cy="3017520"/>
        </p:xfrm>
        <a:graphic>
          <a:graphicData uri="http://schemas.openxmlformats.org/drawingml/2006/table">
            <a:tbl>
              <a:tblPr/>
              <a:tblGrid>
                <a:gridCol w="4377501">
                  <a:extLst>
                    <a:ext uri="{9D8B030D-6E8A-4147-A177-3AD203B41FA5}">
                      <a16:colId xmlns:a16="http://schemas.microsoft.com/office/drawing/2014/main" val="131062417"/>
                    </a:ext>
                  </a:extLst>
                </a:gridCol>
                <a:gridCol w="4377501">
                  <a:extLst>
                    <a:ext uri="{9D8B030D-6E8A-4147-A177-3AD203B41FA5}">
                      <a16:colId xmlns:a16="http://schemas.microsoft.com/office/drawing/2014/main" val="1147679435"/>
                    </a:ext>
                  </a:extLst>
                </a:gridCol>
              </a:tblGrid>
              <a:tr h="0">
                <a:tc>
                  <a:txBody>
                    <a:bodyPr/>
                    <a:lstStyle/>
                    <a:p>
                      <a:pPr fontAlgn="t"/>
                      <a:r>
                        <a:rPr lang="en-US" dirty="0">
                          <a:solidFill>
                            <a:srgbClr val="414141"/>
                          </a:solidFill>
                          <a:effectLst/>
                        </a:rPr>
                        <a:t>&amp;&amp;</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&amp;&amp; is known as AND operator. It checks whether two operands are non-zero (0, false, undefined, null or "" are considered as zero), if yes then returns 1 otherwise 0.</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9483628"/>
                  </a:ext>
                </a:extLst>
              </a:tr>
              <a:tr h="0">
                <a:tc>
                  <a:txBody>
                    <a:bodyPr/>
                    <a:lstStyle/>
                    <a:p>
                      <a:pPr fontAlgn="t"/>
                      <a:r>
                        <a:rPr lang="en-US" dirty="0">
                          <a:solidFill>
                            <a:srgbClr val="414141"/>
                          </a:solidFill>
                          <a:effectLst/>
                        </a:rPr>
                        <a: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 is known as OR operator. It checks whether any one of the two operands is non-zero (0, false, undefined, null or "" is considered as zero).</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707700616"/>
                  </a:ext>
                </a:extLst>
              </a:tr>
              <a:tr h="0">
                <a:tc>
                  <a:txBody>
                    <a:bodyPr/>
                    <a:lstStyle/>
                    <a:p>
                      <a:pPr fontAlgn="t"/>
                      <a:r>
                        <a:rPr lang="en-US">
                          <a:solidFill>
                            <a:srgbClr val="414141"/>
                          </a:solidFill>
                          <a:effectLst/>
                        </a:rPr>
                        <a: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 is known as NOT operator. It reverses the </a:t>
                      </a:r>
                      <a:r>
                        <a:rPr lang="en-US" dirty="0" err="1">
                          <a:solidFill>
                            <a:srgbClr val="414141"/>
                          </a:solidFill>
                          <a:effectLst/>
                        </a:rPr>
                        <a:t>boolean</a:t>
                      </a:r>
                      <a:r>
                        <a:rPr lang="en-US" dirty="0">
                          <a:solidFill>
                            <a:srgbClr val="414141"/>
                          </a:solidFill>
                          <a:effectLst/>
                        </a:rPr>
                        <a:t> result of the operand (or condition)</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48955509"/>
                  </a:ext>
                </a:extLst>
              </a:tr>
            </a:tbl>
          </a:graphicData>
        </a:graphic>
      </p:graphicFrame>
    </p:spTree>
    <p:extLst>
      <p:ext uri="{BB962C8B-B14F-4D97-AF65-F5344CB8AC3E}">
        <p14:creationId xmlns:p14="http://schemas.microsoft.com/office/powerpoint/2010/main" val="113237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57151"/>
            <a:ext cx="10820400" cy="4800601"/>
          </a:xfrm>
        </p:spPr>
        <p:txBody>
          <a:bodyPr/>
          <a:lstStyle/>
          <a:p>
            <a:pPr>
              <a:lnSpc>
                <a:spcPct val="100000"/>
              </a:lnSpc>
            </a:pPr>
            <a:br>
              <a:rPr lang="en-US" altLang="en-US" sz="6000" dirty="0"/>
            </a:br>
            <a:br>
              <a:rPr lang="en-US" altLang="en-US" sz="6000" dirty="0"/>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
        <p:nvSpPr>
          <p:cNvPr id="3" name="TextBox 2">
            <a:extLst>
              <a:ext uri="{FF2B5EF4-FFF2-40B4-BE49-F238E27FC236}">
                <a16:creationId xmlns:a16="http://schemas.microsoft.com/office/drawing/2014/main" id="{C4AA78F5-45CF-42E3-A847-702C048917E8}"/>
              </a:ext>
            </a:extLst>
          </p:cNvPr>
          <p:cNvSpPr txBox="1"/>
          <p:nvPr/>
        </p:nvSpPr>
        <p:spPr>
          <a:xfrm>
            <a:off x="319597" y="195312"/>
            <a:ext cx="11514338" cy="4708981"/>
          </a:xfrm>
          <a:prstGeom prst="rect">
            <a:avLst/>
          </a:prstGeom>
          <a:noFill/>
        </p:spPr>
        <p:txBody>
          <a:bodyPr wrap="square" rtlCol="0">
            <a:spAutoFit/>
          </a:bodyPr>
          <a:lstStyle/>
          <a:p>
            <a:r>
              <a:rPr lang="en-US" altLang="en-US" sz="4000" dirty="0"/>
              <a:t> </a:t>
            </a:r>
          </a:p>
          <a:p>
            <a:r>
              <a:rPr lang="en-US" altLang="en-US" sz="2000" dirty="0">
                <a:latin typeface="Arial" panose="020B0604020202020204" pitchFamily="34" charset="0"/>
              </a:rPr>
              <a:t>var a = 5, b = 10;</a:t>
            </a:r>
          </a:p>
          <a:p>
            <a:endParaRPr lang="en-US" altLang="en-US" sz="2000" dirty="0">
              <a:latin typeface="Arial" panose="020B0604020202020204" pitchFamily="34" charset="0"/>
            </a:endParaRPr>
          </a:p>
          <a:p>
            <a:r>
              <a:rPr lang="en-US" altLang="en-US" sz="2000" dirty="0">
                <a:latin typeface="Arial" panose="020B0604020202020204" pitchFamily="34" charset="0"/>
              </a:rPr>
              <a:t>(a != b) &amp;&amp; (a &lt; b); // returns true</a:t>
            </a:r>
          </a:p>
          <a:p>
            <a:endParaRPr lang="en-US" altLang="en-US" sz="2000" dirty="0">
              <a:latin typeface="Arial" panose="020B0604020202020204" pitchFamily="34" charset="0"/>
            </a:endParaRPr>
          </a:p>
          <a:p>
            <a:r>
              <a:rPr lang="en-US" altLang="en-US" sz="2000" dirty="0">
                <a:latin typeface="Arial" panose="020B0604020202020204" pitchFamily="34" charset="0"/>
              </a:rPr>
              <a:t>(a &gt; b) || (a == b); // returns false</a:t>
            </a:r>
          </a:p>
          <a:p>
            <a:endParaRPr lang="en-US" altLang="en-US" sz="2000" dirty="0">
              <a:latin typeface="Arial" panose="020B0604020202020204" pitchFamily="34" charset="0"/>
            </a:endParaRPr>
          </a:p>
          <a:p>
            <a:r>
              <a:rPr lang="en-US" altLang="en-US" sz="2000" dirty="0">
                <a:latin typeface="Arial" panose="020B0604020202020204" pitchFamily="34" charset="0"/>
              </a:rPr>
              <a:t>(a &lt; b) || (a == b); // returns true</a:t>
            </a:r>
          </a:p>
          <a:p>
            <a:endParaRPr lang="en-US" altLang="en-US" sz="2000" dirty="0">
              <a:latin typeface="Arial" panose="020B0604020202020204" pitchFamily="34" charset="0"/>
            </a:endParaRPr>
          </a:p>
          <a:p>
            <a:r>
              <a:rPr lang="en-US" altLang="en-US" sz="2000" dirty="0">
                <a:latin typeface="Arial" panose="020B0604020202020204" pitchFamily="34" charset="0"/>
              </a:rPr>
              <a:t>!(a &lt; b); // returns false</a:t>
            </a:r>
          </a:p>
          <a:p>
            <a:endParaRPr lang="en-US" altLang="en-US" sz="2000" dirty="0">
              <a:latin typeface="Arial" panose="020B0604020202020204" pitchFamily="34" charset="0"/>
            </a:endParaRPr>
          </a:p>
          <a:p>
            <a:r>
              <a:rPr lang="en-US" altLang="en-US" sz="2000" dirty="0">
                <a:latin typeface="Arial" panose="020B0604020202020204" pitchFamily="34" charset="0"/>
              </a:rPr>
              <a:t>!(a &gt; b); // returns true</a:t>
            </a:r>
          </a:p>
          <a:p>
            <a:endParaRPr lang="en-US" sz="4000" dirty="0"/>
          </a:p>
        </p:txBody>
      </p:sp>
    </p:spTree>
    <p:extLst>
      <p:ext uri="{BB962C8B-B14F-4D97-AF65-F5344CB8AC3E}">
        <p14:creationId xmlns:p14="http://schemas.microsoft.com/office/powerpoint/2010/main" val="114338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FBFA-8D51-4935-8838-127224267471}"/>
              </a:ext>
            </a:extLst>
          </p:cNvPr>
          <p:cNvSpPr>
            <a:spLocks noGrp="1"/>
          </p:cNvSpPr>
          <p:nvPr>
            <p:ph type="title"/>
          </p:nvPr>
        </p:nvSpPr>
        <p:spPr/>
        <p:txBody>
          <a:bodyPr/>
          <a:lstStyle/>
          <a:p>
            <a:r>
              <a:rPr lang="en-US" dirty="0"/>
              <a:t>Assignment Operators</a:t>
            </a:r>
            <a:br>
              <a:rPr lang="en-US" dirty="0"/>
            </a:br>
            <a:endParaRPr lang="en-US" dirty="0"/>
          </a:p>
        </p:txBody>
      </p:sp>
      <p:sp>
        <p:nvSpPr>
          <p:cNvPr id="3" name="Text Placeholder 2">
            <a:extLst>
              <a:ext uri="{FF2B5EF4-FFF2-40B4-BE49-F238E27FC236}">
                <a16:creationId xmlns:a16="http://schemas.microsoft.com/office/drawing/2014/main" id="{F357E141-EBD2-4627-B4A9-60CBB428D4C8}"/>
              </a:ext>
            </a:extLst>
          </p:cNvPr>
          <p:cNvSpPr>
            <a:spLocks noGrp="1"/>
          </p:cNvSpPr>
          <p:nvPr>
            <p:ph type="body" sz="quarter" idx="10"/>
          </p:nvPr>
        </p:nvSpPr>
        <p:spPr>
          <a:xfrm>
            <a:off x="685800" y="1514475"/>
            <a:ext cx="10820400" cy="3429000"/>
          </a:xfrm>
        </p:spPr>
        <p:txBody>
          <a:bodyPr/>
          <a:lstStyle/>
          <a:p>
            <a:r>
              <a:rPr lang="en-US" dirty="0"/>
              <a:t>JavaScript includes assignment operators to assign values to variables with less key strokes</a:t>
            </a:r>
          </a:p>
          <a:p>
            <a:endParaRPr lang="en-US" dirty="0"/>
          </a:p>
        </p:txBody>
      </p:sp>
      <p:graphicFrame>
        <p:nvGraphicFramePr>
          <p:cNvPr id="4" name="Table 3">
            <a:extLst>
              <a:ext uri="{FF2B5EF4-FFF2-40B4-BE49-F238E27FC236}">
                <a16:creationId xmlns:a16="http://schemas.microsoft.com/office/drawing/2014/main" id="{73E856DE-A3B7-415E-87E7-06F8C5424460}"/>
              </a:ext>
            </a:extLst>
          </p:cNvPr>
          <p:cNvGraphicFramePr>
            <a:graphicFrameLocks noGrp="1"/>
          </p:cNvGraphicFramePr>
          <p:nvPr>
            <p:extLst>
              <p:ext uri="{D42A27DB-BD31-4B8C-83A1-F6EECF244321}">
                <p14:modId xmlns:p14="http://schemas.microsoft.com/office/powerpoint/2010/main" val="2636612696"/>
              </p:ext>
            </p:extLst>
          </p:nvPr>
        </p:nvGraphicFramePr>
        <p:xfrm>
          <a:off x="2505074" y="2047875"/>
          <a:ext cx="5085358" cy="4468248"/>
        </p:xfrm>
        <a:graphic>
          <a:graphicData uri="http://schemas.openxmlformats.org/drawingml/2006/table">
            <a:tbl>
              <a:tblPr/>
              <a:tblGrid>
                <a:gridCol w="2542679">
                  <a:extLst>
                    <a:ext uri="{9D8B030D-6E8A-4147-A177-3AD203B41FA5}">
                      <a16:colId xmlns:a16="http://schemas.microsoft.com/office/drawing/2014/main" val="683305213"/>
                    </a:ext>
                  </a:extLst>
                </a:gridCol>
                <a:gridCol w="2542679">
                  <a:extLst>
                    <a:ext uri="{9D8B030D-6E8A-4147-A177-3AD203B41FA5}">
                      <a16:colId xmlns:a16="http://schemas.microsoft.com/office/drawing/2014/main" val="1738881795"/>
                    </a:ext>
                  </a:extLst>
                </a:gridCol>
              </a:tblGrid>
              <a:tr h="478176">
                <a:tc>
                  <a:txBody>
                    <a:bodyPr/>
                    <a:lstStyle/>
                    <a:p>
                      <a:pPr fontAlgn="t"/>
                      <a:r>
                        <a:rPr lang="en-US" sz="1400" dirty="0">
                          <a:solidFill>
                            <a:srgbClr val="414141"/>
                          </a:solidFill>
                          <a:effectLst/>
                        </a:rPr>
                        <a:t>=</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Assigns right operand value to left operand.</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19614726"/>
                  </a:ext>
                </a:extLst>
              </a:tr>
              <a:tr h="683956">
                <a:tc>
                  <a:txBody>
                    <a:bodyPr/>
                    <a:lstStyle/>
                    <a:p>
                      <a:pPr fontAlgn="t"/>
                      <a:r>
                        <a:rPr lang="en-US" sz="1400">
                          <a:solidFill>
                            <a:srgbClr val="414141"/>
                          </a:solidFill>
                          <a:effectLst/>
                        </a:rPr>
                        <a:t>+=</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Sums up left and right operand values and assign the result to the left operand.</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932158160"/>
                  </a:ext>
                </a:extLst>
              </a:tr>
              <a:tr h="839532">
                <a:tc>
                  <a:txBody>
                    <a:bodyPr/>
                    <a:lstStyle/>
                    <a:p>
                      <a:pPr fontAlgn="t"/>
                      <a:r>
                        <a:rPr lang="en-US" sz="1400">
                          <a:solidFill>
                            <a:srgbClr val="414141"/>
                          </a:solidFill>
                          <a:effectLst/>
                        </a:rPr>
                        <a:t>-=</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Subtract right operand value from left operand value and assign the result to the left operand.</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6071994"/>
                  </a:ext>
                </a:extLst>
              </a:tr>
              <a:tr h="683956">
                <a:tc>
                  <a:txBody>
                    <a:bodyPr/>
                    <a:lstStyle/>
                    <a:p>
                      <a:pPr fontAlgn="t"/>
                      <a:r>
                        <a:rPr lang="en-US" sz="1400">
                          <a:solidFill>
                            <a:srgbClr val="414141"/>
                          </a:solidFill>
                          <a:effectLst/>
                        </a:rPr>
                        <a:t>*=</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Multiply left and right operand values and assign the result to the left operand.</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07461744"/>
                  </a:ext>
                </a:extLst>
              </a:tr>
              <a:tr h="683956">
                <a:tc>
                  <a:txBody>
                    <a:bodyPr/>
                    <a:lstStyle/>
                    <a:p>
                      <a:pPr fontAlgn="t"/>
                      <a:r>
                        <a:rPr lang="en-US" sz="1400">
                          <a:solidFill>
                            <a:srgbClr val="414141"/>
                          </a:solidFill>
                          <a:effectLst/>
                        </a:rPr>
                        <a:t>/=</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Divide left operand value by right operand value and assign the result to the left operand.</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72410432"/>
                  </a:ext>
                </a:extLst>
              </a:tr>
              <a:tr h="889737">
                <a:tc>
                  <a:txBody>
                    <a:bodyPr/>
                    <a:lstStyle/>
                    <a:p>
                      <a:pPr fontAlgn="t"/>
                      <a:r>
                        <a:rPr lang="en-US" sz="1400">
                          <a:solidFill>
                            <a:srgbClr val="414141"/>
                          </a:solidFill>
                          <a:effectLst/>
                        </a:rPr>
                        <a:t>%=</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dirty="0">
                          <a:solidFill>
                            <a:srgbClr val="414141"/>
                          </a:solidFill>
                          <a:effectLst/>
                        </a:rPr>
                        <a:t>Get the modulus of left operand divide by right operand and assign resulted modulus to the left operand.</a:t>
                      </a:r>
                    </a:p>
                  </a:txBody>
                  <a:tcPr marL="69069" marR="69069" marT="34534" marB="3453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589260969"/>
                  </a:ext>
                </a:extLst>
              </a:tr>
            </a:tbl>
          </a:graphicData>
        </a:graphic>
      </p:graphicFrame>
    </p:spTree>
    <p:extLst>
      <p:ext uri="{BB962C8B-B14F-4D97-AF65-F5344CB8AC3E}">
        <p14:creationId xmlns:p14="http://schemas.microsoft.com/office/powerpoint/2010/main" val="422591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B590-F680-4850-AD46-FB3F041A6169}"/>
              </a:ext>
            </a:extLst>
          </p:cNvPr>
          <p:cNvSpPr>
            <a:spLocks noGrp="1"/>
          </p:cNvSpPr>
          <p:nvPr>
            <p:ph type="title"/>
          </p:nvPr>
        </p:nvSpPr>
        <p:spPr/>
        <p:txBody>
          <a:bodyPr/>
          <a:lstStyle/>
          <a:p>
            <a:r>
              <a:rPr lang="en-US" dirty="0"/>
              <a:t>Ternary Operator</a:t>
            </a:r>
            <a:br>
              <a:rPr lang="en-US" dirty="0"/>
            </a:br>
            <a:endParaRPr lang="en-US" dirty="0"/>
          </a:p>
        </p:txBody>
      </p:sp>
      <p:sp>
        <p:nvSpPr>
          <p:cNvPr id="3" name="Text Placeholder 2">
            <a:extLst>
              <a:ext uri="{FF2B5EF4-FFF2-40B4-BE49-F238E27FC236}">
                <a16:creationId xmlns:a16="http://schemas.microsoft.com/office/drawing/2014/main" id="{5CA949E5-203A-42C4-8459-777EF7A69D12}"/>
              </a:ext>
            </a:extLst>
          </p:cNvPr>
          <p:cNvSpPr>
            <a:spLocks noGrp="1"/>
          </p:cNvSpPr>
          <p:nvPr>
            <p:ph type="body" sz="quarter" idx="10"/>
          </p:nvPr>
        </p:nvSpPr>
        <p:spPr/>
        <p:txBody>
          <a:bodyPr/>
          <a:lstStyle/>
          <a:p>
            <a:r>
              <a:rPr lang="en-US" dirty="0"/>
              <a:t>&lt;condition&gt; ? &lt;value1&gt; : &lt;value2&gt;;</a:t>
            </a:r>
          </a:p>
          <a:p>
            <a:endParaRPr lang="en-US" dirty="0"/>
          </a:p>
          <a:p>
            <a:r>
              <a:rPr lang="en-US" dirty="0"/>
              <a:t>Second part ( after ? and before : operator) will be executed if condition turns out to be true. If condition becomes false then third part (after :) will be executed.</a:t>
            </a:r>
          </a:p>
        </p:txBody>
      </p:sp>
    </p:spTree>
    <p:extLst>
      <p:ext uri="{BB962C8B-B14F-4D97-AF65-F5344CB8AC3E}">
        <p14:creationId xmlns:p14="http://schemas.microsoft.com/office/powerpoint/2010/main" val="14869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8312-20DC-4A24-85EE-DF19F9E07025}"/>
              </a:ext>
            </a:extLst>
          </p:cNvPr>
          <p:cNvSpPr>
            <a:spLocks noGrp="1"/>
          </p:cNvSpPr>
          <p:nvPr>
            <p:ph type="title"/>
          </p:nvPr>
        </p:nvSpPr>
        <p:spPr>
          <a:xfrm>
            <a:off x="133488" y="-171302"/>
            <a:ext cx="11925023" cy="6683071"/>
          </a:xfrm>
        </p:spPr>
        <p:txBody>
          <a:bodyPr/>
          <a:lstStyle/>
          <a:p>
            <a:pPr>
              <a:lnSpc>
                <a:spcPct val="200000"/>
              </a:lnSpc>
            </a:pPr>
            <a:r>
              <a:rPr lang="en-US" sz="1800" dirty="0"/>
              <a:t>Any unit of code that can be evaluated to a value is an expression. As per the MDN documentation, JavaScript has the following expression categories.</a:t>
            </a:r>
            <a:br>
              <a:rPr lang="en-US" sz="1800" dirty="0"/>
            </a:br>
            <a:br>
              <a:rPr lang="en-US" sz="1800" dirty="0"/>
            </a:br>
            <a:endParaRPr lang="en-US" sz="1800" dirty="0"/>
          </a:p>
        </p:txBody>
      </p:sp>
      <p:sp>
        <p:nvSpPr>
          <p:cNvPr id="3" name="Text Placeholder 2">
            <a:extLst>
              <a:ext uri="{FF2B5EF4-FFF2-40B4-BE49-F238E27FC236}">
                <a16:creationId xmlns:a16="http://schemas.microsoft.com/office/drawing/2014/main" id="{59731246-C6D7-45C1-9165-13ABC653A9B3}"/>
              </a:ext>
            </a:extLst>
          </p:cNvPr>
          <p:cNvSpPr>
            <a:spLocks noGrp="1"/>
          </p:cNvSpPr>
          <p:nvPr>
            <p:ph type="body" sz="quarter" idx="10"/>
          </p:nvPr>
        </p:nvSpPr>
        <p:spPr/>
        <p:txBody>
          <a:bodyPr/>
          <a:lstStyle/>
          <a:p>
            <a:endParaRPr lang="en-US"/>
          </a:p>
        </p:txBody>
      </p:sp>
      <p:sp>
        <p:nvSpPr>
          <p:cNvPr id="4" name="Rectangle 1">
            <a:extLst>
              <a:ext uri="{FF2B5EF4-FFF2-40B4-BE49-F238E27FC236}">
                <a16:creationId xmlns:a16="http://schemas.microsoft.com/office/drawing/2014/main" id="{D7A7C7A0-BA3E-4F1B-9CEB-8DDF83365E96}"/>
              </a:ext>
            </a:extLst>
          </p:cNvPr>
          <p:cNvSpPr>
            <a:spLocks noChangeArrowheads="1"/>
          </p:cNvSpPr>
          <p:nvPr/>
        </p:nvSpPr>
        <p:spPr bwMode="auto">
          <a:xfrm>
            <a:off x="480472" y="908891"/>
            <a:ext cx="11067679" cy="10668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medium-content-sans-serif-font"/>
              </a:rPr>
              <a:t>Arithmetic Expressions: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edium-content-serif-font"/>
              </a:rPr>
              <a:t>Arithmetic expressions evaluate to a numeric value. Examples include the following</a:t>
            </a:r>
            <a:endParaRPr kumimoji="0" lang="en-US" altLang="en-US" sz="12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enlo"/>
              </a:rPr>
              <a:t>10; // Here 10 is an expression that is evaluated to the numeric value 10 by the JS interpreter10+13; // This is another expression that is evaluated to produce the numeric value 23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68E3856-DCAC-43AA-B43A-1A8FD01DA1D2}"/>
              </a:ext>
            </a:extLst>
          </p:cNvPr>
          <p:cNvSpPr>
            <a:spLocks noChangeArrowheads="1"/>
          </p:cNvSpPr>
          <p:nvPr/>
        </p:nvSpPr>
        <p:spPr bwMode="auto">
          <a:xfrm>
            <a:off x="480472" y="1615376"/>
            <a:ext cx="7064498" cy="123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edium-content-serif-font"/>
              </a:rPr>
              <a:t>String expressions are expressions that evaluate to a string. Examples include the following</a:t>
            </a:r>
            <a:endParaRPr kumimoji="0" lang="en-US" altLang="en-US" sz="12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enlo"/>
              </a:rPr>
              <a:t>'hello';</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'hello' + 'world'; // evaluates to the string 'hello world’</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5951643-C9D9-4B22-ABF5-65C2F8BC0F9B}"/>
              </a:ext>
            </a:extLst>
          </p:cNvPr>
          <p:cNvSpPr>
            <a:spLocks noChangeArrowheads="1"/>
          </p:cNvSpPr>
          <p:nvPr/>
        </p:nvSpPr>
        <p:spPr bwMode="auto">
          <a:xfrm>
            <a:off x="417250" y="2570590"/>
            <a:ext cx="11469950" cy="19747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medium-content-sans-serif-font"/>
              </a:rPr>
              <a:t>Logical Expressions: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edium-content-serif-font"/>
              </a:rPr>
              <a:t>Expressions that evaluate to the </a:t>
            </a:r>
            <a:r>
              <a:rPr kumimoji="0" lang="en-US" altLang="en-US" sz="1500" b="0" i="0" u="none" strike="noStrike" cap="none" normalizeH="0" baseline="0" dirty="0" err="1">
                <a:ln>
                  <a:noFill/>
                </a:ln>
                <a:solidFill>
                  <a:schemeClr val="tx1"/>
                </a:solidFill>
                <a:effectLst/>
                <a:latin typeface="medium-content-serif-font"/>
              </a:rPr>
              <a:t>boolean</a:t>
            </a:r>
            <a:r>
              <a:rPr kumimoji="0" lang="en-US" altLang="en-US" sz="1500" b="0" i="0" u="none" strike="noStrike" cap="none" normalizeH="0" baseline="0" dirty="0">
                <a:ln>
                  <a:noFill/>
                </a:ln>
                <a:solidFill>
                  <a:schemeClr val="tx1"/>
                </a:solidFill>
                <a:effectLst/>
                <a:latin typeface="medium-content-serif-font"/>
              </a:rPr>
              <a:t> value true or false are considered to be logical expressions. This set of expressions often involve the usage of logical operators &amp;&amp; (AND), ||(OR) and !(NOT). Examples include</a:t>
            </a:r>
            <a:endParaRPr kumimoji="0" lang="en-US" altLang="en-US" sz="12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enlo"/>
              </a:rPr>
              <a:t>10 &gt; 9; // evaluates to </a:t>
            </a:r>
            <a:r>
              <a:rPr kumimoji="0" lang="en-US" altLang="en-US" sz="1200" b="0" i="0" u="none" strike="noStrike" cap="none" normalizeH="0" baseline="0" dirty="0" err="1">
                <a:ln>
                  <a:noFill/>
                </a:ln>
                <a:solidFill>
                  <a:schemeClr val="tx1"/>
                </a:solidFill>
                <a:effectLst/>
                <a:latin typeface="Menlo"/>
              </a:rPr>
              <a:t>boolean</a:t>
            </a:r>
            <a:r>
              <a:rPr kumimoji="0" lang="en-US" altLang="en-US" sz="1200" b="0" i="0" u="none" strike="noStrike" cap="none" normalizeH="0" baseline="0" dirty="0">
                <a:ln>
                  <a:noFill/>
                </a:ln>
                <a:solidFill>
                  <a:schemeClr val="tx1"/>
                </a:solidFill>
                <a:effectLst/>
                <a:latin typeface="Menlo"/>
              </a:rPr>
              <a:t> value true</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10 &lt; 20; // evaluates to </a:t>
            </a:r>
            <a:r>
              <a:rPr kumimoji="0" lang="en-US" altLang="en-US" sz="1200" b="0" i="0" u="none" strike="noStrike" cap="none" normalizeH="0" baseline="0" dirty="0" err="1">
                <a:ln>
                  <a:noFill/>
                </a:ln>
                <a:solidFill>
                  <a:schemeClr val="tx1"/>
                </a:solidFill>
                <a:effectLst/>
                <a:latin typeface="Menlo"/>
              </a:rPr>
              <a:t>boolean</a:t>
            </a:r>
            <a:r>
              <a:rPr kumimoji="0" lang="en-US" altLang="en-US" sz="1200" b="0" i="0" u="none" strike="noStrike" cap="none" normalizeH="0" baseline="0" dirty="0">
                <a:ln>
                  <a:noFill/>
                </a:ln>
                <a:solidFill>
                  <a:schemeClr val="tx1"/>
                </a:solidFill>
                <a:effectLst/>
                <a:latin typeface="Menlo"/>
              </a:rPr>
              <a:t> value false</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true; //evaluates to </a:t>
            </a:r>
            <a:r>
              <a:rPr kumimoji="0" lang="en-US" altLang="en-US" sz="1200" b="0" i="0" u="none" strike="noStrike" cap="none" normalizeH="0" baseline="0" dirty="0" err="1">
                <a:ln>
                  <a:noFill/>
                </a:ln>
                <a:solidFill>
                  <a:schemeClr val="tx1"/>
                </a:solidFill>
                <a:effectLst/>
                <a:latin typeface="Menlo"/>
              </a:rPr>
              <a:t>boolean</a:t>
            </a:r>
            <a:r>
              <a:rPr kumimoji="0" lang="en-US" altLang="en-US" sz="1200" b="0" i="0" u="none" strike="noStrike" cap="none" normalizeH="0" baseline="0" dirty="0">
                <a:ln>
                  <a:noFill/>
                </a:ln>
                <a:solidFill>
                  <a:schemeClr val="tx1"/>
                </a:solidFill>
                <a:effectLst/>
                <a:latin typeface="Menlo"/>
              </a:rPr>
              <a:t> value true</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a===20 &amp;&amp; b===30; // evaluates to true or false based on the values of a and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F244161-AC9D-478F-BD9C-82171476085A}"/>
              </a:ext>
            </a:extLst>
          </p:cNvPr>
          <p:cNvSpPr>
            <a:spLocks noChangeArrowheads="1"/>
          </p:cNvSpPr>
          <p:nvPr/>
        </p:nvSpPr>
        <p:spPr bwMode="auto">
          <a:xfrm>
            <a:off x="361025" y="4404791"/>
            <a:ext cx="12051840" cy="1805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medium-content-sans-serif-font"/>
              </a:rPr>
              <a:t>Primary Expressions: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edium-content-serif-font"/>
              </a:rPr>
              <a:t>Primary expressions refer to stand alone expressions such as literal values, certain keywords and variable values. Examples include the following</a:t>
            </a:r>
            <a:endParaRPr kumimoji="0" lang="en-US" altLang="en-US" sz="12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enlo"/>
              </a:rPr>
              <a:t>'hello world'; // A string literal</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23; // A numeric literal</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true; // Boolean value true</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sum; // Value of variable sum</a:t>
            </a:r>
            <a:br>
              <a:rPr kumimoji="0" lang="en-US" altLang="en-US" sz="1200" b="0" i="0" u="none" strike="noStrike" cap="none" normalizeH="0" baseline="0" dirty="0">
                <a:ln>
                  <a:noFill/>
                </a:ln>
                <a:solidFill>
                  <a:schemeClr val="tx1"/>
                </a:solidFill>
                <a:effectLst/>
                <a:latin typeface="Menlo"/>
              </a:rPr>
            </a:br>
            <a:r>
              <a:rPr kumimoji="0" lang="en-US" altLang="en-US" sz="1200" b="0" i="0" u="none" strike="noStrike" cap="none" normalizeH="0" baseline="0" dirty="0">
                <a:ln>
                  <a:noFill/>
                </a:ln>
                <a:solidFill>
                  <a:schemeClr val="tx1"/>
                </a:solidFill>
                <a:effectLst/>
                <a:latin typeface="Menlo"/>
              </a:rPr>
              <a:t>this; // A keyword that evaluates to the current object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81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E6EB-3FC8-443A-8B95-53DE0CCAEE30}"/>
              </a:ext>
            </a:extLst>
          </p:cNvPr>
          <p:cNvSpPr>
            <a:spLocks noGrp="1"/>
          </p:cNvSpPr>
          <p:nvPr>
            <p:ph type="title"/>
          </p:nvPr>
        </p:nvSpPr>
        <p:spPr/>
        <p:txBody>
          <a:bodyPr/>
          <a:lstStyle/>
          <a:p>
            <a:r>
              <a:rPr lang="en-US" dirty="0"/>
              <a:t>Last expressions</a:t>
            </a:r>
          </a:p>
        </p:txBody>
      </p:sp>
      <p:sp>
        <p:nvSpPr>
          <p:cNvPr id="7" name="Text Placeholder 6">
            <a:extLst>
              <a:ext uri="{FF2B5EF4-FFF2-40B4-BE49-F238E27FC236}">
                <a16:creationId xmlns:a16="http://schemas.microsoft.com/office/drawing/2014/main" id="{C8CB0F1B-DF19-4009-89C0-44D0294ED438}"/>
              </a:ext>
            </a:extLst>
          </p:cNvPr>
          <p:cNvSpPr>
            <a:spLocks noGrp="1"/>
          </p:cNvSpPr>
          <p:nvPr>
            <p:ph type="body" sz="quarter" idx="10"/>
          </p:nvPr>
        </p:nvSpPr>
        <p:spPr>
          <a:xfrm>
            <a:off x="685800" y="1986378"/>
            <a:ext cx="10820400" cy="3429000"/>
          </a:xfrm>
        </p:spPr>
        <p:txBody>
          <a:bodyPr/>
          <a:lstStyle/>
          <a:p>
            <a:r>
              <a:rPr lang="en-US" sz="1800" dirty="0"/>
              <a:t>Left-hand-side Expressions:</a:t>
            </a:r>
          </a:p>
          <a:p>
            <a:r>
              <a:rPr lang="en-US" sz="1200" dirty="0"/>
              <a:t>Also known as </a:t>
            </a:r>
            <a:r>
              <a:rPr lang="en-US" sz="1200" dirty="0" err="1"/>
              <a:t>lvalues</a:t>
            </a:r>
            <a:r>
              <a:rPr lang="en-US" sz="1200" dirty="0"/>
              <a:t>, left-hand-side expressions are those that can appear on the left side of an assignment expression. Examples of left-hand-side expressions include the following</a:t>
            </a:r>
          </a:p>
          <a:p>
            <a:r>
              <a:rPr lang="en-US" sz="1200" dirty="0"/>
              <a:t>// variables such as </a:t>
            </a:r>
            <a:r>
              <a:rPr lang="en-US" sz="1200" dirty="0" err="1"/>
              <a:t>i</a:t>
            </a:r>
            <a:r>
              <a:rPr lang="en-US" sz="1200" dirty="0"/>
              <a:t> and total</a:t>
            </a:r>
          </a:p>
          <a:p>
            <a:r>
              <a:rPr lang="en-US" sz="1200" dirty="0" err="1"/>
              <a:t>i</a:t>
            </a:r>
            <a:r>
              <a:rPr lang="en-US" sz="1200" dirty="0"/>
              <a:t> = 10;</a:t>
            </a:r>
          </a:p>
          <a:p>
            <a:r>
              <a:rPr lang="en-US" sz="1200" dirty="0"/>
              <a:t>total = 0;</a:t>
            </a:r>
          </a:p>
          <a:p>
            <a:r>
              <a:rPr lang="en-US" sz="1800" dirty="0"/>
              <a:t>Assignment Expressions:</a:t>
            </a:r>
          </a:p>
          <a:p>
            <a:r>
              <a:rPr lang="en-US" sz="1200" dirty="0"/>
              <a:t>When expressions use the = operator to assign a value to a variable, it is called an assignment expression. Examples include</a:t>
            </a:r>
          </a:p>
          <a:p>
            <a:r>
              <a:rPr lang="en-US" sz="1200" dirty="0"/>
              <a:t>average = 55;</a:t>
            </a:r>
          </a:p>
          <a:p>
            <a:r>
              <a:rPr lang="en-US" sz="1200" dirty="0"/>
              <a:t>var b = (a = 1); // here the assignment expression (a = 1) evaluates to a value that is assigned to the variable b. b = (a = 1) is another assignment expression. var is not part of the expression.</a:t>
            </a:r>
          </a:p>
          <a:p>
            <a:r>
              <a:rPr lang="en-US" sz="1200" b="1" dirty="0"/>
              <a:t>Expressions with side effects:</a:t>
            </a:r>
          </a:p>
          <a:p>
            <a:r>
              <a:rPr lang="en-US" sz="1200" dirty="0"/>
              <a:t>As we just saw with assignment expressions, expressions with side effects are those that result in a change or a side effect such as setting or modifying the value of a variable through the assignment operator =, function call, incrementing or decrementing the value of a variable.</a:t>
            </a:r>
          </a:p>
          <a:p>
            <a:endParaRPr lang="en-US" sz="1200" dirty="0"/>
          </a:p>
        </p:txBody>
      </p:sp>
    </p:spTree>
    <p:extLst>
      <p:ext uri="{BB962C8B-B14F-4D97-AF65-F5344CB8AC3E}">
        <p14:creationId xmlns:p14="http://schemas.microsoft.com/office/powerpoint/2010/main" val="151294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47F2-3522-42DE-96E6-12A914C820F0}"/>
              </a:ext>
            </a:extLst>
          </p:cNvPr>
          <p:cNvSpPr>
            <a:spLocks noGrp="1"/>
          </p:cNvSpPr>
          <p:nvPr>
            <p:ph type="title"/>
          </p:nvPr>
        </p:nvSpPr>
        <p:spPr/>
        <p:txBody>
          <a:bodyPr/>
          <a:lstStyle/>
          <a:p>
            <a:r>
              <a:rPr lang="en-US" dirty="0"/>
              <a:t>Statements</a:t>
            </a:r>
          </a:p>
        </p:txBody>
      </p:sp>
      <p:sp>
        <p:nvSpPr>
          <p:cNvPr id="3" name="Text Placeholder 2">
            <a:extLst>
              <a:ext uri="{FF2B5EF4-FFF2-40B4-BE49-F238E27FC236}">
                <a16:creationId xmlns:a16="http://schemas.microsoft.com/office/drawing/2014/main" id="{C9D6A014-4A7B-4CD3-B816-DEB928988FF2}"/>
              </a:ext>
            </a:extLst>
          </p:cNvPr>
          <p:cNvSpPr>
            <a:spLocks noGrp="1"/>
          </p:cNvSpPr>
          <p:nvPr>
            <p:ph type="body" sz="quarter" idx="10"/>
          </p:nvPr>
        </p:nvSpPr>
        <p:spPr/>
        <p:txBody>
          <a:bodyPr/>
          <a:lstStyle/>
          <a:p>
            <a:r>
              <a:rPr lang="en-US" sz="2400" dirty="0"/>
              <a:t>A statement is an instruction to perform a specific action. Such actions include creating a variable or a function, looping through an array of elements, evaluating code based on a specific condition etc. JavaScript programs are actually a sequence of statements.</a:t>
            </a:r>
          </a:p>
        </p:txBody>
      </p:sp>
    </p:spTree>
    <p:extLst>
      <p:ext uri="{BB962C8B-B14F-4D97-AF65-F5344CB8AC3E}">
        <p14:creationId xmlns:p14="http://schemas.microsoft.com/office/powerpoint/2010/main" val="111299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1EE1-77FE-4A12-9F86-9C3DCD897272}"/>
              </a:ext>
            </a:extLst>
          </p:cNvPr>
          <p:cNvSpPr>
            <a:spLocks noGrp="1"/>
          </p:cNvSpPr>
          <p:nvPr>
            <p:ph type="title"/>
          </p:nvPr>
        </p:nvSpPr>
        <p:spPr/>
        <p:txBody>
          <a:bodyPr/>
          <a:lstStyle/>
          <a:p>
            <a:r>
              <a:rPr lang="en-US" dirty="0"/>
              <a:t>Statements</a:t>
            </a:r>
          </a:p>
        </p:txBody>
      </p:sp>
      <p:sp>
        <p:nvSpPr>
          <p:cNvPr id="5" name="Text Placeholder 4">
            <a:extLst>
              <a:ext uri="{FF2B5EF4-FFF2-40B4-BE49-F238E27FC236}">
                <a16:creationId xmlns:a16="http://schemas.microsoft.com/office/drawing/2014/main" id="{B631C136-8506-4DF2-8CAF-89F8BCA247A8}"/>
              </a:ext>
            </a:extLst>
          </p:cNvPr>
          <p:cNvSpPr>
            <a:spLocks noGrp="1"/>
          </p:cNvSpPr>
          <p:nvPr>
            <p:ph type="body" sz="quarter" idx="10"/>
          </p:nvPr>
        </p:nvSpPr>
        <p:spPr>
          <a:xfrm>
            <a:off x="881108" y="1922017"/>
            <a:ext cx="10820400" cy="3429000"/>
          </a:xfrm>
        </p:spPr>
        <p:txBody>
          <a:bodyPr/>
          <a:lstStyle/>
          <a:p>
            <a:r>
              <a:rPr lang="en-US" sz="2400" dirty="0"/>
              <a:t>Declaration Statements:</a:t>
            </a:r>
          </a:p>
          <a:p>
            <a:r>
              <a:rPr lang="en-US" sz="1200" dirty="0"/>
              <a:t>Such type of statements create variables and functions by using the var and function statements respectively. Examples include</a:t>
            </a:r>
          </a:p>
          <a:p>
            <a:r>
              <a:rPr lang="en-US" sz="1200" dirty="0"/>
              <a:t>var sum;</a:t>
            </a:r>
          </a:p>
          <a:p>
            <a:r>
              <a:rPr lang="en-US" b="1" dirty="0"/>
              <a:t>Expression Statements:</a:t>
            </a:r>
            <a:endParaRPr lang="en-US" sz="1200" dirty="0"/>
          </a:p>
          <a:p>
            <a:r>
              <a:rPr lang="en-US" sz="1200" dirty="0"/>
              <a:t>Wherever JavaScript expects a statement, you can also write an expression. Such statements are referred to as expression statements. But the reverse does not hold. You cannot use a statement in the place of an expression.</a:t>
            </a:r>
          </a:p>
          <a:p>
            <a:r>
              <a:rPr lang="en-US" altLang="en-US" sz="1200" dirty="0">
                <a:latin typeface="Menlo"/>
              </a:rPr>
              <a:t>var a = var b; // leads to an error cause you cannot use a statement in the place of an expression</a:t>
            </a:r>
          </a:p>
          <a:p>
            <a:r>
              <a:rPr lang="en-US" altLang="en-US" sz="1200" dirty="0">
                <a:latin typeface="Menlo"/>
              </a:rPr>
              <a:t>var a = (b = 1); // since (b = 1) is an assignment expression and not a statement, this is a perfectly acceptable line of code</a:t>
            </a:r>
            <a:r>
              <a:rPr lang="en-US" altLang="en-US" sz="800" dirty="0"/>
              <a:t> </a:t>
            </a:r>
            <a:endParaRPr lang="en-US" altLang="en-US" sz="1800" dirty="0">
              <a:latin typeface="Arial" panose="020B0604020202020204" pitchFamily="34" charset="0"/>
            </a:endParaRPr>
          </a:p>
          <a:p>
            <a:endParaRPr lang="en-US" sz="1200" dirty="0"/>
          </a:p>
          <a:p>
            <a:endParaRPr lang="en-US" sz="1200" dirty="0"/>
          </a:p>
        </p:txBody>
      </p:sp>
    </p:spTree>
    <p:extLst>
      <p:ext uri="{BB962C8B-B14F-4D97-AF65-F5344CB8AC3E}">
        <p14:creationId xmlns:p14="http://schemas.microsoft.com/office/powerpoint/2010/main" val="257274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DC8F-0AAA-4A10-847E-342BAD53A918}"/>
              </a:ext>
            </a:extLst>
          </p:cNvPr>
          <p:cNvSpPr>
            <a:spLocks noGrp="1"/>
          </p:cNvSpPr>
          <p:nvPr>
            <p:ph type="title"/>
          </p:nvPr>
        </p:nvSpPr>
        <p:spPr/>
        <p:txBody>
          <a:bodyPr/>
          <a:lstStyle/>
          <a:p>
            <a:r>
              <a:rPr lang="en-US" dirty="0"/>
              <a:t>Types of statements</a:t>
            </a:r>
          </a:p>
        </p:txBody>
      </p:sp>
      <p:sp>
        <p:nvSpPr>
          <p:cNvPr id="3" name="Text Placeholder 2">
            <a:extLst>
              <a:ext uri="{FF2B5EF4-FFF2-40B4-BE49-F238E27FC236}">
                <a16:creationId xmlns:a16="http://schemas.microsoft.com/office/drawing/2014/main" id="{5F78E6D8-7975-42D2-BA67-8CD570001A05}"/>
              </a:ext>
            </a:extLst>
          </p:cNvPr>
          <p:cNvSpPr>
            <a:spLocks noGrp="1"/>
          </p:cNvSpPr>
          <p:nvPr>
            <p:ph type="body" sz="quarter" idx="10"/>
          </p:nvPr>
        </p:nvSpPr>
        <p:spPr>
          <a:xfrm>
            <a:off x="230819" y="1500326"/>
            <a:ext cx="11275381" cy="5752730"/>
          </a:xfrm>
        </p:spPr>
        <p:txBody>
          <a:bodyPr/>
          <a:lstStyle/>
          <a:p>
            <a:r>
              <a:rPr lang="en-US" dirty="0"/>
              <a:t>Conditional statements</a:t>
            </a:r>
          </a:p>
          <a:p>
            <a:r>
              <a:rPr lang="en-US" sz="1200" dirty="0"/>
              <a:t>if (expression) </a:t>
            </a:r>
            <a:br>
              <a:rPr lang="en-US" sz="1200" dirty="0"/>
            </a:br>
            <a:r>
              <a:rPr lang="en-US" sz="1200" dirty="0"/>
              <a:t>statement 1</a:t>
            </a:r>
            <a:br>
              <a:rPr lang="en-US" sz="1200" dirty="0"/>
            </a:br>
            <a:r>
              <a:rPr lang="en-US" sz="1200" dirty="0"/>
              <a:t>else </a:t>
            </a:r>
            <a:br>
              <a:rPr lang="en-US" sz="1200" dirty="0"/>
            </a:br>
            <a:r>
              <a:rPr lang="en-US" sz="1200" dirty="0"/>
              <a:t>statement 2</a:t>
            </a:r>
          </a:p>
          <a:p>
            <a:r>
              <a:rPr lang="en-US" dirty="0"/>
              <a:t>Loops and jumps</a:t>
            </a:r>
          </a:p>
          <a:p>
            <a:r>
              <a:rPr lang="en-US" sz="1400" dirty="0"/>
              <a:t>Looping statements includes the following statements: while, do/while, for and for/in. Jump statements are used to make the JavaScript interpreter jump to a specific location within the program. Examples of jump statements includes break, continue, return and throw.</a:t>
            </a:r>
          </a:p>
          <a:p>
            <a:r>
              <a:rPr lang="en-US" b="1" dirty="0"/>
              <a:t>Function Expressions(</a:t>
            </a:r>
            <a:r>
              <a:rPr lang="en-US" dirty="0"/>
              <a:t> Immediately Invoked Function Expression (IIFE).</a:t>
            </a:r>
            <a:r>
              <a:rPr lang="en-US" b="1" dirty="0"/>
              <a:t> vs Function Declarations</a:t>
            </a:r>
          </a:p>
          <a:p>
            <a:r>
              <a:rPr lang="da-DK" sz="1400" dirty="0"/>
              <a:t>var num = function message(x) {</a:t>
            </a:r>
            <a:br>
              <a:rPr lang="da-DK" sz="1400" dirty="0"/>
            </a:br>
            <a:r>
              <a:rPr lang="da-DK" sz="1400" dirty="0"/>
              <a:t>return x + x;</a:t>
            </a:r>
            <a:br>
              <a:rPr lang="da-DK" sz="1400" dirty="0"/>
            </a:br>
            <a:r>
              <a:rPr lang="da-DK" sz="1400" dirty="0"/>
              <a:t>}</a:t>
            </a:r>
          </a:p>
          <a:p>
            <a:r>
              <a:rPr lang="en-US" dirty="0"/>
              <a:t>Also, function declarations are hoisted to the top of the code unlike function expressions. Function declarations must always be named and cannot be anonymous.</a:t>
            </a:r>
          </a:p>
          <a:p>
            <a:r>
              <a:rPr lang="en-US" dirty="0"/>
              <a:t>function greet(message) {</a:t>
            </a:r>
            <a:br>
              <a:rPr lang="en-US" sz="1400" dirty="0"/>
            </a:br>
            <a:r>
              <a:rPr lang="en-US" dirty="0"/>
              <a:t>return "Hi " + message;</a:t>
            </a:r>
            <a:br>
              <a:rPr lang="en-US" sz="1400" dirty="0"/>
            </a:br>
            <a:r>
              <a:rPr lang="en-US" dirty="0"/>
              <a:t>}</a:t>
            </a:r>
            <a:endParaRPr lang="en-US" sz="1400" b="1" dirty="0"/>
          </a:p>
        </p:txBody>
      </p:sp>
    </p:spTree>
    <p:extLst>
      <p:ext uri="{BB962C8B-B14F-4D97-AF65-F5344CB8AC3E}">
        <p14:creationId xmlns:p14="http://schemas.microsoft.com/office/powerpoint/2010/main" val="274848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57151"/>
            <a:ext cx="10820400" cy="4800601"/>
          </a:xfrm>
        </p:spPr>
        <p:txBody>
          <a:bodyPr/>
          <a:lstStyle/>
          <a:p>
            <a:pPr>
              <a:lnSpc>
                <a:spcPct val="100000"/>
              </a:lnSpc>
            </a:pPr>
            <a:r>
              <a:rPr lang="en-US" altLang="en-US" sz="6000" dirty="0"/>
              <a:t>Keywords</a:t>
            </a:r>
            <a:br>
              <a:rPr lang="en-US" altLang="en-US" sz="6000" dirty="0"/>
            </a:br>
            <a:br>
              <a:rPr lang="en-US" altLang="en-US" sz="6000" dirty="0"/>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graphicFrame>
        <p:nvGraphicFramePr>
          <p:cNvPr id="7" name="Table 6">
            <a:extLst>
              <a:ext uri="{FF2B5EF4-FFF2-40B4-BE49-F238E27FC236}">
                <a16:creationId xmlns:a16="http://schemas.microsoft.com/office/drawing/2014/main" id="{DE3ED7F7-A6A6-4D3F-9089-DE7D9B29E536}"/>
              </a:ext>
            </a:extLst>
          </p:cNvPr>
          <p:cNvGraphicFramePr>
            <a:graphicFrameLocks noGrp="1"/>
          </p:cNvGraphicFramePr>
          <p:nvPr>
            <p:extLst>
              <p:ext uri="{D42A27DB-BD31-4B8C-83A1-F6EECF244321}">
                <p14:modId xmlns:p14="http://schemas.microsoft.com/office/powerpoint/2010/main" val="976567352"/>
              </p:ext>
            </p:extLst>
          </p:nvPr>
        </p:nvGraphicFramePr>
        <p:xfrm>
          <a:off x="485775" y="1162051"/>
          <a:ext cx="10525125" cy="4321320"/>
        </p:xfrm>
        <a:graphic>
          <a:graphicData uri="http://schemas.openxmlformats.org/drawingml/2006/table">
            <a:tbl>
              <a:tblPr/>
              <a:tblGrid>
                <a:gridCol w="2585859">
                  <a:extLst>
                    <a:ext uri="{9D8B030D-6E8A-4147-A177-3AD203B41FA5}">
                      <a16:colId xmlns:a16="http://schemas.microsoft.com/office/drawing/2014/main" val="103849063"/>
                    </a:ext>
                  </a:extLst>
                </a:gridCol>
                <a:gridCol w="2646422">
                  <a:extLst>
                    <a:ext uri="{9D8B030D-6E8A-4147-A177-3AD203B41FA5}">
                      <a16:colId xmlns:a16="http://schemas.microsoft.com/office/drawing/2014/main" val="2003916258"/>
                    </a:ext>
                  </a:extLst>
                </a:gridCol>
                <a:gridCol w="2646422">
                  <a:extLst>
                    <a:ext uri="{9D8B030D-6E8A-4147-A177-3AD203B41FA5}">
                      <a16:colId xmlns:a16="http://schemas.microsoft.com/office/drawing/2014/main" val="986240358"/>
                    </a:ext>
                  </a:extLst>
                </a:gridCol>
                <a:gridCol w="2646422">
                  <a:extLst>
                    <a:ext uri="{9D8B030D-6E8A-4147-A177-3AD203B41FA5}">
                      <a16:colId xmlns:a16="http://schemas.microsoft.com/office/drawing/2014/main" val="1291306537"/>
                    </a:ext>
                  </a:extLst>
                </a:gridCol>
              </a:tblGrid>
              <a:tr h="285750">
                <a:tc>
                  <a:txBody>
                    <a:bodyPr/>
                    <a:lstStyle/>
                    <a:p>
                      <a:r>
                        <a:rPr lang="en-US" sz="1700"/>
                        <a:t>abstract  </a:t>
                      </a:r>
                    </a:p>
                  </a:txBody>
                  <a:tcPr marL="14504" marR="14504" marT="14504" marB="14504" anchor="ctr">
                    <a:lnL>
                      <a:noFill/>
                    </a:lnL>
                    <a:lnR>
                      <a:noFill/>
                    </a:lnR>
                    <a:lnT>
                      <a:noFill/>
                    </a:lnT>
                    <a:lnB>
                      <a:noFill/>
                    </a:lnB>
                    <a:solidFill>
                      <a:srgbClr val="FFFFFF"/>
                    </a:solidFill>
                  </a:tcPr>
                </a:tc>
                <a:tc>
                  <a:txBody>
                    <a:bodyPr/>
                    <a:lstStyle/>
                    <a:p>
                      <a:r>
                        <a:rPr lang="en-US" sz="1700"/>
                        <a:t>else  </a:t>
                      </a:r>
                    </a:p>
                  </a:txBody>
                  <a:tcPr marL="14504" marR="14504" marT="14504" marB="14504" anchor="ctr">
                    <a:lnL>
                      <a:noFill/>
                    </a:lnL>
                    <a:lnR>
                      <a:noFill/>
                    </a:lnR>
                    <a:lnT>
                      <a:noFill/>
                    </a:lnT>
                    <a:lnB>
                      <a:noFill/>
                    </a:lnB>
                    <a:solidFill>
                      <a:srgbClr val="FFFFFF"/>
                    </a:solidFill>
                  </a:tcPr>
                </a:tc>
                <a:tc>
                  <a:txBody>
                    <a:bodyPr/>
                    <a:lstStyle/>
                    <a:p>
                      <a:r>
                        <a:rPr lang="en-US" sz="1700"/>
                        <a:t>instanceof  </a:t>
                      </a:r>
                    </a:p>
                  </a:txBody>
                  <a:tcPr marL="14504" marR="14504" marT="14504" marB="14504" anchor="ctr">
                    <a:lnL>
                      <a:noFill/>
                    </a:lnL>
                    <a:lnR>
                      <a:noFill/>
                    </a:lnR>
                    <a:lnT>
                      <a:noFill/>
                    </a:lnT>
                    <a:lnB>
                      <a:noFill/>
                    </a:lnB>
                    <a:solidFill>
                      <a:srgbClr val="FFFFFF"/>
                    </a:solidFill>
                  </a:tcPr>
                </a:tc>
                <a:tc>
                  <a:txBody>
                    <a:bodyPr/>
                    <a:lstStyle/>
                    <a:p>
                      <a:r>
                        <a:rPr lang="en-US" sz="1700"/>
                        <a:t>super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3527720335"/>
                  </a:ext>
                </a:extLst>
              </a:tr>
              <a:tr h="285750">
                <a:tc>
                  <a:txBody>
                    <a:bodyPr/>
                    <a:lstStyle/>
                    <a:p>
                      <a:r>
                        <a:rPr lang="en-US" sz="1700" dirty="0" err="1"/>
                        <a:t>boolean</a:t>
                      </a:r>
                      <a:r>
                        <a:rPr lang="en-US" sz="1700" dirty="0"/>
                        <a:t>  </a:t>
                      </a:r>
                    </a:p>
                  </a:txBody>
                  <a:tcPr marL="14504" marR="14504" marT="14504" marB="14504" anchor="ctr">
                    <a:lnL>
                      <a:noFill/>
                    </a:lnL>
                    <a:lnR>
                      <a:noFill/>
                    </a:lnR>
                    <a:lnT>
                      <a:noFill/>
                    </a:lnT>
                    <a:lnB>
                      <a:noFill/>
                    </a:lnB>
                    <a:solidFill>
                      <a:srgbClr val="FFFFFF"/>
                    </a:solidFill>
                  </a:tcPr>
                </a:tc>
                <a:tc>
                  <a:txBody>
                    <a:bodyPr/>
                    <a:lstStyle/>
                    <a:p>
                      <a:r>
                        <a:rPr lang="en-US" sz="1700"/>
                        <a:t>enum  </a:t>
                      </a:r>
                    </a:p>
                  </a:txBody>
                  <a:tcPr marL="14504" marR="14504" marT="14504" marB="14504" anchor="ctr">
                    <a:lnL>
                      <a:noFill/>
                    </a:lnL>
                    <a:lnR>
                      <a:noFill/>
                    </a:lnR>
                    <a:lnT>
                      <a:noFill/>
                    </a:lnT>
                    <a:lnB>
                      <a:noFill/>
                    </a:lnB>
                    <a:solidFill>
                      <a:srgbClr val="FFFFFF"/>
                    </a:solidFill>
                  </a:tcPr>
                </a:tc>
                <a:tc>
                  <a:txBody>
                    <a:bodyPr/>
                    <a:lstStyle/>
                    <a:p>
                      <a:r>
                        <a:rPr lang="en-US" sz="1700"/>
                        <a:t>int  </a:t>
                      </a:r>
                    </a:p>
                  </a:txBody>
                  <a:tcPr marL="14504" marR="14504" marT="14504" marB="14504" anchor="ctr">
                    <a:lnL>
                      <a:noFill/>
                    </a:lnL>
                    <a:lnR>
                      <a:noFill/>
                    </a:lnR>
                    <a:lnT>
                      <a:noFill/>
                    </a:lnT>
                    <a:lnB>
                      <a:noFill/>
                    </a:lnB>
                    <a:solidFill>
                      <a:srgbClr val="FFFFFF"/>
                    </a:solidFill>
                  </a:tcPr>
                </a:tc>
                <a:tc>
                  <a:txBody>
                    <a:bodyPr/>
                    <a:lstStyle/>
                    <a:p>
                      <a:r>
                        <a:rPr lang="en-US" sz="1700"/>
                        <a:t>switch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363927025"/>
                  </a:ext>
                </a:extLst>
              </a:tr>
              <a:tr h="285750">
                <a:tc>
                  <a:txBody>
                    <a:bodyPr/>
                    <a:lstStyle/>
                    <a:p>
                      <a:r>
                        <a:rPr lang="en-US" sz="1700"/>
                        <a:t>break  </a:t>
                      </a:r>
                    </a:p>
                  </a:txBody>
                  <a:tcPr marL="14504" marR="14504" marT="14504" marB="14504" anchor="ctr">
                    <a:lnL>
                      <a:noFill/>
                    </a:lnL>
                    <a:lnR>
                      <a:noFill/>
                    </a:lnR>
                    <a:lnT>
                      <a:noFill/>
                    </a:lnT>
                    <a:lnB>
                      <a:noFill/>
                    </a:lnB>
                    <a:solidFill>
                      <a:srgbClr val="FFFFFF"/>
                    </a:solidFill>
                  </a:tcPr>
                </a:tc>
                <a:tc>
                  <a:txBody>
                    <a:bodyPr/>
                    <a:lstStyle/>
                    <a:p>
                      <a:r>
                        <a:rPr lang="en-US" sz="1700"/>
                        <a:t>export  </a:t>
                      </a:r>
                    </a:p>
                  </a:txBody>
                  <a:tcPr marL="14504" marR="14504" marT="14504" marB="14504" anchor="ctr">
                    <a:lnL>
                      <a:noFill/>
                    </a:lnL>
                    <a:lnR>
                      <a:noFill/>
                    </a:lnR>
                    <a:lnT>
                      <a:noFill/>
                    </a:lnT>
                    <a:lnB>
                      <a:noFill/>
                    </a:lnB>
                    <a:solidFill>
                      <a:srgbClr val="FFFFFF"/>
                    </a:solidFill>
                  </a:tcPr>
                </a:tc>
                <a:tc>
                  <a:txBody>
                    <a:bodyPr/>
                    <a:lstStyle/>
                    <a:p>
                      <a:r>
                        <a:rPr lang="en-US" sz="1700"/>
                        <a:t>interface  </a:t>
                      </a:r>
                    </a:p>
                  </a:txBody>
                  <a:tcPr marL="14504" marR="14504" marT="14504" marB="14504" anchor="ctr">
                    <a:lnL>
                      <a:noFill/>
                    </a:lnL>
                    <a:lnR>
                      <a:noFill/>
                    </a:lnR>
                    <a:lnT>
                      <a:noFill/>
                    </a:lnT>
                    <a:lnB>
                      <a:noFill/>
                    </a:lnB>
                    <a:solidFill>
                      <a:srgbClr val="FFFFFF"/>
                    </a:solidFill>
                  </a:tcPr>
                </a:tc>
                <a:tc>
                  <a:txBody>
                    <a:bodyPr/>
                    <a:lstStyle/>
                    <a:p>
                      <a:r>
                        <a:rPr lang="en-US" sz="1700"/>
                        <a:t>synchronized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4115620933"/>
                  </a:ext>
                </a:extLst>
              </a:tr>
              <a:tr h="285750">
                <a:tc>
                  <a:txBody>
                    <a:bodyPr/>
                    <a:lstStyle/>
                    <a:p>
                      <a:r>
                        <a:rPr lang="en-US" sz="1700"/>
                        <a:t>byte  </a:t>
                      </a:r>
                    </a:p>
                  </a:txBody>
                  <a:tcPr marL="14504" marR="14504" marT="14504" marB="14504" anchor="ctr">
                    <a:lnL>
                      <a:noFill/>
                    </a:lnL>
                    <a:lnR>
                      <a:noFill/>
                    </a:lnR>
                    <a:lnT>
                      <a:noFill/>
                    </a:lnT>
                    <a:lnB>
                      <a:noFill/>
                    </a:lnB>
                    <a:solidFill>
                      <a:srgbClr val="FFFFFF"/>
                    </a:solidFill>
                  </a:tcPr>
                </a:tc>
                <a:tc>
                  <a:txBody>
                    <a:bodyPr/>
                    <a:lstStyle/>
                    <a:p>
                      <a:r>
                        <a:rPr lang="en-US" sz="1700"/>
                        <a:t>extends  </a:t>
                      </a:r>
                    </a:p>
                  </a:txBody>
                  <a:tcPr marL="14504" marR="14504" marT="14504" marB="14504" anchor="ctr">
                    <a:lnL>
                      <a:noFill/>
                    </a:lnL>
                    <a:lnR>
                      <a:noFill/>
                    </a:lnR>
                    <a:lnT>
                      <a:noFill/>
                    </a:lnT>
                    <a:lnB>
                      <a:noFill/>
                    </a:lnB>
                    <a:solidFill>
                      <a:srgbClr val="FFFFFF"/>
                    </a:solidFill>
                  </a:tcPr>
                </a:tc>
                <a:tc>
                  <a:txBody>
                    <a:bodyPr/>
                    <a:lstStyle/>
                    <a:p>
                      <a:r>
                        <a:rPr lang="en-US" sz="1700"/>
                        <a:t>let  </a:t>
                      </a:r>
                    </a:p>
                  </a:txBody>
                  <a:tcPr marL="14504" marR="14504" marT="14504" marB="14504" anchor="ctr">
                    <a:lnL>
                      <a:noFill/>
                    </a:lnL>
                    <a:lnR>
                      <a:noFill/>
                    </a:lnR>
                    <a:lnT>
                      <a:noFill/>
                    </a:lnT>
                    <a:lnB>
                      <a:noFill/>
                    </a:lnB>
                    <a:solidFill>
                      <a:srgbClr val="FFFFFF"/>
                    </a:solidFill>
                  </a:tcPr>
                </a:tc>
                <a:tc>
                  <a:txBody>
                    <a:bodyPr/>
                    <a:lstStyle/>
                    <a:p>
                      <a:r>
                        <a:rPr lang="en-US" sz="1700"/>
                        <a:t>this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1375965306"/>
                  </a:ext>
                </a:extLst>
              </a:tr>
              <a:tr h="285750">
                <a:tc>
                  <a:txBody>
                    <a:bodyPr/>
                    <a:lstStyle/>
                    <a:p>
                      <a:r>
                        <a:rPr lang="en-US" sz="1700"/>
                        <a:t>case  </a:t>
                      </a:r>
                    </a:p>
                  </a:txBody>
                  <a:tcPr marL="14504" marR="14504" marT="14504" marB="14504" anchor="ctr">
                    <a:lnL>
                      <a:noFill/>
                    </a:lnL>
                    <a:lnR>
                      <a:noFill/>
                    </a:lnR>
                    <a:lnT>
                      <a:noFill/>
                    </a:lnT>
                    <a:lnB>
                      <a:noFill/>
                    </a:lnB>
                    <a:solidFill>
                      <a:srgbClr val="FFFFFF"/>
                    </a:solidFill>
                  </a:tcPr>
                </a:tc>
                <a:tc>
                  <a:txBody>
                    <a:bodyPr/>
                    <a:lstStyle/>
                    <a:p>
                      <a:r>
                        <a:rPr lang="en-US" sz="1700"/>
                        <a:t>false  </a:t>
                      </a:r>
                    </a:p>
                  </a:txBody>
                  <a:tcPr marL="14504" marR="14504" marT="14504" marB="14504" anchor="ctr">
                    <a:lnL>
                      <a:noFill/>
                    </a:lnL>
                    <a:lnR>
                      <a:noFill/>
                    </a:lnR>
                    <a:lnT>
                      <a:noFill/>
                    </a:lnT>
                    <a:lnB>
                      <a:noFill/>
                    </a:lnB>
                    <a:solidFill>
                      <a:srgbClr val="FFFFFF"/>
                    </a:solidFill>
                  </a:tcPr>
                </a:tc>
                <a:tc>
                  <a:txBody>
                    <a:bodyPr/>
                    <a:lstStyle/>
                    <a:p>
                      <a:r>
                        <a:rPr lang="en-US" sz="1700"/>
                        <a:t>long  </a:t>
                      </a:r>
                    </a:p>
                  </a:txBody>
                  <a:tcPr marL="14504" marR="14504" marT="14504" marB="14504" anchor="ctr">
                    <a:lnL>
                      <a:noFill/>
                    </a:lnL>
                    <a:lnR>
                      <a:noFill/>
                    </a:lnR>
                    <a:lnT>
                      <a:noFill/>
                    </a:lnT>
                    <a:lnB>
                      <a:noFill/>
                    </a:lnB>
                    <a:solidFill>
                      <a:srgbClr val="FFFFFF"/>
                    </a:solidFill>
                  </a:tcPr>
                </a:tc>
                <a:tc>
                  <a:txBody>
                    <a:bodyPr/>
                    <a:lstStyle/>
                    <a:p>
                      <a:r>
                        <a:rPr lang="en-US" sz="1700"/>
                        <a:t>throw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892038881"/>
                  </a:ext>
                </a:extLst>
              </a:tr>
              <a:tr h="285750">
                <a:tc>
                  <a:txBody>
                    <a:bodyPr/>
                    <a:lstStyle/>
                    <a:p>
                      <a:r>
                        <a:rPr lang="en-US" sz="1700"/>
                        <a:t>catch  </a:t>
                      </a:r>
                    </a:p>
                  </a:txBody>
                  <a:tcPr marL="14504" marR="14504" marT="14504" marB="14504" anchor="ctr">
                    <a:lnL>
                      <a:noFill/>
                    </a:lnL>
                    <a:lnR>
                      <a:noFill/>
                    </a:lnR>
                    <a:lnT>
                      <a:noFill/>
                    </a:lnT>
                    <a:lnB>
                      <a:noFill/>
                    </a:lnB>
                    <a:solidFill>
                      <a:srgbClr val="FFFFFF"/>
                    </a:solidFill>
                  </a:tcPr>
                </a:tc>
                <a:tc>
                  <a:txBody>
                    <a:bodyPr/>
                    <a:lstStyle/>
                    <a:p>
                      <a:r>
                        <a:rPr lang="en-US" sz="1700"/>
                        <a:t>final  </a:t>
                      </a:r>
                    </a:p>
                  </a:txBody>
                  <a:tcPr marL="14504" marR="14504" marT="14504" marB="14504" anchor="ctr">
                    <a:lnL>
                      <a:noFill/>
                    </a:lnL>
                    <a:lnR>
                      <a:noFill/>
                    </a:lnR>
                    <a:lnT>
                      <a:noFill/>
                    </a:lnT>
                    <a:lnB>
                      <a:noFill/>
                    </a:lnB>
                    <a:solidFill>
                      <a:srgbClr val="FFFFFF"/>
                    </a:solidFill>
                  </a:tcPr>
                </a:tc>
                <a:tc>
                  <a:txBody>
                    <a:bodyPr/>
                    <a:lstStyle/>
                    <a:p>
                      <a:r>
                        <a:rPr lang="en-US" sz="1700"/>
                        <a:t>native  </a:t>
                      </a:r>
                    </a:p>
                  </a:txBody>
                  <a:tcPr marL="14504" marR="14504" marT="14504" marB="14504" anchor="ctr">
                    <a:lnL>
                      <a:noFill/>
                    </a:lnL>
                    <a:lnR>
                      <a:noFill/>
                    </a:lnR>
                    <a:lnT>
                      <a:noFill/>
                    </a:lnT>
                    <a:lnB>
                      <a:noFill/>
                    </a:lnB>
                    <a:solidFill>
                      <a:srgbClr val="FFFFFF"/>
                    </a:solidFill>
                  </a:tcPr>
                </a:tc>
                <a:tc>
                  <a:txBody>
                    <a:bodyPr/>
                    <a:lstStyle/>
                    <a:p>
                      <a:r>
                        <a:rPr lang="en-US" sz="1700"/>
                        <a:t>throws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2230377057"/>
                  </a:ext>
                </a:extLst>
              </a:tr>
              <a:tr h="285750">
                <a:tc>
                  <a:txBody>
                    <a:bodyPr/>
                    <a:lstStyle/>
                    <a:p>
                      <a:r>
                        <a:rPr lang="en-US" sz="1700"/>
                        <a:t>char  </a:t>
                      </a:r>
                    </a:p>
                  </a:txBody>
                  <a:tcPr marL="14504" marR="14504" marT="14504" marB="14504" anchor="ctr">
                    <a:lnL>
                      <a:noFill/>
                    </a:lnL>
                    <a:lnR>
                      <a:noFill/>
                    </a:lnR>
                    <a:lnT>
                      <a:noFill/>
                    </a:lnT>
                    <a:lnB>
                      <a:noFill/>
                    </a:lnB>
                    <a:solidFill>
                      <a:srgbClr val="FFFFFF"/>
                    </a:solidFill>
                  </a:tcPr>
                </a:tc>
                <a:tc>
                  <a:txBody>
                    <a:bodyPr/>
                    <a:lstStyle/>
                    <a:p>
                      <a:r>
                        <a:rPr lang="en-US" sz="1700"/>
                        <a:t>finally  </a:t>
                      </a:r>
                    </a:p>
                  </a:txBody>
                  <a:tcPr marL="14504" marR="14504" marT="14504" marB="14504" anchor="ctr">
                    <a:lnL>
                      <a:noFill/>
                    </a:lnL>
                    <a:lnR>
                      <a:noFill/>
                    </a:lnR>
                    <a:lnT>
                      <a:noFill/>
                    </a:lnT>
                    <a:lnB>
                      <a:noFill/>
                    </a:lnB>
                    <a:solidFill>
                      <a:srgbClr val="FFFFFF"/>
                    </a:solidFill>
                  </a:tcPr>
                </a:tc>
                <a:tc>
                  <a:txBody>
                    <a:bodyPr/>
                    <a:lstStyle/>
                    <a:p>
                      <a:r>
                        <a:rPr lang="en-US" sz="1700"/>
                        <a:t>new  </a:t>
                      </a:r>
                    </a:p>
                  </a:txBody>
                  <a:tcPr marL="14504" marR="14504" marT="14504" marB="14504" anchor="ctr">
                    <a:lnL>
                      <a:noFill/>
                    </a:lnL>
                    <a:lnR>
                      <a:noFill/>
                    </a:lnR>
                    <a:lnT>
                      <a:noFill/>
                    </a:lnT>
                    <a:lnB>
                      <a:noFill/>
                    </a:lnB>
                    <a:solidFill>
                      <a:srgbClr val="FFFFFF"/>
                    </a:solidFill>
                  </a:tcPr>
                </a:tc>
                <a:tc>
                  <a:txBody>
                    <a:bodyPr/>
                    <a:lstStyle/>
                    <a:p>
                      <a:r>
                        <a:rPr lang="en-US" sz="1700"/>
                        <a:t>transient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1385944094"/>
                  </a:ext>
                </a:extLst>
              </a:tr>
              <a:tr h="285750">
                <a:tc>
                  <a:txBody>
                    <a:bodyPr/>
                    <a:lstStyle/>
                    <a:p>
                      <a:r>
                        <a:rPr lang="en-US" sz="1700"/>
                        <a:t>class  </a:t>
                      </a:r>
                    </a:p>
                  </a:txBody>
                  <a:tcPr marL="14504" marR="14504" marT="14504" marB="14504" anchor="ctr">
                    <a:lnL>
                      <a:noFill/>
                    </a:lnL>
                    <a:lnR>
                      <a:noFill/>
                    </a:lnR>
                    <a:lnT>
                      <a:noFill/>
                    </a:lnT>
                    <a:lnB>
                      <a:noFill/>
                    </a:lnB>
                    <a:solidFill>
                      <a:srgbClr val="FFFFFF"/>
                    </a:solidFill>
                  </a:tcPr>
                </a:tc>
                <a:tc>
                  <a:txBody>
                    <a:bodyPr/>
                    <a:lstStyle/>
                    <a:p>
                      <a:r>
                        <a:rPr lang="en-US" sz="1700"/>
                        <a:t>float  </a:t>
                      </a:r>
                    </a:p>
                  </a:txBody>
                  <a:tcPr marL="14504" marR="14504" marT="14504" marB="14504" anchor="ctr">
                    <a:lnL>
                      <a:noFill/>
                    </a:lnL>
                    <a:lnR>
                      <a:noFill/>
                    </a:lnR>
                    <a:lnT>
                      <a:noFill/>
                    </a:lnT>
                    <a:lnB>
                      <a:noFill/>
                    </a:lnB>
                    <a:solidFill>
                      <a:srgbClr val="FFFFFF"/>
                    </a:solidFill>
                  </a:tcPr>
                </a:tc>
                <a:tc>
                  <a:txBody>
                    <a:bodyPr/>
                    <a:lstStyle/>
                    <a:p>
                      <a:r>
                        <a:rPr lang="en-US" sz="1700"/>
                        <a:t>null  </a:t>
                      </a:r>
                    </a:p>
                  </a:txBody>
                  <a:tcPr marL="14504" marR="14504" marT="14504" marB="14504" anchor="ctr">
                    <a:lnL>
                      <a:noFill/>
                    </a:lnL>
                    <a:lnR>
                      <a:noFill/>
                    </a:lnR>
                    <a:lnT>
                      <a:noFill/>
                    </a:lnT>
                    <a:lnB>
                      <a:noFill/>
                    </a:lnB>
                    <a:solidFill>
                      <a:srgbClr val="FFFFFF"/>
                    </a:solidFill>
                  </a:tcPr>
                </a:tc>
                <a:tc>
                  <a:txBody>
                    <a:bodyPr/>
                    <a:lstStyle/>
                    <a:p>
                      <a:r>
                        <a:rPr lang="en-US" sz="1700"/>
                        <a:t>true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2457658061"/>
                  </a:ext>
                </a:extLst>
              </a:tr>
              <a:tr h="285750">
                <a:tc>
                  <a:txBody>
                    <a:bodyPr/>
                    <a:lstStyle/>
                    <a:p>
                      <a:r>
                        <a:rPr lang="en-US" sz="1700"/>
                        <a:t>const  </a:t>
                      </a:r>
                    </a:p>
                  </a:txBody>
                  <a:tcPr marL="14504" marR="14504" marT="14504" marB="14504" anchor="ctr">
                    <a:lnL>
                      <a:noFill/>
                    </a:lnL>
                    <a:lnR>
                      <a:noFill/>
                    </a:lnR>
                    <a:lnT>
                      <a:noFill/>
                    </a:lnT>
                    <a:lnB>
                      <a:noFill/>
                    </a:lnB>
                    <a:solidFill>
                      <a:srgbClr val="FFFFFF"/>
                    </a:solidFill>
                  </a:tcPr>
                </a:tc>
                <a:tc>
                  <a:txBody>
                    <a:bodyPr/>
                    <a:lstStyle/>
                    <a:p>
                      <a:r>
                        <a:rPr lang="en-US" sz="1700"/>
                        <a:t>for  </a:t>
                      </a:r>
                    </a:p>
                  </a:txBody>
                  <a:tcPr marL="14504" marR="14504" marT="14504" marB="14504" anchor="ctr">
                    <a:lnL>
                      <a:noFill/>
                    </a:lnL>
                    <a:lnR>
                      <a:noFill/>
                    </a:lnR>
                    <a:lnT>
                      <a:noFill/>
                    </a:lnT>
                    <a:lnB>
                      <a:noFill/>
                    </a:lnB>
                    <a:solidFill>
                      <a:srgbClr val="FFFFFF"/>
                    </a:solidFill>
                  </a:tcPr>
                </a:tc>
                <a:tc>
                  <a:txBody>
                    <a:bodyPr/>
                    <a:lstStyle/>
                    <a:p>
                      <a:r>
                        <a:rPr lang="en-US" sz="1700"/>
                        <a:t>package  </a:t>
                      </a:r>
                    </a:p>
                  </a:txBody>
                  <a:tcPr marL="14504" marR="14504" marT="14504" marB="14504" anchor="ctr">
                    <a:lnL>
                      <a:noFill/>
                    </a:lnL>
                    <a:lnR>
                      <a:noFill/>
                    </a:lnR>
                    <a:lnT>
                      <a:noFill/>
                    </a:lnT>
                    <a:lnB>
                      <a:noFill/>
                    </a:lnB>
                    <a:solidFill>
                      <a:srgbClr val="FFFFFF"/>
                    </a:solidFill>
                  </a:tcPr>
                </a:tc>
                <a:tc>
                  <a:txBody>
                    <a:bodyPr/>
                    <a:lstStyle/>
                    <a:p>
                      <a:r>
                        <a:rPr lang="en-US" sz="1700"/>
                        <a:t>try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1639693778"/>
                  </a:ext>
                </a:extLst>
              </a:tr>
              <a:tr h="285750">
                <a:tc>
                  <a:txBody>
                    <a:bodyPr/>
                    <a:lstStyle/>
                    <a:p>
                      <a:r>
                        <a:rPr lang="en-US" sz="1700" dirty="0"/>
                        <a:t>continue  </a:t>
                      </a:r>
                    </a:p>
                  </a:txBody>
                  <a:tcPr marL="14504" marR="14504" marT="14504" marB="14504" anchor="ctr">
                    <a:lnL>
                      <a:noFill/>
                    </a:lnL>
                    <a:lnR>
                      <a:noFill/>
                    </a:lnR>
                    <a:lnT>
                      <a:noFill/>
                    </a:lnT>
                    <a:lnB>
                      <a:noFill/>
                    </a:lnB>
                    <a:solidFill>
                      <a:srgbClr val="FFFFFF"/>
                    </a:solidFill>
                  </a:tcPr>
                </a:tc>
                <a:tc>
                  <a:txBody>
                    <a:bodyPr/>
                    <a:lstStyle/>
                    <a:p>
                      <a:r>
                        <a:rPr lang="en-US" sz="1700"/>
                        <a:t>function  </a:t>
                      </a:r>
                    </a:p>
                  </a:txBody>
                  <a:tcPr marL="14504" marR="14504" marT="14504" marB="14504" anchor="ctr">
                    <a:lnL>
                      <a:noFill/>
                    </a:lnL>
                    <a:lnR>
                      <a:noFill/>
                    </a:lnR>
                    <a:lnT>
                      <a:noFill/>
                    </a:lnT>
                    <a:lnB>
                      <a:noFill/>
                    </a:lnB>
                    <a:solidFill>
                      <a:srgbClr val="FFFFFF"/>
                    </a:solidFill>
                  </a:tcPr>
                </a:tc>
                <a:tc>
                  <a:txBody>
                    <a:bodyPr/>
                    <a:lstStyle/>
                    <a:p>
                      <a:r>
                        <a:rPr lang="en-US" sz="1700"/>
                        <a:t>private  </a:t>
                      </a:r>
                    </a:p>
                  </a:txBody>
                  <a:tcPr marL="14504" marR="14504" marT="14504" marB="14504" anchor="ctr">
                    <a:lnL>
                      <a:noFill/>
                    </a:lnL>
                    <a:lnR>
                      <a:noFill/>
                    </a:lnR>
                    <a:lnT>
                      <a:noFill/>
                    </a:lnT>
                    <a:lnB>
                      <a:noFill/>
                    </a:lnB>
                    <a:solidFill>
                      <a:srgbClr val="FFFFFF"/>
                    </a:solidFill>
                  </a:tcPr>
                </a:tc>
                <a:tc>
                  <a:txBody>
                    <a:bodyPr/>
                    <a:lstStyle/>
                    <a:p>
                      <a:r>
                        <a:rPr lang="en-US" sz="1700"/>
                        <a:t>typeof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1330435784"/>
                  </a:ext>
                </a:extLst>
              </a:tr>
              <a:tr h="285750">
                <a:tc>
                  <a:txBody>
                    <a:bodyPr/>
                    <a:lstStyle/>
                    <a:p>
                      <a:r>
                        <a:rPr lang="en-US" sz="1700"/>
                        <a:t>debugger  </a:t>
                      </a:r>
                    </a:p>
                  </a:txBody>
                  <a:tcPr marL="14504" marR="14504" marT="14504" marB="14504" anchor="ctr">
                    <a:lnL>
                      <a:noFill/>
                    </a:lnL>
                    <a:lnR>
                      <a:noFill/>
                    </a:lnR>
                    <a:lnT>
                      <a:noFill/>
                    </a:lnT>
                    <a:lnB>
                      <a:noFill/>
                    </a:lnB>
                    <a:solidFill>
                      <a:srgbClr val="FFFFFF"/>
                    </a:solidFill>
                  </a:tcPr>
                </a:tc>
                <a:tc>
                  <a:txBody>
                    <a:bodyPr/>
                    <a:lstStyle/>
                    <a:p>
                      <a:r>
                        <a:rPr lang="en-US" sz="1700"/>
                        <a:t>goto  </a:t>
                      </a:r>
                    </a:p>
                  </a:txBody>
                  <a:tcPr marL="14504" marR="14504" marT="14504" marB="14504" anchor="ctr">
                    <a:lnL>
                      <a:noFill/>
                    </a:lnL>
                    <a:lnR>
                      <a:noFill/>
                    </a:lnR>
                    <a:lnT>
                      <a:noFill/>
                    </a:lnT>
                    <a:lnB>
                      <a:noFill/>
                    </a:lnB>
                    <a:solidFill>
                      <a:srgbClr val="FFFFFF"/>
                    </a:solidFill>
                  </a:tcPr>
                </a:tc>
                <a:tc>
                  <a:txBody>
                    <a:bodyPr/>
                    <a:lstStyle/>
                    <a:p>
                      <a:r>
                        <a:rPr lang="en-US" sz="1700"/>
                        <a:t>protected  </a:t>
                      </a:r>
                    </a:p>
                  </a:txBody>
                  <a:tcPr marL="14504" marR="14504" marT="14504" marB="14504" anchor="ctr">
                    <a:lnL>
                      <a:noFill/>
                    </a:lnL>
                    <a:lnR>
                      <a:noFill/>
                    </a:lnR>
                    <a:lnT>
                      <a:noFill/>
                    </a:lnT>
                    <a:lnB>
                      <a:noFill/>
                    </a:lnB>
                    <a:solidFill>
                      <a:srgbClr val="FFFFFF"/>
                    </a:solidFill>
                  </a:tcPr>
                </a:tc>
                <a:tc>
                  <a:txBody>
                    <a:bodyPr/>
                    <a:lstStyle/>
                    <a:p>
                      <a:r>
                        <a:rPr lang="en-US" sz="1700"/>
                        <a:t>var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2374229658"/>
                  </a:ext>
                </a:extLst>
              </a:tr>
              <a:tr h="285750">
                <a:tc>
                  <a:txBody>
                    <a:bodyPr/>
                    <a:lstStyle/>
                    <a:p>
                      <a:r>
                        <a:rPr lang="en-US" sz="1700"/>
                        <a:t>default  </a:t>
                      </a:r>
                    </a:p>
                  </a:txBody>
                  <a:tcPr marL="14504" marR="14504" marT="14504" marB="14504" anchor="ctr">
                    <a:lnL>
                      <a:noFill/>
                    </a:lnL>
                    <a:lnR>
                      <a:noFill/>
                    </a:lnR>
                    <a:lnT>
                      <a:noFill/>
                    </a:lnT>
                    <a:lnB>
                      <a:noFill/>
                    </a:lnB>
                    <a:solidFill>
                      <a:srgbClr val="FFFFFF"/>
                    </a:solidFill>
                  </a:tcPr>
                </a:tc>
                <a:tc>
                  <a:txBody>
                    <a:bodyPr/>
                    <a:lstStyle/>
                    <a:p>
                      <a:r>
                        <a:rPr lang="en-US" sz="1700"/>
                        <a:t>if  </a:t>
                      </a:r>
                    </a:p>
                  </a:txBody>
                  <a:tcPr marL="14504" marR="14504" marT="14504" marB="14504" anchor="ctr">
                    <a:lnL>
                      <a:noFill/>
                    </a:lnL>
                    <a:lnR>
                      <a:noFill/>
                    </a:lnR>
                    <a:lnT>
                      <a:noFill/>
                    </a:lnT>
                    <a:lnB>
                      <a:noFill/>
                    </a:lnB>
                    <a:solidFill>
                      <a:srgbClr val="FFFFFF"/>
                    </a:solidFill>
                  </a:tcPr>
                </a:tc>
                <a:tc>
                  <a:txBody>
                    <a:bodyPr/>
                    <a:lstStyle/>
                    <a:p>
                      <a:r>
                        <a:rPr lang="en-US" sz="1700"/>
                        <a:t>public  </a:t>
                      </a:r>
                    </a:p>
                  </a:txBody>
                  <a:tcPr marL="14504" marR="14504" marT="14504" marB="14504" anchor="ctr">
                    <a:lnL>
                      <a:noFill/>
                    </a:lnL>
                    <a:lnR>
                      <a:noFill/>
                    </a:lnR>
                    <a:lnT>
                      <a:noFill/>
                    </a:lnT>
                    <a:lnB>
                      <a:noFill/>
                    </a:lnB>
                    <a:solidFill>
                      <a:srgbClr val="FFFFFF"/>
                    </a:solidFill>
                  </a:tcPr>
                </a:tc>
                <a:tc>
                  <a:txBody>
                    <a:bodyPr/>
                    <a:lstStyle/>
                    <a:p>
                      <a:r>
                        <a:rPr lang="en-US" sz="1700"/>
                        <a:t>void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3605940181"/>
                  </a:ext>
                </a:extLst>
              </a:tr>
              <a:tr h="285750">
                <a:tc>
                  <a:txBody>
                    <a:bodyPr/>
                    <a:lstStyle/>
                    <a:p>
                      <a:r>
                        <a:rPr lang="en-US" sz="1700"/>
                        <a:t>delete  </a:t>
                      </a:r>
                    </a:p>
                  </a:txBody>
                  <a:tcPr marL="14504" marR="14504" marT="14504" marB="14504" anchor="ctr">
                    <a:lnL>
                      <a:noFill/>
                    </a:lnL>
                    <a:lnR>
                      <a:noFill/>
                    </a:lnR>
                    <a:lnT>
                      <a:noFill/>
                    </a:lnT>
                    <a:lnB>
                      <a:noFill/>
                    </a:lnB>
                    <a:solidFill>
                      <a:srgbClr val="FFFFFF"/>
                    </a:solidFill>
                  </a:tcPr>
                </a:tc>
                <a:tc>
                  <a:txBody>
                    <a:bodyPr/>
                    <a:lstStyle/>
                    <a:p>
                      <a:r>
                        <a:rPr lang="en-US" sz="1700"/>
                        <a:t>implements  </a:t>
                      </a:r>
                    </a:p>
                  </a:txBody>
                  <a:tcPr marL="14504" marR="14504" marT="14504" marB="14504" anchor="ctr">
                    <a:lnL>
                      <a:noFill/>
                    </a:lnL>
                    <a:lnR>
                      <a:noFill/>
                    </a:lnR>
                    <a:lnT>
                      <a:noFill/>
                    </a:lnT>
                    <a:lnB>
                      <a:noFill/>
                    </a:lnB>
                    <a:solidFill>
                      <a:srgbClr val="FFFFFF"/>
                    </a:solidFill>
                  </a:tcPr>
                </a:tc>
                <a:tc>
                  <a:txBody>
                    <a:bodyPr/>
                    <a:lstStyle/>
                    <a:p>
                      <a:r>
                        <a:rPr lang="en-US" sz="1700"/>
                        <a:t>return  </a:t>
                      </a:r>
                    </a:p>
                  </a:txBody>
                  <a:tcPr marL="14504" marR="14504" marT="14504" marB="14504" anchor="ctr">
                    <a:lnL>
                      <a:noFill/>
                    </a:lnL>
                    <a:lnR>
                      <a:noFill/>
                    </a:lnR>
                    <a:lnT>
                      <a:noFill/>
                    </a:lnT>
                    <a:lnB>
                      <a:noFill/>
                    </a:lnB>
                    <a:solidFill>
                      <a:srgbClr val="FFFFFF"/>
                    </a:solidFill>
                  </a:tcPr>
                </a:tc>
                <a:tc>
                  <a:txBody>
                    <a:bodyPr/>
                    <a:lstStyle/>
                    <a:p>
                      <a:r>
                        <a:rPr lang="en-US" sz="1700"/>
                        <a:t>volatile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1724390109"/>
                  </a:ext>
                </a:extLst>
              </a:tr>
              <a:tr h="285750">
                <a:tc>
                  <a:txBody>
                    <a:bodyPr/>
                    <a:lstStyle/>
                    <a:p>
                      <a:r>
                        <a:rPr lang="en-US" sz="1700"/>
                        <a:t>do  </a:t>
                      </a:r>
                    </a:p>
                  </a:txBody>
                  <a:tcPr marL="14504" marR="14504" marT="14504" marB="14504" anchor="ctr">
                    <a:lnL>
                      <a:noFill/>
                    </a:lnL>
                    <a:lnR>
                      <a:noFill/>
                    </a:lnR>
                    <a:lnT>
                      <a:noFill/>
                    </a:lnT>
                    <a:lnB>
                      <a:noFill/>
                    </a:lnB>
                    <a:solidFill>
                      <a:srgbClr val="FFFFFF"/>
                    </a:solidFill>
                  </a:tcPr>
                </a:tc>
                <a:tc>
                  <a:txBody>
                    <a:bodyPr/>
                    <a:lstStyle/>
                    <a:p>
                      <a:r>
                        <a:rPr lang="en-US" sz="1700"/>
                        <a:t>import  </a:t>
                      </a:r>
                    </a:p>
                  </a:txBody>
                  <a:tcPr marL="14504" marR="14504" marT="14504" marB="14504" anchor="ctr">
                    <a:lnL>
                      <a:noFill/>
                    </a:lnL>
                    <a:lnR>
                      <a:noFill/>
                    </a:lnR>
                    <a:lnT>
                      <a:noFill/>
                    </a:lnT>
                    <a:lnB>
                      <a:noFill/>
                    </a:lnB>
                    <a:solidFill>
                      <a:srgbClr val="FFFFFF"/>
                    </a:solidFill>
                  </a:tcPr>
                </a:tc>
                <a:tc>
                  <a:txBody>
                    <a:bodyPr/>
                    <a:lstStyle/>
                    <a:p>
                      <a:r>
                        <a:rPr lang="en-US" sz="1700"/>
                        <a:t>short  </a:t>
                      </a:r>
                    </a:p>
                  </a:txBody>
                  <a:tcPr marL="14504" marR="14504" marT="14504" marB="14504" anchor="ctr">
                    <a:lnL>
                      <a:noFill/>
                    </a:lnL>
                    <a:lnR>
                      <a:noFill/>
                    </a:lnR>
                    <a:lnT>
                      <a:noFill/>
                    </a:lnT>
                    <a:lnB>
                      <a:noFill/>
                    </a:lnB>
                    <a:solidFill>
                      <a:srgbClr val="FFFFFF"/>
                    </a:solidFill>
                  </a:tcPr>
                </a:tc>
                <a:tc>
                  <a:txBody>
                    <a:bodyPr/>
                    <a:lstStyle/>
                    <a:p>
                      <a:r>
                        <a:rPr lang="en-US" sz="1700"/>
                        <a:t>while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1840879513"/>
                  </a:ext>
                </a:extLst>
              </a:tr>
              <a:tr h="285750">
                <a:tc>
                  <a:txBody>
                    <a:bodyPr/>
                    <a:lstStyle/>
                    <a:p>
                      <a:r>
                        <a:rPr lang="en-US" sz="1700"/>
                        <a:t>double  </a:t>
                      </a:r>
                    </a:p>
                  </a:txBody>
                  <a:tcPr marL="14504" marR="14504" marT="14504" marB="14504" anchor="ctr">
                    <a:lnL>
                      <a:noFill/>
                    </a:lnL>
                    <a:lnR>
                      <a:noFill/>
                    </a:lnR>
                    <a:lnT>
                      <a:noFill/>
                    </a:lnT>
                    <a:lnB>
                      <a:noFill/>
                    </a:lnB>
                    <a:solidFill>
                      <a:srgbClr val="FFFFFF"/>
                    </a:solidFill>
                  </a:tcPr>
                </a:tc>
                <a:tc>
                  <a:txBody>
                    <a:bodyPr/>
                    <a:lstStyle/>
                    <a:p>
                      <a:r>
                        <a:rPr lang="en-US" sz="1700"/>
                        <a:t>in  </a:t>
                      </a:r>
                    </a:p>
                  </a:txBody>
                  <a:tcPr marL="14504" marR="14504" marT="14504" marB="14504" anchor="ctr">
                    <a:lnL>
                      <a:noFill/>
                    </a:lnL>
                    <a:lnR>
                      <a:noFill/>
                    </a:lnR>
                    <a:lnT>
                      <a:noFill/>
                    </a:lnT>
                    <a:lnB>
                      <a:noFill/>
                    </a:lnB>
                    <a:solidFill>
                      <a:srgbClr val="FFFFFF"/>
                    </a:solidFill>
                  </a:tcPr>
                </a:tc>
                <a:tc>
                  <a:txBody>
                    <a:bodyPr/>
                    <a:lstStyle/>
                    <a:p>
                      <a:r>
                        <a:rPr lang="en-US" sz="1700"/>
                        <a:t>static  </a:t>
                      </a:r>
                    </a:p>
                  </a:txBody>
                  <a:tcPr marL="14504" marR="14504" marT="14504" marB="14504" anchor="ctr">
                    <a:lnL>
                      <a:noFill/>
                    </a:lnL>
                    <a:lnR>
                      <a:noFill/>
                    </a:lnR>
                    <a:lnT>
                      <a:noFill/>
                    </a:lnT>
                    <a:lnB>
                      <a:noFill/>
                    </a:lnB>
                    <a:solidFill>
                      <a:srgbClr val="FFFFFF"/>
                    </a:solidFill>
                  </a:tcPr>
                </a:tc>
                <a:tc>
                  <a:txBody>
                    <a:bodyPr/>
                    <a:lstStyle/>
                    <a:p>
                      <a:r>
                        <a:rPr lang="en-US" sz="1700" dirty="0"/>
                        <a:t>with </a:t>
                      </a:r>
                    </a:p>
                  </a:txBody>
                  <a:tcPr marL="14504" marR="14504" marT="14504" marB="14504" anchor="ctr">
                    <a:lnL>
                      <a:noFill/>
                    </a:lnL>
                    <a:lnR>
                      <a:noFill/>
                    </a:lnR>
                    <a:lnT>
                      <a:noFill/>
                    </a:lnT>
                    <a:lnB>
                      <a:noFill/>
                    </a:lnB>
                    <a:solidFill>
                      <a:srgbClr val="FFFFFF"/>
                    </a:solidFill>
                  </a:tcPr>
                </a:tc>
                <a:extLst>
                  <a:ext uri="{0D108BD9-81ED-4DB2-BD59-A6C34878D82A}">
                    <a16:rowId xmlns:a16="http://schemas.microsoft.com/office/drawing/2014/main" val="226904054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4A5-A26D-4EDE-A446-8277E0F22FF9}"/>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772EDCF6-A556-4D8B-BEBE-6E01B9CCBE1E}"/>
              </a:ext>
            </a:extLst>
          </p:cNvPr>
          <p:cNvSpPr>
            <a:spLocks noGrp="1"/>
          </p:cNvSpPr>
          <p:nvPr>
            <p:ph type="body" sz="quarter" idx="10"/>
          </p:nvPr>
        </p:nvSpPr>
        <p:spPr>
          <a:xfrm>
            <a:off x="532660" y="1371601"/>
            <a:ext cx="10973540" cy="4114799"/>
          </a:xfrm>
        </p:spPr>
        <p:txBody>
          <a:bodyPr/>
          <a:lstStyle/>
          <a:p>
            <a:r>
              <a:rPr lang="en-US" sz="1200" dirty="0"/>
              <a:t>Block</a:t>
            </a:r>
          </a:p>
          <a:p>
            <a:r>
              <a:rPr lang="en-US" sz="1200" dirty="0"/>
              <a:t>{</a:t>
            </a:r>
          </a:p>
          <a:p>
            <a:r>
              <a:rPr lang="en-US" sz="1200" dirty="0"/>
              <a:t>first statement;</a:t>
            </a:r>
          </a:p>
          <a:p>
            <a:r>
              <a:rPr lang="en-US" sz="1200" dirty="0"/>
              <a:t>second statement;</a:t>
            </a:r>
          </a:p>
          <a:p>
            <a:r>
              <a:rPr lang="en-US" sz="1200" dirty="0"/>
              <a:t>...</a:t>
            </a:r>
          </a:p>
          <a:p>
            <a:r>
              <a:rPr lang="en-US" sz="1200" dirty="0"/>
              <a:t>}</a:t>
            </a:r>
          </a:p>
          <a:p>
            <a:r>
              <a:rPr lang="en-US" sz="1200" dirty="0"/>
              <a:t>Break</a:t>
            </a:r>
          </a:p>
          <a:p>
            <a:r>
              <a:rPr lang="en-US" sz="1200" dirty="0"/>
              <a:t>for (let </a:t>
            </a:r>
            <a:r>
              <a:rPr lang="en-US" sz="1200" dirty="0" err="1"/>
              <a:t>i</a:t>
            </a:r>
            <a:r>
              <a:rPr lang="en-US" sz="1200" dirty="0"/>
              <a:t> = 5; </a:t>
            </a:r>
            <a:r>
              <a:rPr lang="en-US" sz="1200" dirty="0" err="1"/>
              <a:t>i</a:t>
            </a:r>
            <a:r>
              <a:rPr lang="en-US" sz="1200" dirty="0"/>
              <a:t> &lt; 50; </a:t>
            </a:r>
            <a:r>
              <a:rPr lang="en-US" sz="1200" dirty="0" err="1"/>
              <a:t>i</a:t>
            </a:r>
            <a:r>
              <a:rPr lang="en-US" sz="1200" dirty="0"/>
              <a:t>++) {</a:t>
            </a:r>
          </a:p>
          <a:p>
            <a:r>
              <a:rPr lang="en-US" sz="1200" dirty="0"/>
              <a:t>  if (</a:t>
            </a:r>
            <a:r>
              <a:rPr lang="en-US" sz="1200" dirty="0" err="1"/>
              <a:t>i</a:t>
            </a:r>
            <a:r>
              <a:rPr lang="en-US" sz="1200" dirty="0"/>
              <a:t> % 3 === 0 &amp;&amp; </a:t>
            </a:r>
            <a:r>
              <a:rPr lang="en-US" sz="1200" dirty="0" err="1"/>
              <a:t>i</a:t>
            </a:r>
            <a:r>
              <a:rPr lang="en-US" sz="1200" dirty="0"/>
              <a:t> % 5 === 0) {</a:t>
            </a:r>
          </a:p>
          <a:p>
            <a:r>
              <a:rPr lang="en-US" sz="1200" dirty="0"/>
              <a:t>    console.log(`The division reminder of the number ${</a:t>
            </a:r>
            <a:r>
              <a:rPr lang="en-US" sz="1200" dirty="0" err="1"/>
              <a:t>i</a:t>
            </a:r>
            <a:r>
              <a:rPr lang="en-US" sz="1200" dirty="0"/>
              <a:t>} is 0`);</a:t>
            </a:r>
          </a:p>
          <a:p>
            <a:r>
              <a:rPr lang="en-US" sz="1200" dirty="0"/>
              <a:t>    break;</a:t>
            </a:r>
          </a:p>
          <a:p>
            <a:r>
              <a:rPr lang="en-US" sz="1200" dirty="0"/>
              <a:t>  }</a:t>
            </a:r>
          </a:p>
          <a:p>
            <a:r>
              <a:rPr lang="en-US" sz="1200" dirty="0"/>
              <a:t>  console.log(</a:t>
            </a:r>
            <a:r>
              <a:rPr lang="en-US" sz="1200" dirty="0" err="1"/>
              <a:t>i</a:t>
            </a:r>
            <a:r>
              <a:rPr lang="en-US" sz="1200" dirty="0"/>
              <a:t>);</a:t>
            </a:r>
          </a:p>
          <a:p>
            <a:r>
              <a:rPr lang="en-US" sz="1200" dirty="0"/>
              <a:t>}</a:t>
            </a:r>
          </a:p>
        </p:txBody>
      </p:sp>
      <p:sp>
        <p:nvSpPr>
          <p:cNvPr id="5" name="Rectangle 2">
            <a:extLst>
              <a:ext uri="{FF2B5EF4-FFF2-40B4-BE49-F238E27FC236}">
                <a16:creationId xmlns:a16="http://schemas.microsoft.com/office/drawing/2014/main" id="{835B1C5E-F320-49F6-ADD1-F7C8A5BE7DB1}"/>
              </a:ext>
            </a:extLst>
          </p:cNvPr>
          <p:cNvSpPr>
            <a:spLocks noChangeArrowheads="1"/>
          </p:cNvSpPr>
          <p:nvPr/>
        </p:nvSpPr>
        <p:spPr bwMode="auto">
          <a:xfrm>
            <a:off x="0" y="0"/>
            <a:ext cx="12192000" cy="457200"/>
          </a:xfrm>
          <a:prstGeom prst="rect">
            <a:avLst/>
          </a:prstGeom>
          <a:solidFill>
            <a:srgbClr val="2929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38725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6D9EF"/>
                </a:solidFill>
                <a:effectLst/>
                <a:latin typeface="Arial Unicode MS"/>
              </a:rPr>
              <a:t>for</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66D9EF"/>
                </a:solidFill>
                <a:effectLst/>
                <a:latin typeface="Arial Unicode MS"/>
              </a:rPr>
              <a:t>let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6E22E"/>
                </a:solidFill>
                <a:effectLst/>
                <a:latin typeface="Arial Unicode MS"/>
              </a:rPr>
              <a:t>i</a:t>
            </a:r>
            <a:r>
              <a:rPr kumimoji="0" lang="en-US" altLang="en-US" sz="1000" b="0" i="0" u="none" strike="noStrike" cap="none" normalizeH="0" baseline="0">
                <a:ln>
                  <a:noFill/>
                </a:ln>
                <a:solidFill>
                  <a:srgbClr val="EFF0F9"/>
                </a:solidFill>
                <a:effectLst/>
                <a:latin typeface="Arial Unicode MS"/>
              </a:rPr>
              <a:t> </a:t>
            </a:r>
            <a:r>
              <a:rPr kumimoji="0" lang="en-US" altLang="en-US" sz="1800" b="0" i="0" u="none" strike="noStrike" cap="none" normalizeH="0" baseline="0">
                <a:ln>
                  <a:noFill/>
                </a:ln>
                <a:solidFill>
                  <a:srgbClr val="F92672"/>
                </a:solidFill>
                <a:effectLst/>
                <a:latin typeface="Arial" panose="020B0604020202020204" pitchFamily="34" charset="0"/>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E81FF"/>
                </a:solidFill>
                <a:effectLst/>
                <a:latin typeface="Arial Unicode MS"/>
              </a:rPr>
              <a:t>5</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6E22E"/>
                </a:solidFill>
                <a:effectLst/>
                <a:latin typeface="Arial Unicode MS"/>
              </a:rPr>
              <a:t>i</a:t>
            </a:r>
            <a:r>
              <a:rPr kumimoji="0" lang="en-US" altLang="en-US" sz="1000" b="0" i="0" u="none" strike="noStrike" cap="none" normalizeH="0" baseline="0">
                <a:ln>
                  <a:noFill/>
                </a:ln>
                <a:solidFill>
                  <a:srgbClr val="EFF0F9"/>
                </a:solidFill>
                <a:effectLst/>
                <a:latin typeface="Arial Unicode MS"/>
              </a:rPr>
              <a:t> </a:t>
            </a:r>
            <a:r>
              <a:rPr kumimoji="0" lang="en-US" altLang="en-US" sz="1800" b="0" i="0" u="none" strike="noStrike" cap="none" normalizeH="0" baseline="0">
                <a:ln>
                  <a:noFill/>
                </a:ln>
                <a:solidFill>
                  <a:srgbClr val="F92672"/>
                </a:solidFill>
                <a:effectLst/>
                <a:latin typeface="Arial" panose="020B0604020202020204" pitchFamily="34" charset="0"/>
              </a:rPr>
              <a:t>&lt;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E81FF"/>
                </a:solidFill>
                <a:effectLst/>
                <a:latin typeface="Arial Unicode MS"/>
              </a:rPr>
              <a:t>50</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6E22E"/>
                </a:solidFill>
                <a:effectLst/>
                <a:latin typeface="Arial Unicode MS"/>
              </a:rPr>
              <a:t>i</a:t>
            </a:r>
            <a:r>
              <a:rPr kumimoji="0" lang="en-US" altLang="en-US" sz="1800" b="0" i="0" u="none" strike="noStrike" cap="none" normalizeH="0" baseline="0">
                <a:ln>
                  <a:noFill/>
                </a:ln>
                <a:solidFill>
                  <a:srgbClr val="F92672"/>
                </a:solidFill>
                <a:effectLst/>
                <a:latin typeface="Arial" panose="020B0604020202020204" pitchFamily="34" charset="0"/>
              </a:rPr>
              <a:t>++</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66D9EF"/>
                </a:solidFill>
                <a:effectLst/>
                <a:latin typeface="Arial Unicode MS"/>
              </a:rPr>
              <a:t>if</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A6E22E"/>
                </a:solidFill>
                <a:effectLst/>
                <a:latin typeface="Arial Unicode MS"/>
              </a:rPr>
              <a:t>i</a:t>
            </a:r>
            <a:r>
              <a:rPr kumimoji="0" lang="en-US" altLang="en-US" sz="1000" b="0" i="0" u="none" strike="noStrike" cap="none" normalizeH="0" baseline="0">
                <a:ln>
                  <a:noFill/>
                </a:ln>
                <a:solidFill>
                  <a:srgbClr val="EFF0F9"/>
                </a:solidFill>
                <a:effectLst/>
                <a:latin typeface="Arial Unicode MS"/>
              </a:rPr>
              <a:t> </a:t>
            </a:r>
            <a:r>
              <a:rPr kumimoji="0" lang="en-US" altLang="en-US" sz="1800" b="0" i="0" u="none" strike="noStrike" cap="none" normalizeH="0" baseline="0">
                <a:ln>
                  <a:noFill/>
                </a:ln>
                <a:solidFill>
                  <a:srgbClr val="F92672"/>
                </a:solidFill>
                <a:effectLst/>
                <a:latin typeface="Arial" panose="020B0604020202020204" pitchFamily="34" charset="0"/>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E81FF"/>
                </a:solidFill>
                <a:effectLst/>
                <a:latin typeface="Arial Unicode MS"/>
              </a:rPr>
              <a:t>3</a:t>
            </a:r>
            <a:r>
              <a:rPr kumimoji="0" lang="en-US" altLang="en-US" sz="1000" b="0" i="0" u="none" strike="noStrike" cap="none" normalizeH="0" baseline="0">
                <a:ln>
                  <a:noFill/>
                </a:ln>
                <a:solidFill>
                  <a:srgbClr val="EFF0F9"/>
                </a:solidFill>
                <a:effectLst/>
                <a:latin typeface="Arial Unicode MS"/>
              </a:rPr>
              <a:t> </a:t>
            </a:r>
            <a:r>
              <a:rPr kumimoji="0" lang="en-US" altLang="en-US" sz="1800" b="0" i="0" u="none" strike="noStrike" cap="none" normalizeH="0" baseline="0">
                <a:ln>
                  <a:noFill/>
                </a:ln>
                <a:solidFill>
                  <a:srgbClr val="F92672"/>
                </a:solidFill>
                <a:effectLst/>
                <a:latin typeface="Arial" panose="020B0604020202020204" pitchFamily="34" charset="0"/>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E81FF"/>
                </a:solidFill>
                <a:effectLst/>
                <a:latin typeface="Arial Unicode MS"/>
              </a:rPr>
              <a:t>0</a:t>
            </a:r>
            <a:r>
              <a:rPr kumimoji="0" lang="en-US" altLang="en-US" sz="1000" b="0" i="0" u="none" strike="noStrike" cap="none" normalizeH="0" baseline="0">
                <a:ln>
                  <a:noFill/>
                </a:ln>
                <a:solidFill>
                  <a:srgbClr val="EFF0F9"/>
                </a:solidFill>
                <a:effectLst/>
                <a:latin typeface="Arial Unicode MS"/>
              </a:rPr>
              <a:t> </a:t>
            </a:r>
            <a:r>
              <a:rPr kumimoji="0" lang="en-US" altLang="en-US" sz="1800" b="0" i="0" u="none" strike="noStrike" cap="none" normalizeH="0" baseline="0">
                <a:ln>
                  <a:noFill/>
                </a:ln>
                <a:solidFill>
                  <a:srgbClr val="F92672"/>
                </a:solidFill>
                <a:effectLst/>
                <a:latin typeface="Arial" panose="020B0604020202020204" pitchFamily="34" charset="0"/>
              </a:rPr>
              <a:t>&amp;&amp;</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6E22E"/>
                </a:solidFill>
                <a:effectLst/>
                <a:latin typeface="Arial Unicode MS"/>
              </a:rPr>
              <a:t>i</a:t>
            </a:r>
            <a:r>
              <a:rPr kumimoji="0" lang="en-US" altLang="en-US" sz="1000" b="0" i="0" u="none" strike="noStrike" cap="none" normalizeH="0" baseline="0">
                <a:ln>
                  <a:noFill/>
                </a:ln>
                <a:solidFill>
                  <a:srgbClr val="EFF0F9"/>
                </a:solidFill>
                <a:effectLst/>
                <a:latin typeface="Arial Unicode MS"/>
              </a:rPr>
              <a:t> </a:t>
            </a:r>
            <a:r>
              <a:rPr kumimoji="0" lang="en-US" altLang="en-US" sz="1800" b="0" i="0" u="none" strike="noStrike" cap="none" normalizeH="0" baseline="0">
                <a:ln>
                  <a:noFill/>
                </a:ln>
                <a:solidFill>
                  <a:srgbClr val="F92672"/>
                </a:solidFill>
                <a:effectLst/>
                <a:latin typeface="Arial" panose="020B0604020202020204" pitchFamily="34" charset="0"/>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E81FF"/>
                </a:solidFill>
                <a:effectLst/>
                <a:latin typeface="Arial Unicode MS"/>
              </a:rPr>
              <a:t>5</a:t>
            </a:r>
            <a:r>
              <a:rPr kumimoji="0" lang="en-US" altLang="en-US" sz="1000" b="0" i="0" u="none" strike="noStrike" cap="none" normalizeH="0" baseline="0">
                <a:ln>
                  <a:noFill/>
                </a:ln>
                <a:solidFill>
                  <a:srgbClr val="EFF0F9"/>
                </a:solidFill>
                <a:effectLst/>
                <a:latin typeface="Arial Unicode MS"/>
              </a:rPr>
              <a:t> </a:t>
            </a:r>
            <a:r>
              <a:rPr kumimoji="0" lang="en-US" altLang="en-US" sz="1800" b="0" i="0" u="none" strike="noStrike" cap="none" normalizeH="0" baseline="0">
                <a:ln>
                  <a:noFill/>
                </a:ln>
                <a:solidFill>
                  <a:srgbClr val="F92672"/>
                </a:solidFill>
                <a:effectLst/>
                <a:latin typeface="Arial" panose="020B0604020202020204" pitchFamily="34" charset="0"/>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E81FF"/>
                </a:solidFill>
                <a:effectLst/>
                <a:latin typeface="Arial Unicode MS"/>
              </a:rPr>
              <a:t>0</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6E22E"/>
                </a:solidFill>
                <a:effectLst/>
                <a:latin typeface="Arial Unicode MS"/>
              </a:rPr>
              <a:t>console</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A6E22E"/>
                </a:solidFill>
                <a:effectLst/>
                <a:latin typeface="Arial Unicode MS"/>
              </a:rPr>
              <a:t>log</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6DB74"/>
                </a:solidFill>
                <a:effectLst/>
                <a:latin typeface="Arial Unicode MS"/>
              </a:rPr>
              <a:t>`The division reminder of the number </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A6E22E"/>
                </a:solidFill>
                <a:effectLst/>
                <a:latin typeface="Arial Unicode MS"/>
              </a:rPr>
              <a:t>i</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6DB74"/>
                </a:solidFill>
                <a:effectLst/>
                <a:latin typeface="Arial Unicode MS"/>
              </a:rPr>
              <a:t> is 0`</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66D9EF"/>
                </a:solidFill>
                <a:effectLst/>
                <a:latin typeface="Arial Unicode MS"/>
              </a:rPr>
              <a:t>break</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A6E22E"/>
                </a:solidFill>
                <a:effectLst/>
                <a:latin typeface="Arial Unicode MS"/>
              </a:rPr>
              <a:t>console</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A6E22E"/>
                </a:solidFill>
                <a:effectLst/>
                <a:latin typeface="Arial Unicode MS"/>
              </a:rPr>
              <a:t>log</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A6E22E"/>
                </a:solidFill>
                <a:effectLst/>
                <a:latin typeface="Arial Unicode MS"/>
              </a:rPr>
              <a:t>i</a:t>
            </a:r>
            <a:r>
              <a:rPr kumimoji="0" lang="en-US" altLang="en-US" sz="1000" b="0" i="0" u="none" strike="noStrike" cap="none" normalizeH="0" baseline="0">
                <a:ln>
                  <a:noFill/>
                </a:ln>
                <a:solidFill>
                  <a:srgbClr val="F8F8F2"/>
                </a:solidFill>
                <a:effectLst/>
                <a:latin typeface="Arial Unicode MS"/>
              </a:rPr>
              <a:t>);</a:t>
            </a:r>
            <a:r>
              <a:rPr kumimoji="0" lang="en-US" altLang="en-US" sz="1000" b="0" i="0" u="none" strike="noStrike" cap="none" normalizeH="0" baseline="0">
                <a:ln>
                  <a:noFill/>
                </a:ln>
                <a:solidFill>
                  <a:srgbClr val="EFF0F9"/>
                </a:solidFill>
                <a:effectLst/>
                <a:latin typeface="Arial Unicode MS"/>
              </a:rPr>
              <a:t> </a:t>
            </a:r>
            <a:r>
              <a:rPr kumimoji="0" lang="en-US" altLang="en-US" sz="1000" b="0" i="0" u="none" strike="noStrike" cap="none" normalizeH="0" baseline="0">
                <a:ln>
                  <a:noFill/>
                </a:ln>
                <a:solidFill>
                  <a:srgbClr val="F8F8F2"/>
                </a:solidFill>
                <a:effectLst/>
                <a:latin typeface="Arial Unicode M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48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5708-7433-4C2B-9DB7-67368C7EB1D7}"/>
              </a:ext>
            </a:extLst>
          </p:cNvPr>
          <p:cNvSpPr>
            <a:spLocks noGrp="1"/>
          </p:cNvSpPr>
          <p:nvPr>
            <p:ph type="title"/>
          </p:nvPr>
        </p:nvSpPr>
        <p:spPr/>
        <p:txBody>
          <a:bodyPr/>
          <a:lstStyle/>
          <a:p>
            <a:r>
              <a:rPr lang="en-US" dirty="0"/>
              <a:t>Continue fun example</a:t>
            </a:r>
          </a:p>
        </p:txBody>
      </p:sp>
      <p:sp>
        <p:nvSpPr>
          <p:cNvPr id="5" name="Text Placeholder 4">
            <a:extLst>
              <a:ext uri="{FF2B5EF4-FFF2-40B4-BE49-F238E27FC236}">
                <a16:creationId xmlns:a16="http://schemas.microsoft.com/office/drawing/2014/main" id="{293123FF-59EF-46F5-852D-87B4C2756BE9}"/>
              </a:ext>
            </a:extLst>
          </p:cNvPr>
          <p:cNvSpPr>
            <a:spLocks noGrp="1"/>
          </p:cNvSpPr>
          <p:nvPr>
            <p:ph type="body" sz="quarter" idx="10"/>
          </p:nvPr>
        </p:nvSpPr>
        <p:spPr/>
        <p:txBody>
          <a:bodyPr/>
          <a:lstStyle/>
          <a:p>
            <a:r>
              <a:rPr lang="en-US" sz="1100" dirty="0"/>
              <a:t>var music = [</a:t>
            </a:r>
          </a:p>
          <a:p>
            <a:r>
              <a:rPr lang="en-US" sz="1100" dirty="0"/>
              <a:t>"placebo",</a:t>
            </a:r>
          </a:p>
          <a:p>
            <a:r>
              <a:rPr lang="en-US" sz="1100" dirty="0"/>
              <a:t>"smashing Pumpkins",</a:t>
            </a:r>
          </a:p>
          <a:p>
            <a:r>
              <a:rPr lang="en-US" sz="1100" dirty="0"/>
              <a:t>"pearl jam",</a:t>
            </a:r>
          </a:p>
          <a:p>
            <a:r>
              <a:rPr lang="en-US" sz="1100" dirty="0"/>
              <a:t>"</a:t>
            </a:r>
            <a:r>
              <a:rPr lang="en-US" sz="1100" dirty="0" err="1"/>
              <a:t>ornatos</a:t>
            </a:r>
            <a:r>
              <a:rPr lang="en-US" sz="1100" dirty="0"/>
              <a:t> </a:t>
            </a:r>
            <a:r>
              <a:rPr lang="en-US" sz="1100" dirty="0" err="1"/>
              <a:t>violeta</a:t>
            </a:r>
            <a:r>
              <a:rPr lang="en-US" sz="1100" dirty="0"/>
              <a:t>",</a:t>
            </a:r>
          </a:p>
          <a:p>
            <a:r>
              <a:rPr lang="en-US" sz="1100" dirty="0"/>
              <a:t>"</a:t>
            </a:r>
            <a:r>
              <a:rPr lang="en-US" sz="1100" dirty="0" err="1"/>
              <a:t>feromona</a:t>
            </a:r>
            <a:r>
              <a:rPr lang="en-US" sz="1100" dirty="0"/>
              <a:t>"</a:t>
            </a:r>
          </a:p>
          <a:p>
            <a:r>
              <a:rPr lang="en-US" sz="1100" dirty="0"/>
              <a:t>];</a:t>
            </a:r>
          </a:p>
          <a:p>
            <a:r>
              <a:rPr lang="en-US" sz="1100" dirty="0"/>
              <a:t>for (var </a:t>
            </a:r>
            <a:r>
              <a:rPr lang="en-US" sz="1100" dirty="0" err="1"/>
              <a:t>i</a:t>
            </a:r>
            <a:r>
              <a:rPr lang="en-US" sz="1100" dirty="0"/>
              <a:t> = 0; </a:t>
            </a:r>
            <a:r>
              <a:rPr lang="en-US" sz="1100" dirty="0" err="1"/>
              <a:t>i</a:t>
            </a:r>
            <a:r>
              <a:rPr lang="en-US" sz="1100" dirty="0"/>
              <a:t> &lt; </a:t>
            </a:r>
            <a:r>
              <a:rPr lang="en-US" sz="1100" dirty="0" err="1"/>
              <a:t>music.length</a:t>
            </a:r>
            <a:r>
              <a:rPr lang="en-US" sz="1100" dirty="0"/>
              <a:t>; </a:t>
            </a:r>
            <a:r>
              <a:rPr lang="en-US" sz="1100" dirty="0" err="1"/>
              <a:t>i</a:t>
            </a:r>
            <a:r>
              <a:rPr lang="en-US" sz="1100" dirty="0"/>
              <a:t>++) {</a:t>
            </a:r>
          </a:p>
          <a:p>
            <a:r>
              <a:rPr lang="en-US" sz="1100" dirty="0"/>
              <a:t>  if (music[</a:t>
            </a:r>
            <a:r>
              <a:rPr lang="en-US" sz="1100" dirty="0" err="1"/>
              <a:t>i</a:t>
            </a:r>
            <a:r>
              <a:rPr lang="en-US" sz="1100" dirty="0"/>
              <a:t>] === "</a:t>
            </a:r>
            <a:r>
              <a:rPr lang="en-US" sz="1100" dirty="0" err="1"/>
              <a:t>ornatos</a:t>
            </a:r>
            <a:r>
              <a:rPr lang="en-US" sz="1100" dirty="0"/>
              <a:t> </a:t>
            </a:r>
            <a:r>
              <a:rPr lang="en-US" sz="1100" dirty="0" err="1"/>
              <a:t>violeta</a:t>
            </a:r>
            <a:r>
              <a:rPr lang="en-US" sz="1100" dirty="0"/>
              <a:t>") {</a:t>
            </a:r>
          </a:p>
          <a:p>
            <a:r>
              <a:rPr lang="en-US" sz="1100" dirty="0"/>
              <a:t>    continue;</a:t>
            </a:r>
          </a:p>
          <a:p>
            <a:r>
              <a:rPr lang="en-US" sz="1100" dirty="0"/>
              <a:t>  }</a:t>
            </a:r>
          </a:p>
          <a:p>
            <a:r>
              <a:rPr lang="en-US" sz="1100" dirty="0"/>
              <a:t>console.log(music[</a:t>
            </a:r>
            <a:r>
              <a:rPr lang="en-US" sz="1100" dirty="0" err="1"/>
              <a:t>i</a:t>
            </a:r>
            <a:r>
              <a:rPr lang="en-US" sz="1100" dirty="0"/>
              <a:t>]);</a:t>
            </a:r>
          </a:p>
          <a:p>
            <a:r>
              <a:rPr lang="en-US" sz="1100" dirty="0"/>
              <a:t>}</a:t>
            </a:r>
          </a:p>
        </p:txBody>
      </p:sp>
    </p:spTree>
    <p:extLst>
      <p:ext uri="{BB962C8B-B14F-4D97-AF65-F5344CB8AC3E}">
        <p14:creationId xmlns:p14="http://schemas.microsoft.com/office/powerpoint/2010/main" val="2410029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1C26-3FA3-498B-A374-D3F077BEA08A}"/>
              </a:ext>
            </a:extLst>
          </p:cNvPr>
          <p:cNvSpPr>
            <a:spLocks noGrp="1"/>
          </p:cNvSpPr>
          <p:nvPr>
            <p:ph type="title"/>
          </p:nvPr>
        </p:nvSpPr>
        <p:spPr/>
        <p:txBody>
          <a:bodyPr/>
          <a:lstStyle/>
          <a:p>
            <a:r>
              <a:rPr lang="en-US" dirty="0"/>
              <a:t>Good vs bad practices</a:t>
            </a:r>
          </a:p>
        </p:txBody>
      </p:sp>
      <p:sp>
        <p:nvSpPr>
          <p:cNvPr id="3" name="Text Placeholder 2">
            <a:extLst>
              <a:ext uri="{FF2B5EF4-FFF2-40B4-BE49-F238E27FC236}">
                <a16:creationId xmlns:a16="http://schemas.microsoft.com/office/drawing/2014/main" id="{DBBD3F68-0177-465D-923F-49EEFB44E3A0}"/>
              </a:ext>
            </a:extLst>
          </p:cNvPr>
          <p:cNvSpPr>
            <a:spLocks noGrp="1"/>
          </p:cNvSpPr>
          <p:nvPr>
            <p:ph type="body" sz="quarter" idx="10"/>
          </p:nvPr>
        </p:nvSpPr>
        <p:spPr/>
        <p:txBody>
          <a:bodyPr/>
          <a:lstStyle/>
          <a:p>
            <a:r>
              <a:rPr lang="en-US" dirty="0"/>
              <a:t>if (music[0] === "placebo){</a:t>
            </a:r>
          </a:p>
          <a:p>
            <a:r>
              <a:rPr lang="en-US" dirty="0"/>
              <a:t>  console.log(true)}</a:t>
            </a:r>
          </a:p>
          <a:p>
            <a:r>
              <a:rPr lang="en-US" dirty="0"/>
              <a:t>else {</a:t>
            </a:r>
          </a:p>
          <a:p>
            <a:r>
              <a:rPr lang="en-US" dirty="0"/>
              <a:t>  console.log(false)</a:t>
            </a:r>
          </a:p>
          <a:p>
            <a:r>
              <a:rPr lang="en-US" dirty="0"/>
              <a:t> }</a:t>
            </a:r>
          </a:p>
          <a:p>
            <a:r>
              <a:rPr lang="en-US" dirty="0"/>
              <a:t>if (music[0] === "placebo){</a:t>
            </a:r>
          </a:p>
          <a:p>
            <a:r>
              <a:rPr lang="en-US" dirty="0"/>
              <a:t>  console.log(true)</a:t>
            </a:r>
          </a:p>
          <a:p>
            <a:r>
              <a:rPr lang="en-US" dirty="0"/>
              <a:t>}</a:t>
            </a:r>
          </a:p>
          <a:p>
            <a:r>
              <a:rPr lang="en-US" dirty="0"/>
              <a:t>console.log(false)</a:t>
            </a:r>
          </a:p>
        </p:txBody>
      </p:sp>
    </p:spTree>
    <p:extLst>
      <p:ext uri="{BB962C8B-B14F-4D97-AF65-F5344CB8AC3E}">
        <p14:creationId xmlns:p14="http://schemas.microsoft.com/office/powerpoint/2010/main" val="1332207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3F89-4C5E-43A7-9F6D-45B6175C7450}"/>
              </a:ext>
            </a:extLst>
          </p:cNvPr>
          <p:cNvSpPr>
            <a:spLocks noGrp="1"/>
          </p:cNvSpPr>
          <p:nvPr>
            <p:ph type="title"/>
          </p:nvPr>
        </p:nvSpPr>
        <p:spPr/>
        <p:txBody>
          <a:bodyPr/>
          <a:lstStyle/>
          <a:p>
            <a:r>
              <a:rPr lang="en-US" dirty="0"/>
              <a:t>Switch</a:t>
            </a:r>
          </a:p>
        </p:txBody>
      </p:sp>
      <p:sp>
        <p:nvSpPr>
          <p:cNvPr id="3" name="Text Placeholder 2">
            <a:extLst>
              <a:ext uri="{FF2B5EF4-FFF2-40B4-BE49-F238E27FC236}">
                <a16:creationId xmlns:a16="http://schemas.microsoft.com/office/drawing/2014/main" id="{17C3F089-068A-4852-8CBE-1C0D0DA806BC}"/>
              </a:ext>
            </a:extLst>
          </p:cNvPr>
          <p:cNvSpPr>
            <a:spLocks noGrp="1"/>
          </p:cNvSpPr>
          <p:nvPr>
            <p:ph type="body" sz="quarter" idx="10"/>
          </p:nvPr>
        </p:nvSpPr>
        <p:spPr>
          <a:xfrm>
            <a:off x="792332" y="1622394"/>
            <a:ext cx="10820400" cy="3429000"/>
          </a:xfrm>
        </p:spPr>
        <p:txBody>
          <a:bodyPr/>
          <a:lstStyle/>
          <a:p>
            <a:r>
              <a:rPr lang="en-US" sz="1000" dirty="0"/>
              <a:t>function job(name){</a:t>
            </a:r>
          </a:p>
          <a:p>
            <a:endParaRPr lang="en-US" sz="1000" dirty="0"/>
          </a:p>
          <a:p>
            <a:r>
              <a:rPr lang="en-US" sz="1000" dirty="0"/>
              <a:t>  switch (name){</a:t>
            </a:r>
          </a:p>
          <a:p>
            <a:r>
              <a:rPr lang="en-US" sz="1000" dirty="0"/>
              <a:t>    case "professor":</a:t>
            </a:r>
          </a:p>
          <a:p>
            <a:r>
              <a:rPr lang="en-US" sz="1000" dirty="0"/>
              <a:t>      console.log("you teach well");</a:t>
            </a:r>
          </a:p>
          <a:p>
            <a:r>
              <a:rPr lang="en-US" sz="1000" dirty="0"/>
              <a:t>      break;</a:t>
            </a:r>
          </a:p>
          <a:p>
            <a:r>
              <a:rPr lang="en-US" sz="1000" dirty="0"/>
              <a:t>    case "artist":</a:t>
            </a:r>
          </a:p>
          <a:p>
            <a:r>
              <a:rPr lang="en-US" sz="1000" dirty="0"/>
              <a:t>      console.log("I like your painting");</a:t>
            </a:r>
          </a:p>
          <a:p>
            <a:r>
              <a:rPr lang="en-US" sz="1000" dirty="0"/>
              <a:t>      break;</a:t>
            </a:r>
          </a:p>
          <a:p>
            <a:r>
              <a:rPr lang="en-US" sz="1000" dirty="0"/>
              <a:t>    case "singer":</a:t>
            </a:r>
          </a:p>
          <a:p>
            <a:r>
              <a:rPr lang="en-US" sz="1000" dirty="0"/>
              <a:t>      console.log("I love your voice");</a:t>
            </a:r>
          </a:p>
          <a:p>
            <a:r>
              <a:rPr lang="en-US" sz="1000" dirty="0"/>
              <a:t>      break;</a:t>
            </a:r>
          </a:p>
          <a:p>
            <a:r>
              <a:rPr lang="en-US" sz="1000" dirty="0"/>
              <a:t>    default:</a:t>
            </a:r>
          </a:p>
          <a:p>
            <a:r>
              <a:rPr lang="en-US" sz="1000" dirty="0"/>
              <a:t>      console.log("what do you do?");</a:t>
            </a:r>
          </a:p>
          <a:p>
            <a:r>
              <a:rPr lang="en-US" sz="1000" dirty="0"/>
              <a:t>  }</a:t>
            </a:r>
          </a:p>
          <a:p>
            <a:r>
              <a:rPr lang="en-US" sz="1000" dirty="0"/>
              <a:t>}</a:t>
            </a:r>
          </a:p>
          <a:p>
            <a:r>
              <a:rPr lang="en-US" sz="1000" dirty="0"/>
              <a:t>job("professor");</a:t>
            </a:r>
          </a:p>
        </p:txBody>
      </p:sp>
    </p:spTree>
    <p:extLst>
      <p:ext uri="{BB962C8B-B14F-4D97-AF65-F5344CB8AC3E}">
        <p14:creationId xmlns:p14="http://schemas.microsoft.com/office/powerpoint/2010/main" val="295008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86A-9463-4342-A7AB-E417FFC1C3ED}"/>
              </a:ext>
            </a:extLst>
          </p:cNvPr>
          <p:cNvSpPr>
            <a:spLocks noGrp="1"/>
          </p:cNvSpPr>
          <p:nvPr>
            <p:ph type="title"/>
          </p:nvPr>
        </p:nvSpPr>
        <p:spPr/>
        <p:txBody>
          <a:bodyPr/>
          <a:lstStyle/>
          <a:p>
            <a:pPr>
              <a:lnSpc>
                <a:spcPct val="200000"/>
              </a:lnSpc>
            </a:pPr>
            <a:r>
              <a:rPr lang="en-US" sz="1100" dirty="0"/>
              <a:t>Sources</a:t>
            </a:r>
            <a:br>
              <a:rPr lang="en-US" sz="1100" dirty="0"/>
            </a:br>
            <a:r>
              <a:rPr lang="en-US" sz="1100" dirty="0">
                <a:hlinkClick r:id="rId2"/>
              </a:rPr>
              <a:t>https://developer.mozilla.org/ru/docs/Web/JavaScript/Reference/Lexical_grammar</a:t>
            </a:r>
            <a:br>
              <a:rPr lang="en-US" sz="1100" dirty="0"/>
            </a:br>
            <a:r>
              <a:rPr lang="en-US" sz="1100" dirty="0">
                <a:hlinkClick r:id="rId3"/>
              </a:rPr>
              <a:t>https://mathiasbynens.be/notes/javascript-identifiers</a:t>
            </a:r>
            <a:br>
              <a:rPr lang="en-US" sz="1100" dirty="0"/>
            </a:br>
            <a:r>
              <a:rPr lang="en-US" sz="1100" dirty="0">
                <a:hlinkClick r:id="rId4"/>
              </a:rPr>
              <a:t>https://www.tutorialsteacher.com/javascript/javascript-operators</a:t>
            </a:r>
            <a:br>
              <a:rPr lang="en-US" sz="1100" dirty="0"/>
            </a:br>
            <a:r>
              <a:rPr lang="en-US" sz="1100" dirty="0">
                <a:hlinkClick r:id="rId5"/>
              </a:rPr>
              <a:t>https://medium.com/launch-school/javascript-expressions-and-statements-4d32ac9c0e74</a:t>
            </a:r>
            <a:endParaRPr lang="en-US" sz="1100" dirty="0"/>
          </a:p>
        </p:txBody>
      </p:sp>
      <p:sp>
        <p:nvSpPr>
          <p:cNvPr id="3" name="Text Placeholder 2">
            <a:extLst>
              <a:ext uri="{FF2B5EF4-FFF2-40B4-BE49-F238E27FC236}">
                <a16:creationId xmlns:a16="http://schemas.microsoft.com/office/drawing/2014/main" id="{25141D5F-BE16-4541-B837-0F4D569A1AE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49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ECMAScript new keywords</a:t>
            </a:r>
            <a:endParaRPr lang="uk-UA" sz="4400" dirty="0"/>
          </a:p>
        </p:txBody>
      </p:sp>
      <p:sp>
        <p:nvSpPr>
          <p:cNvPr id="5" name="Text Placeholder 4"/>
          <p:cNvSpPr>
            <a:spLocks noGrp="1"/>
          </p:cNvSpPr>
          <p:nvPr>
            <p:ph type="body" sz="quarter" idx="10"/>
          </p:nvPr>
        </p:nvSpPr>
        <p:spPr/>
        <p:txBody>
          <a:bodyPr/>
          <a:lstStyle/>
          <a:p>
            <a:endParaRPr lang="uk-UA"/>
          </a:p>
        </p:txBody>
      </p:sp>
      <p:graphicFrame>
        <p:nvGraphicFramePr>
          <p:cNvPr id="2" name="Table 1">
            <a:extLst>
              <a:ext uri="{FF2B5EF4-FFF2-40B4-BE49-F238E27FC236}">
                <a16:creationId xmlns:a16="http://schemas.microsoft.com/office/drawing/2014/main" id="{351D09F5-237C-412C-8131-FC068B402467}"/>
              </a:ext>
            </a:extLst>
          </p:cNvPr>
          <p:cNvGraphicFramePr>
            <a:graphicFrameLocks noGrp="1"/>
          </p:cNvGraphicFramePr>
          <p:nvPr>
            <p:extLst>
              <p:ext uri="{D42A27DB-BD31-4B8C-83A1-F6EECF244321}">
                <p14:modId xmlns:p14="http://schemas.microsoft.com/office/powerpoint/2010/main" val="3183720188"/>
              </p:ext>
            </p:extLst>
          </p:nvPr>
        </p:nvGraphicFramePr>
        <p:xfrm>
          <a:off x="942975" y="2586036"/>
          <a:ext cx="7611620" cy="1795464"/>
        </p:xfrm>
        <a:graphic>
          <a:graphicData uri="http://schemas.openxmlformats.org/drawingml/2006/table">
            <a:tbl>
              <a:tblPr/>
              <a:tblGrid>
                <a:gridCol w="1902905">
                  <a:extLst>
                    <a:ext uri="{9D8B030D-6E8A-4147-A177-3AD203B41FA5}">
                      <a16:colId xmlns:a16="http://schemas.microsoft.com/office/drawing/2014/main" val="2070147206"/>
                    </a:ext>
                  </a:extLst>
                </a:gridCol>
                <a:gridCol w="1902905">
                  <a:extLst>
                    <a:ext uri="{9D8B030D-6E8A-4147-A177-3AD203B41FA5}">
                      <a16:colId xmlns:a16="http://schemas.microsoft.com/office/drawing/2014/main" val="562560540"/>
                    </a:ext>
                  </a:extLst>
                </a:gridCol>
                <a:gridCol w="1902905">
                  <a:extLst>
                    <a:ext uri="{9D8B030D-6E8A-4147-A177-3AD203B41FA5}">
                      <a16:colId xmlns:a16="http://schemas.microsoft.com/office/drawing/2014/main" val="589586596"/>
                    </a:ext>
                  </a:extLst>
                </a:gridCol>
                <a:gridCol w="1902905">
                  <a:extLst>
                    <a:ext uri="{9D8B030D-6E8A-4147-A177-3AD203B41FA5}">
                      <a16:colId xmlns:a16="http://schemas.microsoft.com/office/drawing/2014/main" val="725398009"/>
                    </a:ext>
                  </a:extLst>
                </a:gridCol>
              </a:tblGrid>
              <a:tr h="897732">
                <a:tc>
                  <a:txBody>
                    <a:bodyPr/>
                    <a:lstStyle/>
                    <a:p>
                      <a:pPr fontAlgn="t"/>
                      <a:r>
                        <a:rPr lang="en-US">
                          <a:solidFill>
                            <a:srgbClr val="111111"/>
                          </a:solidFill>
                          <a:effectLst/>
                        </a:rPr>
                        <a:t>class</a:t>
                      </a:r>
                    </a:p>
                  </a:txBody>
                  <a:tcPr marL="76200" marR="76200" marT="76200" marB="76200">
                    <a:lnL w="7620" cap="flat" cmpd="sng" algn="ctr">
                      <a:solidFill>
                        <a:srgbClr val="688EC0"/>
                      </a:solidFill>
                      <a:prstDash val="solid"/>
                      <a:round/>
                      <a:headEnd type="none" w="med" len="med"/>
                      <a:tailEnd type="none" w="med" len="med"/>
                    </a:lnL>
                    <a:lnR w="7620" cap="flat" cmpd="sng" algn="ctr">
                      <a:solidFill>
                        <a:srgbClr val="688EC0"/>
                      </a:solidFill>
                      <a:prstDash val="solid"/>
                      <a:round/>
                      <a:headEnd type="none" w="med" len="med"/>
                      <a:tailEnd type="none" w="med" len="med"/>
                    </a:lnR>
                    <a:lnT w="7620" cap="flat" cmpd="sng" algn="ctr">
                      <a:solidFill>
                        <a:srgbClr val="688EC0"/>
                      </a:solidFill>
                      <a:prstDash val="solid"/>
                      <a:round/>
                      <a:headEnd type="none" w="med" len="med"/>
                      <a:tailEnd type="none" w="med" len="med"/>
                    </a:lnT>
                    <a:lnB w="7620" cap="flat" cmpd="sng" algn="ctr">
                      <a:solidFill>
                        <a:srgbClr val="D8CE51"/>
                      </a:solidFill>
                      <a:prstDash val="solid"/>
                      <a:round/>
                      <a:headEnd type="none" w="med" len="med"/>
                      <a:tailEnd type="none" w="med" len="med"/>
                    </a:lnB>
                    <a:solidFill>
                      <a:srgbClr val="FFFFFF"/>
                    </a:solidFill>
                  </a:tcPr>
                </a:tc>
                <a:tc>
                  <a:txBody>
                    <a:bodyPr/>
                    <a:lstStyle/>
                    <a:p>
                      <a:pPr fontAlgn="t"/>
                      <a:r>
                        <a:rPr lang="en-US" dirty="0" err="1">
                          <a:solidFill>
                            <a:srgbClr val="111111"/>
                          </a:solidFill>
                          <a:effectLst/>
                        </a:rPr>
                        <a:t>enum</a:t>
                      </a:r>
                      <a:endParaRPr lang="en-US" dirty="0">
                        <a:solidFill>
                          <a:srgbClr val="111111"/>
                        </a:solidFill>
                        <a:effectLst/>
                      </a:endParaRPr>
                    </a:p>
                  </a:txBody>
                  <a:tcPr marL="76200" marR="76200" marT="76200" marB="76200">
                    <a:lnL w="7620" cap="flat" cmpd="sng" algn="ctr">
                      <a:solidFill>
                        <a:srgbClr val="688EC0"/>
                      </a:solidFill>
                      <a:prstDash val="solid"/>
                      <a:round/>
                      <a:headEnd type="none" w="med" len="med"/>
                      <a:tailEnd type="none" w="med" len="med"/>
                    </a:lnL>
                    <a:lnR w="7620" cap="flat" cmpd="sng" algn="ctr">
                      <a:solidFill>
                        <a:srgbClr val="688EC0"/>
                      </a:solidFill>
                      <a:prstDash val="solid"/>
                      <a:round/>
                      <a:headEnd type="none" w="med" len="med"/>
                      <a:tailEnd type="none" w="med" len="med"/>
                    </a:lnR>
                    <a:lnT w="7620" cap="flat" cmpd="sng" algn="ctr">
                      <a:solidFill>
                        <a:srgbClr val="688EC0"/>
                      </a:solidFill>
                      <a:prstDash val="solid"/>
                      <a:round/>
                      <a:headEnd type="none" w="med" len="med"/>
                      <a:tailEnd type="none" w="med" len="med"/>
                    </a:lnT>
                    <a:lnB w="7620" cap="flat" cmpd="sng" algn="ctr">
                      <a:solidFill>
                        <a:srgbClr val="68CF51"/>
                      </a:solidFill>
                      <a:prstDash val="solid"/>
                      <a:round/>
                      <a:headEnd type="none" w="med" len="med"/>
                      <a:tailEnd type="none" w="med" len="med"/>
                    </a:lnB>
                    <a:solidFill>
                      <a:srgbClr val="FFFFFF"/>
                    </a:solidFill>
                  </a:tcPr>
                </a:tc>
                <a:tc>
                  <a:txBody>
                    <a:bodyPr/>
                    <a:lstStyle/>
                    <a:p>
                      <a:pPr fontAlgn="t"/>
                      <a:r>
                        <a:rPr lang="en-US">
                          <a:solidFill>
                            <a:srgbClr val="111111"/>
                          </a:solidFill>
                          <a:effectLst/>
                        </a:rPr>
                        <a:t>export</a:t>
                      </a:r>
                    </a:p>
                  </a:txBody>
                  <a:tcPr marL="76200" marR="76200" marT="76200" marB="76200">
                    <a:lnL w="7620" cap="flat" cmpd="sng" algn="ctr">
                      <a:solidFill>
                        <a:srgbClr val="688EC0"/>
                      </a:solidFill>
                      <a:prstDash val="solid"/>
                      <a:round/>
                      <a:headEnd type="none" w="med" len="med"/>
                      <a:tailEnd type="none" w="med" len="med"/>
                    </a:lnL>
                    <a:lnR w="7620" cap="flat" cmpd="sng" algn="ctr">
                      <a:solidFill>
                        <a:srgbClr val="688EC0"/>
                      </a:solidFill>
                      <a:prstDash val="solid"/>
                      <a:round/>
                      <a:headEnd type="none" w="med" len="med"/>
                      <a:tailEnd type="none" w="med" len="med"/>
                    </a:lnR>
                    <a:lnT w="7620" cap="flat" cmpd="sng" algn="ctr">
                      <a:solidFill>
                        <a:srgbClr val="688EC0"/>
                      </a:solidFill>
                      <a:prstDash val="solid"/>
                      <a:round/>
                      <a:headEnd type="none" w="med" len="med"/>
                      <a:tailEnd type="none" w="med" len="med"/>
                    </a:lnT>
                    <a:lnB w="7620" cap="flat" cmpd="sng" algn="ctr">
                      <a:solidFill>
                        <a:srgbClr val="688EC0"/>
                      </a:solidFill>
                      <a:prstDash val="solid"/>
                      <a:round/>
                      <a:headEnd type="none" w="med" len="med"/>
                      <a:tailEnd type="none" w="med" len="med"/>
                    </a:lnB>
                    <a:solidFill>
                      <a:srgbClr val="FFFFFF"/>
                    </a:solidFill>
                  </a:tcPr>
                </a:tc>
                <a:tc>
                  <a:txBody>
                    <a:bodyPr/>
                    <a:lstStyle/>
                    <a:p>
                      <a:pPr fontAlgn="t"/>
                      <a:r>
                        <a:rPr lang="en-US">
                          <a:solidFill>
                            <a:srgbClr val="111111"/>
                          </a:solidFill>
                          <a:effectLst/>
                        </a:rPr>
                        <a:t>extends</a:t>
                      </a:r>
                    </a:p>
                  </a:txBody>
                  <a:tcPr marL="76200" marR="76200" marT="76200" marB="76200">
                    <a:lnL w="7620" cap="flat" cmpd="sng" algn="ctr">
                      <a:solidFill>
                        <a:srgbClr val="688EC0"/>
                      </a:solidFill>
                      <a:prstDash val="solid"/>
                      <a:round/>
                      <a:headEnd type="none" w="med" len="med"/>
                      <a:tailEnd type="none" w="med" len="med"/>
                    </a:lnL>
                    <a:lnR w="7620" cap="flat" cmpd="sng" algn="ctr">
                      <a:solidFill>
                        <a:srgbClr val="688EC0"/>
                      </a:solidFill>
                      <a:prstDash val="solid"/>
                      <a:round/>
                      <a:headEnd type="none" w="med" len="med"/>
                      <a:tailEnd type="none" w="med" len="med"/>
                    </a:lnR>
                    <a:lnT w="7620" cap="flat" cmpd="sng" algn="ctr">
                      <a:solidFill>
                        <a:srgbClr val="688EC0"/>
                      </a:solidFill>
                      <a:prstDash val="solid"/>
                      <a:round/>
                      <a:headEnd type="none" w="med" len="med"/>
                      <a:tailEnd type="none" w="med" len="med"/>
                    </a:lnT>
                    <a:lnB w="7620" cap="flat" cmpd="sng" algn="ctr">
                      <a:solidFill>
                        <a:srgbClr val="688EC0"/>
                      </a:solidFill>
                      <a:prstDash val="solid"/>
                      <a:round/>
                      <a:headEnd type="none" w="med" len="med"/>
                      <a:tailEnd type="none" w="med" len="med"/>
                    </a:lnB>
                    <a:solidFill>
                      <a:srgbClr val="FFFFFF"/>
                    </a:solidFill>
                  </a:tcPr>
                </a:tc>
                <a:extLst>
                  <a:ext uri="{0D108BD9-81ED-4DB2-BD59-A6C34878D82A}">
                    <a16:rowId xmlns:a16="http://schemas.microsoft.com/office/drawing/2014/main" val="574056071"/>
                  </a:ext>
                </a:extLst>
              </a:tr>
              <a:tr h="897732">
                <a:tc>
                  <a:txBody>
                    <a:bodyPr/>
                    <a:lstStyle/>
                    <a:p>
                      <a:pPr fontAlgn="t"/>
                      <a:r>
                        <a:rPr lang="en-US" dirty="0">
                          <a:solidFill>
                            <a:srgbClr val="111111"/>
                          </a:solidFill>
                          <a:effectLst/>
                        </a:rPr>
                        <a:t>import</a:t>
                      </a:r>
                    </a:p>
                  </a:txBody>
                  <a:tcPr marL="76200" marR="76200" marT="76200" marB="76200">
                    <a:lnL w="7620" cap="flat" cmpd="sng" algn="ctr">
                      <a:solidFill>
                        <a:srgbClr val="D8CE51"/>
                      </a:solidFill>
                      <a:prstDash val="solid"/>
                      <a:round/>
                      <a:headEnd type="none" w="med" len="med"/>
                      <a:tailEnd type="none" w="med" len="med"/>
                    </a:lnL>
                    <a:lnR w="7620" cap="flat" cmpd="sng" algn="ctr">
                      <a:solidFill>
                        <a:srgbClr val="68CF51"/>
                      </a:solidFill>
                      <a:prstDash val="solid"/>
                      <a:round/>
                      <a:headEnd type="none" w="med" len="med"/>
                      <a:tailEnd type="none" w="med" len="med"/>
                    </a:lnR>
                    <a:lnT w="7620" cap="flat" cmpd="sng" algn="ctr">
                      <a:solidFill>
                        <a:srgbClr val="D8CE51"/>
                      </a:solidFill>
                      <a:prstDash val="solid"/>
                      <a:round/>
                      <a:headEnd type="none" w="med" len="med"/>
                      <a:tailEnd type="none" w="med" len="med"/>
                    </a:lnT>
                    <a:lnB w="7620" cap="flat" cmpd="sng" algn="ctr">
                      <a:solidFill>
                        <a:srgbClr val="D8CE51"/>
                      </a:solidFill>
                      <a:prstDash val="solid"/>
                      <a:round/>
                      <a:headEnd type="none" w="med" len="med"/>
                      <a:tailEnd type="none" w="med" len="med"/>
                    </a:lnB>
                    <a:solidFill>
                      <a:srgbClr val="FFFFFF"/>
                    </a:solidFill>
                  </a:tcPr>
                </a:tc>
                <a:tc>
                  <a:txBody>
                    <a:bodyPr/>
                    <a:lstStyle/>
                    <a:p>
                      <a:pPr fontAlgn="t"/>
                      <a:r>
                        <a:rPr lang="en-US">
                          <a:solidFill>
                            <a:srgbClr val="111111"/>
                          </a:solidFill>
                          <a:effectLst/>
                        </a:rPr>
                        <a:t>super</a:t>
                      </a:r>
                    </a:p>
                  </a:txBody>
                  <a:tcPr marL="76200" marR="76200" marT="76200" marB="76200">
                    <a:lnL w="7620" cap="flat" cmpd="sng" algn="ctr">
                      <a:solidFill>
                        <a:srgbClr val="68CF51"/>
                      </a:solidFill>
                      <a:prstDash val="solid"/>
                      <a:round/>
                      <a:headEnd type="none" w="med" len="med"/>
                      <a:tailEnd type="none" w="med" len="med"/>
                    </a:lnL>
                    <a:lnR w="7620" cap="flat" cmpd="sng" algn="ctr">
                      <a:solidFill>
                        <a:srgbClr val="68CF51"/>
                      </a:solidFill>
                      <a:prstDash val="solid"/>
                      <a:round/>
                      <a:headEnd type="none" w="med" len="med"/>
                      <a:tailEnd type="none" w="med" len="med"/>
                    </a:lnR>
                    <a:lnT w="7620" cap="flat" cmpd="sng" algn="ctr">
                      <a:solidFill>
                        <a:srgbClr val="68CF51"/>
                      </a:solidFill>
                      <a:prstDash val="solid"/>
                      <a:round/>
                      <a:headEnd type="none" w="med" len="med"/>
                      <a:tailEnd type="none" w="med" len="med"/>
                    </a:lnT>
                    <a:lnB w="7620" cap="flat" cmpd="sng" algn="ctr">
                      <a:solidFill>
                        <a:srgbClr val="68CF51"/>
                      </a:solidFill>
                      <a:prstDash val="solid"/>
                      <a:round/>
                      <a:headEnd type="none" w="med" len="med"/>
                      <a:tailEnd type="none" w="med" len="med"/>
                    </a:lnB>
                    <a:solidFill>
                      <a:srgbClr val="FFFFFF"/>
                    </a:solidFill>
                  </a:tcPr>
                </a:tc>
                <a:tc>
                  <a:txBody>
                    <a:bodyPr/>
                    <a:lstStyle/>
                    <a:p>
                      <a:endParaRPr lang="en-US"/>
                    </a:p>
                  </a:txBody>
                  <a:tcPr>
                    <a:lnL w="7620" cap="flat" cmpd="sng" algn="ctr">
                      <a:solidFill>
                        <a:srgbClr val="68CF51"/>
                      </a:solidFill>
                      <a:prstDash val="solid"/>
                      <a:round/>
                      <a:headEnd type="none" w="med" len="med"/>
                      <a:tailEnd type="none" w="med" len="med"/>
                    </a:lnL>
                    <a:lnT w="7620" cap="flat" cmpd="sng" algn="ctr">
                      <a:solidFill>
                        <a:srgbClr val="688EC0"/>
                      </a:solidFill>
                      <a:prstDash val="solid"/>
                      <a:round/>
                      <a:headEnd type="none" w="med" len="med"/>
                      <a:tailEnd type="none" w="med" len="med"/>
                    </a:lnT>
                  </a:tcPr>
                </a:tc>
                <a:tc>
                  <a:txBody>
                    <a:bodyPr/>
                    <a:lstStyle/>
                    <a:p>
                      <a:endParaRPr lang="en-US" dirty="0"/>
                    </a:p>
                  </a:txBody>
                  <a:tcPr>
                    <a:lnT w="7620" cap="flat" cmpd="sng" algn="ctr">
                      <a:solidFill>
                        <a:srgbClr val="688EC0"/>
                      </a:solidFill>
                      <a:prstDash val="solid"/>
                      <a:round/>
                      <a:headEnd type="none" w="med" len="med"/>
                      <a:tailEnd type="none" w="med" len="med"/>
                    </a:lnT>
                  </a:tcPr>
                </a:tc>
                <a:extLst>
                  <a:ext uri="{0D108BD9-81ED-4DB2-BD59-A6C34878D82A}">
                    <a16:rowId xmlns:a16="http://schemas.microsoft.com/office/drawing/2014/main" val="279843247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75B648-1065-4F60-882F-861D70E3C723}"/>
              </a:ext>
            </a:extLst>
          </p:cNvPr>
          <p:cNvSpPr>
            <a:spLocks noGrp="1"/>
          </p:cNvSpPr>
          <p:nvPr>
            <p:ph type="body" sz="quarter" idx="10"/>
          </p:nvPr>
        </p:nvSpPr>
        <p:spPr>
          <a:xfrm>
            <a:off x="685800" y="5915025"/>
            <a:ext cx="3467100" cy="565674"/>
          </a:xfrm>
        </p:spPr>
        <p:txBody>
          <a:bodyPr/>
          <a:lstStyle/>
          <a:p>
            <a:r>
              <a:rPr lang="en-US" dirty="0"/>
              <a:t>Petrivska Marianna</a:t>
            </a:r>
          </a:p>
        </p:txBody>
      </p:sp>
      <p:sp>
        <p:nvSpPr>
          <p:cNvPr id="6" name="Rectangle 2">
            <a:extLst>
              <a:ext uri="{FF2B5EF4-FFF2-40B4-BE49-F238E27FC236}">
                <a16:creationId xmlns:a16="http://schemas.microsoft.com/office/drawing/2014/main" id="{6F827DE2-C04D-4292-B134-6E8E68908327}"/>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158C19C-1FD9-4538-AAC1-B77E4CFA5997}"/>
              </a:ext>
            </a:extLst>
          </p:cNvPr>
          <p:cNvSpPr txBox="1"/>
          <p:nvPr/>
        </p:nvSpPr>
        <p:spPr>
          <a:xfrm>
            <a:off x="781235" y="470517"/>
            <a:ext cx="11052700" cy="5262979"/>
          </a:xfrm>
          <a:prstGeom prst="rect">
            <a:avLst/>
          </a:prstGeom>
          <a:noFill/>
        </p:spPr>
        <p:txBody>
          <a:bodyPr wrap="square" rtlCol="0">
            <a:spAutoFit/>
          </a:bodyPr>
          <a:lstStyle/>
          <a:p>
            <a:pPr lvl="0" eaLnBrk="0" fontAlgn="base" hangingPunct="0">
              <a:spcBef>
                <a:spcPct val="0"/>
              </a:spcBef>
              <a:spcAft>
                <a:spcPct val="0"/>
              </a:spcAft>
            </a:pPr>
            <a:endParaRPr lang="en-US" altLang="en-US" dirty="0">
              <a:solidFill>
                <a:srgbClr val="333333"/>
              </a:solidFill>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en-US" altLang="en-US" dirty="0">
                <a:solidFill>
                  <a:srgbClr val="333333"/>
                </a:solidFill>
                <a:latin typeface="Consolas" panose="020B0609020204030204" pitchFamily="49" charset="0"/>
                <a:cs typeface="Arial" panose="020B0604020202020204" pitchFamily="34" charset="0"/>
              </a:rPr>
              <a:t>Those are keywords used when code runs in a strict mode.</a:t>
            </a:r>
          </a:p>
          <a:p>
            <a:pPr lvl="0" eaLnBrk="0" fontAlgn="base" hangingPunct="0">
              <a:spcBef>
                <a:spcPct val="0"/>
              </a:spcBef>
              <a:spcAft>
                <a:spcPct val="0"/>
              </a:spcAft>
            </a:pPr>
            <a:endParaRPr lang="en-US" altLang="en-US" dirty="0">
              <a:solidFill>
                <a:srgbClr val="333333"/>
              </a:solidFill>
              <a:latin typeface="Consolas" panose="020B0609020204030204" pitchFamily="49" charset="0"/>
              <a:cs typeface="Arial" panose="020B0604020202020204" pitchFamily="34" charset="0"/>
            </a:endParaRPr>
          </a:p>
          <a:p>
            <a:pPr lvl="0" eaLnBrk="0" fontAlgn="base" hangingPunct="0">
              <a:spcBef>
                <a:spcPct val="0"/>
              </a:spcBef>
              <a:spcAft>
                <a:spcPct val="0"/>
              </a:spcAft>
            </a:pPr>
            <a:endParaRPr lang="en-US" altLang="en-US" dirty="0">
              <a:solidFill>
                <a:srgbClr val="333333"/>
              </a:solidFill>
              <a:latin typeface="Consolas" panose="020B0609020204030204" pitchFamily="49" charset="0"/>
              <a:cs typeface="Arial" panose="020B0604020202020204" pitchFamily="34" charset="0"/>
            </a:endParaRPr>
          </a:p>
          <a:p>
            <a:pPr lvl="0" eaLnBrk="0" fontAlgn="base" hangingPunct="0">
              <a:spcBef>
                <a:spcPct val="0"/>
              </a:spcBef>
              <a:spcAft>
                <a:spcPct val="0"/>
              </a:spcAft>
            </a:pPr>
            <a:r>
              <a:rPr lang="en-US" altLang="en-US" dirty="0">
                <a:solidFill>
                  <a:srgbClr val="333333"/>
                </a:solidFill>
                <a:latin typeface="Consolas" panose="020B0609020204030204" pitchFamily="49" charset="0"/>
                <a:cs typeface="Arial" panose="020B0604020202020204" pitchFamily="34" charset="0"/>
              </a:rPr>
              <a:t>implements</a:t>
            </a:r>
            <a:endParaRPr lang="en-US" altLang="en-US" sz="2800"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package</a:t>
            </a:r>
            <a:endParaRPr lang="en-US" altLang="en-US" sz="2800"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protected</a:t>
            </a:r>
            <a:endParaRPr lang="en-US" altLang="en-US" sz="2800"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static</a:t>
            </a:r>
            <a:endParaRPr lang="en-US" altLang="en-US" sz="2800"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interface</a:t>
            </a:r>
            <a:endParaRPr lang="en-US" altLang="en-US" sz="2800"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private</a:t>
            </a:r>
            <a:endParaRPr lang="en-US" altLang="en-US" sz="2800"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Public</a:t>
            </a: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Eval</a:t>
            </a:r>
          </a:p>
          <a:p>
            <a:pPr lvl="0" eaLnBrk="0" fontAlgn="base" hangingPunct="0">
              <a:spcBef>
                <a:spcPct val="0"/>
              </a:spcBef>
              <a:spcAft>
                <a:spcPct val="0"/>
              </a:spcAft>
              <a:buFontTx/>
              <a:buChar char="•"/>
            </a:pPr>
            <a:r>
              <a:rPr lang="en-US" altLang="en-US" dirty="0">
                <a:solidFill>
                  <a:srgbClr val="333333"/>
                </a:solidFill>
                <a:latin typeface="Consolas" panose="020B0609020204030204" pitchFamily="49" charset="0"/>
                <a:cs typeface="Arial" panose="020B0604020202020204" pitchFamily="34" charset="0"/>
              </a:rPr>
              <a:t>arguments</a:t>
            </a:r>
          </a:p>
          <a:p>
            <a:pPr lvl="0" eaLnBrk="0" fontAlgn="base" hangingPunct="0">
              <a:spcBef>
                <a:spcPct val="0"/>
              </a:spcBef>
              <a:spcAft>
                <a:spcPct val="0"/>
              </a:spcAft>
            </a:pPr>
            <a:endParaRPr lang="uk-UA" altLang="en-US" sz="2800" dirty="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800" dirty="0">
                <a:solidFill>
                  <a:srgbClr val="333333"/>
                </a:solidFill>
                <a:latin typeface="Arial" panose="020B0604020202020204" pitchFamily="34" charset="0"/>
                <a:cs typeface="Arial" panose="020B0604020202020204" pitchFamily="34" charset="0"/>
              </a:rPr>
              <a:t>Note: be careful with all the keywords and </a:t>
            </a:r>
            <a:r>
              <a:rPr lang="en-US" altLang="en-US" sz="1600" dirty="0">
                <a:solidFill>
                  <a:srgbClr val="333333"/>
                </a:solidFill>
                <a:latin typeface="Source Code Pro"/>
                <a:cs typeface="Arial" panose="020B0604020202020204" pitchFamily="34" charset="0"/>
              </a:rPr>
              <a:t>null, true</a:t>
            </a:r>
            <a:r>
              <a:rPr lang="en-US" altLang="en-US" sz="2800" dirty="0">
                <a:solidFill>
                  <a:srgbClr val="333333"/>
                </a:solidFill>
                <a:latin typeface="Arial" panose="020B0604020202020204" pitchFamily="34" charset="0"/>
                <a:cs typeface="Arial" panose="020B0604020202020204" pitchFamily="34" charset="0"/>
              </a:rPr>
              <a:t> and </a:t>
            </a:r>
            <a:r>
              <a:rPr lang="en-US" altLang="en-US" sz="1600" dirty="0">
                <a:solidFill>
                  <a:srgbClr val="333333"/>
                </a:solidFill>
                <a:latin typeface="Source Code Pro"/>
                <a:cs typeface="Arial" panose="020B0604020202020204" pitchFamily="34" charset="0"/>
              </a:rPr>
              <a:t>false</a:t>
            </a:r>
            <a:r>
              <a:rPr lang="en-US" altLang="en-US" sz="2800" dirty="0">
                <a:solidFill>
                  <a:srgbClr val="333333"/>
                </a:solidFill>
                <a:latin typeface="Arial" panose="020B0604020202020204" pitchFamily="34" charset="0"/>
                <a:cs typeface="Arial" panose="020B0604020202020204" pitchFamily="34" charset="0"/>
              </a:rPr>
              <a:t>.</a:t>
            </a:r>
            <a:endParaRPr lang="en-US" altLang="en-US" sz="4000" dirty="0">
              <a:latin typeface="Arial" panose="020B0604020202020204" pitchFamily="34" charset="0"/>
            </a:endParaRPr>
          </a:p>
          <a:p>
            <a:pPr lvl="0" eaLnBrk="0" fontAlgn="base" hangingPunct="0">
              <a:spcBef>
                <a:spcPct val="0"/>
              </a:spcBef>
              <a:spcAft>
                <a:spcPct val="0"/>
              </a:spcAft>
            </a:pPr>
            <a:endParaRPr lang="en-US" altLang="en-US" sz="2800" dirty="0">
              <a:solidFill>
                <a:srgbClr val="333333"/>
              </a:solidFill>
              <a:latin typeface="Arial" panose="020B0604020202020204" pitchFamily="34" charset="0"/>
              <a:cs typeface="Arial" panose="020B0604020202020204" pitchFamily="34" charset="0"/>
            </a:endParaRPr>
          </a:p>
          <a:p>
            <a:endParaRPr lang="en-US" dirty="0"/>
          </a:p>
        </p:txBody>
      </p:sp>
      <p:sp>
        <p:nvSpPr>
          <p:cNvPr id="9" name="Rectangle 3">
            <a:extLst>
              <a:ext uri="{FF2B5EF4-FFF2-40B4-BE49-F238E27FC236}">
                <a16:creationId xmlns:a16="http://schemas.microsoft.com/office/drawing/2014/main" id="{F42F10D1-095E-4FB2-ADBC-DAFBA1433BBE}"/>
              </a:ext>
            </a:extLst>
          </p:cNvPr>
          <p:cNvSpPr>
            <a:spLocks noChangeArrowheads="1"/>
          </p:cNvSpPr>
          <p:nvPr/>
        </p:nvSpPr>
        <p:spPr bwMode="auto">
          <a:xfrm>
            <a:off x="159798"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163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0023" y="759595"/>
            <a:ext cx="9153987" cy="3714752"/>
          </a:xfrm>
        </p:spPr>
        <p:txBody>
          <a:bodyPr/>
          <a:lstStyle/>
          <a:p>
            <a:pPr algn="ctr">
              <a:lnSpc>
                <a:spcPct val="100000"/>
              </a:lnSpc>
            </a:pPr>
            <a:r>
              <a:rPr lang="en-US" sz="1800" dirty="0"/>
              <a:t> These are predefined names of event handlers</a:t>
            </a:r>
            <a:br>
              <a:rPr lang="en-US" sz="1800" dirty="0"/>
            </a:br>
            <a:br>
              <a:rPr lang="en-US" sz="1800" dirty="0"/>
            </a:br>
            <a:r>
              <a:rPr lang="en-US" sz="1800" dirty="0" err="1"/>
              <a:t>onbeforeunload</a:t>
            </a:r>
            <a:r>
              <a:rPr lang="en-US" sz="1800" dirty="0"/>
              <a:t>    </a:t>
            </a:r>
            <a:r>
              <a:rPr lang="en-US" sz="1800" dirty="0" err="1"/>
              <a:t>ondragdrop</a:t>
            </a:r>
            <a:r>
              <a:rPr lang="en-US" sz="1800" dirty="0"/>
              <a:t>    </a:t>
            </a:r>
            <a:r>
              <a:rPr lang="en-US" sz="1800" dirty="0" err="1"/>
              <a:t>onkeyup</a:t>
            </a:r>
            <a:r>
              <a:rPr lang="en-US" sz="1800" dirty="0"/>
              <a:t>    </a:t>
            </a:r>
            <a:r>
              <a:rPr lang="en-US" sz="1800" dirty="0" err="1"/>
              <a:t>onmouseover</a:t>
            </a:r>
            <a:r>
              <a:rPr lang="en-US" sz="1800" dirty="0"/>
              <a:t>  </a:t>
            </a:r>
            <a:br>
              <a:rPr lang="en-US" sz="1800" dirty="0"/>
            </a:br>
            <a:r>
              <a:rPr lang="en-US" sz="1800" dirty="0" err="1"/>
              <a:t>onblur</a:t>
            </a:r>
            <a:r>
              <a:rPr lang="en-US" sz="1800" dirty="0"/>
              <a:t>    </a:t>
            </a:r>
            <a:r>
              <a:rPr lang="en-US" sz="1800" dirty="0" err="1"/>
              <a:t>onerror</a:t>
            </a:r>
            <a:r>
              <a:rPr lang="en-US" sz="1800" dirty="0"/>
              <a:t>    onload    </a:t>
            </a:r>
            <a:r>
              <a:rPr lang="en-US" sz="1800" dirty="0" err="1"/>
              <a:t>onmouseup</a:t>
            </a:r>
            <a:r>
              <a:rPr lang="en-US" sz="1800" dirty="0"/>
              <a:t>  </a:t>
            </a:r>
            <a:br>
              <a:rPr lang="en-US" sz="1800" dirty="0"/>
            </a:br>
            <a:r>
              <a:rPr lang="en-US" sz="1800" dirty="0" err="1"/>
              <a:t>ondragdrop</a:t>
            </a:r>
            <a:r>
              <a:rPr lang="en-US" sz="1800" dirty="0"/>
              <a:t>    </a:t>
            </a:r>
            <a:r>
              <a:rPr lang="en-US" sz="1800" dirty="0" err="1"/>
              <a:t>onfocus</a:t>
            </a:r>
            <a:r>
              <a:rPr lang="en-US" sz="1800" dirty="0"/>
              <a:t>    </a:t>
            </a:r>
            <a:r>
              <a:rPr lang="en-US" sz="1800" dirty="0" err="1"/>
              <a:t>onmousedown</a:t>
            </a:r>
            <a:r>
              <a:rPr lang="en-US" sz="1800" dirty="0"/>
              <a:t>    </a:t>
            </a:r>
            <a:r>
              <a:rPr lang="en-US" sz="1800" dirty="0" err="1"/>
              <a:t>onreset</a:t>
            </a:r>
            <a:r>
              <a:rPr lang="en-US" sz="1800" dirty="0"/>
              <a:t>  </a:t>
            </a:r>
            <a:br>
              <a:rPr lang="en-US" sz="1800" dirty="0"/>
            </a:br>
            <a:r>
              <a:rPr lang="en-US" sz="1800" dirty="0"/>
              <a:t>onclick    </a:t>
            </a:r>
            <a:r>
              <a:rPr lang="en-US" sz="1800" dirty="0" err="1"/>
              <a:t>onkeydown</a:t>
            </a:r>
            <a:r>
              <a:rPr lang="en-US" sz="1800" dirty="0"/>
              <a:t>    </a:t>
            </a:r>
            <a:r>
              <a:rPr lang="en-US" sz="1800" dirty="0" err="1"/>
              <a:t>onmousemove</a:t>
            </a:r>
            <a:r>
              <a:rPr lang="en-US" sz="1800" dirty="0"/>
              <a:t>    </a:t>
            </a:r>
            <a:r>
              <a:rPr lang="en-US" sz="1800" dirty="0" err="1"/>
              <a:t>onsubmit</a:t>
            </a:r>
            <a:r>
              <a:rPr lang="en-US" sz="1800" dirty="0"/>
              <a:t>  </a:t>
            </a:r>
            <a:br>
              <a:rPr lang="en-US" sz="1800" dirty="0"/>
            </a:br>
            <a:r>
              <a:rPr lang="en-US" sz="1800" dirty="0" err="1"/>
              <a:t>oncontextmenu</a:t>
            </a:r>
            <a:r>
              <a:rPr lang="en-US" sz="1800" dirty="0"/>
              <a:t>    </a:t>
            </a:r>
            <a:r>
              <a:rPr lang="en-US" sz="1800" dirty="0" err="1"/>
              <a:t>onkeypress</a:t>
            </a:r>
            <a:r>
              <a:rPr lang="en-US" sz="1800" dirty="0"/>
              <a:t>    </a:t>
            </a:r>
            <a:r>
              <a:rPr lang="en-US" sz="1800" dirty="0" err="1"/>
              <a:t>onmouseout</a:t>
            </a:r>
            <a:r>
              <a:rPr lang="en-US" sz="1800" dirty="0"/>
              <a:t>    </a:t>
            </a:r>
            <a:r>
              <a:rPr lang="en-US" sz="1800" dirty="0" err="1"/>
              <a:t>onunload</a:t>
            </a:r>
            <a:br>
              <a:rPr lang="en-US" sz="1800" dirty="0"/>
            </a:br>
            <a:br>
              <a:rPr lang="en-US" sz="1800" dirty="0"/>
            </a:br>
            <a:r>
              <a:rPr lang="en-US" altLang="en-US" sz="1800" dirty="0">
                <a:latin typeface="Arial" panose="020B0604020202020204" pitchFamily="34" charset="0"/>
                <a:cs typeface="Arial" panose="020B0604020202020204" pitchFamily="34" charset="0"/>
              </a:rPr>
              <a:t>The old ES3 spec defines some reserved words that aren’t reserved words in ES5 anymore: </a:t>
            </a:r>
            <a:r>
              <a:rPr lang="en-US" altLang="en-US" sz="1800" dirty="0">
                <a:latin typeface="Source Code Pro"/>
              </a:rPr>
              <a:t>int</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byte</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char</a:t>
            </a:r>
            <a:r>
              <a:rPr lang="en-US" altLang="en-US" sz="1800" dirty="0">
                <a:latin typeface="Arial" panose="020B0604020202020204" pitchFamily="34" charset="0"/>
                <a:cs typeface="Arial" panose="020B0604020202020204" pitchFamily="34" charset="0"/>
              </a:rPr>
              <a:t>, </a:t>
            </a:r>
            <a:r>
              <a:rPr lang="en-US" altLang="en-US" sz="1800" dirty="0" err="1">
                <a:latin typeface="Source Code Pro"/>
              </a:rPr>
              <a:t>goto</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long</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final</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float</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short</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double</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native</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throws</a:t>
            </a:r>
            <a:r>
              <a:rPr lang="en-US" altLang="en-US" sz="1800" dirty="0">
                <a:latin typeface="Arial" panose="020B0604020202020204" pitchFamily="34" charset="0"/>
                <a:cs typeface="Arial" panose="020B0604020202020204" pitchFamily="34" charset="0"/>
              </a:rPr>
              <a:t>, </a:t>
            </a:r>
            <a:r>
              <a:rPr lang="en-US" altLang="en-US" sz="1800" dirty="0" err="1">
                <a:latin typeface="Source Code Pro"/>
              </a:rPr>
              <a:t>boolean</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abstract</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volatile</a:t>
            </a:r>
            <a:r>
              <a:rPr lang="en-US" altLang="en-US" sz="1800" dirty="0">
                <a:latin typeface="Arial" panose="020B0604020202020204" pitchFamily="34" charset="0"/>
                <a:cs typeface="Arial" panose="020B0604020202020204" pitchFamily="34" charset="0"/>
              </a:rPr>
              <a:t>, </a:t>
            </a:r>
            <a:r>
              <a:rPr lang="en-US" altLang="en-US" sz="1800" dirty="0">
                <a:latin typeface="Source Code Pro"/>
              </a:rPr>
              <a:t>transient</a:t>
            </a:r>
            <a:r>
              <a:rPr lang="en-US" altLang="en-US" sz="1800" dirty="0">
                <a:latin typeface="Arial" panose="020B0604020202020204" pitchFamily="34" charset="0"/>
                <a:cs typeface="Arial" panose="020B0604020202020204" pitchFamily="34" charset="0"/>
              </a:rPr>
              <a:t>, and </a:t>
            </a:r>
            <a:r>
              <a:rPr lang="en-US" altLang="en-US" sz="1800" dirty="0">
                <a:latin typeface="Source Code Pro"/>
              </a:rPr>
              <a:t>synchronized</a:t>
            </a:r>
            <a:r>
              <a:rPr lang="en-US" altLang="en-US" sz="1800" dirty="0">
                <a:latin typeface="Arial" panose="020B0604020202020204" pitchFamily="34" charset="0"/>
                <a:cs typeface="Arial" panose="020B0604020202020204" pitchFamily="34" charset="0"/>
              </a:rPr>
              <a:t>. It’s probably a good idea to avoid these as well, for optimal backwards compatibility.</a:t>
            </a:r>
            <a:br>
              <a:rPr lang="en-US" altLang="en-US" sz="1800" dirty="0">
                <a:latin typeface="Arial" panose="020B0604020202020204" pitchFamily="34" charset="0"/>
                <a:cs typeface="Arial" panose="020B0604020202020204" pitchFamily="34" charset="0"/>
              </a:rPr>
            </a:br>
            <a:br>
              <a:rPr lang="en-US" sz="1800" dirty="0"/>
            </a:br>
            <a:br>
              <a:rPr lang="en-US" sz="1800" dirty="0"/>
            </a:br>
            <a:r>
              <a:rPr lang="en-US" sz="1800" dirty="0"/>
              <a:t>Those are keywords of future:</a:t>
            </a:r>
            <a:br>
              <a:rPr lang="en-US" sz="1800" dirty="0"/>
            </a:br>
            <a:r>
              <a:rPr lang="en-US" sz="1800" dirty="0" err="1"/>
              <a:t>enum</a:t>
            </a:r>
            <a:r>
              <a:rPr lang="en-US" sz="1800" dirty="0"/>
              <a:t>, await</a:t>
            </a:r>
            <a:br>
              <a:rPr lang="en-US" sz="1800" dirty="0"/>
            </a:br>
            <a:br>
              <a:rPr lang="en-US" sz="1800" dirty="0"/>
            </a:br>
            <a:br>
              <a:rPr lang="en-US" sz="1800" dirty="0"/>
            </a:br>
            <a:br>
              <a:rPr lang="en-US" altLang="en-US" sz="1800" dirty="0"/>
            </a:br>
            <a:br>
              <a:rPr lang="en-US" altLang="en-US" sz="1800" dirty="0"/>
            </a:br>
            <a:br>
              <a:rPr lang="en-US" sz="1800" dirty="0"/>
            </a:br>
            <a:endParaRPr lang="uk-UA" altLang="en-US" sz="1800" dirty="0"/>
          </a:p>
        </p:txBody>
      </p:sp>
      <p:sp>
        <p:nvSpPr>
          <p:cNvPr id="5" name="Text Placeholder 4"/>
          <p:cNvSpPr>
            <a:spLocks noGrp="1"/>
          </p:cNvSpPr>
          <p:nvPr>
            <p:ph type="body" sz="quarter" idx="10"/>
          </p:nvPr>
        </p:nvSpPr>
        <p:spPr>
          <a:xfrm>
            <a:off x="685800" y="5915025"/>
            <a:ext cx="3467100" cy="295275"/>
          </a:xfrm>
        </p:spPr>
        <p:txBody>
          <a:bodyPr/>
          <a:lstStyle/>
          <a:p>
            <a:r>
              <a:rPr lang="en-US"/>
              <a:t>Petrivska Marianna</a:t>
            </a:r>
            <a:endParaRPr lang="uk-UA" dirty="0"/>
          </a:p>
        </p:txBody>
      </p:sp>
    </p:spTree>
    <p:extLst>
      <p:ext uri="{BB962C8B-B14F-4D97-AF65-F5344CB8AC3E}">
        <p14:creationId xmlns:p14="http://schemas.microsoft.com/office/powerpoint/2010/main" val="354156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3ABB-90A1-45E0-9F73-6B087B11C77B}"/>
              </a:ext>
            </a:extLst>
          </p:cNvPr>
          <p:cNvSpPr>
            <a:spLocks noGrp="1"/>
          </p:cNvSpPr>
          <p:nvPr>
            <p:ph type="title"/>
          </p:nvPr>
        </p:nvSpPr>
        <p:spPr>
          <a:xfrm>
            <a:off x="685800" y="759692"/>
            <a:ext cx="10820400" cy="685800"/>
          </a:xfrm>
        </p:spPr>
        <p:txBody>
          <a:bodyPr/>
          <a:lstStyle/>
          <a:p>
            <a:r>
              <a:rPr lang="en-US" b="1" dirty="0"/>
              <a:t>Non-reserved words that act like reserved words</a:t>
            </a:r>
            <a:br>
              <a:rPr lang="en-US" b="1" dirty="0"/>
            </a:br>
            <a:endParaRPr lang="en-US" dirty="0"/>
          </a:p>
        </p:txBody>
      </p:sp>
      <p:sp>
        <p:nvSpPr>
          <p:cNvPr id="6" name="Rectangle 2">
            <a:extLst>
              <a:ext uri="{FF2B5EF4-FFF2-40B4-BE49-F238E27FC236}">
                <a16:creationId xmlns:a16="http://schemas.microsoft.com/office/drawing/2014/main" id="{F278C302-7B3D-43B2-9607-07A04EF195EC}"/>
              </a:ext>
            </a:extLst>
          </p:cNvPr>
          <p:cNvSpPr>
            <a:spLocks noGrp="1" noChangeArrowheads="1"/>
          </p:cNvSpPr>
          <p:nvPr>
            <p:ph type="body" sz="quarter" idx="10"/>
          </p:nvPr>
        </p:nvSpPr>
        <p:spPr bwMode="auto">
          <a:xfrm>
            <a:off x="685800" y="1929597"/>
            <a:ext cx="1018268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The </a:t>
            </a:r>
            <a:r>
              <a:rPr kumimoji="0" lang="en-US" altLang="en-US" sz="1800" b="0" i="0" u="none" strike="noStrike" cap="none" normalizeH="0" baseline="0" dirty="0" err="1">
                <a:ln>
                  <a:noFill/>
                </a:ln>
                <a:solidFill>
                  <a:srgbClr val="333333"/>
                </a:solidFill>
                <a:effectLst/>
                <a:latin typeface="Source Code Pro"/>
              </a:rPr>
              <a:t>NaN</a:t>
            </a:r>
            <a:r>
              <a:rPr kumimoji="0" lang="en-US"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333333"/>
                </a:solidFill>
                <a:effectLst/>
                <a:latin typeface="Source Code Pro"/>
              </a:rPr>
              <a:t>Infinity</a:t>
            </a:r>
            <a:r>
              <a:rPr kumimoji="0" lang="en-US"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and </a:t>
            </a:r>
            <a:r>
              <a:rPr kumimoji="0" lang="en-US" altLang="en-US" sz="1800" b="0" i="0" u="none" strike="noStrike" cap="none" normalizeH="0" baseline="0" dirty="0">
                <a:ln>
                  <a:noFill/>
                </a:ln>
                <a:solidFill>
                  <a:srgbClr val="333333"/>
                </a:solidFill>
                <a:effectLst/>
                <a:latin typeface="Source Code Pro"/>
              </a:rPr>
              <a:t>undefined</a:t>
            </a:r>
            <a:r>
              <a:rPr kumimoji="0" lang="en-US"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properties of the global object are immutable or read-only properties in ES5. So even though </a:t>
            </a:r>
            <a:r>
              <a:rPr kumimoji="0" lang="en-US" altLang="en-US" sz="1800" b="0" i="0" u="none" strike="noStrike" cap="none" normalizeH="0" baseline="0" dirty="0">
                <a:ln>
                  <a:noFill/>
                </a:ln>
                <a:solidFill>
                  <a:srgbClr val="333333"/>
                </a:solidFill>
                <a:effectLst/>
                <a:latin typeface="Source Code Pro"/>
              </a:rPr>
              <a:t>var </a:t>
            </a:r>
            <a:r>
              <a:rPr kumimoji="0" lang="en-US" altLang="en-US" sz="1800" b="0" i="0" u="none" strike="noStrike" cap="none" normalizeH="0" baseline="0" dirty="0" err="1">
                <a:ln>
                  <a:noFill/>
                </a:ln>
                <a:solidFill>
                  <a:srgbClr val="333333"/>
                </a:solidFill>
                <a:effectLst/>
                <a:latin typeface="Source Code Pro"/>
              </a:rPr>
              <a:t>NaN</a:t>
            </a:r>
            <a:r>
              <a:rPr kumimoji="0" lang="en-US" altLang="en-US" sz="1800" b="0" i="0" u="none" strike="noStrike" cap="none" normalizeH="0" baseline="0" dirty="0">
                <a:ln>
                  <a:noFill/>
                </a:ln>
                <a:solidFill>
                  <a:srgbClr val="333333"/>
                </a:solidFill>
                <a:effectLst/>
                <a:latin typeface="Source Code Pro"/>
              </a:rPr>
              <a:t> = 42;</a:t>
            </a:r>
            <a:r>
              <a:rPr kumimoji="0" lang="en-US"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the global scope wouldn’t throw an error, it wouldn’t actually do anything. To avoid confusion, I’d suggest avoiding the use of these variable names.</a:t>
            </a:r>
            <a:r>
              <a:rPr kumimoji="0" lang="en-US" altLang="en-US" sz="1800" b="0" i="0" u="none" strike="noStrike" cap="none" normalizeH="0" baseline="0" dirty="0">
                <a:ln>
                  <a:noFill/>
                </a:ln>
                <a:solidFill>
                  <a:schemeClr val="tx1"/>
                </a:solidFill>
                <a:effectLst/>
              </a:rPr>
              <a:t> </a:t>
            </a:r>
          </a:p>
          <a:p>
            <a:pPr lvl="0" algn="ctr"/>
            <a:r>
              <a:rPr lang="en-US" i="1" dirty="0"/>
              <a:t>// In the global scope:</a:t>
            </a:r>
            <a:br>
              <a:rPr lang="en-US" sz="1800" dirty="0"/>
            </a:br>
            <a:r>
              <a:rPr lang="en-US" dirty="0"/>
              <a:t>var </a:t>
            </a:r>
            <a:r>
              <a:rPr lang="en-US" dirty="0" err="1"/>
              <a:t>NaN</a:t>
            </a:r>
            <a:r>
              <a:rPr lang="en-US" dirty="0"/>
              <a:t> = 42;</a:t>
            </a:r>
            <a:br>
              <a:rPr lang="en-US" sz="1800" dirty="0"/>
            </a:br>
            <a:r>
              <a:rPr lang="en-US" dirty="0"/>
              <a:t>console.log(</a:t>
            </a:r>
            <a:r>
              <a:rPr lang="en-US" dirty="0" err="1"/>
              <a:t>NaN</a:t>
            </a:r>
            <a:r>
              <a:rPr lang="en-US" dirty="0"/>
              <a:t>); </a:t>
            </a:r>
            <a:r>
              <a:rPr lang="en-US" i="1" dirty="0"/>
              <a:t>// </a:t>
            </a:r>
            <a:r>
              <a:rPr lang="en-US" i="1" dirty="0" err="1"/>
              <a:t>NaN</a:t>
            </a:r>
            <a:br>
              <a:rPr lang="en-US" sz="1800" dirty="0"/>
            </a:br>
            <a:br>
              <a:rPr lang="en-US" sz="1800" dirty="0"/>
            </a:br>
            <a:r>
              <a:rPr lang="en-US" i="1" dirty="0"/>
              <a:t>// …but elsewhere:</a:t>
            </a:r>
            <a:br>
              <a:rPr lang="en-US" sz="1800" dirty="0"/>
            </a:br>
            <a:r>
              <a:rPr lang="en-US" dirty="0"/>
              <a:t>(function() {</a:t>
            </a:r>
            <a:br>
              <a:rPr lang="en-US" sz="1800" dirty="0"/>
            </a:br>
            <a:r>
              <a:rPr lang="en-US" dirty="0"/>
              <a:t>var </a:t>
            </a:r>
            <a:r>
              <a:rPr lang="en-US" dirty="0" err="1"/>
              <a:t>NaN</a:t>
            </a:r>
            <a:r>
              <a:rPr lang="en-US" dirty="0"/>
              <a:t> = 42;</a:t>
            </a:r>
            <a:br>
              <a:rPr lang="en-US" sz="1800" dirty="0"/>
            </a:br>
            <a:r>
              <a:rPr lang="en-US" dirty="0"/>
              <a:t>console.log(</a:t>
            </a:r>
            <a:r>
              <a:rPr lang="en-US" dirty="0" err="1"/>
              <a:t>NaN</a:t>
            </a:r>
            <a:r>
              <a:rPr lang="en-US" dirty="0"/>
              <a:t>); </a:t>
            </a:r>
            <a:r>
              <a:rPr lang="en-US" i="1" dirty="0"/>
              <a:t>// 42</a:t>
            </a:r>
            <a:br>
              <a:rPr lang="en-US" sz="1800" dirty="0"/>
            </a:br>
            <a:r>
              <a:rPr lang="en-US"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88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57151"/>
            <a:ext cx="10820400" cy="4800601"/>
          </a:xfrm>
        </p:spPr>
        <p:txBody>
          <a:bodyPr/>
          <a:lstStyle/>
          <a:p>
            <a:pPr>
              <a:lnSpc>
                <a:spcPct val="100000"/>
              </a:lnSpc>
            </a:pPr>
            <a:br>
              <a:rPr lang="en-US" altLang="en-US" sz="6000" dirty="0"/>
            </a:br>
            <a:br>
              <a:rPr lang="en-US" altLang="en-US" sz="6000" dirty="0"/>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
        <p:nvSpPr>
          <p:cNvPr id="3" name="TextBox 2">
            <a:extLst>
              <a:ext uri="{FF2B5EF4-FFF2-40B4-BE49-F238E27FC236}">
                <a16:creationId xmlns:a16="http://schemas.microsoft.com/office/drawing/2014/main" id="{C4AA78F5-45CF-42E3-A847-702C048917E8}"/>
              </a:ext>
            </a:extLst>
          </p:cNvPr>
          <p:cNvSpPr txBox="1"/>
          <p:nvPr/>
        </p:nvSpPr>
        <p:spPr>
          <a:xfrm>
            <a:off x="319597" y="195312"/>
            <a:ext cx="11514338" cy="5324535"/>
          </a:xfrm>
          <a:prstGeom prst="rect">
            <a:avLst/>
          </a:prstGeom>
          <a:noFill/>
        </p:spPr>
        <p:txBody>
          <a:bodyPr wrap="square" rtlCol="0">
            <a:spAutoFit/>
          </a:bodyPr>
          <a:lstStyle/>
          <a:p>
            <a:r>
              <a:rPr lang="en-US" altLang="en-US" sz="4000" dirty="0"/>
              <a:t> </a:t>
            </a:r>
          </a:p>
          <a:p>
            <a:r>
              <a:rPr lang="en-US" altLang="en-US" sz="4000" dirty="0"/>
              <a:t>Do you have to learn all these keywords by heart?</a:t>
            </a:r>
          </a:p>
          <a:p>
            <a:endParaRPr lang="en-US" altLang="en-US" sz="4000" dirty="0"/>
          </a:p>
          <a:p>
            <a:r>
              <a:rPr lang="en-US" altLang="en-US" dirty="0"/>
              <a:t>Here is a tool which automatically checks the availability of variables.</a:t>
            </a:r>
          </a:p>
          <a:p>
            <a:endParaRPr lang="en-US" altLang="en-US" dirty="0"/>
          </a:p>
          <a:p>
            <a:r>
              <a:rPr lang="en-US" altLang="en-US" dirty="0"/>
              <a:t>Just enter a variable that you want to use here.</a:t>
            </a:r>
          </a:p>
          <a:p>
            <a:endParaRPr lang="en-US" altLang="en-US" dirty="0"/>
          </a:p>
          <a:p>
            <a:r>
              <a:rPr lang="en-US" altLang="en-US" sz="2800" dirty="0">
                <a:hlinkClick r:id="rId2"/>
              </a:rPr>
              <a:t>https://mothereff.in/js-variables</a:t>
            </a:r>
            <a:endParaRPr lang="en-US" altLang="en-US" sz="2800" dirty="0"/>
          </a:p>
          <a:p>
            <a:endParaRPr lang="en-US" altLang="en-US" sz="4000" dirty="0">
              <a:latin typeface="Arial" panose="020B0604020202020204" pitchFamily="34" charset="0"/>
            </a:endParaRPr>
          </a:p>
          <a:p>
            <a:endParaRPr lang="en-US" sz="4000" dirty="0"/>
          </a:p>
        </p:txBody>
      </p:sp>
    </p:spTree>
    <p:extLst>
      <p:ext uri="{BB962C8B-B14F-4D97-AF65-F5344CB8AC3E}">
        <p14:creationId xmlns:p14="http://schemas.microsoft.com/office/powerpoint/2010/main" val="79641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57151"/>
            <a:ext cx="10820400" cy="4800601"/>
          </a:xfrm>
        </p:spPr>
        <p:txBody>
          <a:bodyPr/>
          <a:lstStyle/>
          <a:p>
            <a:pPr>
              <a:lnSpc>
                <a:spcPct val="100000"/>
              </a:lnSpc>
            </a:pPr>
            <a:r>
              <a:rPr lang="en-US" altLang="en-US" sz="6000" dirty="0"/>
              <a:t>Arithmetic Operators</a:t>
            </a:r>
            <a:br>
              <a:rPr lang="en-US" altLang="en-US" sz="6000" dirty="0"/>
            </a:br>
            <a:br>
              <a:rPr lang="en-US" altLang="en-US" sz="6000" dirty="0"/>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graphicFrame>
        <p:nvGraphicFramePr>
          <p:cNvPr id="3" name="Table 2">
            <a:extLst>
              <a:ext uri="{FF2B5EF4-FFF2-40B4-BE49-F238E27FC236}">
                <a16:creationId xmlns:a16="http://schemas.microsoft.com/office/drawing/2014/main" id="{37DACF0E-C950-4067-91A2-5587AE60594D}"/>
              </a:ext>
            </a:extLst>
          </p:cNvPr>
          <p:cNvGraphicFramePr>
            <a:graphicFrameLocks noGrp="1"/>
          </p:cNvGraphicFramePr>
          <p:nvPr>
            <p:extLst>
              <p:ext uri="{D42A27DB-BD31-4B8C-83A1-F6EECF244321}">
                <p14:modId xmlns:p14="http://schemas.microsoft.com/office/powerpoint/2010/main" val="950430946"/>
              </p:ext>
            </p:extLst>
          </p:nvPr>
        </p:nvGraphicFramePr>
        <p:xfrm>
          <a:off x="816695" y="977900"/>
          <a:ext cx="5377010" cy="4351337"/>
        </p:xfrm>
        <a:graphic>
          <a:graphicData uri="http://schemas.openxmlformats.org/drawingml/2006/table">
            <a:tbl>
              <a:tblPr/>
              <a:tblGrid>
                <a:gridCol w="2688505">
                  <a:extLst>
                    <a:ext uri="{9D8B030D-6E8A-4147-A177-3AD203B41FA5}">
                      <a16:colId xmlns:a16="http://schemas.microsoft.com/office/drawing/2014/main" val="3610079675"/>
                    </a:ext>
                  </a:extLst>
                </a:gridCol>
                <a:gridCol w="2688505">
                  <a:extLst>
                    <a:ext uri="{9D8B030D-6E8A-4147-A177-3AD203B41FA5}">
                      <a16:colId xmlns:a16="http://schemas.microsoft.com/office/drawing/2014/main" val="2966605528"/>
                    </a:ext>
                  </a:extLst>
                </a:gridCol>
              </a:tblGrid>
              <a:tr h="310810">
                <a:tc>
                  <a:txBody>
                    <a:bodyPr/>
                    <a:lstStyle/>
                    <a:p>
                      <a:pPr algn="l" fontAlgn="b"/>
                      <a:r>
                        <a:rPr lang="en-US" sz="1500" b="0">
                          <a:solidFill>
                            <a:srgbClr val="FFFFFF"/>
                          </a:solidFill>
                          <a:effectLst/>
                        </a:rPr>
                        <a:t>Operator</a:t>
                      </a:r>
                    </a:p>
                  </a:txBody>
                  <a:tcPr marL="77702" marR="77702" marT="38851" marB="3885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500" b="0">
                          <a:solidFill>
                            <a:srgbClr val="FFFFFF"/>
                          </a:solidFill>
                          <a:effectLst/>
                        </a:rPr>
                        <a:t>Description</a:t>
                      </a:r>
                    </a:p>
                  </a:txBody>
                  <a:tcPr marL="77702" marR="77702" marT="38851" marB="3885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664748088"/>
                  </a:ext>
                </a:extLst>
              </a:tr>
              <a:tr h="543917">
                <a:tc>
                  <a:txBody>
                    <a:bodyPr/>
                    <a:lstStyle/>
                    <a:p>
                      <a:pPr fontAlgn="t"/>
                      <a:r>
                        <a:rPr lang="en-US" sz="1500">
                          <a:solidFill>
                            <a:srgbClr val="414141"/>
                          </a:solidFill>
                          <a:effectLst/>
                        </a:rPr>
                        <a:t>+</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Adds two numeric operands.</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31016357"/>
                  </a:ext>
                </a:extLst>
              </a:tr>
              <a:tr h="543917">
                <a:tc>
                  <a:txBody>
                    <a:bodyPr/>
                    <a:lstStyle/>
                    <a:p>
                      <a:pPr fontAlgn="t"/>
                      <a:r>
                        <a:rPr lang="en-US" sz="1500">
                          <a:solidFill>
                            <a:srgbClr val="414141"/>
                          </a:solidFill>
                          <a:effectLst/>
                        </a:rPr>
                        <a:t>-</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Subtract right operand from left operand</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912790381"/>
                  </a:ext>
                </a:extLst>
              </a:tr>
              <a:tr h="543917">
                <a:tc>
                  <a:txBody>
                    <a:bodyPr/>
                    <a:lstStyle/>
                    <a:p>
                      <a:pPr fontAlgn="t"/>
                      <a:r>
                        <a:rPr lang="en-US" sz="1500">
                          <a:solidFill>
                            <a:srgbClr val="414141"/>
                          </a:solidFill>
                          <a:effectLst/>
                        </a:rPr>
                        <a:t>*</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Multiply two numeric operands.</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84104360"/>
                  </a:ext>
                </a:extLst>
              </a:tr>
              <a:tr h="543917">
                <a:tc>
                  <a:txBody>
                    <a:bodyPr/>
                    <a:lstStyle/>
                    <a:p>
                      <a:pPr fontAlgn="t"/>
                      <a:r>
                        <a:rPr lang="en-US" sz="1500">
                          <a:solidFill>
                            <a:srgbClr val="414141"/>
                          </a:solidFill>
                          <a:effectLst/>
                        </a:rPr>
                        <a:t>/</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Divide left operand by right operand.</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06433551"/>
                  </a:ext>
                </a:extLst>
              </a:tr>
              <a:tr h="543917">
                <a:tc>
                  <a:txBody>
                    <a:bodyPr/>
                    <a:lstStyle/>
                    <a:p>
                      <a:pPr fontAlgn="t"/>
                      <a:r>
                        <a:rPr lang="en-US" sz="1500">
                          <a:solidFill>
                            <a:srgbClr val="414141"/>
                          </a:solidFill>
                          <a:effectLst/>
                        </a:rPr>
                        <a:t>%</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a:solidFill>
                            <a:srgbClr val="414141"/>
                          </a:solidFill>
                          <a:effectLst/>
                        </a:rPr>
                        <a:t>Modulus operator. Returns remainder of two operands.</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05691668"/>
                  </a:ext>
                </a:extLst>
              </a:tr>
              <a:tr h="777025">
                <a:tc>
                  <a:txBody>
                    <a:bodyPr/>
                    <a:lstStyle/>
                    <a:p>
                      <a:pPr fontAlgn="t"/>
                      <a:r>
                        <a:rPr lang="en-US" sz="1500">
                          <a:solidFill>
                            <a:srgbClr val="414141"/>
                          </a:solidFill>
                          <a:effectLst/>
                        </a:rPr>
                        <a:t>++</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500">
                          <a:solidFill>
                            <a:srgbClr val="414141"/>
                          </a:solidFill>
                          <a:effectLst/>
                        </a:rPr>
                        <a:t>Increment operator. Increase operand value by one.</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649320407"/>
                  </a:ext>
                </a:extLst>
              </a:tr>
              <a:tr h="543917">
                <a:tc>
                  <a:txBody>
                    <a:bodyPr/>
                    <a:lstStyle/>
                    <a:p>
                      <a:pPr fontAlgn="t"/>
                      <a:r>
                        <a:rPr lang="en-US" sz="1500">
                          <a:solidFill>
                            <a:srgbClr val="414141"/>
                          </a:solidFill>
                          <a:effectLst/>
                        </a:rPr>
                        <a:t>--</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500" dirty="0">
                          <a:solidFill>
                            <a:srgbClr val="414141"/>
                          </a:solidFill>
                          <a:effectLst/>
                        </a:rPr>
                        <a:t>Decrement operator. Decrease value by one.</a:t>
                      </a:r>
                    </a:p>
                  </a:txBody>
                  <a:tcPr marL="77702" marR="77702" marT="38851" marB="3885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19983687"/>
                  </a:ext>
                </a:extLst>
              </a:tr>
            </a:tbl>
          </a:graphicData>
        </a:graphic>
      </p:graphicFrame>
    </p:spTree>
    <p:extLst>
      <p:ext uri="{BB962C8B-B14F-4D97-AF65-F5344CB8AC3E}">
        <p14:creationId xmlns:p14="http://schemas.microsoft.com/office/powerpoint/2010/main" val="317134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8258-B503-4E05-B84C-8B228881EC15}"/>
              </a:ext>
            </a:extLst>
          </p:cNvPr>
          <p:cNvSpPr>
            <a:spLocks noGrp="1"/>
          </p:cNvSpPr>
          <p:nvPr>
            <p:ph type="title"/>
          </p:nvPr>
        </p:nvSpPr>
        <p:spPr>
          <a:xfrm>
            <a:off x="358992" y="59518"/>
            <a:ext cx="11352967" cy="224050168"/>
          </a:xfrm>
        </p:spPr>
        <p:txBody>
          <a:bodyPr/>
          <a:lstStyle/>
          <a:p>
            <a:pPr>
              <a:lnSpc>
                <a:spcPct val="100000"/>
              </a:lnSpc>
            </a:pPr>
            <a:br>
              <a:rPr lang="en-US" altLang="en-US" sz="1800" dirty="0">
                <a:solidFill>
                  <a:srgbClr val="0000FF"/>
                </a:solidFill>
                <a:latin typeface="Consolas" panose="020B0609020204030204" pitchFamily="49" charset="0"/>
              </a:rPr>
            </a:br>
            <a:r>
              <a:rPr lang="en-US" altLang="en-US" sz="1800" dirty="0">
                <a:solidFill>
                  <a:srgbClr val="0000FF"/>
                </a:solidFill>
                <a:latin typeface="Consolas" panose="020B0609020204030204" pitchFamily="49" charset="0"/>
              </a:rPr>
              <a:t>var</a:t>
            </a:r>
            <a:r>
              <a:rPr lang="en-US" altLang="en-US" sz="1800" dirty="0">
                <a:solidFill>
                  <a:srgbClr val="000000"/>
                </a:solidFill>
                <a:latin typeface="Consolas" panose="020B0609020204030204" pitchFamily="49" charset="0"/>
              </a:rPr>
              <a:t> x = 5, y = 10, z = 15;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x + y; </a:t>
            </a:r>
            <a:r>
              <a:rPr lang="en-US" altLang="en-US" sz="1800" dirty="0">
                <a:solidFill>
                  <a:srgbClr val="008000"/>
                </a:solidFill>
                <a:latin typeface="Consolas" panose="020B0609020204030204" pitchFamily="49" charset="0"/>
              </a:rPr>
              <a:t>//returns 15</a:t>
            </a:r>
            <a:br>
              <a:rPr lang="en-US" altLang="en-US" sz="1800" dirty="0">
                <a:solidFill>
                  <a:srgbClr val="008000"/>
                </a:solidFill>
                <a:latin typeface="Consolas" panose="020B0609020204030204" pitchFamily="49" charset="0"/>
              </a:rPr>
            </a:br>
            <a:r>
              <a:rPr lang="en-US" altLang="en-US" sz="1800" dirty="0">
                <a:solidFill>
                  <a:srgbClr val="000000"/>
                </a:solidFill>
                <a:latin typeface="Consolas" panose="020B0609020204030204" pitchFamily="49" charset="0"/>
              </a:rPr>
              <a:t> y - x; </a:t>
            </a:r>
            <a:r>
              <a:rPr lang="en-US" altLang="en-US" sz="1800" dirty="0">
                <a:solidFill>
                  <a:srgbClr val="008000"/>
                </a:solidFill>
                <a:latin typeface="Consolas" panose="020B0609020204030204" pitchFamily="49" charset="0"/>
              </a:rPr>
              <a:t>//returns 5</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x * y; </a:t>
            </a:r>
            <a:r>
              <a:rPr lang="en-US" altLang="en-US" sz="1800" dirty="0">
                <a:solidFill>
                  <a:srgbClr val="008000"/>
                </a:solidFill>
                <a:latin typeface="Consolas" panose="020B0609020204030204" pitchFamily="49" charset="0"/>
              </a:rPr>
              <a:t>//returns 50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y / x; </a:t>
            </a:r>
            <a:r>
              <a:rPr lang="en-US" altLang="en-US" sz="1800" dirty="0">
                <a:solidFill>
                  <a:srgbClr val="008000"/>
                </a:solidFill>
                <a:latin typeface="Consolas" panose="020B0609020204030204" pitchFamily="49" charset="0"/>
              </a:rPr>
              <a:t>//returns 2</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x % 2; </a:t>
            </a:r>
            <a:r>
              <a:rPr lang="en-US" altLang="en-US" sz="1800" dirty="0">
                <a:solidFill>
                  <a:srgbClr val="008000"/>
                </a:solidFill>
                <a:latin typeface="Consolas" panose="020B0609020204030204" pitchFamily="49" charset="0"/>
              </a:rPr>
              <a:t>//returns 1</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x++; </a:t>
            </a:r>
            <a:r>
              <a:rPr lang="en-US" altLang="en-US" sz="1800" dirty="0">
                <a:solidFill>
                  <a:srgbClr val="008000"/>
                </a:solidFill>
                <a:latin typeface="Consolas" panose="020B0609020204030204" pitchFamily="49" charset="0"/>
              </a:rPr>
              <a:t>//returns 6</a:t>
            </a:r>
            <a:br>
              <a:rPr lang="en-US" altLang="en-US" sz="1800" dirty="0">
                <a:solidFill>
                  <a:srgbClr val="008000"/>
                </a:solidFill>
                <a:latin typeface="Consolas" panose="020B0609020204030204" pitchFamily="49" charset="0"/>
              </a:rPr>
            </a:br>
            <a:r>
              <a:rPr lang="en-US" altLang="en-US" sz="1800" dirty="0">
                <a:solidFill>
                  <a:srgbClr val="000000"/>
                </a:solidFill>
                <a:latin typeface="Consolas" panose="020B0609020204030204" pitchFamily="49" charset="0"/>
              </a:rPr>
              <a:t>x--; </a:t>
            </a:r>
            <a:r>
              <a:rPr lang="en-US" altLang="en-US" sz="1800" dirty="0">
                <a:solidFill>
                  <a:srgbClr val="008000"/>
                </a:solidFill>
                <a:latin typeface="Consolas" panose="020B0609020204030204" pitchFamily="49" charset="0"/>
              </a:rPr>
              <a:t>//returns 4</a:t>
            </a:r>
            <a:r>
              <a:rPr lang="en-US" altLang="en-US" sz="1400" dirty="0"/>
              <a:t> </a:t>
            </a:r>
            <a:br>
              <a:rPr lang="en-US" sz="1800" dirty="0"/>
            </a:br>
            <a:br>
              <a:rPr lang="en-US" sz="1800" dirty="0"/>
            </a:br>
            <a:r>
              <a:rPr lang="en-US" sz="1800" dirty="0"/>
              <a:t>The following example shows how </a:t>
            </a:r>
            <a:r>
              <a:rPr lang="en-US" sz="1800" b="1" dirty="0"/>
              <a:t>+</a:t>
            </a:r>
            <a:r>
              <a:rPr lang="en-US" sz="1800" dirty="0"/>
              <a:t> operator performs operation on operands of different data types.</a:t>
            </a:r>
          </a:p>
        </p:txBody>
      </p:sp>
      <p:sp>
        <p:nvSpPr>
          <p:cNvPr id="3" name="Text Placeholder 2">
            <a:extLst>
              <a:ext uri="{FF2B5EF4-FFF2-40B4-BE49-F238E27FC236}">
                <a16:creationId xmlns:a16="http://schemas.microsoft.com/office/drawing/2014/main" id="{89A8A01F-607D-4A91-9812-94803A9784F5}"/>
              </a:ext>
            </a:extLst>
          </p:cNvPr>
          <p:cNvSpPr>
            <a:spLocks noGrp="1"/>
          </p:cNvSpPr>
          <p:nvPr>
            <p:ph type="body" sz="quarter" idx="10"/>
          </p:nvPr>
        </p:nvSpPr>
        <p:spPr/>
        <p:txBody>
          <a:bodyPr/>
          <a:lstStyle/>
          <a:p>
            <a:r>
              <a:rPr lang="en-US" dirty="0"/>
              <a:t>Petrivska Marianna</a:t>
            </a:r>
          </a:p>
        </p:txBody>
      </p:sp>
      <p:sp>
        <p:nvSpPr>
          <p:cNvPr id="4" name="Rectangle 2">
            <a:extLst>
              <a:ext uri="{FF2B5EF4-FFF2-40B4-BE49-F238E27FC236}">
                <a16:creationId xmlns:a16="http://schemas.microsoft.com/office/drawing/2014/main" id="{F924420E-1FDD-433E-8EC9-2D7E6F128721}"/>
              </a:ext>
            </a:extLst>
          </p:cNvPr>
          <p:cNvSpPr>
            <a:spLocks noChangeArrowheads="1"/>
          </p:cNvSpPr>
          <p:nvPr/>
        </p:nvSpPr>
        <p:spPr bwMode="auto">
          <a:xfrm>
            <a:off x="1246759" y="3696896"/>
            <a:ext cx="75986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rPr>
              <a:t>var</a:t>
            </a:r>
            <a:r>
              <a:rPr kumimoji="0" lang="en-US" altLang="en-US" b="0" i="0" u="none" strike="noStrike" cap="none" normalizeH="0" baseline="0" dirty="0">
                <a:ln>
                  <a:noFill/>
                </a:ln>
                <a:solidFill>
                  <a:srgbClr val="000000"/>
                </a:solidFill>
                <a:effectLst/>
                <a:latin typeface="Consolas" panose="020B0609020204030204" pitchFamily="49" charset="0"/>
              </a:rPr>
              <a:t> a = 5, b = </a:t>
            </a:r>
            <a:r>
              <a:rPr kumimoji="0" lang="en-US" altLang="en-US" b="0" i="0" u="none" strike="noStrike" cap="none" normalizeH="0" baseline="0" dirty="0">
                <a:ln>
                  <a:noFill/>
                </a:ln>
                <a:solidFill>
                  <a:srgbClr val="A31515"/>
                </a:solidFill>
                <a:effectLst/>
                <a:latin typeface="Consolas" panose="020B0609020204030204" pitchFamily="49" charset="0"/>
              </a:rPr>
              <a:t>"Hello "</a:t>
            </a:r>
            <a:r>
              <a:rPr kumimoji="0" lang="en-US" altLang="en-US" b="0" i="0" u="none" strike="noStrike" cap="none" normalizeH="0" baseline="0" dirty="0">
                <a:ln>
                  <a:noFill/>
                </a:ln>
                <a:solidFill>
                  <a:srgbClr val="000000"/>
                </a:solidFill>
                <a:effectLst/>
                <a:latin typeface="Consolas" panose="020B0609020204030204" pitchFamily="49" charset="0"/>
              </a:rPr>
              <a:t>, c = </a:t>
            </a:r>
            <a:r>
              <a:rPr kumimoji="0" lang="en-US" altLang="en-US" b="0" i="0" u="none" strike="noStrike" cap="none" normalizeH="0" baseline="0" dirty="0">
                <a:ln>
                  <a:noFill/>
                </a:ln>
                <a:solidFill>
                  <a:srgbClr val="A31515"/>
                </a:solidFill>
                <a:effectLst/>
                <a:latin typeface="Consolas" panose="020B0609020204030204" pitchFamily="49" charset="0"/>
              </a:rPr>
              <a:t>"World!"</a:t>
            </a:r>
            <a:r>
              <a:rPr kumimoji="0" lang="en-US" altLang="en-US" b="0" i="0" u="none" strike="noStrike" cap="none" normalizeH="0" baseline="0" dirty="0">
                <a:ln>
                  <a:noFill/>
                </a:ln>
                <a:solidFill>
                  <a:srgbClr val="000000"/>
                </a:solidFill>
                <a:effectLst/>
                <a:latin typeface="Consolas" panose="020B0609020204030204" pitchFamily="49" charset="0"/>
              </a:rPr>
              <a:t>, d = 10; a + b; </a:t>
            </a:r>
            <a:r>
              <a:rPr kumimoji="0" lang="en-US" altLang="en-US" b="0" i="0" u="none" strike="noStrike" cap="none" normalizeH="0" baseline="0" dirty="0">
                <a:ln>
                  <a:noFill/>
                </a:ln>
                <a:solidFill>
                  <a:srgbClr val="008000"/>
                </a:solidFill>
                <a:effectLst/>
                <a:latin typeface="Consolas" panose="020B0609020204030204" pitchFamily="49" charset="0"/>
              </a:rPr>
              <a:t>// "5Hello "</a:t>
            </a:r>
            <a:r>
              <a:rPr kumimoji="0" lang="en-US" altLang="en-US" b="0" i="0" u="none" strike="noStrike" cap="none" normalizeH="0" baseline="0" dirty="0">
                <a:ln>
                  <a:noFill/>
                </a:ln>
                <a:solidFill>
                  <a:srgbClr val="000000"/>
                </a:solidFill>
                <a:effectLst/>
                <a:latin typeface="Consolas" panose="020B0609020204030204" pitchFamily="49" charset="0"/>
              </a:rPr>
              <a:t> b + c; </a:t>
            </a:r>
            <a:r>
              <a:rPr kumimoji="0" lang="en-US" altLang="en-US" b="0" i="0" u="none" strike="noStrike" cap="none" normalizeH="0" baseline="0" dirty="0">
                <a:ln>
                  <a:noFill/>
                </a:ln>
                <a:solidFill>
                  <a:srgbClr val="008000"/>
                </a:solidFill>
                <a:effectLst/>
                <a:latin typeface="Consolas" panose="020B0609020204030204" pitchFamily="49" charset="0"/>
              </a:rPr>
              <a:t>// "Hello World!"</a:t>
            </a:r>
            <a:r>
              <a:rPr kumimoji="0" lang="en-US" altLang="en-US" b="0" i="0" u="none" strike="noStrike" cap="none" normalizeH="0" baseline="0" dirty="0">
                <a:ln>
                  <a:noFill/>
                </a:ln>
                <a:solidFill>
                  <a:srgbClr val="000000"/>
                </a:solidFill>
                <a:effectLst/>
                <a:latin typeface="Consolas" panose="020B0609020204030204" pitchFamily="49" charset="0"/>
              </a:rPr>
              <a:t> a + d; </a:t>
            </a:r>
            <a:r>
              <a:rPr kumimoji="0" lang="en-US" altLang="en-US" b="0" i="0" u="none" strike="noStrike" cap="none" normalizeH="0" baseline="0" dirty="0">
                <a:ln>
                  <a:noFill/>
                </a:ln>
                <a:solidFill>
                  <a:srgbClr val="008000"/>
                </a:solidFill>
                <a:effectLst/>
                <a:latin typeface="Consolas" panose="020B0609020204030204" pitchFamily="49" charset="0"/>
              </a:rPr>
              <a:t>// 15</a:t>
            </a: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100180"/>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1601</Words>
  <Application>Microsoft Office PowerPoint</Application>
  <PresentationFormat>Widescreen</PresentationFormat>
  <Paragraphs>282</Paragraphs>
  <Slides>24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Menlo</vt:lpstr>
      <vt:lpstr>Proxima Nova Black</vt:lpstr>
      <vt:lpstr>Source Code Pro</vt:lpstr>
      <vt:lpstr>Open Sans</vt:lpstr>
      <vt:lpstr>Calibri</vt:lpstr>
      <vt:lpstr>Consolas</vt:lpstr>
      <vt:lpstr>Arial Unicode MS</vt:lpstr>
      <vt:lpstr>medium-content-sans-serif-font</vt:lpstr>
      <vt:lpstr>medium-content-serif-font</vt:lpstr>
      <vt:lpstr>Arial</vt:lpstr>
      <vt:lpstr>DARK THEME</vt:lpstr>
      <vt:lpstr>LIGHT-THEME</vt:lpstr>
      <vt:lpstr>Keywords, Operators, Expressions, Statements, Control Flow</vt:lpstr>
      <vt:lpstr>Keywords   </vt:lpstr>
      <vt:lpstr>ECMAScript new keywords</vt:lpstr>
      <vt:lpstr>PowerPoint Presentation</vt:lpstr>
      <vt:lpstr> These are predefined names of event handlers  onbeforeunload    ondragdrop    onkeyup    onmouseover   onblur    onerror    onload    onmouseup   ondragdrop    onfocus    onmousedown    onreset   onclick    onkeydown    onmousemove    onsubmit   oncontextmenu    onkeypress    onmouseout    onunload  The old ES3 spec defines some reserved words that aren’t reserved words in ES5 anymore: int, byte, char, goto, long, final, float, short, double, native, throws, boolean, abstract, volatile, transient, and synchronized. It’s probably a good idea to avoid these as well, for optimal backwards compatibility.   Those are keywords of future: enum, await      </vt:lpstr>
      <vt:lpstr>Non-reserved words that act like reserved words </vt:lpstr>
      <vt:lpstr>   </vt:lpstr>
      <vt:lpstr>Arithmetic Operators   </vt:lpstr>
      <vt:lpstr> var x = 5, y = 10, z = 15;  x + y; //returns 15  y - x; //returns 5  x * y; //returns 50  y / x; //returns 2  x % 2; //returns 1  x++; //returns 6 x--; //returns 4   The following example shows how + operator performs operation on operands of different data types.</vt:lpstr>
      <vt:lpstr>Comparison operators</vt:lpstr>
      <vt:lpstr>Logical operators</vt:lpstr>
      <vt:lpstr>   </vt:lpstr>
      <vt:lpstr>Assignment Operators </vt:lpstr>
      <vt:lpstr>Ternary Operator </vt:lpstr>
      <vt:lpstr>Any unit of code that can be evaluated to a value is an expression. As per the MDN documentation, JavaScript has the following expression categories.  </vt:lpstr>
      <vt:lpstr>Last expressions</vt:lpstr>
      <vt:lpstr>Statements</vt:lpstr>
      <vt:lpstr>Statements</vt:lpstr>
      <vt:lpstr>Types of statements</vt:lpstr>
      <vt:lpstr>Control Flow</vt:lpstr>
      <vt:lpstr>Continue fun example</vt:lpstr>
      <vt:lpstr>Good vs bad practices</vt:lpstr>
      <vt:lpstr>Switch</vt:lpstr>
      <vt:lpstr>Sources https://developer.mozilla.org/ru/docs/Web/JavaScript/Reference/Lexical_grammar https://mathiasbynens.be/notes/javascript-identifiers https://www.tutorialsteacher.com/javascript/javascript-operators https://medium.com/launch-school/javascript-expressions-and-statements-4d32ac9c0e74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Keywords, Operators, Expressions, Statements, Control Flow</dc:title>
  <dc:creator>Marianna Petrivska</dc:creator>
  <cp:lastModifiedBy>Marianna Petrivska</cp:lastModifiedBy>
  <cp:revision>11</cp:revision>
  <dcterms:created xsi:type="dcterms:W3CDTF">2019-08-27T20:21:31Z</dcterms:created>
  <dcterms:modified xsi:type="dcterms:W3CDTF">2019-08-27T21:55:04Z</dcterms:modified>
</cp:coreProperties>
</file>