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0" r:id="rId4"/>
    <p:sldId id="259" r:id="rId5"/>
    <p:sldId id="258" r:id="rId6"/>
    <p:sldId id="264" r:id="rId7"/>
    <p:sldId id="263" r:id="rId8"/>
    <p:sldId id="262" r:id="rId9"/>
    <p:sldId id="261" r:id="rId10"/>
    <p:sldId id="267" r:id="rId11"/>
    <p:sldId id="266" r:id="rId12"/>
    <p:sldId id="265" r:id="rId13"/>
    <p:sldId id="268" r:id="rId14"/>
    <p:sldId id="269" r:id="rId15"/>
    <p:sldId id="270" r:id="rId16"/>
    <p:sldId id="271"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256" y="-16"/>
      </p:cViewPr>
      <p:guideLst>
        <p:guide orient="horz" pos="2160"/>
        <p:guide pos="2880"/>
      </p:guideLst>
    </p:cSldViewPr>
  </p:slideViewPr>
  <p:notesTextViewPr>
    <p:cViewPr>
      <p:scale>
        <a:sx n="1" d="1"/>
        <a:sy n="1" d="1"/>
      </p:scale>
      <p:origin x="0" y="0"/>
    </p:cViewPr>
  </p:notesTextViewPr>
  <p:notesViewPr>
    <p:cSldViewPr>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420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46A42CA-7B4E-4972-BB50-337DE7E804CF}" type="slidenum">
              <a:rPr lang="ru-RU"/>
              <a:pPr/>
              <a:t>‹#›</a:t>
            </a:fld>
            <a:endParaRPr lang="ru-RU"/>
          </a:p>
        </p:txBody>
      </p:sp>
    </p:spTree>
    <p:extLst>
      <p:ext uri="{BB962C8B-B14F-4D97-AF65-F5344CB8AC3E}">
        <p14:creationId xmlns:p14="http://schemas.microsoft.com/office/powerpoint/2010/main" val="15269510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9" name="Rectangle 9"/>
          <p:cNvSpPr>
            <a:spLocks noChangeArrowheads="1"/>
          </p:cNvSpPr>
          <p:nvPr/>
        </p:nvSpPr>
        <p:spPr bwMode="auto">
          <a:xfrm>
            <a:off x="0" y="4364038"/>
            <a:ext cx="5940425" cy="1150937"/>
          </a:xfrm>
          <a:prstGeom prst="rect">
            <a:avLst/>
          </a:prstGeom>
          <a:solidFill>
            <a:schemeClr val="accent2"/>
          </a:solidFill>
          <a:ln w="9525">
            <a:noFill/>
            <a:miter lim="800000"/>
            <a:headEnd/>
            <a:tailEnd/>
          </a:ln>
          <a:effectLst/>
        </p:spPr>
        <p:txBody>
          <a:bodyPr wrap="none" anchor="ctr"/>
          <a:lstStyle/>
          <a:p>
            <a:endParaRPr lang="ru-RU"/>
          </a:p>
        </p:txBody>
      </p:sp>
      <p:sp>
        <p:nvSpPr>
          <p:cNvPr id="5122" name="Rectangle 2"/>
          <p:cNvSpPr>
            <a:spLocks noGrp="1" noChangeArrowheads="1"/>
          </p:cNvSpPr>
          <p:nvPr>
            <p:ph type="ctrTitle"/>
          </p:nvPr>
        </p:nvSpPr>
        <p:spPr>
          <a:xfrm>
            <a:off x="217488" y="4149725"/>
            <a:ext cx="7162800" cy="1109663"/>
          </a:xfrm>
        </p:spPr>
        <p:txBody>
          <a:bodyPr/>
          <a:lstStyle>
            <a:lvl1pPr>
              <a:defRPr sz="3200" b="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217488" y="4892675"/>
            <a:ext cx="7162800" cy="696913"/>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2276475"/>
            <a:ext cx="1909762" cy="42497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2276475"/>
            <a:ext cx="5581650" cy="42497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3068638"/>
            <a:ext cx="3744912"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3068638"/>
            <a:ext cx="3746500"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2276475"/>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176338" y="3068638"/>
            <a:ext cx="7643812"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b="1">
          <a:solidFill>
            <a:schemeClr val="accent2"/>
          </a:solidFill>
          <a:latin typeface="+mj-lt"/>
          <a:ea typeface="+mj-ea"/>
          <a:cs typeface="+mj-cs"/>
        </a:defRPr>
      </a:lvl1pPr>
      <a:lvl2pPr algn="l" rtl="0" fontAlgn="base">
        <a:spcBef>
          <a:spcPct val="0"/>
        </a:spcBef>
        <a:spcAft>
          <a:spcPct val="0"/>
        </a:spcAft>
        <a:defRPr sz="3600" b="1">
          <a:solidFill>
            <a:schemeClr val="accent2"/>
          </a:solidFill>
          <a:latin typeface="Arial" charset="0"/>
        </a:defRPr>
      </a:lvl2pPr>
      <a:lvl3pPr algn="l" rtl="0" fontAlgn="base">
        <a:spcBef>
          <a:spcPct val="0"/>
        </a:spcBef>
        <a:spcAft>
          <a:spcPct val="0"/>
        </a:spcAft>
        <a:defRPr sz="3600" b="1">
          <a:solidFill>
            <a:schemeClr val="accent2"/>
          </a:solidFill>
          <a:latin typeface="Arial" charset="0"/>
        </a:defRPr>
      </a:lvl3pPr>
      <a:lvl4pPr algn="l" rtl="0" fontAlgn="base">
        <a:spcBef>
          <a:spcPct val="0"/>
        </a:spcBef>
        <a:spcAft>
          <a:spcPct val="0"/>
        </a:spcAft>
        <a:defRPr sz="3600" b="1">
          <a:solidFill>
            <a:schemeClr val="accent2"/>
          </a:solidFill>
          <a:latin typeface="Arial" charset="0"/>
        </a:defRPr>
      </a:lvl4pPr>
      <a:lvl5pPr algn="l" rtl="0" fontAlgn="base">
        <a:spcBef>
          <a:spcPct val="0"/>
        </a:spcBef>
        <a:spcAft>
          <a:spcPct val="0"/>
        </a:spcAft>
        <a:defRPr sz="3600" b="1">
          <a:solidFill>
            <a:schemeClr val="accent2"/>
          </a:solidFill>
          <a:latin typeface="Arial" charset="0"/>
        </a:defRPr>
      </a:lvl5pPr>
      <a:lvl6pPr marL="457200" algn="l" rtl="0" fontAlgn="base">
        <a:spcBef>
          <a:spcPct val="0"/>
        </a:spcBef>
        <a:spcAft>
          <a:spcPct val="0"/>
        </a:spcAft>
        <a:defRPr sz="3600" b="1">
          <a:solidFill>
            <a:schemeClr val="accent2"/>
          </a:solidFill>
          <a:latin typeface="Arial" charset="0"/>
        </a:defRPr>
      </a:lvl6pPr>
      <a:lvl7pPr marL="914400" algn="l" rtl="0" fontAlgn="base">
        <a:spcBef>
          <a:spcPct val="0"/>
        </a:spcBef>
        <a:spcAft>
          <a:spcPct val="0"/>
        </a:spcAft>
        <a:defRPr sz="3600" b="1">
          <a:solidFill>
            <a:schemeClr val="accent2"/>
          </a:solidFill>
          <a:latin typeface="Arial" charset="0"/>
        </a:defRPr>
      </a:lvl7pPr>
      <a:lvl8pPr marL="1371600" algn="l" rtl="0" fontAlgn="base">
        <a:spcBef>
          <a:spcPct val="0"/>
        </a:spcBef>
        <a:spcAft>
          <a:spcPct val="0"/>
        </a:spcAft>
        <a:defRPr sz="3600" b="1">
          <a:solidFill>
            <a:schemeClr val="accent2"/>
          </a:solidFill>
          <a:latin typeface="Arial" charset="0"/>
        </a:defRPr>
      </a:lvl8pPr>
      <a:lvl9pPr marL="1828800" algn="l" rtl="0" fontAlgn="base">
        <a:spcBef>
          <a:spcPct val="0"/>
        </a:spcBef>
        <a:spcAft>
          <a:spcPct val="0"/>
        </a:spcAft>
        <a:defRPr sz="3600" b="1">
          <a:solidFill>
            <a:schemeClr val="accent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07504" y="4581128"/>
            <a:ext cx="5616623" cy="1109663"/>
          </a:xfrm>
          <a:noFill/>
        </p:spPr>
        <p:txBody>
          <a:bodyPr/>
          <a:lstStyle/>
          <a:p>
            <a:pPr algn="ctr"/>
            <a:r>
              <a:rPr lang="en-US" b="1" dirty="0"/>
              <a:t>Traditional Japanese Restaurant in USA</a:t>
            </a:r>
            <a:r>
              <a:rPr lang="en-US" dirty="0"/>
              <a:t/>
            </a:r>
            <a:br>
              <a:rPr lang="en-US" dirty="0"/>
            </a:br>
            <a:endParaRPr lang="uk-UA" b="1" dirty="0">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7544" y="5013176"/>
            <a:ext cx="8208912" cy="1512168"/>
          </a:xfrm>
        </p:spPr>
        <p:txBody>
          <a:bodyPr/>
          <a:lstStyle/>
          <a:p>
            <a:r>
              <a:rPr lang="en-US" sz="2800" dirty="0" smtClean="0"/>
              <a:t>	</a:t>
            </a:r>
            <a:r>
              <a:rPr lang="en-US" sz="2400" dirty="0"/>
              <a:t>D</a:t>
            </a:r>
            <a:r>
              <a:rPr lang="en-US" sz="2400" dirty="0" smtClean="0"/>
              <a:t>rop </a:t>
            </a:r>
            <a:r>
              <a:rPr lang="en-US" sz="2400" dirty="0"/>
              <a:t>the duplicate categories, there are 334 </a:t>
            </a:r>
            <a:r>
              <a:rPr lang="en-US" sz="2400" dirty="0" smtClean="0"/>
              <a:t>unique </a:t>
            </a:r>
            <a:r>
              <a:rPr lang="en-US" sz="2400" dirty="0"/>
              <a:t>categories in Manhattan</a:t>
            </a:r>
            <a:r>
              <a:rPr lang="en-US" sz="2400" dirty="0" smtClean="0"/>
              <a:t>.</a:t>
            </a:r>
            <a:br>
              <a:rPr lang="en-US" sz="2400" dirty="0" smtClean="0"/>
            </a:br>
            <a:r>
              <a:rPr lang="en-US" sz="2400" dirty="0" smtClean="0"/>
              <a:t>	Then, create </a:t>
            </a:r>
            <a:r>
              <a:rPr lang="en-US" sz="2400" dirty="0"/>
              <a:t>the new data frame and display the top 5 venues for each neighborhood</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2852936"/>
            <a:ext cx="8567264" cy="18543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69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23528" y="5418138"/>
            <a:ext cx="8640960" cy="1439862"/>
          </a:xfrm>
        </p:spPr>
        <p:txBody>
          <a:bodyPr/>
          <a:lstStyle/>
          <a:p>
            <a:pPr algn="ctr"/>
            <a:r>
              <a:rPr lang="en-US" sz="2800" dirty="0"/>
              <a:t>C</a:t>
            </a:r>
            <a:r>
              <a:rPr lang="en-US" sz="2800" dirty="0" smtClean="0"/>
              <a:t>luster </a:t>
            </a:r>
            <a:r>
              <a:rPr lang="en-US" sz="2800" dirty="0"/>
              <a:t>the neighborhood into 3 </a:t>
            </a:r>
            <a:r>
              <a:rPr lang="en-US" sz="2800" dirty="0" smtClean="0"/>
              <a:t>clusters and plot to Manhattan map.</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700808"/>
            <a:ext cx="6251434" cy="3745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4485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27784" y="6208713"/>
            <a:ext cx="3889375" cy="649287"/>
          </a:xfrm>
        </p:spPr>
        <p:txBody>
          <a:bodyPr/>
          <a:lstStyle/>
          <a:p>
            <a:pPr algn="ctr"/>
            <a:r>
              <a:rPr lang="en-US" sz="3200" dirty="0"/>
              <a:t>Cluster 1</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9397"/>
            <a:ext cx="6880895" cy="6264696"/>
          </a:xfrm>
        </p:spPr>
      </p:pic>
    </p:spTree>
    <p:extLst>
      <p:ext uri="{BB962C8B-B14F-4D97-AF65-F5344CB8AC3E}">
        <p14:creationId xmlns:p14="http://schemas.microsoft.com/office/powerpoint/2010/main" val="408851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27784" y="5949280"/>
            <a:ext cx="3889375" cy="649287"/>
          </a:xfrm>
        </p:spPr>
        <p:txBody>
          <a:bodyPr/>
          <a:lstStyle/>
          <a:p>
            <a:pPr algn="ctr"/>
            <a:r>
              <a:rPr lang="en-US" sz="3200" dirty="0"/>
              <a:t>Cluster </a:t>
            </a:r>
            <a:r>
              <a:rPr lang="en-US" sz="3200" dirty="0" smtClean="0"/>
              <a:t>2</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564904"/>
            <a:ext cx="7054850" cy="3035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0487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27784" y="5877272"/>
            <a:ext cx="3889375" cy="649287"/>
          </a:xfrm>
        </p:spPr>
        <p:txBody>
          <a:bodyPr/>
          <a:lstStyle/>
          <a:p>
            <a:pPr algn="ctr"/>
            <a:r>
              <a:rPr lang="en-US" sz="3200" dirty="0"/>
              <a:t>Cluster </a:t>
            </a:r>
            <a:r>
              <a:rPr lang="en-US" sz="3200" dirty="0" smtClean="0"/>
              <a:t>3</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3501008"/>
            <a:ext cx="8965504" cy="951375"/>
          </a:xfrm>
        </p:spPr>
      </p:pic>
    </p:spTree>
    <p:extLst>
      <p:ext uri="{BB962C8B-B14F-4D97-AF65-F5344CB8AC3E}">
        <p14:creationId xmlns:p14="http://schemas.microsoft.com/office/powerpoint/2010/main" val="3681669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988840"/>
            <a:ext cx="7633097" cy="864095"/>
          </a:xfrm>
        </p:spPr>
        <p:txBody>
          <a:bodyPr/>
          <a:lstStyle/>
          <a:p>
            <a:pPr algn="ctr"/>
            <a:r>
              <a:rPr lang="en-US" dirty="0"/>
              <a:t>Results and </a:t>
            </a:r>
            <a:r>
              <a:rPr lang="en-US" dirty="0" smtClean="0"/>
              <a:t>Discussion</a:t>
            </a:r>
            <a:endParaRPr lang="en-US" dirty="0"/>
          </a:p>
        </p:txBody>
      </p:sp>
      <p:sp>
        <p:nvSpPr>
          <p:cNvPr id="3" name="Content Placeholder 2"/>
          <p:cNvSpPr>
            <a:spLocks noGrp="1"/>
          </p:cNvSpPr>
          <p:nvPr>
            <p:ph idx="1"/>
          </p:nvPr>
        </p:nvSpPr>
        <p:spPr>
          <a:xfrm>
            <a:off x="683568" y="2924944"/>
            <a:ext cx="7643812" cy="3457575"/>
          </a:xfrm>
        </p:spPr>
        <p:txBody>
          <a:bodyPr/>
          <a:lstStyle/>
          <a:p>
            <a:r>
              <a:rPr lang="en-US" sz="1800" dirty="0"/>
              <a:t>This analysis shows about 3 groups of area around Manhattan, New York, USA. Each cluster groups show the top 5 common venue of each area to bring the idea which area </a:t>
            </a:r>
            <a:r>
              <a:rPr lang="en-US" sz="1800" dirty="0" err="1"/>
              <a:t>Aya</a:t>
            </a:r>
            <a:r>
              <a:rPr lang="en-US" sz="1800" dirty="0"/>
              <a:t> should open her Japanese restaurant.</a:t>
            </a:r>
          </a:p>
          <a:p>
            <a:r>
              <a:rPr lang="en-US" sz="1800" dirty="0"/>
              <a:t>Result of all this is 40 area containing largest number of potential new restaurant locations based on number of ranking of each area. Cluster 1 is the popular location and contain the large rating of restaurant-categories. Cluster 2 is also contain rating of restaurant-categories, but mostly are light meal or beverages. Cluster 3 is no contain any restaurant type</a:t>
            </a:r>
            <a:r>
              <a:rPr lang="en-US" sz="1800" dirty="0" smtClean="0"/>
              <a:t>.</a:t>
            </a:r>
          </a:p>
          <a:p>
            <a:r>
              <a:rPr lang="en-US" sz="1800" dirty="0"/>
              <a:t>If I would recommend </a:t>
            </a:r>
            <a:r>
              <a:rPr lang="en-US" sz="1800" dirty="0" err="1"/>
              <a:t>Aya</a:t>
            </a:r>
            <a:r>
              <a:rPr lang="en-US" sz="1800" dirty="0"/>
              <a:t>, I will suggest the area in Cluster 1 to open her restaurant</a:t>
            </a:r>
            <a:r>
              <a:rPr lang="en-US" sz="1800" dirty="0" smtClean="0"/>
              <a:t>.</a:t>
            </a:r>
            <a:endParaRPr lang="en-US" sz="1800" dirty="0"/>
          </a:p>
        </p:txBody>
      </p:sp>
    </p:spTree>
    <p:extLst>
      <p:ext uri="{BB962C8B-B14F-4D97-AF65-F5344CB8AC3E}">
        <p14:creationId xmlns:p14="http://schemas.microsoft.com/office/powerpoint/2010/main" val="328612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988840"/>
            <a:ext cx="7633097" cy="864095"/>
          </a:xfrm>
        </p:spPr>
        <p:txBody>
          <a:bodyPr/>
          <a:lstStyle/>
          <a:p>
            <a:pPr algn="ctr"/>
            <a:r>
              <a:rPr lang="en-US" dirty="0"/>
              <a:t>Conclusion</a:t>
            </a:r>
          </a:p>
        </p:txBody>
      </p:sp>
      <p:sp>
        <p:nvSpPr>
          <p:cNvPr id="3" name="Content Placeholder 2"/>
          <p:cNvSpPr>
            <a:spLocks noGrp="1"/>
          </p:cNvSpPr>
          <p:nvPr>
            <p:ph idx="1"/>
          </p:nvPr>
        </p:nvSpPr>
        <p:spPr>
          <a:xfrm>
            <a:off x="683568" y="2924944"/>
            <a:ext cx="7643812" cy="3457575"/>
          </a:xfrm>
        </p:spPr>
        <p:txBody>
          <a:bodyPr/>
          <a:lstStyle/>
          <a:p>
            <a:r>
              <a:rPr lang="en-US" sz="1800" dirty="0"/>
              <a:t>Purpose of this project is to recommend </a:t>
            </a:r>
            <a:r>
              <a:rPr lang="en-US" sz="1800" dirty="0" err="1"/>
              <a:t>Aya</a:t>
            </a:r>
            <a:r>
              <a:rPr lang="en-US" sz="1800" dirty="0"/>
              <a:t> to open her Japanese restaurant in the right place! As you can see on the result of each cluster, the area in cluster 3 "Stuyvesant Town" is very near from her partner's house. If she thinks only where is the most convenience for her to take care the restaurant, she may choose the nearest one! And she might loss the potential to run the business and she will get loss for </a:t>
            </a:r>
            <a:r>
              <a:rPr lang="en-US" sz="1800"/>
              <a:t>sure</a:t>
            </a:r>
            <a:r>
              <a:rPr lang="en-US" sz="1800" smtClean="0"/>
              <a:t>.</a:t>
            </a:r>
          </a:p>
          <a:p>
            <a:pPr marL="0" indent="0">
              <a:buNone/>
            </a:pPr>
            <a:endParaRPr lang="en-US" sz="1800" dirty="0"/>
          </a:p>
          <a:p>
            <a:r>
              <a:rPr lang="en-US" sz="1800" dirty="0"/>
              <a:t>Finally, I would like to suggest her to survey the </a:t>
            </a:r>
            <a:r>
              <a:rPr lang="en-US" sz="1800" dirty="0" smtClean="0"/>
              <a:t>area of “Cluster 1” </a:t>
            </a:r>
            <a:r>
              <a:rPr lang="en-US" sz="1800" dirty="0"/>
              <a:t>that will open the restaurant by herself. </a:t>
            </a:r>
          </a:p>
        </p:txBody>
      </p:sp>
    </p:spTree>
    <p:extLst>
      <p:ext uri="{BB962C8B-B14F-4D97-AF65-F5344CB8AC3E}">
        <p14:creationId xmlns:p14="http://schemas.microsoft.com/office/powerpoint/2010/main" val="109353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1989138"/>
            <a:ext cx="3889375" cy="649287"/>
          </a:xfrm>
        </p:spPr>
        <p:txBody>
          <a:bodyPr/>
          <a:lstStyle/>
          <a:p>
            <a:r>
              <a:rPr lang="en-US" sz="3200" dirty="0"/>
              <a:t>Introduction</a:t>
            </a:r>
          </a:p>
        </p:txBody>
      </p:sp>
      <p:sp>
        <p:nvSpPr>
          <p:cNvPr id="36867" name="Rectangle 3"/>
          <p:cNvSpPr>
            <a:spLocks noGrp="1" noChangeArrowheads="1"/>
          </p:cNvSpPr>
          <p:nvPr>
            <p:ph type="body" idx="1"/>
          </p:nvPr>
        </p:nvSpPr>
        <p:spPr>
          <a:xfrm>
            <a:off x="467544" y="2636912"/>
            <a:ext cx="8352606" cy="3456360"/>
          </a:xfrm>
        </p:spPr>
        <p:txBody>
          <a:bodyPr/>
          <a:lstStyle/>
          <a:p>
            <a:pPr marL="0" indent="0">
              <a:lnSpc>
                <a:spcPct val="150000"/>
              </a:lnSpc>
              <a:buNone/>
            </a:pPr>
            <a:r>
              <a:rPr lang="en-US" sz="2400" dirty="0" smtClean="0"/>
              <a:t>	My </a:t>
            </a:r>
            <a:r>
              <a:rPr lang="en-US" sz="2400" dirty="0"/>
              <a:t>best friend "</a:t>
            </a:r>
            <a:r>
              <a:rPr lang="en-US" sz="2400" dirty="0" err="1"/>
              <a:t>Aya</a:t>
            </a:r>
            <a:r>
              <a:rPr lang="en-US" sz="2400" dirty="0"/>
              <a:t>", the young Japanese lady just graduated from university have plan to marry with her partner and will be moved to New York City after married because her partner working there as a business man. </a:t>
            </a:r>
            <a:r>
              <a:rPr lang="en-US" sz="2400" dirty="0" err="1"/>
              <a:t>Aya</a:t>
            </a:r>
            <a:r>
              <a:rPr lang="en-US" sz="2400" dirty="0"/>
              <a:t> has her dream to open up her own Japanese restaurant and this is a chance to open her own restaurant in the amazing place New York City!</a:t>
            </a:r>
          </a:p>
          <a:p>
            <a:pPr marL="0" indent="0">
              <a:lnSpc>
                <a:spcPct val="80000"/>
              </a:lnSpc>
              <a:buNone/>
            </a:pPr>
            <a:endParaRPr lang="en-US" altLang="ko-KR" sz="1800" dirty="0">
              <a:latin typeface="Verdana" pitchFamily="34" charset="0"/>
              <a:ea typeface="굴림" charset="-127"/>
            </a:endParaRPr>
          </a:p>
          <a:p>
            <a:pPr>
              <a:lnSpc>
                <a:spcPct val="80000"/>
              </a:lnSpc>
            </a:pPr>
            <a:endParaRPr lang="uk-UA"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1989138"/>
            <a:ext cx="3889375" cy="649287"/>
          </a:xfrm>
        </p:spPr>
        <p:txBody>
          <a:bodyPr/>
          <a:lstStyle/>
          <a:p>
            <a:r>
              <a:rPr lang="en-US" sz="3200" dirty="0"/>
              <a:t>Business Problem</a:t>
            </a:r>
          </a:p>
        </p:txBody>
      </p:sp>
      <p:sp>
        <p:nvSpPr>
          <p:cNvPr id="36867" name="Rectangle 3"/>
          <p:cNvSpPr>
            <a:spLocks noGrp="1" noChangeArrowheads="1"/>
          </p:cNvSpPr>
          <p:nvPr>
            <p:ph type="body" idx="1"/>
          </p:nvPr>
        </p:nvSpPr>
        <p:spPr>
          <a:xfrm>
            <a:off x="467544" y="2924944"/>
            <a:ext cx="8424936" cy="3312344"/>
          </a:xfrm>
        </p:spPr>
        <p:txBody>
          <a:bodyPr/>
          <a:lstStyle/>
          <a:p>
            <a:pPr marL="0" indent="0">
              <a:lnSpc>
                <a:spcPct val="150000"/>
              </a:lnSpc>
              <a:buNone/>
            </a:pPr>
            <a:r>
              <a:rPr lang="en-US" sz="2400" dirty="0" smtClean="0"/>
              <a:t>	</a:t>
            </a:r>
            <a:r>
              <a:rPr lang="en-US" sz="2400" dirty="0" err="1" smtClean="0"/>
              <a:t>Aya</a:t>
            </a:r>
            <a:r>
              <a:rPr lang="en-US" sz="2400" dirty="0" smtClean="0"/>
              <a:t> </a:t>
            </a:r>
            <a:r>
              <a:rPr lang="en-US" sz="2400" dirty="0"/>
              <a:t>doesn't have any idea because she doesn't know anything about New York. The important thing she has to do is exploring about New York before doing her Business Plan.</a:t>
            </a:r>
          </a:p>
          <a:p>
            <a:pPr marL="0" indent="0">
              <a:lnSpc>
                <a:spcPct val="80000"/>
              </a:lnSpc>
              <a:buNone/>
            </a:pPr>
            <a:endParaRPr lang="en-US" altLang="ko-KR" sz="1800" dirty="0">
              <a:latin typeface="Verdana" pitchFamily="34" charset="0"/>
              <a:ea typeface="굴림" charset="-127"/>
            </a:endParaRPr>
          </a:p>
          <a:p>
            <a:pPr>
              <a:lnSpc>
                <a:spcPct val="80000"/>
              </a:lnSpc>
            </a:pPr>
            <a:endParaRPr lang="uk-UA" sz="1800" dirty="0"/>
          </a:p>
        </p:txBody>
      </p:sp>
    </p:spTree>
    <p:extLst>
      <p:ext uri="{BB962C8B-B14F-4D97-AF65-F5344CB8AC3E}">
        <p14:creationId xmlns:p14="http://schemas.microsoft.com/office/powerpoint/2010/main" val="2254275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1988840"/>
            <a:ext cx="8064895" cy="864096"/>
          </a:xfrm>
        </p:spPr>
        <p:txBody>
          <a:bodyPr/>
          <a:lstStyle/>
          <a:p>
            <a:pPr algn="ctr"/>
            <a:r>
              <a:rPr lang="en-US" sz="3200" dirty="0"/>
              <a:t>Describe the data that will be using to execute the idea</a:t>
            </a:r>
          </a:p>
        </p:txBody>
      </p:sp>
      <p:sp>
        <p:nvSpPr>
          <p:cNvPr id="36867" name="Rectangle 3"/>
          <p:cNvSpPr>
            <a:spLocks noGrp="1" noChangeArrowheads="1"/>
          </p:cNvSpPr>
          <p:nvPr>
            <p:ph type="body" idx="1"/>
          </p:nvPr>
        </p:nvSpPr>
        <p:spPr>
          <a:xfrm>
            <a:off x="323528" y="3068960"/>
            <a:ext cx="8496622" cy="3600400"/>
          </a:xfrm>
        </p:spPr>
        <p:txBody>
          <a:bodyPr/>
          <a:lstStyle/>
          <a:p>
            <a:pPr marL="0" indent="0">
              <a:buNone/>
            </a:pPr>
            <a:r>
              <a:rPr lang="en-US" sz="2400" dirty="0" smtClean="0"/>
              <a:t>	Based </a:t>
            </a:r>
            <a:r>
              <a:rPr lang="en-US" sz="2400" dirty="0"/>
              <a:t>on definition of my idea, factors that will </a:t>
            </a:r>
            <a:r>
              <a:rPr lang="en-US" sz="2400" dirty="0" smtClean="0"/>
              <a:t>	influence </a:t>
            </a:r>
            <a:r>
              <a:rPr lang="en-US" sz="2400" dirty="0"/>
              <a:t>my </a:t>
            </a:r>
            <a:r>
              <a:rPr lang="en-US" sz="2400" dirty="0" err="1"/>
              <a:t>decission</a:t>
            </a:r>
            <a:r>
              <a:rPr lang="en-US" sz="2400" dirty="0"/>
              <a:t> are:</a:t>
            </a:r>
          </a:p>
          <a:p>
            <a:pPr marL="0" indent="0">
              <a:buNone/>
            </a:pPr>
            <a:r>
              <a:rPr lang="en-US" sz="2400" dirty="0"/>
              <a:t>	</a:t>
            </a:r>
            <a:r>
              <a:rPr lang="en-US" sz="2400" dirty="0" smtClean="0"/>
              <a:t>- </a:t>
            </a:r>
            <a:r>
              <a:rPr lang="en-US" sz="2400" dirty="0"/>
              <a:t>the type of common area in the neighborhood (any </a:t>
            </a:r>
            <a:r>
              <a:rPr lang="en-US" sz="2400" dirty="0" smtClean="0"/>
              <a:t>	type</a:t>
            </a:r>
            <a:r>
              <a:rPr lang="en-US" sz="2400" dirty="0"/>
              <a:t>)</a:t>
            </a:r>
          </a:p>
          <a:p>
            <a:pPr marL="0" indent="0">
              <a:buNone/>
            </a:pPr>
            <a:r>
              <a:rPr lang="en-US" sz="2400" dirty="0"/>
              <a:t>	- find out there are any Japanese restaurants in the </a:t>
            </a:r>
            <a:r>
              <a:rPr lang="en-US" sz="2400" dirty="0" smtClean="0"/>
              <a:t>	neighborhood </a:t>
            </a:r>
            <a:r>
              <a:rPr lang="en-US" sz="2400" dirty="0"/>
              <a:t>( </a:t>
            </a:r>
            <a:r>
              <a:rPr lang="en-US" sz="2400" dirty="0" smtClean="0"/>
              <a:t>if any</a:t>
            </a:r>
            <a:r>
              <a:rPr lang="en-US" sz="2400" dirty="0"/>
              <a:t>)</a:t>
            </a:r>
          </a:p>
          <a:p>
            <a:pPr marL="0" indent="0">
              <a:buNone/>
            </a:pPr>
            <a:r>
              <a:rPr lang="en-US" sz="2400" dirty="0"/>
              <a:t>	- distance of neighborhood from city center I decided </a:t>
            </a:r>
            <a:r>
              <a:rPr lang="en-US" sz="2400" dirty="0" smtClean="0"/>
              <a:t>	to </a:t>
            </a:r>
            <a:r>
              <a:rPr lang="en-US" sz="2400" dirty="0"/>
              <a:t>use regularly </a:t>
            </a:r>
            <a:r>
              <a:rPr lang="en-US" sz="2400" dirty="0" smtClean="0"/>
              <a:t>spaced </a:t>
            </a:r>
            <a:r>
              <a:rPr lang="en-US" sz="2400" dirty="0"/>
              <a:t>grid of locations, </a:t>
            </a:r>
            <a:r>
              <a:rPr lang="en-US" sz="2400" dirty="0" smtClean="0"/>
              <a:t>centered 	around </a:t>
            </a:r>
            <a:r>
              <a:rPr lang="en-US" sz="2400" dirty="0"/>
              <a:t>city center, to define our </a:t>
            </a:r>
            <a:r>
              <a:rPr lang="en-US" sz="2400" dirty="0" smtClean="0"/>
              <a:t>neighborhoods</a:t>
            </a:r>
            <a:r>
              <a:rPr lang="en-US" sz="2400" dirty="0"/>
              <a:t>.</a:t>
            </a:r>
          </a:p>
          <a:p>
            <a:pPr marL="0" indent="0">
              <a:lnSpc>
                <a:spcPct val="80000"/>
              </a:lnSpc>
              <a:buNone/>
            </a:pPr>
            <a:endParaRPr lang="en-US" altLang="ko-KR" sz="1800" dirty="0">
              <a:latin typeface="Verdana" pitchFamily="34" charset="0"/>
              <a:ea typeface="굴림" charset="-127"/>
            </a:endParaRPr>
          </a:p>
          <a:p>
            <a:pPr>
              <a:lnSpc>
                <a:spcPct val="80000"/>
              </a:lnSpc>
            </a:pPr>
            <a:endParaRPr lang="uk-UA" sz="1800" dirty="0"/>
          </a:p>
        </p:txBody>
      </p:sp>
    </p:spTree>
    <p:extLst>
      <p:ext uri="{BB962C8B-B14F-4D97-AF65-F5344CB8AC3E}">
        <p14:creationId xmlns:p14="http://schemas.microsoft.com/office/powerpoint/2010/main" val="3849713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5656" y="1700808"/>
            <a:ext cx="6840041" cy="1152128"/>
          </a:xfrm>
        </p:spPr>
        <p:txBody>
          <a:bodyPr/>
          <a:lstStyle/>
          <a:p>
            <a:r>
              <a:rPr lang="en-US" sz="3200" dirty="0"/>
              <a:t>Describe the data that will be using to execute the idea</a:t>
            </a:r>
            <a:endParaRPr lang="uk-UA" sz="3200" dirty="0">
              <a:latin typeface="Tahoma" charset="0"/>
            </a:endParaRPr>
          </a:p>
        </p:txBody>
      </p:sp>
      <p:sp>
        <p:nvSpPr>
          <p:cNvPr id="36867" name="Rectangle 3"/>
          <p:cNvSpPr>
            <a:spLocks noGrp="1" noChangeArrowheads="1"/>
          </p:cNvSpPr>
          <p:nvPr>
            <p:ph type="body" idx="1"/>
          </p:nvPr>
        </p:nvSpPr>
        <p:spPr>
          <a:xfrm>
            <a:off x="467544" y="2924944"/>
            <a:ext cx="8280598" cy="3600376"/>
          </a:xfrm>
        </p:spPr>
        <p:txBody>
          <a:bodyPr/>
          <a:lstStyle/>
          <a:p>
            <a:pPr marL="0" indent="0">
              <a:buNone/>
            </a:pPr>
            <a:r>
              <a:rPr lang="en-US" sz="2400" dirty="0"/>
              <a:t>Following data sources will be needed to extract/generate the required information:</a:t>
            </a:r>
          </a:p>
          <a:p>
            <a:pPr marL="0" indent="0">
              <a:buNone/>
            </a:pPr>
            <a:r>
              <a:rPr lang="en-US" sz="2400" dirty="0" smtClean="0"/>
              <a:t>	- </a:t>
            </a:r>
            <a:r>
              <a:rPr lang="en-US" sz="2400" dirty="0"/>
              <a:t>Centers of candidate areas will be generated algorithmically and approximate addresses of 	centers of those areas will be obtained using New York Data that already used by previous lab.</a:t>
            </a:r>
          </a:p>
          <a:p>
            <a:pPr marL="0" indent="0">
              <a:buNone/>
            </a:pPr>
            <a:r>
              <a:rPr lang="en-US" sz="2400" dirty="0"/>
              <a:t>	- Number of restaurants and their type and location in every neighborhood will be obtained using Foursquare API</a:t>
            </a:r>
          </a:p>
          <a:p>
            <a:pPr marL="0" indent="0">
              <a:lnSpc>
                <a:spcPct val="80000"/>
              </a:lnSpc>
              <a:buNone/>
            </a:pPr>
            <a:endParaRPr lang="en-US" altLang="ko-KR" sz="1800" dirty="0">
              <a:latin typeface="Verdana" pitchFamily="34" charset="0"/>
              <a:ea typeface="굴림" charset="-127"/>
            </a:endParaRPr>
          </a:p>
          <a:p>
            <a:pPr>
              <a:lnSpc>
                <a:spcPct val="80000"/>
              </a:lnSpc>
            </a:pPr>
            <a:endParaRPr lang="uk-UA" sz="1800" dirty="0"/>
          </a:p>
        </p:txBody>
      </p:sp>
    </p:spTree>
    <p:extLst>
      <p:ext uri="{BB962C8B-B14F-4D97-AF65-F5344CB8AC3E}">
        <p14:creationId xmlns:p14="http://schemas.microsoft.com/office/powerpoint/2010/main" val="2282890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1989139"/>
            <a:ext cx="6263977" cy="647774"/>
          </a:xfrm>
        </p:spPr>
        <p:txBody>
          <a:bodyPr/>
          <a:lstStyle/>
          <a:p>
            <a:pPr algn="ctr"/>
            <a:r>
              <a:rPr lang="en-US" sz="3200" dirty="0"/>
              <a:t>Neighborhood Candidates</a:t>
            </a:r>
          </a:p>
        </p:txBody>
      </p:sp>
      <p:sp>
        <p:nvSpPr>
          <p:cNvPr id="36867" name="Rectangle 3"/>
          <p:cNvSpPr>
            <a:spLocks noGrp="1" noChangeArrowheads="1"/>
          </p:cNvSpPr>
          <p:nvPr>
            <p:ph type="body" idx="1"/>
          </p:nvPr>
        </p:nvSpPr>
        <p:spPr>
          <a:xfrm>
            <a:off x="395536" y="2780928"/>
            <a:ext cx="8424936" cy="3672408"/>
          </a:xfrm>
        </p:spPr>
        <p:txBody>
          <a:bodyPr/>
          <a:lstStyle/>
          <a:p>
            <a:pPr marL="0" indent="0">
              <a:lnSpc>
                <a:spcPct val="150000"/>
              </a:lnSpc>
              <a:buNone/>
            </a:pPr>
            <a:r>
              <a:rPr lang="en-US" sz="1800" dirty="0"/>
              <a:t>	</a:t>
            </a:r>
            <a:r>
              <a:rPr lang="en-US" sz="2400" dirty="0"/>
              <a:t>Create latitude &amp; longitude coordinates for centroids of candidate neighborhoods</a:t>
            </a:r>
            <a:r>
              <a:rPr lang="en-US" sz="2400" dirty="0" smtClean="0"/>
              <a:t>.</a:t>
            </a:r>
            <a:endParaRPr lang="en-US" sz="2400" dirty="0"/>
          </a:p>
          <a:p>
            <a:pPr marL="0" indent="0">
              <a:lnSpc>
                <a:spcPct val="150000"/>
              </a:lnSpc>
              <a:buNone/>
            </a:pPr>
            <a:r>
              <a:rPr lang="en-US" sz="2400" dirty="0"/>
              <a:t>	- first, I will explore the New York City</a:t>
            </a:r>
          </a:p>
          <a:p>
            <a:pPr marL="0" indent="0">
              <a:lnSpc>
                <a:spcPct val="150000"/>
              </a:lnSpc>
              <a:buNone/>
            </a:pPr>
            <a:r>
              <a:rPr lang="en-US" sz="2400" dirty="0"/>
              <a:t>	- then explore Manhattan, the area that </a:t>
            </a:r>
            <a:r>
              <a:rPr lang="en-US" sz="2400" dirty="0" err="1"/>
              <a:t>Aya's</a:t>
            </a:r>
            <a:r>
              <a:rPr lang="en-US" sz="2400" dirty="0"/>
              <a:t> partner 	house is located in.</a:t>
            </a:r>
          </a:p>
          <a:p>
            <a:pPr marL="0" indent="0">
              <a:lnSpc>
                <a:spcPct val="150000"/>
              </a:lnSpc>
              <a:buNone/>
            </a:pPr>
            <a:endParaRPr lang="en-US" altLang="ko-KR" sz="2400" dirty="0">
              <a:latin typeface="Verdana" pitchFamily="34" charset="0"/>
              <a:ea typeface="굴림" charset="-127"/>
            </a:endParaRPr>
          </a:p>
          <a:p>
            <a:pPr>
              <a:lnSpc>
                <a:spcPct val="80000"/>
              </a:lnSpc>
            </a:pPr>
            <a:endParaRPr lang="uk-UA" sz="1800" dirty="0"/>
          </a:p>
        </p:txBody>
      </p:sp>
    </p:spTree>
    <p:extLst>
      <p:ext uri="{BB962C8B-B14F-4D97-AF65-F5344CB8AC3E}">
        <p14:creationId xmlns:p14="http://schemas.microsoft.com/office/powerpoint/2010/main" val="717883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5814393"/>
            <a:ext cx="8352928" cy="1007814"/>
          </a:xfrm>
        </p:spPr>
        <p:txBody>
          <a:bodyPr/>
          <a:lstStyle/>
          <a:p>
            <a:pPr algn="ctr"/>
            <a:r>
              <a:rPr lang="en-US" sz="3200" dirty="0" smtClean="0"/>
              <a:t>A map </a:t>
            </a:r>
            <a:r>
              <a:rPr lang="en-US" sz="3200" dirty="0"/>
              <a:t>of New York with neighborhoods </a:t>
            </a:r>
            <a:endParaRPr lang="uk-UA" sz="3200" dirty="0">
              <a:latin typeface="Tahoma"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772816"/>
            <a:ext cx="6846567" cy="4105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906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23528" y="6021288"/>
            <a:ext cx="8280920" cy="719782"/>
          </a:xfrm>
        </p:spPr>
        <p:txBody>
          <a:bodyPr/>
          <a:lstStyle/>
          <a:p>
            <a:pPr algn="ctr"/>
            <a:r>
              <a:rPr lang="en-US" sz="3200" dirty="0"/>
              <a:t>A map of New York with neighborhoods </a:t>
            </a:r>
            <a:endParaRPr lang="uk-UA" sz="3200" dirty="0">
              <a:latin typeface="Tahoma"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772816"/>
            <a:ext cx="6844582" cy="41044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932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3568" y="5517232"/>
            <a:ext cx="8064896" cy="1080120"/>
          </a:xfrm>
        </p:spPr>
        <p:txBody>
          <a:bodyPr/>
          <a:lstStyle/>
          <a:p>
            <a:pPr>
              <a:lnSpc>
                <a:spcPct val="150000"/>
              </a:lnSpc>
            </a:pPr>
            <a:r>
              <a:rPr lang="en-US" sz="2000" dirty="0" smtClean="0"/>
              <a:t>	Next</a:t>
            </a:r>
            <a:r>
              <a:rPr lang="en-US" sz="2000" dirty="0"/>
              <a:t>, </a:t>
            </a:r>
            <a:r>
              <a:rPr lang="en-US" sz="2000" dirty="0" smtClean="0"/>
              <a:t>utilizing </a:t>
            </a:r>
            <a:r>
              <a:rPr lang="en-US" sz="2000" dirty="0"/>
              <a:t>the Foursquare API </a:t>
            </a:r>
            <a:r>
              <a:rPr lang="en-US" sz="2000" dirty="0" smtClean="0"/>
              <a:t>to </a:t>
            </a:r>
            <a:r>
              <a:rPr lang="en-US" sz="2000" dirty="0"/>
              <a:t>explore the neighborhoods </a:t>
            </a:r>
            <a:r>
              <a:rPr lang="en-US" sz="2000" dirty="0" smtClean="0"/>
              <a:t>and </a:t>
            </a:r>
            <a:r>
              <a:rPr lang="en-US" sz="2000" dirty="0"/>
              <a:t>segment </a:t>
            </a:r>
            <a:r>
              <a:rPr lang="en-US" sz="2000" dirty="0" smtClean="0"/>
              <a:t>them. Then put on the data frame.</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140968"/>
            <a:ext cx="8640960" cy="16083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9877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6">
      <a:dk1>
        <a:srgbClr val="111111"/>
      </a:dk1>
      <a:lt1>
        <a:srgbClr val="FFFFFF"/>
      </a:lt1>
      <a:dk2>
        <a:srgbClr val="000000"/>
      </a:dk2>
      <a:lt2>
        <a:srgbClr val="800000"/>
      </a:lt2>
      <a:accent1>
        <a:srgbClr val="FF9966"/>
      </a:accent1>
      <a:accent2>
        <a:srgbClr val="996633"/>
      </a:accent2>
      <a:accent3>
        <a:srgbClr val="FFFFFF"/>
      </a:accent3>
      <a:accent4>
        <a:srgbClr val="0D0D0D"/>
      </a:accent4>
      <a:accent5>
        <a:srgbClr val="FFCAB8"/>
      </a:accent5>
      <a:accent6>
        <a:srgbClr val="8A5C2D"/>
      </a:accent6>
      <a:hlink>
        <a:srgbClr val="FF9933"/>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996633"/>
        </a:lt2>
        <a:accent1>
          <a:srgbClr val="FFFF99"/>
        </a:accent1>
        <a:accent2>
          <a:srgbClr val="FF0000"/>
        </a:accent2>
        <a:accent3>
          <a:srgbClr val="FFFFFF"/>
        </a:accent3>
        <a:accent4>
          <a:srgbClr val="0D0D0D"/>
        </a:accent4>
        <a:accent5>
          <a:srgbClr val="FFFFCA"/>
        </a:accent5>
        <a:accent6>
          <a:srgbClr val="E70000"/>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CC9900"/>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800000"/>
        </a:lt2>
        <a:accent1>
          <a:srgbClr val="FFCC66"/>
        </a:accent1>
        <a:accent2>
          <a:srgbClr val="996600"/>
        </a:accent2>
        <a:accent3>
          <a:srgbClr val="FFFFFF"/>
        </a:accent3>
        <a:accent4>
          <a:srgbClr val="0D0D0D"/>
        </a:accent4>
        <a:accent5>
          <a:srgbClr val="FFE2B8"/>
        </a:accent5>
        <a:accent6>
          <a:srgbClr val="8A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111111"/>
        </a:dk1>
        <a:lt1>
          <a:srgbClr val="FFFFFF"/>
        </a:lt1>
        <a:dk2>
          <a:srgbClr val="000000"/>
        </a:dk2>
        <a:lt2>
          <a:srgbClr val="800000"/>
        </a:lt2>
        <a:accent1>
          <a:srgbClr val="FF9966"/>
        </a:accent1>
        <a:accent2>
          <a:srgbClr val="663300"/>
        </a:accent2>
        <a:accent3>
          <a:srgbClr val="FFFFFF"/>
        </a:accent3>
        <a:accent4>
          <a:srgbClr val="0D0D0D"/>
        </a:accent4>
        <a:accent5>
          <a:srgbClr val="FFCAB8"/>
        </a:accent5>
        <a:accent6>
          <a:srgbClr val="5C2D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111111"/>
        </a:dk1>
        <a:lt1>
          <a:srgbClr val="FFFFFF"/>
        </a:lt1>
        <a:dk2>
          <a:srgbClr val="000000"/>
        </a:dk2>
        <a:lt2>
          <a:srgbClr val="800000"/>
        </a:lt2>
        <a:accent1>
          <a:srgbClr val="FF9966"/>
        </a:accent1>
        <a:accent2>
          <a:srgbClr val="996633"/>
        </a:accent2>
        <a:accent3>
          <a:srgbClr val="FFFFFF"/>
        </a:accent3>
        <a:accent4>
          <a:srgbClr val="0D0D0D"/>
        </a:accent4>
        <a:accent5>
          <a:srgbClr val="FFCAB8"/>
        </a:accent5>
        <a:accent6>
          <a:srgbClr val="8A5C2D"/>
        </a:accent6>
        <a:hlink>
          <a:srgbClr val="FF9933"/>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317</Words>
  <Application>Microsoft Office PowerPoint</Application>
  <PresentationFormat>On-screen Show (4:3)</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template</vt:lpstr>
      <vt:lpstr>Traditional Japanese Restaurant in USA </vt:lpstr>
      <vt:lpstr>Introduction</vt:lpstr>
      <vt:lpstr>Business Problem</vt:lpstr>
      <vt:lpstr>Describe the data that will be using to execute the idea</vt:lpstr>
      <vt:lpstr>Describe the data that will be using to execute the idea</vt:lpstr>
      <vt:lpstr>Neighborhood Candidates</vt:lpstr>
      <vt:lpstr>A map of New York with neighborhoods </vt:lpstr>
      <vt:lpstr>A map of New York with neighborhoods </vt:lpstr>
      <vt:lpstr> Next, utilizing the Foursquare API to explore the neighborhoods and segment them. Then put on the data frame.</vt:lpstr>
      <vt:lpstr> Drop the duplicate categories, there are 334 unique categories in Manhattan.  Then, create the new data frame and display the top 5 venues for each neighborhood</vt:lpstr>
      <vt:lpstr>Cluster the neighborhood into 3 clusters and plot to Manhattan map.</vt:lpstr>
      <vt:lpstr>Cluster 1</vt:lpstr>
      <vt:lpstr>Cluster 2</vt:lpstr>
      <vt:lpstr>Cluster 3</vt:lpstr>
      <vt:lpstr>Results and Discussion</vt:lpstr>
      <vt:lpstr>Conclusion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mdoffice1</cp:lastModifiedBy>
  <cp:revision>9</cp:revision>
  <dcterms:created xsi:type="dcterms:W3CDTF">2005-10-10T13:28:24Z</dcterms:created>
  <dcterms:modified xsi:type="dcterms:W3CDTF">2019-10-15T13:49:25Z</dcterms:modified>
</cp:coreProperties>
</file>