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8288000" cy="10287000"/>
  <p:notesSz cx="6858000" cy="9144000"/>
  <p:embeddedFontLst>
    <p:embeddedFont>
      <p:font typeface="Arimo Bold" panose="020B0604020202020204" charset="0"/>
      <p:regular r:id="rId9"/>
    </p:embeddedFont>
    <p:embeddedFont>
      <p:font typeface="Open Sans" panose="020B0606030504020204" pitchFamily="3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6858000" y="1750385"/>
            <a:ext cx="11917299" cy="2302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2"/>
              </a:lnSpc>
            </a:pPr>
            <a:r>
              <a:rPr lang="en-US" sz="7018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WanderWide: A Travel Management System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75289" y="5633853"/>
            <a:ext cx="9956812" cy="219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8"/>
              </a:lnSpc>
            </a:pPr>
            <a:r>
              <a:rPr lang="en-US" sz="2713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This presentation outlines the Software Requirements and Design Document for WanderWide, a travel management system designed to streamline travel planning and management.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75289" y="9446718"/>
            <a:ext cx="9445526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By: Maria Naeem, Ammar Hussain, Malaika Afzal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346865"/>
            <a:ext cx="11361551" cy="150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19"/>
              </a:lnSpc>
            </a:pPr>
            <a:r>
              <a:rPr lang="en-US" sz="8915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System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717781"/>
            <a:ext cx="6537247" cy="815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0"/>
              </a:lnSpc>
            </a:pPr>
            <a:r>
              <a:rPr lang="en-US" sz="5072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Purpose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5372249"/>
            <a:ext cx="7703821" cy="245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07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WanderWide aims to provide a unified platform for booking transportation and accommodation, simplifying the travel planning process.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99401" y="3747346"/>
            <a:ext cx="5196781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Scope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99401" y="5372249"/>
            <a:ext cx="7134952" cy="245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304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The system includes features for service providers to manage their offerings and customers to search, book, and manage their travel plans.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87475" y="1028700"/>
            <a:ext cx="7849344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Objectives and Challenges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87475" y="3905399"/>
            <a:ext cx="647402" cy="647402"/>
            <a:chOff x="0" y="0"/>
            <a:chExt cx="863203" cy="863203"/>
          </a:xfrm>
        </p:grpSpPr>
        <p:sp>
          <p:nvSpPr>
            <p:cNvPr id="10" name="Freeform 10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BE2E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D1C8C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31552" y="4054525"/>
            <a:ext cx="159097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13632" y="3881586"/>
            <a:ext cx="3662214" cy="486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841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Centralize Services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13632" y="4438501"/>
            <a:ext cx="3662214" cy="2113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0"/>
              </a:lnSpc>
            </a:pPr>
            <a:r>
              <a:rPr lang="en-US" sz="2616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Provide a single platform for booking flights, trains, buses, and hotels.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5852071" y="3905399"/>
            <a:ext cx="647403" cy="647402"/>
            <a:chOff x="0" y="0"/>
            <a:chExt cx="863203" cy="863203"/>
          </a:xfrm>
        </p:grpSpPr>
        <p:sp>
          <p:nvSpPr>
            <p:cNvPr id="16" name="Freeform 16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BE2E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D1C8C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067276" y="4054525"/>
            <a:ext cx="216843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778229" y="387206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Streamline Operations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73081" y="4757639"/>
            <a:ext cx="4114358" cy="1618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6"/>
              </a:lnSpc>
            </a:pPr>
            <a:r>
              <a:rPr lang="en-US" sz="2687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Enable service providers to manage bookings and feedback efficiently.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883518" y="7129165"/>
            <a:ext cx="647402" cy="647402"/>
            <a:chOff x="0" y="0"/>
            <a:chExt cx="863203" cy="863203"/>
          </a:xfrm>
        </p:grpSpPr>
        <p:sp>
          <p:nvSpPr>
            <p:cNvPr id="22" name="Freeform 22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BE2E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D1C8C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103337" y="7278291"/>
            <a:ext cx="207764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13632" y="7295555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Address Challenges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13633" y="7933447"/>
            <a:ext cx="8873807" cy="1040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26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Tackle the fragmentation of travel planning with a unified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18288000" cy="2763173"/>
          </a:xfrm>
          <a:custGeom>
            <a:avLst/>
            <a:gdLst/>
            <a:ahLst/>
            <a:cxnLst/>
            <a:rect l="l" t="t" r="r" b="b"/>
            <a:pathLst>
              <a:path w="18288000" h="2763173">
                <a:moveTo>
                  <a:pt x="0" y="0"/>
                </a:moveTo>
                <a:lnTo>
                  <a:pt x="18288000" y="0"/>
                </a:lnTo>
                <a:lnTo>
                  <a:pt x="18288000" y="2763173"/>
                </a:lnTo>
                <a:lnTo>
                  <a:pt x="0" y="2763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r="-10" b="-28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87475" y="3261928"/>
            <a:ext cx="7721799" cy="1930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7"/>
              </a:lnSpc>
            </a:pPr>
            <a:r>
              <a:rPr lang="en-US" sz="6059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Functional Breakdown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05102" y="6124290"/>
            <a:ext cx="8201977" cy="2830698"/>
            <a:chOff x="0" y="0"/>
            <a:chExt cx="10692805" cy="3690342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10680065" cy="3677666"/>
            </a:xfrm>
            <a:custGeom>
              <a:avLst/>
              <a:gdLst/>
              <a:ahLst/>
              <a:cxnLst/>
              <a:rect l="l" t="t" r="r" b="b"/>
              <a:pathLst>
                <a:path w="10680065" h="3677666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518916"/>
                  </a:lnTo>
                  <a:cubicBezTo>
                    <a:pt x="10680065" y="3606546"/>
                    <a:pt x="10608818" y="3677666"/>
                    <a:pt x="10520934" y="3677666"/>
                  </a:cubicBezTo>
                  <a:lnTo>
                    <a:pt x="159131" y="3677666"/>
                  </a:lnTo>
                  <a:cubicBezTo>
                    <a:pt x="71247" y="3677666"/>
                    <a:pt x="0" y="3606546"/>
                    <a:pt x="0" y="3518916"/>
                  </a:cubicBezTo>
                  <a:close/>
                </a:path>
              </a:pathLst>
            </a:custGeom>
            <a:solidFill>
              <a:srgbClr val="EBE2E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0692765" cy="3690366"/>
            </a:xfrm>
            <a:custGeom>
              <a:avLst/>
              <a:gdLst/>
              <a:ahLst/>
              <a:cxnLst/>
              <a:rect l="l" t="t" r="r" b="b"/>
              <a:pathLst>
                <a:path w="10692765" h="3690366">
                  <a:moveTo>
                    <a:pt x="0" y="165100"/>
                  </a:moveTo>
                  <a:cubicBezTo>
                    <a:pt x="0" y="73914"/>
                    <a:pt x="74041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597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525266"/>
                  </a:lnTo>
                  <a:lnTo>
                    <a:pt x="10686415" y="3525266"/>
                  </a:lnTo>
                  <a:lnTo>
                    <a:pt x="10692765" y="3525266"/>
                  </a:lnTo>
                  <a:cubicBezTo>
                    <a:pt x="10692765" y="3616452"/>
                    <a:pt x="10618724" y="3690366"/>
                    <a:pt x="10527284" y="3690366"/>
                  </a:cubicBezTo>
                  <a:lnTo>
                    <a:pt x="10527284" y="3684016"/>
                  </a:lnTo>
                  <a:lnTo>
                    <a:pt x="10527284" y="3690366"/>
                  </a:lnTo>
                  <a:lnTo>
                    <a:pt x="165481" y="3690366"/>
                  </a:lnTo>
                  <a:lnTo>
                    <a:pt x="165481" y="3684016"/>
                  </a:lnTo>
                  <a:lnTo>
                    <a:pt x="165481" y="3690366"/>
                  </a:lnTo>
                  <a:cubicBezTo>
                    <a:pt x="74168" y="3690366"/>
                    <a:pt x="0" y="3616452"/>
                    <a:pt x="0" y="3525266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525266"/>
                  </a:lnTo>
                  <a:lnTo>
                    <a:pt x="6350" y="3525266"/>
                  </a:lnTo>
                  <a:lnTo>
                    <a:pt x="12700" y="3525266"/>
                  </a:lnTo>
                  <a:cubicBezTo>
                    <a:pt x="12700" y="3609467"/>
                    <a:pt x="81026" y="3677666"/>
                    <a:pt x="165481" y="3677666"/>
                  </a:cubicBezTo>
                  <a:lnTo>
                    <a:pt x="10527284" y="3677666"/>
                  </a:lnTo>
                  <a:cubicBezTo>
                    <a:pt x="10611612" y="3677666"/>
                    <a:pt x="10680065" y="3609467"/>
                    <a:pt x="10680065" y="3525266"/>
                  </a:cubicBezTo>
                  <a:lnTo>
                    <a:pt x="10680065" y="165100"/>
                  </a:lnTo>
                  <a:cubicBezTo>
                    <a:pt x="10680065" y="80899"/>
                    <a:pt x="10611739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D1C8C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62047" y="6252060"/>
            <a:ext cx="5033690" cy="66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82"/>
              </a:lnSpc>
            </a:pPr>
            <a:r>
              <a:rPr lang="en-US" sz="3905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Service Provider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5280" y="6959200"/>
            <a:ext cx="8293596" cy="592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8545" lvl="1" indent="-184273" algn="l">
              <a:lnSpc>
                <a:spcPts val="3979"/>
              </a:lnSpc>
              <a:buFont typeface="Arial"/>
              <a:buChar char="•"/>
            </a:pPr>
            <a:r>
              <a:rPr lang="en-US" sz="2443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Add/Update Services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5280" y="7475489"/>
            <a:ext cx="8745145" cy="49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11" lvl="1" indent="-194305" algn="l">
              <a:lnSpc>
                <a:spcPts val="4196"/>
              </a:lnSpc>
              <a:buFont typeface="Arial"/>
              <a:buChar char="•"/>
            </a:pPr>
            <a:r>
              <a:rPr lang="en-US" sz="2576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View Bookings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5280" y="8064695"/>
            <a:ext cx="8293596" cy="592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8545" lvl="1" indent="-184273" algn="l">
              <a:lnSpc>
                <a:spcPts val="3979"/>
              </a:lnSpc>
              <a:buFont typeface="Arial"/>
              <a:buChar char="•"/>
            </a:pPr>
            <a:r>
              <a:rPr lang="en-US" sz="2443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View Customer Feedback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311329" y="6124290"/>
            <a:ext cx="8156675" cy="2815063"/>
            <a:chOff x="0" y="0"/>
            <a:chExt cx="10692805" cy="3690342"/>
          </a:xfrm>
        </p:grpSpPr>
        <p:sp>
          <p:nvSpPr>
            <p:cNvPr id="16" name="Freeform 16"/>
            <p:cNvSpPr/>
            <p:nvPr/>
          </p:nvSpPr>
          <p:spPr>
            <a:xfrm>
              <a:off x="6350" y="6350"/>
              <a:ext cx="10680065" cy="3677666"/>
            </a:xfrm>
            <a:custGeom>
              <a:avLst/>
              <a:gdLst/>
              <a:ahLst/>
              <a:cxnLst/>
              <a:rect l="l" t="t" r="r" b="b"/>
              <a:pathLst>
                <a:path w="10680065" h="3677666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518916"/>
                  </a:lnTo>
                  <a:cubicBezTo>
                    <a:pt x="10680065" y="3606546"/>
                    <a:pt x="10608818" y="3677666"/>
                    <a:pt x="10520934" y="3677666"/>
                  </a:cubicBezTo>
                  <a:lnTo>
                    <a:pt x="159131" y="3677666"/>
                  </a:lnTo>
                  <a:cubicBezTo>
                    <a:pt x="71247" y="3677666"/>
                    <a:pt x="0" y="3606546"/>
                    <a:pt x="0" y="3518916"/>
                  </a:cubicBezTo>
                  <a:close/>
                </a:path>
              </a:pathLst>
            </a:custGeom>
            <a:solidFill>
              <a:srgbClr val="EBE2E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0692765" cy="3690366"/>
            </a:xfrm>
            <a:custGeom>
              <a:avLst/>
              <a:gdLst/>
              <a:ahLst/>
              <a:cxnLst/>
              <a:rect l="l" t="t" r="r" b="b"/>
              <a:pathLst>
                <a:path w="10692765" h="3690366">
                  <a:moveTo>
                    <a:pt x="0" y="165100"/>
                  </a:moveTo>
                  <a:cubicBezTo>
                    <a:pt x="0" y="73914"/>
                    <a:pt x="74041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597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525266"/>
                  </a:lnTo>
                  <a:lnTo>
                    <a:pt x="10686415" y="3525266"/>
                  </a:lnTo>
                  <a:lnTo>
                    <a:pt x="10692765" y="3525266"/>
                  </a:lnTo>
                  <a:cubicBezTo>
                    <a:pt x="10692765" y="3616452"/>
                    <a:pt x="10618724" y="3690366"/>
                    <a:pt x="10527284" y="3690366"/>
                  </a:cubicBezTo>
                  <a:lnTo>
                    <a:pt x="10527284" y="3684016"/>
                  </a:lnTo>
                  <a:lnTo>
                    <a:pt x="10527284" y="3690366"/>
                  </a:lnTo>
                  <a:lnTo>
                    <a:pt x="165481" y="3690366"/>
                  </a:lnTo>
                  <a:lnTo>
                    <a:pt x="165481" y="3684016"/>
                  </a:lnTo>
                  <a:lnTo>
                    <a:pt x="165481" y="3690366"/>
                  </a:lnTo>
                  <a:cubicBezTo>
                    <a:pt x="74168" y="3690366"/>
                    <a:pt x="0" y="3616452"/>
                    <a:pt x="0" y="3525266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525266"/>
                  </a:lnTo>
                  <a:lnTo>
                    <a:pt x="6350" y="3525266"/>
                  </a:lnTo>
                  <a:lnTo>
                    <a:pt x="12700" y="3525266"/>
                  </a:lnTo>
                  <a:cubicBezTo>
                    <a:pt x="12700" y="3609467"/>
                    <a:pt x="81026" y="3677666"/>
                    <a:pt x="165481" y="3677666"/>
                  </a:cubicBezTo>
                  <a:lnTo>
                    <a:pt x="10527284" y="3677666"/>
                  </a:lnTo>
                  <a:cubicBezTo>
                    <a:pt x="10611612" y="3677666"/>
                    <a:pt x="10680065" y="3609467"/>
                    <a:pt x="10680065" y="3525266"/>
                  </a:cubicBezTo>
                  <a:lnTo>
                    <a:pt x="10680065" y="165100"/>
                  </a:lnTo>
                  <a:cubicBezTo>
                    <a:pt x="10680065" y="80899"/>
                    <a:pt x="10611739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D1C8C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578876" y="6287281"/>
            <a:ext cx="5420569" cy="71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7"/>
              </a:lnSpc>
            </a:pPr>
            <a:r>
              <a:rPr lang="en-US" sz="4206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Customer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578876" y="6925556"/>
            <a:ext cx="8954118" cy="501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7897" lvl="1" indent="-198948" algn="l">
              <a:lnSpc>
                <a:spcPts val="4296"/>
              </a:lnSpc>
              <a:buFont typeface="Arial"/>
              <a:buChar char="•"/>
            </a:pPr>
            <a:r>
              <a:rPr lang="en-US" sz="2638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Search and Browse Services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578876" y="7497590"/>
            <a:ext cx="8372676" cy="60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2059" lvl="1" indent="-186030" algn="l">
              <a:lnSpc>
                <a:spcPts val="4017"/>
              </a:lnSpc>
              <a:buFont typeface="Arial"/>
              <a:buChar char="•"/>
            </a:pPr>
            <a:r>
              <a:rPr lang="en-US" sz="2467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Book Travel Services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578876" y="8032535"/>
            <a:ext cx="8954118" cy="49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6408" lvl="1" indent="-198204" algn="l">
              <a:lnSpc>
                <a:spcPts val="4280"/>
              </a:lnSpc>
              <a:buFont typeface="Arial"/>
              <a:buChar char="•"/>
            </a:pPr>
            <a:r>
              <a:rPr lang="en-US" sz="2628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View Booking History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7850237" y="962025"/>
            <a:ext cx="10659623" cy="2299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11"/>
              </a:lnSpc>
            </a:pPr>
            <a:r>
              <a:rPr lang="en-US" sz="7225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Performance Requirements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67306" y="4220193"/>
            <a:ext cx="5193019" cy="95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9"/>
              </a:lnSpc>
            </a:pPr>
            <a:r>
              <a:rPr lang="en-US" sz="8419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50237" y="5806301"/>
            <a:ext cx="4415857" cy="580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3"/>
              </a:lnSpc>
            </a:pPr>
            <a:r>
              <a:rPr lang="en-US" sz="3426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Response Time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33962" y="6933754"/>
            <a:ext cx="4510087" cy="217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3"/>
              </a:lnSpc>
            </a:pPr>
            <a:r>
              <a:rPr lang="en-US" sz="2697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Customers should receive booking responses within 3 seconds during normal operation.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44049" y="4263348"/>
            <a:ext cx="5193191" cy="95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9"/>
              </a:lnSpc>
            </a:pPr>
            <a:r>
              <a:rPr lang="en-US" sz="8419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2,000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68622" y="5571681"/>
            <a:ext cx="3544044" cy="1083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3399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Concurrent Users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180049" y="6933754"/>
            <a:ext cx="4271696" cy="1624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270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The system must handle up to 2,000 concurrent users.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7" y="962025"/>
            <a:ext cx="9262020" cy="1224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65"/>
              </a:lnSpc>
            </a:pPr>
            <a:r>
              <a:rPr lang="en-US" sz="7268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Quality Attributes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87475" y="3046214"/>
            <a:ext cx="2726680" cy="1643211"/>
            <a:chOff x="0" y="0"/>
            <a:chExt cx="3635573" cy="2190948"/>
          </a:xfrm>
        </p:grpSpPr>
        <p:sp>
          <p:nvSpPr>
            <p:cNvPr id="8" name="Freeform 8"/>
            <p:cNvSpPr/>
            <p:nvPr/>
          </p:nvSpPr>
          <p:spPr>
            <a:xfrm>
              <a:off x="6350" y="6350"/>
              <a:ext cx="3622802" cy="2178177"/>
            </a:xfrm>
            <a:custGeom>
              <a:avLst/>
              <a:gdLst/>
              <a:ahLst/>
              <a:cxnLst/>
              <a:rect l="l" t="t" r="r" b="b"/>
              <a:pathLst>
                <a:path w="3622802" h="2178177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3463671" y="0"/>
                  </a:lnTo>
                  <a:cubicBezTo>
                    <a:pt x="3551555" y="0"/>
                    <a:pt x="3622802" y="71120"/>
                    <a:pt x="3622802" y="158750"/>
                  </a:cubicBezTo>
                  <a:lnTo>
                    <a:pt x="3622802" y="2019427"/>
                  </a:lnTo>
                  <a:cubicBezTo>
                    <a:pt x="3622802" y="2107057"/>
                    <a:pt x="3551555" y="2178177"/>
                    <a:pt x="3463671" y="2178177"/>
                  </a:cubicBezTo>
                  <a:lnTo>
                    <a:pt x="159131" y="2178177"/>
                  </a:lnTo>
                  <a:cubicBezTo>
                    <a:pt x="71247" y="2178177"/>
                    <a:pt x="0" y="2107057"/>
                    <a:pt x="0" y="2019427"/>
                  </a:cubicBezTo>
                  <a:close/>
                </a:path>
              </a:pathLst>
            </a:custGeom>
            <a:solidFill>
              <a:srgbClr val="EBE2E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3635502" cy="2190877"/>
            </a:xfrm>
            <a:custGeom>
              <a:avLst/>
              <a:gdLst/>
              <a:ahLst/>
              <a:cxnLst/>
              <a:rect l="l" t="t" r="r" b="b"/>
              <a:pathLst>
                <a:path w="3635502" h="2190877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3470021" y="0"/>
                  </a:lnTo>
                  <a:lnTo>
                    <a:pt x="3470021" y="6350"/>
                  </a:lnTo>
                  <a:lnTo>
                    <a:pt x="3470021" y="0"/>
                  </a:lnTo>
                  <a:cubicBezTo>
                    <a:pt x="3561461" y="0"/>
                    <a:pt x="3635502" y="73914"/>
                    <a:pt x="3635502" y="165100"/>
                  </a:cubicBezTo>
                  <a:lnTo>
                    <a:pt x="3629152" y="165100"/>
                  </a:lnTo>
                  <a:lnTo>
                    <a:pt x="3635502" y="165100"/>
                  </a:lnTo>
                  <a:lnTo>
                    <a:pt x="3635502" y="2025777"/>
                  </a:lnTo>
                  <a:lnTo>
                    <a:pt x="3629152" y="2025777"/>
                  </a:lnTo>
                  <a:lnTo>
                    <a:pt x="3635502" y="2025777"/>
                  </a:lnTo>
                  <a:cubicBezTo>
                    <a:pt x="3635502" y="2116963"/>
                    <a:pt x="3561334" y="2190877"/>
                    <a:pt x="3470021" y="2190877"/>
                  </a:cubicBezTo>
                  <a:lnTo>
                    <a:pt x="3470021" y="2184527"/>
                  </a:lnTo>
                  <a:lnTo>
                    <a:pt x="3470021" y="2190877"/>
                  </a:lnTo>
                  <a:lnTo>
                    <a:pt x="165481" y="2190877"/>
                  </a:lnTo>
                  <a:lnTo>
                    <a:pt x="165481" y="2184527"/>
                  </a:lnTo>
                  <a:lnTo>
                    <a:pt x="165481" y="2190877"/>
                  </a:lnTo>
                  <a:cubicBezTo>
                    <a:pt x="74041" y="2190877"/>
                    <a:pt x="0" y="2116963"/>
                    <a:pt x="0" y="20257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25777"/>
                  </a:lnTo>
                  <a:lnTo>
                    <a:pt x="6350" y="2025777"/>
                  </a:lnTo>
                  <a:lnTo>
                    <a:pt x="12700" y="2025777"/>
                  </a:lnTo>
                  <a:cubicBezTo>
                    <a:pt x="12700" y="2109978"/>
                    <a:pt x="81153" y="2178177"/>
                    <a:pt x="165481" y="2178177"/>
                  </a:cubicBezTo>
                  <a:lnTo>
                    <a:pt x="3470021" y="2178177"/>
                  </a:lnTo>
                  <a:cubicBezTo>
                    <a:pt x="3554476" y="2178177"/>
                    <a:pt x="3622802" y="2109978"/>
                    <a:pt x="3622802" y="2025777"/>
                  </a:cubicBezTo>
                  <a:lnTo>
                    <a:pt x="3622802" y="165100"/>
                  </a:lnTo>
                  <a:cubicBezTo>
                    <a:pt x="3622802" y="80899"/>
                    <a:pt x="3554349" y="12700"/>
                    <a:pt x="3470021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D1C8C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85280" y="3451026"/>
            <a:ext cx="132606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92910" y="3090909"/>
            <a:ext cx="5558634" cy="723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1"/>
              </a:lnSpc>
            </a:pPr>
            <a:r>
              <a:rPr lang="en-US" sz="4313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Reliability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92910" y="3842742"/>
            <a:ext cx="8178374" cy="5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5"/>
              </a:lnSpc>
            </a:pPr>
            <a:r>
              <a:rPr lang="en-US" sz="2748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Minimize downtime, aiming for 99.9% uptime.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851076" y="4665612"/>
            <a:ext cx="13303002" cy="19050"/>
            <a:chOff x="0" y="0"/>
            <a:chExt cx="17737337" cy="25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737328" cy="25400"/>
            </a:xfrm>
            <a:custGeom>
              <a:avLst/>
              <a:gdLst/>
              <a:ahLst/>
              <a:cxnLst/>
              <a:rect l="l" t="t" r="r" b="b"/>
              <a:pathLst>
                <a:path w="17737328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724628" y="0"/>
                  </a:lnTo>
                  <a:cubicBezTo>
                    <a:pt x="17731614" y="0"/>
                    <a:pt x="17737328" y="5715"/>
                    <a:pt x="17737328" y="12700"/>
                  </a:cubicBezTo>
                  <a:cubicBezTo>
                    <a:pt x="17737328" y="19685"/>
                    <a:pt x="17731614" y="25400"/>
                    <a:pt x="1772462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1C8C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87475" y="4821585"/>
            <a:ext cx="5443984" cy="1643211"/>
            <a:chOff x="0" y="0"/>
            <a:chExt cx="7258645" cy="2190948"/>
          </a:xfrm>
        </p:grpSpPr>
        <p:sp>
          <p:nvSpPr>
            <p:cNvPr id="16" name="Freeform 16"/>
            <p:cNvSpPr/>
            <p:nvPr/>
          </p:nvSpPr>
          <p:spPr>
            <a:xfrm>
              <a:off x="6350" y="6350"/>
              <a:ext cx="7245858" cy="2178177"/>
            </a:xfrm>
            <a:custGeom>
              <a:avLst/>
              <a:gdLst/>
              <a:ahLst/>
              <a:cxnLst/>
              <a:rect l="l" t="t" r="r" b="b"/>
              <a:pathLst>
                <a:path w="7245858" h="2178177">
                  <a:moveTo>
                    <a:pt x="0" y="158750"/>
                  </a:moveTo>
                  <a:cubicBezTo>
                    <a:pt x="0" y="71120"/>
                    <a:pt x="71374" y="0"/>
                    <a:pt x="159385" y="0"/>
                  </a:cubicBezTo>
                  <a:lnTo>
                    <a:pt x="7086473" y="0"/>
                  </a:lnTo>
                  <a:cubicBezTo>
                    <a:pt x="7174484" y="0"/>
                    <a:pt x="7245858" y="71120"/>
                    <a:pt x="7245858" y="158750"/>
                  </a:cubicBezTo>
                  <a:lnTo>
                    <a:pt x="7245858" y="2019427"/>
                  </a:lnTo>
                  <a:cubicBezTo>
                    <a:pt x="7245858" y="2107057"/>
                    <a:pt x="7174484" y="2178177"/>
                    <a:pt x="7086473" y="2178177"/>
                  </a:cubicBezTo>
                  <a:lnTo>
                    <a:pt x="159385" y="2178177"/>
                  </a:lnTo>
                  <a:cubicBezTo>
                    <a:pt x="71374" y="2178177"/>
                    <a:pt x="0" y="2107057"/>
                    <a:pt x="0" y="2019427"/>
                  </a:cubicBezTo>
                  <a:close/>
                </a:path>
              </a:pathLst>
            </a:custGeom>
            <a:solidFill>
              <a:srgbClr val="EBE2E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7258558" cy="2190877"/>
            </a:xfrm>
            <a:custGeom>
              <a:avLst/>
              <a:gdLst/>
              <a:ahLst/>
              <a:cxnLst/>
              <a:rect l="l" t="t" r="r" b="b"/>
              <a:pathLst>
                <a:path w="7258558" h="2190877">
                  <a:moveTo>
                    <a:pt x="0" y="165100"/>
                  </a:moveTo>
                  <a:cubicBezTo>
                    <a:pt x="0" y="73914"/>
                    <a:pt x="74295" y="0"/>
                    <a:pt x="165735" y="0"/>
                  </a:cubicBezTo>
                  <a:lnTo>
                    <a:pt x="7092823" y="0"/>
                  </a:lnTo>
                  <a:lnTo>
                    <a:pt x="7092823" y="6350"/>
                  </a:lnTo>
                  <a:lnTo>
                    <a:pt x="7092823" y="0"/>
                  </a:lnTo>
                  <a:cubicBezTo>
                    <a:pt x="7184390" y="0"/>
                    <a:pt x="7258558" y="73914"/>
                    <a:pt x="7258558" y="165100"/>
                  </a:cubicBezTo>
                  <a:lnTo>
                    <a:pt x="7252208" y="165100"/>
                  </a:lnTo>
                  <a:lnTo>
                    <a:pt x="7258558" y="165100"/>
                  </a:lnTo>
                  <a:lnTo>
                    <a:pt x="7258558" y="2025777"/>
                  </a:lnTo>
                  <a:lnTo>
                    <a:pt x="7252208" y="2025777"/>
                  </a:lnTo>
                  <a:lnTo>
                    <a:pt x="7258558" y="2025777"/>
                  </a:lnTo>
                  <a:cubicBezTo>
                    <a:pt x="7258558" y="2116963"/>
                    <a:pt x="7184263" y="2190877"/>
                    <a:pt x="7092823" y="2190877"/>
                  </a:cubicBezTo>
                  <a:lnTo>
                    <a:pt x="7092823" y="2184527"/>
                  </a:lnTo>
                  <a:lnTo>
                    <a:pt x="7092823" y="2190877"/>
                  </a:lnTo>
                  <a:lnTo>
                    <a:pt x="165735" y="2190877"/>
                  </a:lnTo>
                  <a:lnTo>
                    <a:pt x="165735" y="2184527"/>
                  </a:lnTo>
                  <a:lnTo>
                    <a:pt x="165735" y="2190877"/>
                  </a:lnTo>
                  <a:cubicBezTo>
                    <a:pt x="74168" y="2190877"/>
                    <a:pt x="0" y="2116963"/>
                    <a:pt x="0" y="20257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25777"/>
                  </a:lnTo>
                  <a:lnTo>
                    <a:pt x="6350" y="2025777"/>
                  </a:lnTo>
                  <a:lnTo>
                    <a:pt x="12700" y="2025777"/>
                  </a:lnTo>
                  <a:cubicBezTo>
                    <a:pt x="12700" y="2109978"/>
                    <a:pt x="81153" y="2178177"/>
                    <a:pt x="165735" y="2178177"/>
                  </a:cubicBezTo>
                  <a:lnTo>
                    <a:pt x="7092823" y="2178177"/>
                  </a:lnTo>
                  <a:cubicBezTo>
                    <a:pt x="7177405" y="2178177"/>
                    <a:pt x="7245858" y="2109851"/>
                    <a:pt x="7245858" y="2025777"/>
                  </a:cubicBezTo>
                  <a:lnTo>
                    <a:pt x="7245858" y="165100"/>
                  </a:lnTo>
                  <a:cubicBezTo>
                    <a:pt x="7245858" y="80899"/>
                    <a:pt x="7177405" y="12700"/>
                    <a:pt x="7092823" y="12700"/>
                  </a:cubicBezTo>
                  <a:lnTo>
                    <a:pt x="165735" y="12700"/>
                  </a:lnTo>
                  <a:lnTo>
                    <a:pt x="165735" y="6350"/>
                  </a:lnTo>
                  <a:lnTo>
                    <a:pt x="165735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D1C8C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85280" y="5226397"/>
            <a:ext cx="180677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710214" y="5071765"/>
            <a:ext cx="3544044" cy="68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4"/>
              </a:lnSpc>
            </a:pPr>
            <a:r>
              <a:rPr lang="en-US" sz="4299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Usability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10214" y="5618112"/>
            <a:ext cx="9756311" cy="516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4"/>
              </a:lnSpc>
            </a:pPr>
            <a:r>
              <a:rPr lang="en-US" sz="27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Intuitive interface with easy navigation for booking services.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6568380" y="6440984"/>
            <a:ext cx="10585698" cy="19050"/>
            <a:chOff x="0" y="0"/>
            <a:chExt cx="14114263" cy="25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4114272" cy="25400"/>
            </a:xfrm>
            <a:custGeom>
              <a:avLst/>
              <a:gdLst/>
              <a:ahLst/>
              <a:cxnLst/>
              <a:rect l="l" t="t" r="r" b="b"/>
              <a:pathLst>
                <a:path w="14114272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101572" y="0"/>
                  </a:lnTo>
                  <a:cubicBezTo>
                    <a:pt x="14108557" y="0"/>
                    <a:pt x="14114272" y="5715"/>
                    <a:pt x="14114272" y="12700"/>
                  </a:cubicBezTo>
                  <a:cubicBezTo>
                    <a:pt x="14114272" y="19685"/>
                    <a:pt x="14108557" y="25400"/>
                    <a:pt x="1410157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1C8C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87475" y="6596955"/>
            <a:ext cx="8161288" cy="2096840"/>
            <a:chOff x="0" y="0"/>
            <a:chExt cx="10881717" cy="2795787"/>
          </a:xfrm>
        </p:grpSpPr>
        <p:sp>
          <p:nvSpPr>
            <p:cNvPr id="24" name="Freeform 24"/>
            <p:cNvSpPr/>
            <p:nvPr/>
          </p:nvSpPr>
          <p:spPr>
            <a:xfrm>
              <a:off x="6350" y="6350"/>
              <a:ext cx="10868914" cy="2783078"/>
            </a:xfrm>
            <a:custGeom>
              <a:avLst/>
              <a:gdLst/>
              <a:ahLst/>
              <a:cxnLst/>
              <a:rect l="l" t="t" r="r" b="b"/>
              <a:pathLst>
                <a:path w="10868914" h="2783078">
                  <a:moveTo>
                    <a:pt x="0" y="158750"/>
                  </a:moveTo>
                  <a:cubicBezTo>
                    <a:pt x="0" y="71120"/>
                    <a:pt x="71374" y="0"/>
                    <a:pt x="159258" y="0"/>
                  </a:cubicBezTo>
                  <a:lnTo>
                    <a:pt x="10709656" y="0"/>
                  </a:lnTo>
                  <a:cubicBezTo>
                    <a:pt x="10797667" y="0"/>
                    <a:pt x="10868914" y="71120"/>
                    <a:pt x="10868914" y="158750"/>
                  </a:cubicBezTo>
                  <a:lnTo>
                    <a:pt x="10868914" y="2624328"/>
                  </a:lnTo>
                  <a:cubicBezTo>
                    <a:pt x="10868914" y="2711958"/>
                    <a:pt x="10797540" y="2783078"/>
                    <a:pt x="10709656" y="2783078"/>
                  </a:cubicBezTo>
                  <a:lnTo>
                    <a:pt x="159258" y="2783078"/>
                  </a:lnTo>
                  <a:cubicBezTo>
                    <a:pt x="71247" y="2783078"/>
                    <a:pt x="0" y="2711958"/>
                    <a:pt x="0" y="2624328"/>
                  </a:cubicBezTo>
                  <a:close/>
                </a:path>
              </a:pathLst>
            </a:custGeom>
            <a:solidFill>
              <a:srgbClr val="EBE2E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10881614" cy="2795778"/>
            </a:xfrm>
            <a:custGeom>
              <a:avLst/>
              <a:gdLst/>
              <a:ahLst/>
              <a:cxnLst/>
              <a:rect l="l" t="t" r="r" b="b"/>
              <a:pathLst>
                <a:path w="10881614" h="2795778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10716006" y="0"/>
                  </a:lnTo>
                  <a:lnTo>
                    <a:pt x="10716006" y="6350"/>
                  </a:lnTo>
                  <a:lnTo>
                    <a:pt x="10716006" y="0"/>
                  </a:lnTo>
                  <a:cubicBezTo>
                    <a:pt x="10807447" y="0"/>
                    <a:pt x="10881614" y="73914"/>
                    <a:pt x="10881614" y="165100"/>
                  </a:cubicBezTo>
                  <a:lnTo>
                    <a:pt x="10875264" y="165100"/>
                  </a:lnTo>
                  <a:lnTo>
                    <a:pt x="10881614" y="165100"/>
                  </a:lnTo>
                  <a:lnTo>
                    <a:pt x="10881614" y="2630678"/>
                  </a:lnTo>
                  <a:lnTo>
                    <a:pt x="10875264" y="2630678"/>
                  </a:lnTo>
                  <a:lnTo>
                    <a:pt x="10881614" y="2630678"/>
                  </a:lnTo>
                  <a:cubicBezTo>
                    <a:pt x="10881614" y="2721864"/>
                    <a:pt x="10807447" y="2795778"/>
                    <a:pt x="10716006" y="2795778"/>
                  </a:cubicBezTo>
                  <a:lnTo>
                    <a:pt x="10716006" y="2789428"/>
                  </a:lnTo>
                  <a:lnTo>
                    <a:pt x="10716006" y="2795778"/>
                  </a:lnTo>
                  <a:lnTo>
                    <a:pt x="165608" y="2795778"/>
                  </a:lnTo>
                  <a:lnTo>
                    <a:pt x="165608" y="2789428"/>
                  </a:lnTo>
                  <a:lnTo>
                    <a:pt x="165608" y="2795778"/>
                  </a:lnTo>
                  <a:cubicBezTo>
                    <a:pt x="74168" y="2795778"/>
                    <a:pt x="0" y="2721864"/>
                    <a:pt x="0" y="26306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30678"/>
                  </a:lnTo>
                  <a:lnTo>
                    <a:pt x="6350" y="2630678"/>
                  </a:lnTo>
                  <a:lnTo>
                    <a:pt x="12700" y="2630678"/>
                  </a:lnTo>
                  <a:cubicBezTo>
                    <a:pt x="12700" y="2714879"/>
                    <a:pt x="81153" y="2783078"/>
                    <a:pt x="165608" y="2783078"/>
                  </a:cubicBezTo>
                  <a:lnTo>
                    <a:pt x="10716006" y="2783078"/>
                  </a:lnTo>
                  <a:cubicBezTo>
                    <a:pt x="10800462" y="2783078"/>
                    <a:pt x="10868914" y="2714752"/>
                    <a:pt x="10868914" y="2630678"/>
                  </a:cubicBezTo>
                  <a:lnTo>
                    <a:pt x="10868914" y="165100"/>
                  </a:lnTo>
                  <a:cubicBezTo>
                    <a:pt x="10868914" y="80899"/>
                    <a:pt x="10800462" y="12700"/>
                    <a:pt x="10716006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D1C8C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285280" y="7228582"/>
            <a:ext cx="173087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37042" y="6847135"/>
            <a:ext cx="4129697" cy="68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4"/>
              </a:lnSpc>
            </a:pPr>
            <a:r>
              <a:rPr lang="en-US" sz="4299" b="1">
                <a:solidFill>
                  <a:srgbClr val="443728"/>
                </a:solidFill>
                <a:latin typeface="Arimo Bold"/>
                <a:ea typeface="Arimo Bold"/>
                <a:cs typeface="Arimo Bold"/>
                <a:sym typeface="Arimo Bold"/>
              </a:rPr>
              <a:t>Maintainability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37042" y="7614749"/>
            <a:ext cx="8449263" cy="107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8"/>
              </a:lnSpc>
            </a:pPr>
            <a:r>
              <a:rPr lang="en-US" sz="275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Well-documented code for easy updates and maintenance.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Custom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Arimo Bold</vt:lpstr>
      <vt:lpstr>Open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WanderWide-A-Travel-Management-System.pptx</dc:title>
  <dc:creator>MNK</dc:creator>
  <cp:lastModifiedBy>Maria Naeem</cp:lastModifiedBy>
  <cp:revision>2</cp:revision>
  <dcterms:created xsi:type="dcterms:W3CDTF">2006-08-16T00:00:00Z</dcterms:created>
  <dcterms:modified xsi:type="dcterms:W3CDTF">2024-11-27T11:01:20Z</dcterms:modified>
  <dc:identifier>DAGXqrrI0NY</dc:identifier>
</cp:coreProperties>
</file>