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3" r:id="rId1"/>
  </p:sldMasterIdLst>
  <p:sldIdLst>
    <p:sldId id="256" r:id="rId2"/>
    <p:sldId id="257" r:id="rId3"/>
    <p:sldId id="258" r:id="rId4"/>
    <p:sldId id="271" r:id="rId5"/>
    <p:sldId id="276" r:id="rId6"/>
    <p:sldId id="272" r:id="rId7"/>
    <p:sldId id="273" r:id="rId8"/>
    <p:sldId id="274" r:id="rId9"/>
    <p:sldId id="259" r:id="rId10"/>
    <p:sldId id="262" r:id="rId11"/>
    <p:sldId id="265" r:id="rId12"/>
    <p:sldId id="270" r:id="rId13"/>
    <p:sldId id="278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9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8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7288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62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1125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52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12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0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4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9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34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2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3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2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5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0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  <p:sldLayoutId id="2147483986" r:id="rId13"/>
    <p:sldLayoutId id="2147483987" r:id="rId14"/>
    <p:sldLayoutId id="2147483988" r:id="rId15"/>
    <p:sldLayoutId id="21474839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averbene/MessageFlow/tree/newest-branch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tinc.github.io/cp-helm-chart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2">
              <a:lumMod val="75000"/>
              <a:alpha val="10000"/>
            </a:schemeClr>
          </a:solidFill>
        </p:spPr>
        <p:txBody>
          <a:bodyPr/>
          <a:lstStyle/>
          <a:p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Message Flow Application</a:t>
            </a:r>
            <a:endParaRPr lang="ru-RU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bg2">
              <a:lumMod val="75000"/>
              <a:alpha val="10000"/>
            </a:schemeClr>
          </a:solidFill>
        </p:spPr>
        <p:txBody>
          <a:bodyPr/>
          <a:lstStyle/>
          <a:p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Training project by Maria Verbene</a:t>
            </a:r>
            <a:endParaRPr lang="ru-RU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4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79" y="596401"/>
            <a:ext cx="8911687" cy="80752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PostgreSQL</a:t>
            </a:r>
            <a:endParaRPr lang="ru-RU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636" y="1560323"/>
            <a:ext cx="8183336" cy="36743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792" y="3578008"/>
            <a:ext cx="4583180" cy="257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6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2304" y="577835"/>
            <a:ext cx="8911687" cy="1250963"/>
          </a:xfrm>
        </p:spPr>
        <p:txBody>
          <a:bodyPr>
            <a:noAutofit/>
          </a:bodyPr>
          <a:lstStyle/>
          <a:p>
            <a:r>
              <a:rPr lang="en-US" sz="3200" dirty="0" smtClean="0"/>
              <a:t>Call for Kafka consumer and producer </a:t>
            </a:r>
            <a:r>
              <a:rPr lang="en-US" sz="3200" dirty="0" smtClean="0"/>
              <a:t>in Kubernetes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628967" y="2298139"/>
            <a:ext cx="1030441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kubectl exec -c cp-</a:t>
            </a:r>
            <a:r>
              <a:rPr lang="en-US" sz="1600" dirty="0" err="1"/>
              <a:t>kafka</a:t>
            </a:r>
            <a:r>
              <a:rPr lang="en-US" sz="1600" dirty="0"/>
              <a:t>-broker -it </a:t>
            </a:r>
            <a:r>
              <a:rPr lang="en-US" sz="1600" b="1" dirty="0"/>
              <a:t>message-flow-app-cp-kafka-0 </a:t>
            </a:r>
            <a:endParaRPr lang="en-US" sz="1600" b="1" dirty="0" smtClean="0"/>
          </a:p>
          <a:p>
            <a:r>
              <a:rPr lang="en-US" sz="1600" dirty="0" smtClean="0"/>
              <a:t>-- </a:t>
            </a:r>
            <a:r>
              <a:rPr lang="en-US" sz="1600" dirty="0"/>
              <a:t>/bin/bash /usr/bin/</a:t>
            </a:r>
            <a:r>
              <a:rPr lang="en-US" sz="1600" dirty="0" err="1"/>
              <a:t>kafka</a:t>
            </a:r>
            <a:r>
              <a:rPr lang="en-US" sz="1600" dirty="0"/>
              <a:t>-</a:t>
            </a:r>
            <a:r>
              <a:rPr lang="en-US" sz="1600" b="1" dirty="0"/>
              <a:t>console-producer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 smtClean="0"/>
              <a:t>--</a:t>
            </a:r>
            <a:r>
              <a:rPr lang="en-US" sz="1600" dirty="0"/>
              <a:t>broker-list </a:t>
            </a:r>
            <a:r>
              <a:rPr lang="en-US" sz="1600" dirty="0" smtClean="0"/>
              <a:t>localhost:9092 </a:t>
            </a:r>
            <a:r>
              <a:rPr lang="en-US" sz="1600" dirty="0"/>
              <a:t>--topic </a:t>
            </a:r>
            <a:r>
              <a:rPr lang="en-US" sz="1600" b="1" dirty="0"/>
              <a:t>topic1</a:t>
            </a:r>
            <a:r>
              <a:rPr lang="en-US" sz="1600" dirty="0"/>
              <a:t> </a:t>
            </a:r>
            <a:r>
              <a:rPr lang="en-US" sz="1600" dirty="0" smtClean="0"/>
              <a:t>--</a:t>
            </a:r>
            <a:r>
              <a:rPr lang="en-US" sz="1600" dirty="0"/>
              <a:t>property "</a:t>
            </a:r>
            <a:r>
              <a:rPr lang="en-US" sz="1600" dirty="0" smtClean="0"/>
              <a:t>parse.key=true“ </a:t>
            </a:r>
            <a:r>
              <a:rPr lang="en-US" sz="1600" dirty="0"/>
              <a:t>--property "key.separator=:"</a:t>
            </a:r>
            <a:endParaRPr lang="ru-RU" sz="1600" dirty="0"/>
          </a:p>
        </p:txBody>
      </p:sp>
      <p:sp>
        <p:nvSpPr>
          <p:cNvPr id="6" name="Rectangle 5"/>
          <p:cNvSpPr/>
          <p:nvPr/>
        </p:nvSpPr>
        <p:spPr>
          <a:xfrm>
            <a:off x="1628968" y="3312209"/>
            <a:ext cx="1030441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kubectl exec -c cp-</a:t>
            </a:r>
            <a:r>
              <a:rPr lang="en-US" sz="1600" dirty="0" err="1"/>
              <a:t>kafka</a:t>
            </a:r>
            <a:r>
              <a:rPr lang="en-US" sz="1600" dirty="0"/>
              <a:t>-broker -it </a:t>
            </a:r>
            <a:r>
              <a:rPr lang="en-US" sz="1600" b="1" dirty="0"/>
              <a:t>message-flow-app-cp-kafka-0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 smtClean="0"/>
              <a:t>-- </a:t>
            </a:r>
            <a:r>
              <a:rPr lang="en-US" sz="1600" dirty="0"/>
              <a:t>/bin/bash  /usr/bin/</a:t>
            </a:r>
            <a:r>
              <a:rPr lang="en-US" sz="1600" dirty="0" err="1"/>
              <a:t>kafka</a:t>
            </a:r>
            <a:r>
              <a:rPr lang="en-US" sz="1600" dirty="0"/>
              <a:t>-</a:t>
            </a:r>
            <a:r>
              <a:rPr lang="en-US" sz="1600" b="1" dirty="0"/>
              <a:t>console-consumer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 smtClean="0"/>
              <a:t>--</a:t>
            </a:r>
            <a:r>
              <a:rPr lang="en-US" sz="1600" dirty="0"/>
              <a:t>bootstrap-server localhost:9092 --topic </a:t>
            </a:r>
            <a:r>
              <a:rPr lang="en-US" sz="1600" b="1" dirty="0" smtClean="0"/>
              <a:t>topic1</a:t>
            </a:r>
            <a:r>
              <a:rPr lang="en-US" sz="1600" dirty="0" smtClean="0"/>
              <a:t> </a:t>
            </a:r>
            <a:r>
              <a:rPr lang="en-US" sz="1600" dirty="0"/>
              <a:t>--property "parse.key=true" --property "key.separator=:"</a:t>
            </a:r>
            <a:endParaRPr lang="ru-RU" sz="1600" dirty="0"/>
          </a:p>
        </p:txBody>
      </p:sp>
      <p:sp>
        <p:nvSpPr>
          <p:cNvPr id="7" name="Rectangle 6"/>
          <p:cNvSpPr/>
          <p:nvPr/>
        </p:nvSpPr>
        <p:spPr>
          <a:xfrm>
            <a:off x="1628967" y="4326279"/>
            <a:ext cx="1030441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kubectl exec -c cp-</a:t>
            </a:r>
            <a:r>
              <a:rPr lang="en-US" sz="1600" dirty="0" err="1"/>
              <a:t>kafka</a:t>
            </a:r>
            <a:r>
              <a:rPr lang="en-US" sz="1600" dirty="0"/>
              <a:t>-broker -it </a:t>
            </a:r>
            <a:r>
              <a:rPr lang="en-US" sz="1600" b="1" dirty="0"/>
              <a:t>message-flow-app-cp-kafka-0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 smtClean="0"/>
              <a:t>-- </a:t>
            </a:r>
            <a:r>
              <a:rPr lang="en-US" sz="1600" dirty="0"/>
              <a:t>/bin/bash  /usr/bin/</a:t>
            </a:r>
            <a:r>
              <a:rPr lang="en-US" sz="1600" dirty="0" err="1"/>
              <a:t>kafka</a:t>
            </a:r>
            <a:r>
              <a:rPr lang="en-US" sz="1600" dirty="0"/>
              <a:t>-c</a:t>
            </a:r>
            <a:r>
              <a:rPr lang="en-US" sz="1600" b="1" dirty="0"/>
              <a:t>onsole-consumer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 smtClean="0"/>
              <a:t>--</a:t>
            </a:r>
            <a:r>
              <a:rPr lang="en-US" sz="1600" dirty="0"/>
              <a:t>bootstrap-server localhost:9092 --topic </a:t>
            </a:r>
            <a:r>
              <a:rPr lang="en-US" sz="1600" b="1" dirty="0"/>
              <a:t>topic2</a:t>
            </a:r>
            <a:r>
              <a:rPr lang="en-US" sz="1600" dirty="0"/>
              <a:t> --property "parse.key=true" --property "key.separator=:"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7130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036" y="624109"/>
            <a:ext cx="8911687" cy="89989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API endpoints</a:t>
            </a:r>
            <a:endParaRPr lang="ru-RU" sz="3200" dirty="0"/>
          </a:p>
        </p:txBody>
      </p:sp>
      <p:sp>
        <p:nvSpPr>
          <p:cNvPr id="3" name="Rectangle 2"/>
          <p:cNvSpPr/>
          <p:nvPr/>
        </p:nvSpPr>
        <p:spPr>
          <a:xfrm>
            <a:off x="2854036" y="1736437"/>
            <a:ext cx="2937164" cy="757382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011055" y="1745796"/>
            <a:ext cx="2660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GET</a:t>
            </a:r>
          </a:p>
          <a:p>
            <a:pPr algn="ctr"/>
            <a:r>
              <a:rPr lang="en-US" sz="2000" dirty="0" smtClean="0"/>
              <a:t>/messages</a:t>
            </a:r>
            <a:endParaRPr lang="ru-RU" sz="2000" dirty="0"/>
          </a:p>
        </p:txBody>
      </p:sp>
      <p:sp>
        <p:nvSpPr>
          <p:cNvPr id="9" name="Rectangle 8"/>
          <p:cNvSpPr/>
          <p:nvPr/>
        </p:nvSpPr>
        <p:spPr>
          <a:xfrm>
            <a:off x="2854036" y="2978727"/>
            <a:ext cx="2937164" cy="757382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011055" y="2988086"/>
            <a:ext cx="2660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POST</a:t>
            </a:r>
          </a:p>
          <a:p>
            <a:pPr algn="ctr"/>
            <a:r>
              <a:rPr lang="en-US" sz="2000" dirty="0" smtClean="0"/>
              <a:t>/person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299200" y="1791962"/>
            <a:ext cx="4221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show result of inner join request for tables ‘users’ and ‘messages’</a:t>
            </a:r>
            <a:endParaRPr lang="ru-R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377709" y="3025124"/>
            <a:ext cx="4221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accepts messages in JSON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0200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3030" y="3223491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Source code: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https://github.com/mariaverbene/MessageFlow/tree/newest-branch</a:t>
            </a:r>
            <a:endParaRPr lang="en-US" sz="2000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647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4557" y="3269671"/>
            <a:ext cx="8915400" cy="91440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Thank you very much for your attention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69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80" y="640274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dirty="0" smtClean="0">
                <a:cs typeface="Arial" panose="020B0604020202020204" pitchFamily="34" charset="0"/>
              </a:rPr>
              <a:t>Project tools</a:t>
            </a:r>
            <a:endParaRPr lang="ru-RU" sz="3200" dirty="0"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144" y="2013528"/>
            <a:ext cx="8915400" cy="2512291"/>
          </a:xfrm>
        </p:spPr>
        <p:txBody>
          <a:bodyPr>
            <a:normAutofit/>
          </a:bodyPr>
          <a:lstStyle/>
          <a:p>
            <a:r>
              <a:rPr lang="en-US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Spring Boot</a:t>
            </a:r>
          </a:p>
          <a:p>
            <a:r>
              <a:rPr lang="en-US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Spring Integration</a:t>
            </a:r>
            <a:endParaRPr lang="en-US" sz="2000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Maven</a:t>
            </a:r>
            <a:endParaRPr lang="en-US" sz="2000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Apache Kafka</a:t>
            </a:r>
            <a:endParaRPr lang="en-US" sz="2000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PostgreSQ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endParaRPr lang="ru-RU" sz="20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2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8473" y="688765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Project description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8473" y="2059706"/>
            <a:ext cx="8475952" cy="404553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>
                <a:ea typeface="Tahoma" panose="020B0604030504040204" pitchFamily="34" charset="0"/>
                <a:cs typeface="Tahoma" panose="020B0604030504040204" pitchFamily="34" charset="0"/>
              </a:rPr>
              <a:t>Message </a:t>
            </a:r>
            <a:r>
              <a:rPr lang="en-US" sz="2200" dirty="0" smtClean="0">
                <a:ea typeface="Tahoma" panose="020B0604030504040204" pitchFamily="34" charset="0"/>
                <a:cs typeface="Tahoma" panose="020B0604030504040204" pitchFamily="34" charset="0"/>
              </a:rPr>
              <a:t>flow between:</a:t>
            </a:r>
          </a:p>
          <a:p>
            <a:pPr marL="0" indent="0">
              <a:buNone/>
            </a:pPr>
            <a:r>
              <a:rPr lang="en-US" sz="2200" dirty="0" smtClean="0">
                <a:ea typeface="Tahoma" panose="020B0604030504040204" pitchFamily="34" charset="0"/>
                <a:cs typeface="Tahoma" panose="020B0604030504040204" pitchFamily="34" charset="0"/>
              </a:rPr>
              <a:t>	Kafka topics, </a:t>
            </a:r>
          </a:p>
          <a:p>
            <a:pPr marL="0" indent="0">
              <a:buNone/>
            </a:pPr>
            <a:r>
              <a:rPr lang="en-US" sz="2200" dirty="0" smtClean="0">
                <a:ea typeface="Tahoma" panose="020B0604030504040204" pitchFamily="34" charset="0"/>
                <a:cs typeface="Tahoma" panose="020B0604030504040204" pitchFamily="34" charset="0"/>
              </a:rPr>
              <a:t>	HTTP-request,</a:t>
            </a:r>
          </a:p>
          <a:p>
            <a:pPr marL="0" indent="0">
              <a:buNone/>
            </a:pPr>
            <a:r>
              <a:rPr lang="en-US" sz="2200" dirty="0" smtClean="0">
                <a:ea typeface="Tahoma" panose="020B0604030504040204" pitchFamily="34" charset="0"/>
                <a:cs typeface="Tahoma" panose="020B0604030504040204" pitchFamily="34" charset="0"/>
              </a:rPr>
              <a:t>	P</a:t>
            </a:r>
            <a:r>
              <a:rPr lang="en-US" sz="2200" dirty="0" smtClean="0">
                <a:ea typeface="Tahoma" panose="020B0604030504040204" pitchFamily="34" charset="0"/>
                <a:cs typeface="Tahoma" panose="020B0604030504040204" pitchFamily="34" charset="0"/>
              </a:rPr>
              <a:t>ostgreSQL database</a:t>
            </a:r>
          </a:p>
          <a:p>
            <a:pPr marL="0" indent="0">
              <a:buNone/>
            </a:pPr>
            <a:endParaRPr lang="en-US" sz="2200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200" dirty="0" smtClean="0">
                <a:ea typeface="Tahoma" panose="020B0604030504040204" pitchFamily="34" charset="0"/>
                <a:cs typeface="Tahoma" panose="020B0604030504040204" pitchFamily="34" charset="0"/>
              </a:rPr>
              <a:t>Handling messages: </a:t>
            </a:r>
          </a:p>
          <a:p>
            <a:pPr marL="0" indent="0">
              <a:buNone/>
            </a:pPr>
            <a:r>
              <a:rPr lang="en-US" sz="2200" dirty="0"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200" dirty="0" smtClean="0">
                <a:ea typeface="Tahoma" panose="020B0604030504040204" pitchFamily="34" charset="0"/>
                <a:cs typeface="Tahoma" panose="020B0604030504040204" pitchFamily="34" charset="0"/>
              </a:rPr>
              <a:t>deserialization from JSON and setting new properties</a:t>
            </a:r>
          </a:p>
          <a:p>
            <a:pPr marL="0" indent="0">
              <a:buNone/>
            </a:pPr>
            <a:endParaRPr lang="en-US" sz="2200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200" dirty="0" smtClean="0">
                <a:ea typeface="Tahoma" panose="020B0604030504040204" pitchFamily="34" charset="0"/>
                <a:cs typeface="Tahoma" panose="020B0604030504040204" pitchFamily="34" charset="0"/>
              </a:rPr>
              <a:t>Multithreading: </a:t>
            </a:r>
          </a:p>
          <a:p>
            <a:pPr marL="0" indent="0">
              <a:buNone/>
            </a:pPr>
            <a:r>
              <a:rPr lang="en-US" sz="2200" dirty="0"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200" dirty="0" smtClean="0">
                <a:ea typeface="Tahoma" panose="020B0604030504040204" pitchFamily="34" charset="0"/>
                <a:cs typeface="Tahoma" panose="020B0604030504040204" pitchFamily="34" charset="0"/>
              </a:rPr>
              <a:t>additional thread copies incoming messages to PostgreSQL</a:t>
            </a:r>
            <a:endParaRPr lang="en-US" sz="2200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917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2043" y="635553"/>
            <a:ext cx="8911687" cy="96485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Project logic</a:t>
            </a:r>
            <a:endParaRPr lang="ru-RU" sz="3200" dirty="0"/>
          </a:p>
        </p:txBody>
      </p:sp>
      <p:sp>
        <p:nvSpPr>
          <p:cNvPr id="5" name="Down Arrow 4"/>
          <p:cNvSpPr/>
          <p:nvPr/>
        </p:nvSpPr>
        <p:spPr>
          <a:xfrm>
            <a:off x="5929493" y="2529219"/>
            <a:ext cx="540000" cy="540000"/>
          </a:xfrm>
          <a:prstGeom prst="downArrow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Down Arrow 5"/>
          <p:cNvSpPr/>
          <p:nvPr/>
        </p:nvSpPr>
        <p:spPr>
          <a:xfrm rot="16200000">
            <a:off x="4700693" y="3303531"/>
            <a:ext cx="540000" cy="540000"/>
          </a:xfrm>
          <a:prstGeom prst="down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Down Arrow 6"/>
          <p:cNvSpPr/>
          <p:nvPr/>
        </p:nvSpPr>
        <p:spPr>
          <a:xfrm>
            <a:off x="5951867" y="4068797"/>
            <a:ext cx="540000" cy="540000"/>
          </a:xfrm>
          <a:prstGeom prst="downArrow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5321868" y="1578444"/>
            <a:ext cx="1800000" cy="9000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2792200" y="3112213"/>
            <a:ext cx="1800000" cy="9000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5304043" y="3110850"/>
            <a:ext cx="1800000" cy="9000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Down Arrow 15"/>
          <p:cNvSpPr/>
          <p:nvPr/>
        </p:nvSpPr>
        <p:spPr>
          <a:xfrm rot="3205542">
            <a:off x="4832635" y="5099731"/>
            <a:ext cx="540032" cy="540000"/>
          </a:xfrm>
          <a:prstGeom prst="downArrow">
            <a:avLst/>
          </a:prstGeom>
          <a:solidFill>
            <a:schemeClr val="accent1">
              <a:lumMod val="75000"/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Down Arrow 21"/>
          <p:cNvSpPr/>
          <p:nvPr/>
        </p:nvSpPr>
        <p:spPr>
          <a:xfrm rot="18629847">
            <a:off x="7027887" y="5126611"/>
            <a:ext cx="540000" cy="540000"/>
          </a:xfrm>
          <a:prstGeom prst="downArrow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039073" y="4643257"/>
            <a:ext cx="4693977" cy="371876"/>
          </a:xfrm>
          <a:prstGeom prst="rect">
            <a:avLst/>
          </a:prstGeom>
          <a:solidFill>
            <a:srgbClr val="F5F5F5">
              <a:alpha val="0"/>
            </a:srgb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checking whether user is registered 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3364" y="5630309"/>
            <a:ext cx="1800000" cy="9000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/>
          <p:cNvSpPr/>
          <p:nvPr/>
        </p:nvSpPr>
        <p:spPr>
          <a:xfrm>
            <a:off x="7797794" y="5671767"/>
            <a:ext cx="1800000" cy="9000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6350">
            <a:solidFill>
              <a:schemeClr val="accent1">
                <a:lumMod val="75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5484726" y="1600821"/>
            <a:ext cx="1474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Kafka Producer</a:t>
            </a:r>
            <a:endParaRPr lang="ru-RU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955058" y="3142834"/>
            <a:ext cx="1474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POST-request</a:t>
            </a:r>
            <a:endParaRPr lang="ru-RU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5431372" y="3153162"/>
            <a:ext cx="1637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Kafka topic ‘topic1’</a:t>
            </a:r>
            <a:endParaRPr lang="ru-RU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2795323" y="5691844"/>
            <a:ext cx="1796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Kafka topic ‘topic2’</a:t>
            </a:r>
            <a:endParaRPr lang="ru-RU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7777272" y="5721852"/>
            <a:ext cx="1841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PostgreSQL database</a:t>
            </a:r>
            <a:endParaRPr lang="ru-RU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4339604" y="5280203"/>
            <a:ext cx="589837" cy="37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7482353" y="5315139"/>
            <a:ext cx="589837" cy="37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YES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4339604" y="2626415"/>
            <a:ext cx="1386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@Bean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IntegrationFlow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11833" y="5589593"/>
            <a:ext cx="1386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@Bean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IntegrationFlow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69493" y="5614130"/>
            <a:ext cx="1386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@Bean</a:t>
            </a:r>
          </a:p>
          <a:p>
            <a:pPr algn="r"/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IntegrationFlow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85759" y="2568386"/>
            <a:ext cx="2382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3">
                    <a:lumMod val="75000"/>
                  </a:schemeClr>
                </a:solidFill>
              </a:rPr>
              <a:t>getting kafka message key, setting handled timestamp</a:t>
            </a:r>
            <a:endParaRPr lang="ru-RU" sz="1200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83416" y="3825614"/>
            <a:ext cx="128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3">
                    <a:lumMod val="75000"/>
                  </a:schemeClr>
                </a:solidFill>
              </a:rPr>
              <a:t>setting handled timestamp</a:t>
            </a:r>
            <a:endParaRPr lang="ru-RU" sz="1200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80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2966" y="603830"/>
            <a:ext cx="8911687" cy="90912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Project tools and key points</a:t>
            </a:r>
            <a:endParaRPr lang="ru-RU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330" y="1490769"/>
            <a:ext cx="8915400" cy="5080001"/>
          </a:xfrm>
        </p:spPr>
        <p:txBody>
          <a:bodyPr>
            <a:noAutofit/>
          </a:bodyPr>
          <a:lstStyle/>
          <a:p>
            <a:r>
              <a:rPr lang="en-US" sz="1400" b="1" dirty="0" smtClean="0"/>
              <a:t>Annotation </a:t>
            </a:r>
            <a:r>
              <a:rPr lang="en-US" sz="1400" b="1" dirty="0"/>
              <a:t>used</a:t>
            </a:r>
            <a:r>
              <a:rPr lang="en-US" sz="1400" b="1" dirty="0" smtClean="0"/>
              <a:t>: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endParaRPr lang="en-US" sz="1400" dirty="0" smtClean="0"/>
          </a:p>
          <a:p>
            <a:r>
              <a:rPr lang="en-US" sz="1400" b="1" dirty="0" smtClean="0"/>
              <a:t>KafkaProperties</a:t>
            </a:r>
            <a:r>
              <a:rPr lang="en-US" sz="1400" b="1" dirty="0"/>
              <a:t>, </a:t>
            </a:r>
            <a:r>
              <a:rPr lang="en-US" sz="1400" b="1" dirty="0" smtClean="0"/>
              <a:t>JdbcTemplate </a:t>
            </a:r>
            <a:r>
              <a:rPr lang="en-US" sz="1400" dirty="0" smtClean="0"/>
              <a:t>- set with </a:t>
            </a:r>
            <a:r>
              <a:rPr lang="en-US" sz="1400" dirty="0"/>
              <a:t>application.properties and @</a:t>
            </a:r>
            <a:r>
              <a:rPr lang="en-US" sz="1400" dirty="0" smtClean="0"/>
              <a:t>Autowired</a:t>
            </a:r>
          </a:p>
          <a:p>
            <a:r>
              <a:rPr lang="en-US" sz="1400" b="1" dirty="0"/>
              <a:t>Messaging Endpoints</a:t>
            </a:r>
            <a:r>
              <a:rPr lang="en-US" sz="1400" b="1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Message Handler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Channel </a:t>
            </a:r>
            <a:r>
              <a:rPr lang="en-US" sz="1400" dirty="0"/>
              <a:t>Adapters:</a:t>
            </a:r>
          </a:p>
          <a:p>
            <a:pPr marL="0" indent="0">
              <a:buNone/>
            </a:pPr>
            <a:r>
              <a:rPr lang="en-US" sz="1400" dirty="0" smtClean="0"/>
              <a:t>	Kafka.messageDrivenChannelAdapter</a:t>
            </a:r>
          </a:p>
          <a:p>
            <a:pPr marL="0" indent="0">
              <a:buNone/>
            </a:pPr>
            <a:r>
              <a:rPr lang="en-US" sz="1400" dirty="0" smtClean="0"/>
              <a:t>	Kafka.outboundChannelAdapter</a:t>
            </a:r>
          </a:p>
          <a:p>
            <a:pPr marL="0" indent="0">
              <a:buNone/>
            </a:pPr>
            <a:r>
              <a:rPr lang="en-US" sz="1400" dirty="0" smtClean="0"/>
              <a:t>	Http.inboundGateway</a:t>
            </a:r>
          </a:p>
          <a:p>
            <a:r>
              <a:rPr lang="en-US" sz="1400" b="1" dirty="0" smtClean="0"/>
              <a:t>Message Channels: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PublishSubscribe Channel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Direct Channel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ru-RU" sz="1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62495"/>
              </p:ext>
            </p:extLst>
          </p:nvPr>
        </p:nvGraphicFramePr>
        <p:xfrm>
          <a:off x="3297382" y="1865244"/>
          <a:ext cx="7001163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6625">
                  <a:extLst>
                    <a:ext uri="{9D8B030D-6E8A-4147-A177-3AD203B41FA5}">
                      <a16:colId xmlns:a16="http://schemas.microsoft.com/office/drawing/2014/main" val="2438658954"/>
                    </a:ext>
                  </a:extLst>
                </a:gridCol>
                <a:gridCol w="2378575">
                  <a:extLst>
                    <a:ext uri="{9D8B030D-6E8A-4147-A177-3AD203B41FA5}">
                      <a16:colId xmlns:a16="http://schemas.microsoft.com/office/drawing/2014/main" val="1229167413"/>
                    </a:ext>
                  </a:extLst>
                </a:gridCol>
                <a:gridCol w="2225963">
                  <a:extLst>
                    <a:ext uri="{9D8B030D-6E8A-4147-A177-3AD203B41FA5}">
                      <a16:colId xmlns:a16="http://schemas.microsoft.com/office/drawing/2014/main" val="3324774694"/>
                    </a:ext>
                  </a:extLst>
                </a:gridCol>
              </a:tblGrid>
              <a:tr h="1964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@Autowired</a:t>
                      </a:r>
                      <a:endParaRPr lang="ru-RU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@Configuration</a:t>
                      </a:r>
                      <a:endParaRPr lang="ru-RU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@RestController</a:t>
                      </a:r>
                      <a:endParaRPr lang="ru-RU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477857"/>
                  </a:ext>
                </a:extLst>
              </a:tr>
              <a:tr h="1964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@Beans</a:t>
                      </a:r>
                      <a:endParaRPr lang="ru-RU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@EnableIntegration</a:t>
                      </a:r>
                      <a:endParaRPr lang="ru-RU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@RequestMapping</a:t>
                      </a:r>
                      <a:endParaRPr lang="ru-RU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92034"/>
                  </a:ext>
                </a:extLst>
              </a:tr>
              <a:tr h="1964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@Component</a:t>
                      </a:r>
                      <a:endParaRPr lang="ru-RU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@SpringBootApplication</a:t>
                      </a:r>
                      <a:endParaRPr lang="ru-RU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@PreDestroy</a:t>
                      </a:r>
                      <a:endParaRPr lang="ru-RU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98658"/>
                  </a:ext>
                </a:extLst>
              </a:tr>
              <a:tr h="1964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@ConfigurationProperties</a:t>
                      </a:r>
                      <a:endParaRPr lang="ru-RU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@Test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492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26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3040" y="617627"/>
            <a:ext cx="8911687" cy="83684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PostgreSQL Database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267659" y="1411353"/>
            <a:ext cx="2934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 ‘postgres’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69576" y="2348515"/>
            <a:ext cx="2581944" cy="224604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3264207" y="2435444"/>
            <a:ext cx="1847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Users</a:t>
            </a:r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375044" y="1939487"/>
            <a:ext cx="162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Table1</a:t>
            </a:r>
            <a:endParaRPr lang="ru-RU" sz="2000" dirty="0"/>
          </a:p>
        </p:txBody>
      </p:sp>
      <p:cxnSp>
        <p:nvCxnSpPr>
          <p:cNvPr id="19" name="Elbow Connector 18"/>
          <p:cNvCxnSpPr/>
          <p:nvPr/>
        </p:nvCxnSpPr>
        <p:spPr>
          <a:xfrm>
            <a:off x="5689324" y="2961834"/>
            <a:ext cx="2400416" cy="34623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767737"/>
              </p:ext>
            </p:extLst>
          </p:nvPr>
        </p:nvGraphicFramePr>
        <p:xfrm>
          <a:off x="3107380" y="2857888"/>
          <a:ext cx="2306336" cy="8229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53168">
                  <a:extLst>
                    <a:ext uri="{9D8B030D-6E8A-4147-A177-3AD203B41FA5}">
                      <a16:colId xmlns:a16="http://schemas.microsoft.com/office/drawing/2014/main" val="1379966880"/>
                    </a:ext>
                  </a:extLst>
                </a:gridCol>
                <a:gridCol w="1153168">
                  <a:extLst>
                    <a:ext uri="{9D8B030D-6E8A-4147-A177-3AD203B41FA5}">
                      <a16:colId xmlns:a16="http://schemas.microsoft.com/office/drawing/2014/main" val="1390903698"/>
                    </a:ext>
                  </a:extLst>
                </a:gridCol>
              </a:tblGrid>
              <a:tr h="19099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primary key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665892"/>
                  </a:ext>
                </a:extLst>
              </a:tr>
              <a:tr h="26015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username</a:t>
                      </a:r>
                      <a:endParaRPr lang="ru-R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var char(30)</a:t>
                      </a:r>
                      <a:endParaRPr lang="ru-RU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348066"/>
                  </a:ext>
                </a:extLst>
              </a:tr>
              <a:tr h="26015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age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integer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74073"/>
                  </a:ext>
                </a:extLst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8201976" y="2348515"/>
            <a:ext cx="2581944" cy="224604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8496608" y="2427908"/>
            <a:ext cx="1847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Messages</a:t>
            </a:r>
            <a:endParaRPr lang="ru-RU" sz="2000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031935"/>
              </p:ext>
            </p:extLst>
          </p:nvPr>
        </p:nvGraphicFramePr>
        <p:xfrm>
          <a:off x="8314212" y="2857888"/>
          <a:ext cx="2357472" cy="16459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78736">
                  <a:extLst>
                    <a:ext uri="{9D8B030D-6E8A-4147-A177-3AD203B41FA5}">
                      <a16:colId xmlns:a16="http://schemas.microsoft.com/office/drawing/2014/main" val="1379966880"/>
                    </a:ext>
                  </a:extLst>
                </a:gridCol>
                <a:gridCol w="1178736">
                  <a:extLst>
                    <a:ext uri="{9D8B030D-6E8A-4147-A177-3AD203B41FA5}">
                      <a16:colId xmlns:a16="http://schemas.microsoft.com/office/drawing/2014/main" val="1390903698"/>
                    </a:ext>
                  </a:extLst>
                </a:gridCol>
              </a:tblGrid>
              <a:tr h="19099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primary key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665892"/>
                  </a:ext>
                </a:extLst>
              </a:tr>
              <a:tr h="26015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userid</a:t>
                      </a:r>
                      <a:endParaRPr lang="ru-R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integer</a:t>
                      </a:r>
                      <a:endParaRPr lang="ru-RU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348066"/>
                  </a:ext>
                </a:extLst>
              </a:tr>
              <a:tr h="26015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username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 char(30)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0305"/>
                  </a:ext>
                </a:extLst>
              </a:tr>
              <a:tr h="26015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message</a:t>
                      </a:r>
                      <a:endParaRPr lang="ru-R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var char(255)</a:t>
                      </a:r>
                      <a:endParaRPr lang="ru-RU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341199"/>
                  </a:ext>
                </a:extLst>
              </a:tr>
              <a:tr h="26015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timestamp</a:t>
                      </a:r>
                      <a:endParaRPr lang="ru-R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big</a:t>
                      </a:r>
                      <a:r>
                        <a:rPr lang="en-US" sz="1200" baseline="0" dirty="0" smtClean="0"/>
                        <a:t> int</a:t>
                      </a:r>
                      <a:endParaRPr lang="ru-RU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287257"/>
                  </a:ext>
                </a:extLst>
              </a:tr>
              <a:tr h="26015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key</a:t>
                      </a:r>
                      <a:endParaRPr lang="ru-R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var char(10)</a:t>
                      </a:r>
                      <a:endParaRPr lang="ru-RU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565673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8665683" y="1943861"/>
            <a:ext cx="162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Table2</a:t>
            </a:r>
            <a:endParaRPr lang="ru-RU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6916722" y="3308069"/>
            <a:ext cx="117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foreign key</a:t>
            </a:r>
            <a:endParaRPr lang="ru-RU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9" name="Content Placeholder 3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4025" y="4713119"/>
            <a:ext cx="4521667" cy="70392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576" y="5531725"/>
            <a:ext cx="7814344" cy="89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8159" y="610496"/>
            <a:ext cx="8911687" cy="632035"/>
          </a:xfrm>
        </p:spPr>
        <p:txBody>
          <a:bodyPr>
            <a:noAutofit/>
          </a:bodyPr>
          <a:lstStyle/>
          <a:p>
            <a:r>
              <a:rPr lang="en-US" sz="3200" dirty="0" smtClean="0"/>
              <a:t>Multithreading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347" y="1589727"/>
            <a:ext cx="8915400" cy="4931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Additional Thread for copying incoming messages to PostgreSQL: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3048001" y="2209708"/>
            <a:ext cx="2160000" cy="900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238501" y="2440432"/>
            <a:ext cx="1817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Main thread</a:t>
            </a:r>
            <a:endParaRPr lang="ru-RU" sz="2000" dirty="0"/>
          </a:p>
        </p:txBody>
      </p:sp>
      <p:sp>
        <p:nvSpPr>
          <p:cNvPr id="7" name="Rectangle 6"/>
          <p:cNvSpPr/>
          <p:nvPr/>
        </p:nvSpPr>
        <p:spPr>
          <a:xfrm>
            <a:off x="8132619" y="2209708"/>
            <a:ext cx="2160000" cy="9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339172" y="2416052"/>
            <a:ext cx="1746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ThreadJDBC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983347" y="3148100"/>
            <a:ext cx="23476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collects each </a:t>
            </a:r>
            <a:r>
              <a:rPr lang="ru-RU" sz="2000" dirty="0" smtClean="0"/>
              <a:t>5</a:t>
            </a:r>
            <a:r>
              <a:rPr lang="en-US" sz="2000" dirty="0" smtClean="0"/>
              <a:t> new incoming messages in Map   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797964" y="5585433"/>
            <a:ext cx="2687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notify()</a:t>
            </a:r>
          </a:p>
          <a:p>
            <a:pPr algn="ctr"/>
            <a:r>
              <a:rPr lang="en-US" sz="2000" dirty="0"/>
              <a:t>wait</a:t>
            </a:r>
            <a:r>
              <a:rPr lang="en-US" sz="2000" dirty="0" smtClean="0"/>
              <a:t>()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132619" y="3125463"/>
            <a:ext cx="216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adds new messages from Map in database tables</a:t>
            </a:r>
            <a:endParaRPr lang="ru-RU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921835" y="5522160"/>
            <a:ext cx="267392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notify()</a:t>
            </a:r>
          </a:p>
          <a:p>
            <a:pPr algn="ctr"/>
            <a:r>
              <a:rPr lang="en-US" sz="2000" dirty="0"/>
              <a:t>wait()</a:t>
            </a:r>
            <a:endParaRPr lang="ru-RU" sz="2000" dirty="0"/>
          </a:p>
          <a:p>
            <a:endParaRPr lang="ru-RU" dirty="0"/>
          </a:p>
        </p:txBody>
      </p:sp>
      <p:sp>
        <p:nvSpPr>
          <p:cNvPr id="26" name="Down Arrow 25"/>
          <p:cNvSpPr/>
          <p:nvPr/>
        </p:nvSpPr>
        <p:spPr>
          <a:xfrm rot="5400000">
            <a:off x="6051579" y="4949461"/>
            <a:ext cx="360000" cy="1708728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Down Arrow 26"/>
          <p:cNvSpPr/>
          <p:nvPr/>
        </p:nvSpPr>
        <p:spPr>
          <a:xfrm>
            <a:off x="3617190" y="4781094"/>
            <a:ext cx="720000" cy="648000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Down Arrow 27"/>
          <p:cNvSpPr/>
          <p:nvPr/>
        </p:nvSpPr>
        <p:spPr>
          <a:xfrm rot="16200000">
            <a:off x="6996002" y="5213123"/>
            <a:ext cx="360000" cy="1708728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Down Arrow 28"/>
          <p:cNvSpPr/>
          <p:nvPr/>
        </p:nvSpPr>
        <p:spPr>
          <a:xfrm>
            <a:off x="8718799" y="4779875"/>
            <a:ext cx="720000" cy="648000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69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2307" y="624110"/>
            <a:ext cx="8911687" cy="678217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Project deploy in local Kubernetes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2486" y="1302327"/>
            <a:ext cx="8915400" cy="5472546"/>
          </a:xfrm>
        </p:spPr>
        <p:txBody>
          <a:bodyPr>
            <a:noAutofit/>
          </a:bodyPr>
          <a:lstStyle/>
          <a:p>
            <a:r>
              <a:rPr lang="en-US" sz="2000" dirty="0" smtClean="0"/>
              <a:t>Building docker </a:t>
            </a:r>
            <a:r>
              <a:rPr lang="en-US" sz="2000" dirty="0"/>
              <a:t>image with jib maven plugin</a:t>
            </a:r>
          </a:p>
          <a:p>
            <a:r>
              <a:rPr lang="en-US" sz="2000" dirty="0"/>
              <a:t>Helm </a:t>
            </a:r>
            <a:r>
              <a:rPr lang="en-US" sz="2000" dirty="0"/>
              <a:t>chart </a:t>
            </a:r>
            <a:r>
              <a:rPr lang="en-US" sz="2000" dirty="0" smtClean="0"/>
              <a:t>with </a:t>
            </a:r>
            <a:r>
              <a:rPr lang="en-US" sz="2000" dirty="0"/>
              <a:t>dependent charts: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Confluent Platform helm chart </a:t>
            </a:r>
          </a:p>
          <a:p>
            <a:pPr marL="457200" lvl="1" indent="0">
              <a:buNone/>
            </a:pPr>
            <a:r>
              <a:rPr lang="en-US" sz="2000" dirty="0" smtClean="0"/>
              <a:t>	(</a:t>
            </a:r>
            <a:r>
              <a:rPr lang="en-US" sz="2000" dirty="0">
                <a:hlinkClick r:id="rId2"/>
              </a:rPr>
              <a:t>https://confluentinc.github.io/cp-helm-charts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PostgreSQL helm chart (docker image: postgres)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MessageFlowApp </a:t>
            </a:r>
            <a:r>
              <a:rPr lang="en-US" sz="2000" dirty="0"/>
              <a:t>helm </a:t>
            </a:r>
            <a:r>
              <a:rPr lang="en-US" sz="2000" dirty="0" smtClean="0"/>
              <a:t>chart  (docker image: mverbene/</a:t>
            </a:r>
            <a:r>
              <a:rPr lang="en-US" sz="2000" dirty="0" err="1" smtClean="0"/>
              <a:t>messageflow</a:t>
            </a:r>
            <a:r>
              <a:rPr lang="en-US" sz="2000" dirty="0" smtClean="0"/>
              <a:t>)</a:t>
            </a:r>
          </a:p>
          <a:p>
            <a:pPr marL="0" lvl="1" indent="0">
              <a:buNone/>
            </a:pPr>
            <a:r>
              <a:rPr lang="en-US" sz="2000" dirty="0"/>
              <a:t>Commands </a:t>
            </a:r>
            <a:r>
              <a:rPr lang="en-US" sz="2000" dirty="0"/>
              <a:t>for application deployment:</a:t>
            </a:r>
          </a:p>
          <a:p>
            <a:pPr marL="457200" lvl="1" indent="0">
              <a:buNone/>
            </a:pPr>
            <a:r>
              <a:rPr lang="en-US" sz="2000" dirty="0" smtClean="0"/>
              <a:t>helm install </a:t>
            </a:r>
          </a:p>
          <a:p>
            <a:pPr marL="457200" lvl="1" indent="0">
              <a:buNone/>
            </a:pPr>
            <a:r>
              <a:rPr lang="en-US" sz="2000" dirty="0" smtClean="0"/>
              <a:t>kubectl cluster-info</a:t>
            </a:r>
          </a:p>
          <a:p>
            <a:pPr marL="457200" lvl="1" indent="0">
              <a:buNone/>
            </a:pPr>
            <a:r>
              <a:rPr lang="en-US" sz="2000" dirty="0" smtClean="0"/>
              <a:t>kubectl get pods / services / deployments</a:t>
            </a:r>
          </a:p>
          <a:p>
            <a:pPr marL="457200" lvl="1" indent="0">
              <a:buNone/>
            </a:pPr>
            <a:r>
              <a:rPr lang="en-US" sz="2000" dirty="0" smtClean="0"/>
              <a:t>kubectl </a:t>
            </a:r>
            <a:r>
              <a:rPr lang="en-US" sz="2000" dirty="0"/>
              <a:t>describe </a:t>
            </a:r>
            <a:r>
              <a:rPr lang="en-US" sz="2000" dirty="0" smtClean="0"/>
              <a:t>pod / service / deployment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kubectl  </a:t>
            </a:r>
            <a:r>
              <a:rPr lang="en-US" sz="2000" dirty="0"/>
              <a:t>logs  pod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557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63" y="577126"/>
            <a:ext cx="11172793" cy="7529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46" y="1487343"/>
            <a:ext cx="11177609" cy="25489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46" y="4193599"/>
            <a:ext cx="11172793" cy="241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1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1985</TotalTime>
  <Words>451</Words>
  <Application>Microsoft Office PowerPoint</Application>
  <PresentationFormat>Widescreen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Tahoma</vt:lpstr>
      <vt:lpstr>Wingdings 3</vt:lpstr>
      <vt:lpstr>Wisp</vt:lpstr>
      <vt:lpstr>Message Flow Application</vt:lpstr>
      <vt:lpstr>Project tools</vt:lpstr>
      <vt:lpstr>Project description</vt:lpstr>
      <vt:lpstr>Project logic</vt:lpstr>
      <vt:lpstr>Project tools and key points</vt:lpstr>
      <vt:lpstr>PostgreSQL Database</vt:lpstr>
      <vt:lpstr>Multithreading</vt:lpstr>
      <vt:lpstr>Project deploy in local Kubernetes</vt:lpstr>
      <vt:lpstr>PowerPoint Presentation</vt:lpstr>
      <vt:lpstr>PostgreSQL</vt:lpstr>
      <vt:lpstr>Call for Kafka consumer and producer in Kubernetes</vt:lpstr>
      <vt:lpstr>API endpoints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Verbene, Mariya</dc:creator>
  <cp:lastModifiedBy>Verbene, Mariya</cp:lastModifiedBy>
  <cp:revision>67</cp:revision>
  <dcterms:created xsi:type="dcterms:W3CDTF">2020-07-30T09:51:12Z</dcterms:created>
  <dcterms:modified xsi:type="dcterms:W3CDTF">2020-08-04T00:45:38Z</dcterms:modified>
</cp:coreProperties>
</file>