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630" y="1447799"/>
            <a:ext cx="8825658" cy="3329581"/>
          </a:xfrm>
        </p:spPr>
        <p:txBody>
          <a:bodyPr anchor="t"/>
          <a:lstStyle/>
          <a:p>
            <a:r>
              <a:rPr lang="en-US" dirty="0"/>
              <a:t>DEMM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2875" y="4540192"/>
            <a:ext cx="3389897" cy="1689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C</a:t>
            </a:r>
            <a:r>
              <a:rPr lang="es-ES" dirty="0" err="1"/>
              <a:t>añones</a:t>
            </a:r>
            <a:endParaRPr lang="es-ES" dirty="0"/>
          </a:p>
          <a:p>
            <a:r>
              <a:rPr lang="es-ES" dirty="0"/>
              <a:t>Marc Millet</a:t>
            </a:r>
          </a:p>
          <a:p>
            <a:r>
              <a:rPr lang="es-ES" dirty="0"/>
              <a:t>Esteve </a:t>
            </a:r>
            <a:r>
              <a:rPr lang="es-ES" dirty="0" err="1"/>
              <a:t>Tarragó</a:t>
            </a:r>
            <a:endParaRPr lang="es-ES" dirty="0"/>
          </a:p>
          <a:p>
            <a:r>
              <a:rPr lang="es-ES" dirty="0"/>
              <a:t>Maria </a:t>
            </a:r>
            <a:r>
              <a:rPr lang="es-ES" dirty="0" err="1"/>
              <a:t>vila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9683" y="2665569"/>
            <a:ext cx="8550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400" dirty="0"/>
              <a:t>ynamic</a:t>
            </a:r>
          </a:p>
          <a:p>
            <a:r>
              <a:rPr lang="en-US" sz="2400" dirty="0"/>
              <a:t>	</a:t>
            </a:r>
            <a:r>
              <a:rPr lang="en-US" sz="2800" dirty="0"/>
              <a:t>E</a:t>
            </a:r>
            <a:r>
              <a:rPr lang="en-US" sz="2400" dirty="0"/>
              <a:t>mergency</a:t>
            </a:r>
          </a:p>
          <a:p>
            <a:r>
              <a:rPr lang="en-US" sz="2400" dirty="0"/>
              <a:t>		</a:t>
            </a:r>
            <a:r>
              <a:rPr lang="en-US" sz="2800" dirty="0"/>
              <a:t>M</a:t>
            </a:r>
            <a:r>
              <a:rPr lang="en-US" sz="2400" dirty="0"/>
              <a:t>anagement</a:t>
            </a:r>
          </a:p>
          <a:p>
            <a:r>
              <a:rPr lang="en-US" sz="2400" dirty="0"/>
              <a:t>			</a:t>
            </a:r>
            <a:r>
              <a:rPr lang="en-US" sz="2800" dirty="0"/>
              <a:t>M</a:t>
            </a:r>
            <a:r>
              <a:rPr lang="en-US" sz="2400" dirty="0"/>
              <a:t>apping</a:t>
            </a:r>
          </a:p>
        </p:txBody>
      </p:sp>
    </p:spTree>
    <p:extLst>
      <p:ext uri="{BB962C8B-B14F-4D97-AF65-F5344CB8AC3E}">
        <p14:creationId xmlns:p14="http://schemas.microsoft.com/office/powerpoint/2010/main" val="17561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 err="1"/>
              <a:t>The</a:t>
            </a:r>
            <a:r>
              <a:rPr lang="es-ES" sz="5400" dirty="0"/>
              <a:t> </a:t>
            </a:r>
            <a:r>
              <a:rPr lang="es-ES" sz="5400" dirty="0" err="1"/>
              <a:t>problem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Situations without enough personnel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Situations with slow response service</a:t>
            </a:r>
            <a:r>
              <a:rPr lang="es-ES" sz="2400" dirty="0"/>
              <a:t>s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s-ES" sz="2400" dirty="0"/>
              <a:t>R</a:t>
            </a:r>
            <a:r>
              <a:rPr lang="en-US" sz="2400" dirty="0"/>
              <a:t>emote locations with low accessibility</a:t>
            </a:r>
            <a:endParaRPr lang="es-ES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Injured people need immediate attention</a:t>
            </a:r>
          </a:p>
        </p:txBody>
      </p:sp>
    </p:spTree>
    <p:extLst>
      <p:ext uri="{BB962C8B-B14F-4D97-AF65-F5344CB8AC3E}">
        <p14:creationId xmlns:p14="http://schemas.microsoft.com/office/powerpoint/2010/main" val="255070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ES" sz="5400" dirty="0" err="1"/>
              <a:t>The</a:t>
            </a:r>
            <a:r>
              <a:rPr lang="es-ES" sz="5400" dirty="0"/>
              <a:t> </a:t>
            </a:r>
            <a:r>
              <a:rPr lang="es-ES" sz="5400" dirty="0" err="1"/>
              <a:t>solution</a:t>
            </a:r>
            <a:endParaRPr lang="en-US" sz="5400" dirty="0"/>
          </a:p>
        </p:txBody>
      </p:sp>
      <p:pic>
        <p:nvPicPr>
          <p:cNvPr id="2062" name="Picture 14" descr="Sunday&amp;#39;s quake struck at a shallow depth, making it more likely to cause damag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8" t="22947" r="25557" b="13376"/>
          <a:stretch/>
        </p:blipFill>
        <p:spPr bwMode="auto">
          <a:xfrm>
            <a:off x="465847" y="1522519"/>
            <a:ext cx="5062889" cy="497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484254" y="1522520"/>
            <a:ext cx="5294321" cy="4972803"/>
            <a:chOff x="6484254" y="1522520"/>
            <a:chExt cx="5294321" cy="49728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27395" t="20211" r="33605" b="14667"/>
            <a:stretch/>
          </p:blipFill>
          <p:spPr>
            <a:xfrm>
              <a:off x="6484254" y="1522520"/>
              <a:ext cx="5294321" cy="4972803"/>
            </a:xfrm>
            <a:prstGeom prst="rect">
              <a:avLst/>
            </a:prstGeom>
          </p:spPr>
        </p:pic>
        <p:pic>
          <p:nvPicPr>
            <p:cNvPr id="2066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233" y="2774327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4151" y="3571619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318" y="4008920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2794" y="3488886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486" y="3381322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3082" y="3909056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062" y="3307298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914" y="2854462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389" y="2960244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6854" y="4157775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7448" y="3924264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213" y="3645267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914" y="4472017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570" y="3655937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6618" y="3112619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4316" y="2823902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5338" y="3323808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127" y="4087295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9451" y="3907961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733" y="2702629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5675" y="2192067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311" y="3613925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013" y="3382949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000" y="2862915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8" descr="http://www.clker.com/cliparts/e/3/F/I/0/A/google-maps-marker-for-residencelamontagn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9675" y="4136903"/>
              <a:ext cx="331069" cy="52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4790" y="4846969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052" y="4846969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551" y="1756334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6544" y="3476272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0" descr="http://www.clker.com/cliparts/I/l/L/S/W/9/map-marker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7107" y="2854462"/>
              <a:ext cx="333577" cy="53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://www.clipartbest.com/cliparts/aie/ong/aieongjK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724" y="4506010"/>
              <a:ext cx="314395" cy="50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4" descr="http://www.clipartbest.com/cliparts/aie/ong/aieongjK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4665" y="3175383"/>
              <a:ext cx="314395" cy="50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4" descr="http://www.clipartbest.com/cliparts/aie/ong/aieongjK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4052" y="3293491"/>
              <a:ext cx="314395" cy="50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4" descr="http://www.clipartbest.com/cliparts/aie/ong/aieongjK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6639" y="4396581"/>
              <a:ext cx="314395" cy="50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4" descr="http://www.clipartbest.com/cliparts/aie/ong/aieongjK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9588" y="3543508"/>
              <a:ext cx="314395" cy="50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4" descr="http://www.clipartbest.com/cliparts/aie/ong/aieongjK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86" y="2598858"/>
              <a:ext cx="314395" cy="50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4" descr="http://www.clipartbest.com/cliparts/aie/ong/aieongjK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46" y="3761354"/>
              <a:ext cx="314395" cy="50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4" descr="http://www.clipartbest.com/cliparts/aie/ong/aieongjK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6642" y="3491587"/>
              <a:ext cx="314395" cy="50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Arrow: Right 16"/>
          <p:cNvSpPr/>
          <p:nvPr/>
        </p:nvSpPr>
        <p:spPr>
          <a:xfrm>
            <a:off x="5432486" y="3705725"/>
            <a:ext cx="1174282" cy="60639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2" y="1388775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sz="2400" dirty="0"/>
              <a:t>Real time data on affected areas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Database of needs and resources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Automated management of resources</a:t>
            </a:r>
          </a:p>
        </p:txBody>
      </p:sp>
      <p:pic>
        <p:nvPicPr>
          <p:cNvPr id="3074" name="Picture 2" descr="Image result for italy earthquake affected ar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6" t="5481" r="34702" b="15295"/>
          <a:stretch/>
        </p:blipFill>
        <p:spPr bwMode="auto">
          <a:xfrm>
            <a:off x="8048874" y="1388775"/>
            <a:ext cx="3318564" cy="46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0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21496" y="2755467"/>
            <a:ext cx="2483318" cy="3227875"/>
            <a:chOff x="809740" y="2976848"/>
            <a:chExt cx="2483318" cy="3227875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75500" y="3275230"/>
              <a:ext cx="1761423" cy="9529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Background Service</a:t>
              </a:r>
            </a:p>
          </p:txBody>
        </p:sp>
        <p:sp>
          <p:nvSpPr>
            <p:cNvPr id="5" name="Arrow: Curved Left 4"/>
            <p:cNvSpPr/>
            <p:nvPr/>
          </p:nvSpPr>
          <p:spPr>
            <a:xfrm rot="5400000">
              <a:off x="1690451" y="3985815"/>
              <a:ext cx="731520" cy="121615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9740" y="2976848"/>
              <a:ext cx="2483318" cy="27803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8814" y="5037894"/>
              <a:ext cx="1665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Collect 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496" y="5835391"/>
              <a:ext cx="2059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Smarphone</a:t>
              </a:r>
              <a:r>
                <a:rPr lang="en-US" dirty="0"/>
                <a:t> app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98232" y="6131293"/>
            <a:ext cx="44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2D050"/>
                </a:solidFill>
              </a:rPr>
              <a:t>Before the incident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60340" y="6134863"/>
            <a:ext cx="44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 the incident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5457524" y="1058779"/>
            <a:ext cx="2088682" cy="1010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teams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263156" y="1564105"/>
            <a:ext cx="3194369" cy="1191361"/>
            <a:chOff x="2263156" y="1564105"/>
            <a:chExt cx="3194369" cy="1191361"/>
          </a:xfrm>
        </p:grpSpPr>
        <p:cxnSp>
          <p:nvCxnSpPr>
            <p:cNvPr id="28" name="Connector: Elbow 27"/>
            <p:cNvCxnSpPr>
              <a:cxnSpLocks/>
              <a:stCxn id="23" idx="1"/>
              <a:endCxn id="7" idx="0"/>
            </p:cNvCxnSpPr>
            <p:nvPr/>
          </p:nvCxnSpPr>
          <p:spPr>
            <a:xfrm rot="10800000" flipV="1">
              <a:off x="2263156" y="1564105"/>
              <a:ext cx="3194369" cy="119136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483317" y="1655545"/>
              <a:ext cx="2541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Requests state</a:t>
              </a:r>
            </a:p>
            <a:p>
              <a:pPr algn="ctr"/>
              <a:r>
                <a:rPr lang="en-US" dirty="0"/>
                <a:t>(disaster </a:t>
              </a:r>
              <a:r>
                <a:rPr lang="en-US" dirty="0" err="1"/>
                <a:t>dependant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04814" y="2069432"/>
            <a:ext cx="3116900" cy="2387064"/>
            <a:chOff x="3504814" y="2069432"/>
            <a:chExt cx="3116900" cy="2387064"/>
          </a:xfrm>
        </p:grpSpPr>
        <p:cxnSp>
          <p:nvCxnSpPr>
            <p:cNvPr id="32" name="Connector: Elbow 31"/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3504814" y="2069432"/>
              <a:ext cx="2997051" cy="207618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777449" y="3810165"/>
              <a:ext cx="2844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Manual or automatic response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46207" y="1564106"/>
            <a:ext cx="2722731" cy="1191361"/>
            <a:chOff x="7546207" y="1564106"/>
            <a:chExt cx="2722731" cy="1191361"/>
          </a:xfrm>
        </p:grpSpPr>
        <p:cxnSp>
          <p:nvCxnSpPr>
            <p:cNvPr id="44" name="Connector: Elbow 43"/>
            <p:cNvCxnSpPr>
              <a:cxnSpLocks/>
              <a:stCxn id="40" idx="0"/>
              <a:endCxn id="23" idx="3"/>
            </p:cNvCxnSpPr>
            <p:nvPr/>
          </p:nvCxnSpPr>
          <p:spPr>
            <a:xfrm rot="16200000" flipV="1">
              <a:off x="8290844" y="819469"/>
              <a:ext cx="1191361" cy="268063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785619" y="1645775"/>
              <a:ext cx="2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Manual notification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985183" y="2755467"/>
            <a:ext cx="2483318" cy="3227875"/>
            <a:chOff x="8985183" y="2755467"/>
            <a:chExt cx="2483318" cy="3227875"/>
          </a:xfrm>
        </p:grpSpPr>
        <p:grpSp>
          <p:nvGrpSpPr>
            <p:cNvPr id="48" name="Group 47"/>
            <p:cNvGrpSpPr/>
            <p:nvPr/>
          </p:nvGrpSpPr>
          <p:grpSpPr>
            <a:xfrm>
              <a:off x="8985183" y="2755467"/>
              <a:ext cx="2483318" cy="3227875"/>
              <a:chOff x="8985183" y="2755467"/>
              <a:chExt cx="2483318" cy="322787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985183" y="2755467"/>
                <a:ext cx="2483318" cy="27803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196939" y="5614010"/>
                <a:ext cx="2059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Website</a:t>
                </a:r>
              </a:p>
            </p:txBody>
          </p:sp>
        </p:grpSp>
        <p:sp>
          <p:nvSpPr>
            <p:cNvPr id="49" name="Rectangle: Rounded Corners 48"/>
            <p:cNvSpPr/>
            <p:nvPr/>
          </p:nvSpPr>
          <p:spPr>
            <a:xfrm>
              <a:off x="9346130" y="3053848"/>
              <a:ext cx="1761423" cy="9529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 users</a:t>
              </a:r>
            </a:p>
          </p:txBody>
        </p:sp>
      </p:grpSp>
      <p:sp>
        <p:nvSpPr>
          <p:cNvPr id="51" name="Freeform: Shape 50"/>
          <p:cNvSpPr/>
          <p:nvPr/>
        </p:nvSpPr>
        <p:spPr>
          <a:xfrm>
            <a:off x="3513221" y="1925053"/>
            <a:ext cx="1915427" cy="1359697"/>
          </a:xfrm>
          <a:custGeom>
            <a:avLst/>
            <a:gdLst>
              <a:gd name="connsiteX0" fmla="*/ 0 w 1915427"/>
              <a:gd name="connsiteY0" fmla="*/ 1251284 h 1359697"/>
              <a:gd name="connsiteX1" fmla="*/ 1174282 w 1915427"/>
              <a:gd name="connsiteY1" fmla="*/ 1260909 h 1359697"/>
              <a:gd name="connsiteX2" fmla="*/ 1665171 w 1915427"/>
              <a:gd name="connsiteY2" fmla="*/ 202130 h 1359697"/>
              <a:gd name="connsiteX3" fmla="*/ 1915427 w 1915427"/>
              <a:gd name="connsiteY3" fmla="*/ 0 h 135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427" h="1359697">
                <a:moveTo>
                  <a:pt x="0" y="1251284"/>
                </a:moveTo>
                <a:cubicBezTo>
                  <a:pt x="448376" y="1343526"/>
                  <a:pt x="896753" y="1435768"/>
                  <a:pt x="1174282" y="1260909"/>
                </a:cubicBezTo>
                <a:cubicBezTo>
                  <a:pt x="1451811" y="1086050"/>
                  <a:pt x="1541647" y="412281"/>
                  <a:pt x="1665171" y="202130"/>
                </a:cubicBezTo>
                <a:cubicBezTo>
                  <a:pt x="1788695" y="-8021"/>
                  <a:pt x="1823987" y="32084"/>
                  <a:pt x="1915427" y="0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64" y="1735284"/>
            <a:ext cx="9484477" cy="47136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Smartphone app</a:t>
            </a:r>
          </a:p>
          <a:p>
            <a:pPr lvl="1"/>
            <a:r>
              <a:rPr lang="en-US" dirty="0"/>
              <a:t>Background “</a:t>
            </a:r>
            <a:r>
              <a:rPr lang="en-US" i="1" dirty="0"/>
              <a:t>Black box</a:t>
            </a:r>
            <a:r>
              <a:rPr lang="en-US" dirty="0"/>
              <a:t>” which records only the last hour of activity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Government request state triggers a pop-up for the user to answer their state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Users who haven’t answered use the </a:t>
            </a:r>
            <a:r>
              <a:rPr lang="en-US" i="1" dirty="0"/>
              <a:t>“Black box” </a:t>
            </a:r>
            <a:r>
              <a:rPr lang="en-US" dirty="0"/>
              <a:t>data to predict their state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Users can answer their state and their resourcefulness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 can offer some basic survival assistance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 can use biomedical sensors to aid the victim</a:t>
            </a:r>
          </a:p>
        </p:txBody>
      </p:sp>
    </p:spTree>
    <p:extLst>
      <p:ext uri="{BB962C8B-B14F-4D97-AF65-F5344CB8AC3E}">
        <p14:creationId xmlns:p14="http://schemas.microsoft.com/office/powerpoint/2010/main" val="249798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</a:t>
            </a:r>
          </a:p>
          <a:p>
            <a:pPr lvl="1"/>
            <a:r>
              <a:rPr lang="en-US" dirty="0"/>
              <a:t>Users can input their responses: injured? Can assist?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 inputs their location (or is automatically obtained)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 can obtain survival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4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40612" cy="4434509"/>
          </a:xfrm>
        </p:spPr>
        <p:txBody>
          <a:bodyPr>
            <a:normAutofit/>
          </a:bodyPr>
          <a:lstStyle/>
          <a:p>
            <a:r>
              <a:rPr lang="en-US" dirty="0"/>
              <a:t>Centralized server</a:t>
            </a:r>
          </a:p>
          <a:p>
            <a:pPr lvl="1"/>
            <a:r>
              <a:rPr lang="en-US" dirty="0"/>
              <a:t>Server discards users which are in immediate range of first response teams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Server divides the data into two weighted sets: needs and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Server uses a Depth-First Search (DFS) algorithm to determine assistance routes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Server requests users to help where needed (might ask for more than 1 for redundancy)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Server requests updates to users as late as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27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255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DEMM</vt:lpstr>
      <vt:lpstr>The problem</vt:lpstr>
      <vt:lpstr>The solution</vt:lpstr>
      <vt:lpstr>The solution</vt:lpstr>
      <vt:lpstr>How it works</vt:lpstr>
      <vt:lpstr>How it works</vt:lpstr>
      <vt:lpstr>How it works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DEMM</dc:title>
  <dc:creator>David Cañones</dc:creator>
  <cp:lastModifiedBy>David Cañones</cp:lastModifiedBy>
  <cp:revision>16</cp:revision>
  <dcterms:created xsi:type="dcterms:W3CDTF">2017-03-05T01:45:49Z</dcterms:created>
  <dcterms:modified xsi:type="dcterms:W3CDTF">2017-03-05T03:54:41Z</dcterms:modified>
</cp:coreProperties>
</file>