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  <p:embeddedFont>
      <p:font typeface="Cousine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3" roundtripDataSignature="AMtx7mheiofDoyQBmJJm86lrCey5euqRM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ousine-bold.fntdata"/><Relationship Id="rId11" Type="http://schemas.openxmlformats.org/officeDocument/2006/relationships/slide" Target="slides/slide7.xml"/><Relationship Id="rId22" Type="http://schemas.openxmlformats.org/officeDocument/2006/relationships/font" Target="fonts/Cousine-boldItalic.fntdata"/><Relationship Id="rId10" Type="http://schemas.openxmlformats.org/officeDocument/2006/relationships/slide" Target="slides/slide6.xml"/><Relationship Id="rId21" Type="http://schemas.openxmlformats.org/officeDocument/2006/relationships/font" Target="fonts/Cousine-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23" Type="http://customschemas.google.com/relationships/presentationmetadata" Target="meta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oboto-regular.fntdata"/><Relationship Id="rId14" Type="http://schemas.openxmlformats.org/officeDocument/2006/relationships/slide" Target="slides/slide10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slide" Target="slides/slide1.xml"/><Relationship Id="rId19" Type="http://schemas.openxmlformats.org/officeDocument/2006/relationships/font" Target="fonts/Cousine-regular.fntdata"/><Relationship Id="rId6" Type="http://schemas.openxmlformats.org/officeDocument/2006/relationships/slide" Target="slides/slide2.xml"/><Relationship Id="rId18" Type="http://schemas.openxmlformats.org/officeDocument/2006/relationships/font" Target="fonts/Roboto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" name="Google Shape;6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09ace707ea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8" name="Google Shape;158;g209ace707e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Соколова Анна Борисовна  Masha @dr_m. green, [29.03.2023 19:23]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Соколова Анна Борисовна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Masha @dr_m. green, [29.03.2023 19:23]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Зеленов Александр Николаевич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29bb0b8a3a_0_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" name="Google Shape;73;g229bb0b8a3a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29d4c2e61f_0_1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g229d4c2e61f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29efe4c9a2_0_1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g229efe4c9a2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29bb0b8a3a_0_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g229bb0b8a3a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 Для государства. Бонусы. Государство  может стимулировать , лигировать, влиять некоторые отрасли за счёт изучения 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29efe4c9a2_0_3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" name="Google Shape;119;g229efe4c9a2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29d4c2e61f_0_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Google Shape;126;g229d4c2e61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29d4c2e61f_0_1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6" name="Google Shape;136;g229d4c2e61f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Анализ порчи продажи.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1-нужно знать средний уровень порчи для класса товаров (телевизоры (каждый 10) или хрустальные вазы (каждая 2))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2-На основании среднего выявлять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I-тех кто очень часто делает возвраты.    (могут брать в оборот </a:t>
            </a:r>
            <a:r>
              <a:rPr lang="en"/>
              <a:t>некачественные</a:t>
            </a:r>
            <a:r>
              <a:rPr lang="en"/>
              <a:t> </a:t>
            </a:r>
            <a:r>
              <a:rPr lang="en"/>
              <a:t>продукты</a:t>
            </a:r>
            <a:r>
              <a:rPr lang="en"/>
              <a:t>, и под предлогом </a:t>
            </a:r>
            <a:r>
              <a:rPr lang="en"/>
              <a:t>сделать</a:t>
            </a:r>
            <a:r>
              <a:rPr lang="en"/>
              <a:t> полный возврат.)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II-тех кто аномально низкие делает возвраты.  (могу продавать </a:t>
            </a:r>
            <a:r>
              <a:rPr lang="en"/>
              <a:t>некачественные</a:t>
            </a:r>
            <a:r>
              <a:rPr lang="en"/>
              <a:t> продукты людям)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3-если кто то честный и делает  мало возвратов и не портит продукцию, он может передать свой талант и опыт другим коллегам.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2f70d5aefd_1_2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" name="Google Shape;146;g12f70d5aefd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1"/>
          <p:cNvSpPr txBox="1"/>
          <p:nvPr>
            <p:ph type="ctrTitle"/>
          </p:nvPr>
        </p:nvSpPr>
        <p:spPr>
          <a:xfrm>
            <a:off x="914400" y="2980864"/>
            <a:ext cx="72126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9pPr>
          </a:lstStyle>
          <a:p/>
        </p:txBody>
      </p:sp>
      <p:sp>
        <p:nvSpPr>
          <p:cNvPr id="13" name="Google Shape;13;p41"/>
          <p:cNvSpPr/>
          <p:nvPr/>
        </p:nvSpPr>
        <p:spPr>
          <a:xfrm rot="5400000">
            <a:off x="4527177" y="744699"/>
            <a:ext cx="92588" cy="7106862"/>
          </a:xfrm>
          <a:custGeom>
            <a:rect b="b" l="l" r="r" t="t"/>
            <a:pathLst>
              <a:path extrusionOk="0" h="91029" w="4938">
                <a:moveTo>
                  <a:pt x="0" y="0"/>
                </a:moveTo>
                <a:lnTo>
                  <a:pt x="4938" y="0"/>
                </a:lnTo>
                <a:lnTo>
                  <a:pt x="4938" y="91029"/>
                </a:lnTo>
                <a:lnTo>
                  <a:pt x="0" y="91029"/>
                </a:lnTo>
              </a:path>
            </a:pathLst>
          </a:custGeom>
          <a:noFill/>
          <a:ln cap="flat" cmpd="sng" w="9525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4" name="Google Shape;14;p41"/>
          <p:cNvSpPr/>
          <p:nvPr/>
        </p:nvSpPr>
        <p:spPr>
          <a:xfrm rot="10800000">
            <a:off x="660998" y="3645100"/>
            <a:ext cx="1080000" cy="9951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9525">
            <a:solidFill>
              <a:srgbClr val="FFFFFF"/>
            </a:solidFill>
            <a:prstDash val="dash"/>
            <a:round/>
            <a:headEnd len="sm" w="sm" type="triangle"/>
            <a:tailEnd len="sm" w="sm" type="triangl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" name="Google Shape;15;p41"/>
          <p:cNvCxnSpPr/>
          <p:nvPr/>
        </p:nvCxnSpPr>
        <p:spPr>
          <a:xfrm>
            <a:off x="8296743" y="2299856"/>
            <a:ext cx="0" cy="20751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triangle"/>
            <a:tailEnd len="sm" w="sm" type="triangle"/>
          </a:ln>
        </p:spPr>
      </p:cxnSp>
      <p:sp>
        <p:nvSpPr>
          <p:cNvPr id="16" name="Google Shape;16;p41"/>
          <p:cNvSpPr/>
          <p:nvPr/>
        </p:nvSpPr>
        <p:spPr>
          <a:xfrm rot="-5400000">
            <a:off x="4525702" y="-1293868"/>
            <a:ext cx="92588" cy="7106862"/>
          </a:xfrm>
          <a:custGeom>
            <a:rect b="b" l="l" r="r" t="t"/>
            <a:pathLst>
              <a:path extrusionOk="0" h="91029" w="4938">
                <a:moveTo>
                  <a:pt x="0" y="0"/>
                </a:moveTo>
                <a:lnTo>
                  <a:pt x="4938" y="0"/>
                </a:lnTo>
                <a:lnTo>
                  <a:pt x="4938" y="91029"/>
                </a:lnTo>
                <a:lnTo>
                  <a:pt x="0" y="91029"/>
                </a:lnTo>
              </a:path>
            </a:pathLst>
          </a:custGeom>
          <a:noFill/>
          <a:ln cap="flat" cmpd="sng" w="9525">
            <a:solidFill>
              <a:srgbClr val="FFFFFF"/>
            </a:solidFill>
            <a:prstDash val="dashDot"/>
            <a:miter lim="8000"/>
            <a:headEnd len="sm" w="sm" type="none"/>
            <a:tailEnd len="sm" w="sm" type="none"/>
          </a:ln>
        </p:spPr>
      </p:sp>
      <p:sp>
        <p:nvSpPr>
          <p:cNvPr id="17" name="Google Shape;17;p41"/>
          <p:cNvSpPr/>
          <p:nvPr/>
        </p:nvSpPr>
        <p:spPr>
          <a:xfrm>
            <a:off x="7216304" y="1888685"/>
            <a:ext cx="1395000" cy="12855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9525">
            <a:solidFill>
              <a:srgbClr val="FFFFFF"/>
            </a:solidFill>
            <a:prstDash val="dash"/>
            <a:round/>
            <a:headEnd len="sm" w="sm" type="triangle"/>
            <a:tailEnd len="sm" w="sm" type="triangl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2"/>
          <p:cNvSpPr txBox="1"/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20" name="Google Shape;20;p42"/>
          <p:cNvSpPr txBox="1"/>
          <p:nvPr>
            <p:ph idx="1" type="body"/>
          </p:nvPr>
        </p:nvSpPr>
        <p:spPr>
          <a:xfrm>
            <a:off x="420778" y="1239803"/>
            <a:ext cx="39945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21" name="Google Shape;21;p42"/>
          <p:cNvSpPr txBox="1"/>
          <p:nvPr>
            <p:ph idx="2" type="body"/>
          </p:nvPr>
        </p:nvSpPr>
        <p:spPr>
          <a:xfrm>
            <a:off x="4731381" y="1239803"/>
            <a:ext cx="39945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22" name="Google Shape;22;p42"/>
          <p:cNvSpPr txBox="1"/>
          <p:nvPr>
            <p:ph idx="12" type="sldNum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3"/>
          <p:cNvSpPr txBox="1"/>
          <p:nvPr>
            <p:ph idx="12" type="sldNum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4"/>
          <p:cNvSpPr/>
          <p:nvPr/>
        </p:nvSpPr>
        <p:spPr>
          <a:xfrm rot="5400000">
            <a:off x="4527177" y="-550510"/>
            <a:ext cx="92588" cy="7106862"/>
          </a:xfrm>
          <a:custGeom>
            <a:rect b="b" l="l" r="r" t="t"/>
            <a:pathLst>
              <a:path extrusionOk="0" h="91029" w="4938">
                <a:moveTo>
                  <a:pt x="0" y="0"/>
                </a:moveTo>
                <a:lnTo>
                  <a:pt x="4938" y="0"/>
                </a:lnTo>
                <a:lnTo>
                  <a:pt x="4938" y="91029"/>
                </a:lnTo>
                <a:lnTo>
                  <a:pt x="0" y="91029"/>
                </a:lnTo>
              </a:path>
            </a:pathLst>
          </a:custGeom>
          <a:noFill/>
          <a:ln cap="flat" cmpd="sng" w="9525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27" name="Google Shape;27;p44"/>
          <p:cNvSpPr/>
          <p:nvPr/>
        </p:nvSpPr>
        <p:spPr>
          <a:xfrm rot="-5400000">
            <a:off x="695075" y="986571"/>
            <a:ext cx="995100" cy="10662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9525">
            <a:solidFill>
              <a:srgbClr val="FFFFFF"/>
            </a:solidFill>
            <a:prstDash val="dash"/>
            <a:round/>
            <a:headEnd len="sm" w="sm" type="triangle"/>
            <a:tailEnd len="sm" w="sm" type="triangl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" name="Google Shape;28;p44"/>
          <p:cNvCxnSpPr/>
          <p:nvPr/>
        </p:nvCxnSpPr>
        <p:spPr>
          <a:xfrm>
            <a:off x="8365300" y="1345300"/>
            <a:ext cx="0" cy="16968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triangle"/>
            <a:tailEnd len="sm" w="sm" type="triangle"/>
          </a:ln>
        </p:spPr>
      </p:cxnSp>
      <p:sp>
        <p:nvSpPr>
          <p:cNvPr id="29" name="Google Shape;29;p44"/>
          <p:cNvSpPr/>
          <p:nvPr/>
        </p:nvSpPr>
        <p:spPr>
          <a:xfrm rot="-5400000">
            <a:off x="4525702" y="-2134011"/>
            <a:ext cx="92588" cy="7106862"/>
          </a:xfrm>
          <a:custGeom>
            <a:rect b="b" l="l" r="r" t="t"/>
            <a:pathLst>
              <a:path extrusionOk="0" h="91029" w="4938">
                <a:moveTo>
                  <a:pt x="0" y="0"/>
                </a:moveTo>
                <a:lnTo>
                  <a:pt x="4938" y="0"/>
                </a:lnTo>
                <a:lnTo>
                  <a:pt x="4938" y="91029"/>
                </a:lnTo>
                <a:lnTo>
                  <a:pt x="0" y="91029"/>
                </a:lnTo>
              </a:path>
            </a:pathLst>
          </a:custGeom>
          <a:noFill/>
          <a:ln cap="flat" cmpd="sng" w="9525">
            <a:solidFill>
              <a:srgbClr val="FFFFFF"/>
            </a:solidFill>
            <a:prstDash val="dashDot"/>
            <a:miter lim="8000"/>
            <a:headEnd len="sm" w="sm" type="none"/>
            <a:tailEnd len="sm" w="sm" type="none"/>
          </a:ln>
        </p:spPr>
      </p:sp>
      <p:sp>
        <p:nvSpPr>
          <p:cNvPr id="30" name="Google Shape;30;p44"/>
          <p:cNvSpPr/>
          <p:nvPr/>
        </p:nvSpPr>
        <p:spPr>
          <a:xfrm rot="5400000">
            <a:off x="7048175" y="2866905"/>
            <a:ext cx="1285500" cy="13773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9525">
            <a:solidFill>
              <a:srgbClr val="FFFFFF"/>
            </a:solidFill>
            <a:prstDash val="dash"/>
            <a:round/>
            <a:headEnd len="sm" w="sm" type="triangle"/>
            <a:tailEnd len="sm" w="sm" type="triangl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44"/>
          <p:cNvSpPr txBox="1"/>
          <p:nvPr>
            <p:ph type="ctrTitle"/>
          </p:nvPr>
        </p:nvSpPr>
        <p:spPr>
          <a:xfrm>
            <a:off x="921200" y="1509206"/>
            <a:ext cx="72057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9pPr>
          </a:lstStyle>
          <a:p/>
        </p:txBody>
      </p:sp>
      <p:sp>
        <p:nvSpPr>
          <p:cNvPr id="32" name="Google Shape;32;p44"/>
          <p:cNvSpPr txBox="1"/>
          <p:nvPr>
            <p:ph idx="1" type="subTitle"/>
          </p:nvPr>
        </p:nvSpPr>
        <p:spPr>
          <a:xfrm>
            <a:off x="4698564" y="3108819"/>
            <a:ext cx="35424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3" name="Google Shape;33;p44"/>
          <p:cNvSpPr txBox="1"/>
          <p:nvPr>
            <p:ph idx="12" type="sldNum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5"/>
          <p:cNvSpPr txBox="1"/>
          <p:nvPr>
            <p:ph idx="1" type="body"/>
          </p:nvPr>
        </p:nvSpPr>
        <p:spPr>
          <a:xfrm>
            <a:off x="1413600" y="2466600"/>
            <a:ext cx="6316800" cy="8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▪"/>
              <a:defRPr b="1" sz="2400"/>
            </a:lvl1pPr>
            <a:lvl2pPr indent="-3810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▫"/>
              <a:defRPr b="1"/>
            </a:lvl2pPr>
            <a:lvl3pPr indent="-3810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b="1"/>
            </a:lvl3pPr>
            <a:lvl4pPr indent="-3810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b="1" sz="2400"/>
            </a:lvl4pPr>
            <a:lvl5pPr indent="-3810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b="1" sz="2400"/>
            </a:lvl5pPr>
            <a:lvl6pPr indent="-381000" lvl="5" marL="2743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b="1" sz="2400"/>
            </a:lvl6pPr>
            <a:lvl7pPr indent="-381000" lvl="6" marL="3200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b="1" sz="2400"/>
            </a:lvl7pPr>
            <a:lvl8pPr indent="-381000" lvl="7" marL="3657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b="1" sz="2400"/>
            </a:lvl8pPr>
            <a:lvl9pPr indent="-381000" lvl="8" marL="411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b="1" sz="2400"/>
            </a:lvl9pPr>
          </a:lstStyle>
          <a:p/>
        </p:txBody>
      </p:sp>
      <p:grpSp>
        <p:nvGrpSpPr>
          <p:cNvPr id="36" name="Google Shape;36;p45"/>
          <p:cNvGrpSpPr/>
          <p:nvPr/>
        </p:nvGrpSpPr>
        <p:grpSpPr>
          <a:xfrm>
            <a:off x="3954441" y="1078293"/>
            <a:ext cx="1212106" cy="1158543"/>
            <a:chOff x="3754950" y="1132925"/>
            <a:chExt cx="1580939" cy="1544725"/>
          </a:xfrm>
        </p:grpSpPr>
        <p:sp>
          <p:nvSpPr>
            <p:cNvPr id="37" name="Google Shape;37;p45"/>
            <p:cNvSpPr/>
            <p:nvPr/>
          </p:nvSpPr>
          <p:spPr>
            <a:xfrm>
              <a:off x="3907350" y="1285321"/>
              <a:ext cx="1329300" cy="13293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dot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45"/>
            <p:cNvSpPr/>
            <p:nvPr/>
          </p:nvSpPr>
          <p:spPr>
            <a:xfrm rot="-5400000">
              <a:off x="3754950" y="1132925"/>
              <a:ext cx="1480500" cy="14805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9525">
              <a:solidFill>
                <a:srgbClr val="FFFFFF"/>
              </a:solidFill>
              <a:prstDash val="dash"/>
              <a:round/>
              <a:headEnd len="sm" w="sm" type="triangle"/>
              <a:tailEnd len="sm" w="sm" type="triangl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9" name="Google Shape;39;p45"/>
            <p:cNvCxnSpPr>
              <a:endCxn id="37" idx="1"/>
            </p:cNvCxnSpPr>
            <p:nvPr/>
          </p:nvCxnSpPr>
          <p:spPr>
            <a:xfrm>
              <a:off x="3890221" y="1267892"/>
              <a:ext cx="211800" cy="2121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40" name="Google Shape;40;p45"/>
            <p:cNvCxnSpPr/>
            <p:nvPr/>
          </p:nvCxnSpPr>
          <p:spPr>
            <a:xfrm>
              <a:off x="5335889" y="1276425"/>
              <a:ext cx="0" cy="13935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triangle"/>
              <a:tailEnd len="sm" w="sm" type="triangle"/>
            </a:ln>
          </p:spPr>
        </p:cxnSp>
        <p:sp>
          <p:nvSpPr>
            <p:cNvPr id="41" name="Google Shape;41;p45"/>
            <p:cNvSpPr/>
            <p:nvPr/>
          </p:nvSpPr>
          <p:spPr>
            <a:xfrm>
              <a:off x="4222975" y="1683233"/>
              <a:ext cx="698050" cy="549925"/>
            </a:xfrm>
            <a:prstGeom prst="rect">
              <a:avLst/>
            </a:prstGeom>
          </p:spPr>
          <p:txBody>
            <a:bodyPr>
              <a:prstTxWarp prst="textPlain"/>
            </a:bodyPr>
            <a:lstStyle/>
            <a:p>
              <a:pPr lvl="0" algn="ctr"/>
              <a:r>
                <a:rPr b="1" i="0">
                  <a:ln cap="flat" cmpd="sng" w="19050">
                    <a:solidFill>
                      <a:srgbClr val="FFFFFF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  <a:noFill/>
                  <a:latin typeface="Arial"/>
                </a:rPr>
                <a:t>“</a:t>
              </a:r>
            </a:p>
          </p:txBody>
        </p:sp>
        <p:cxnSp>
          <p:nvCxnSpPr>
            <p:cNvPr id="42" name="Google Shape;42;p45"/>
            <p:cNvCxnSpPr>
              <a:stCxn id="37" idx="5"/>
            </p:cNvCxnSpPr>
            <p:nvPr/>
          </p:nvCxnSpPr>
          <p:spPr>
            <a:xfrm>
              <a:off x="5041979" y="2419950"/>
              <a:ext cx="253800" cy="2577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43" name="Google Shape;43;p45"/>
            <p:cNvCxnSpPr/>
            <p:nvPr/>
          </p:nvCxnSpPr>
          <p:spPr>
            <a:xfrm>
              <a:off x="4244700" y="1591869"/>
              <a:ext cx="654600" cy="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triangle"/>
              <a:tailEnd len="sm" w="sm" type="triangle"/>
            </a:ln>
          </p:spPr>
        </p:cxnSp>
      </p:grpSp>
      <p:sp>
        <p:nvSpPr>
          <p:cNvPr id="44" name="Google Shape;44;p45"/>
          <p:cNvSpPr txBox="1"/>
          <p:nvPr>
            <p:ph idx="12" type="sldNum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46"/>
          <p:cNvSpPr txBox="1"/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47" name="Google Shape;47;p46"/>
          <p:cNvSpPr txBox="1"/>
          <p:nvPr>
            <p:ph idx="1" type="body"/>
          </p:nvPr>
        </p:nvSpPr>
        <p:spPr>
          <a:xfrm>
            <a:off x="343225" y="1125000"/>
            <a:ext cx="8290800" cy="36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▪"/>
              <a:defRPr/>
            </a:lvl1pPr>
            <a:lvl2pPr indent="-3810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indent="-3810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810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48" name="Google Shape;48;p46"/>
          <p:cNvSpPr txBox="1"/>
          <p:nvPr>
            <p:ph idx="12" type="sldNum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7"/>
          <p:cNvSpPr txBox="1"/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51" name="Google Shape;51;p47"/>
          <p:cNvSpPr txBox="1"/>
          <p:nvPr>
            <p:ph idx="1" type="body"/>
          </p:nvPr>
        </p:nvSpPr>
        <p:spPr>
          <a:xfrm>
            <a:off x="457200" y="1234143"/>
            <a:ext cx="2631900" cy="33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52" name="Google Shape;52;p47"/>
          <p:cNvSpPr txBox="1"/>
          <p:nvPr>
            <p:ph idx="2" type="body"/>
          </p:nvPr>
        </p:nvSpPr>
        <p:spPr>
          <a:xfrm>
            <a:off x="3223964" y="1234143"/>
            <a:ext cx="2631900" cy="33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53" name="Google Shape;53;p47"/>
          <p:cNvSpPr txBox="1"/>
          <p:nvPr>
            <p:ph idx="3" type="body"/>
          </p:nvPr>
        </p:nvSpPr>
        <p:spPr>
          <a:xfrm>
            <a:off x="5990727" y="1234143"/>
            <a:ext cx="2631900" cy="33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54" name="Google Shape;54;p47"/>
          <p:cNvSpPr txBox="1"/>
          <p:nvPr>
            <p:ph idx="12" type="sldNum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48"/>
          <p:cNvSpPr txBox="1"/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57" name="Google Shape;57;p48"/>
          <p:cNvSpPr txBox="1"/>
          <p:nvPr>
            <p:ph idx="12" type="sldNum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49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60" name="Google Shape;60;p49"/>
          <p:cNvSpPr txBox="1"/>
          <p:nvPr>
            <p:ph idx="12" type="sldNum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9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4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116" y="0"/>
            <a:ext cx="914176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40"/>
          <p:cNvSpPr/>
          <p:nvPr/>
        </p:nvSpPr>
        <p:spPr>
          <a:xfrm>
            <a:off x="91700" y="96300"/>
            <a:ext cx="8966100" cy="49452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8;p40"/>
          <p:cNvSpPr txBox="1"/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b="0" i="0" sz="2000" u="none" cap="none" strike="noStrik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b="0" i="0" sz="2000" u="none" cap="none" strike="noStrik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b="0" i="0" sz="2000" u="none" cap="none" strike="noStrik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b="0" i="0" sz="2000" u="none" cap="none" strike="noStrik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b="0" i="0" sz="2000" u="none" cap="none" strike="noStrik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b="0" i="0" sz="2000" u="none" cap="none" strike="noStrik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b="0" i="0" sz="2000" u="none" cap="none" strike="noStrik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b="0" i="0" sz="2000" u="none" cap="none" strike="noStrik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b="0" i="0" sz="2000" u="none" cap="none" strike="noStrik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/>
        </p:txBody>
      </p:sp>
      <p:sp>
        <p:nvSpPr>
          <p:cNvPr id="9" name="Google Shape;9;p40"/>
          <p:cNvSpPr txBox="1"/>
          <p:nvPr>
            <p:ph idx="1" type="body"/>
          </p:nvPr>
        </p:nvSpPr>
        <p:spPr>
          <a:xfrm>
            <a:off x="457200" y="1125000"/>
            <a:ext cx="8229600" cy="36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▪"/>
              <a:defRPr b="0" i="0" sz="2400" u="none" cap="none" strike="noStrik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▫"/>
              <a:defRPr b="0" i="0" sz="2400" u="none" cap="none" strike="noStrik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■"/>
              <a:defRPr b="0" i="0" sz="2400" u="none" cap="none" strike="noStrik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●"/>
              <a:defRPr b="0" i="0" sz="2400" u="none" cap="none" strike="noStrik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○"/>
              <a:defRPr b="0" i="0" sz="2400" u="none" cap="none" strike="noStrik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■"/>
              <a:defRPr b="0" i="0" sz="2400" u="none" cap="none" strike="noStrik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●"/>
              <a:defRPr b="0" i="0" sz="2400" u="none" cap="none" strike="noStrik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○"/>
              <a:defRPr b="0" i="0" sz="2400" u="none" cap="none" strike="noStrik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■"/>
              <a:defRPr b="0" i="0" sz="2400" u="none" cap="none" strike="noStrik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/>
        </p:txBody>
      </p:sp>
      <p:sp>
        <p:nvSpPr>
          <p:cNvPr id="10" name="Google Shape;10;p40"/>
          <p:cNvSpPr txBox="1"/>
          <p:nvPr>
            <p:ph idx="12" type="sldNum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jpg"/><Relationship Id="rId4" Type="http://schemas.openxmlformats.org/officeDocument/2006/relationships/image" Target="../media/image12.jpg"/><Relationship Id="rId5" Type="http://schemas.openxmlformats.org/officeDocument/2006/relationships/image" Target="../media/image17.jpg"/><Relationship Id="rId6" Type="http://schemas.openxmlformats.org/officeDocument/2006/relationships/image" Target="../media/image8.jpg"/><Relationship Id="rId7" Type="http://schemas.openxmlformats.org/officeDocument/2006/relationships/image" Target="../media/image11.jpg"/><Relationship Id="rId8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Relationship Id="rId4" Type="http://schemas.openxmlformats.org/officeDocument/2006/relationships/image" Target="../media/image1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"/>
          <p:cNvSpPr txBox="1"/>
          <p:nvPr>
            <p:ph type="ctrTitle"/>
          </p:nvPr>
        </p:nvSpPr>
        <p:spPr>
          <a:xfrm>
            <a:off x="4828850" y="1026825"/>
            <a:ext cx="4921500" cy="5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3500"/>
              <a:t>Команда:</a:t>
            </a:r>
            <a:endParaRPr sz="3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3500"/>
              <a:t> Mental</a:t>
            </a:r>
            <a:endParaRPr sz="3500"/>
          </a:p>
        </p:txBody>
      </p:sp>
      <p:sp>
        <p:nvSpPr>
          <p:cNvPr id="66" name="Google Shape;66;p1"/>
          <p:cNvSpPr txBox="1"/>
          <p:nvPr>
            <p:ph type="ctrTitle"/>
          </p:nvPr>
        </p:nvSpPr>
        <p:spPr>
          <a:xfrm>
            <a:off x="869425" y="3614350"/>
            <a:ext cx="7503900" cy="5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t/>
            </a:r>
            <a:endParaRPr sz="31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t/>
            </a:r>
            <a:endParaRPr sz="31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3100"/>
              <a:t>Кейс 2:</a:t>
            </a:r>
            <a:r>
              <a:rPr lang="en" sz="3100"/>
              <a:t>Система предиктивной аналитики рынка на основе данных «Честного знака»</a:t>
            </a:r>
            <a:endParaRPr sz="3100"/>
          </a:p>
        </p:txBody>
      </p:sp>
      <p:sp>
        <p:nvSpPr>
          <p:cNvPr id="67" name="Google Shape;67;p1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8" name="Google Shape;68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0950" y="128950"/>
            <a:ext cx="1311774" cy="1540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2700" y="242575"/>
            <a:ext cx="4547001" cy="18052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0" name="Google Shape;70;p1"/>
          <p:cNvCxnSpPr/>
          <p:nvPr/>
        </p:nvCxnSpPr>
        <p:spPr>
          <a:xfrm flipH="1" rot="10800000">
            <a:off x="2081375" y="1355075"/>
            <a:ext cx="71700" cy="9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09ace707ea_0_0"/>
          <p:cNvSpPr txBox="1"/>
          <p:nvPr>
            <p:ph idx="4294967295" type="ctrTitle"/>
          </p:nvPr>
        </p:nvSpPr>
        <p:spPr>
          <a:xfrm>
            <a:off x="0" y="10275"/>
            <a:ext cx="9242700" cy="7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</a:pPr>
            <a:r>
              <a:rPr b="1" i="0" lang="en" sz="3900" u="none" cap="none" strike="noStrik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Знакомьтесь с нашей командой</a:t>
            </a:r>
            <a:endParaRPr b="1" i="0" sz="3900" u="none" cap="none" strike="noStrike">
              <a:solidFill>
                <a:schemeClr val="lt1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sp>
        <p:nvSpPr>
          <p:cNvPr id="161" name="Google Shape;161;g209ace707ea_0_0"/>
          <p:cNvSpPr/>
          <p:nvPr/>
        </p:nvSpPr>
        <p:spPr>
          <a:xfrm>
            <a:off x="8689401" y="3933437"/>
            <a:ext cx="598974" cy="598352"/>
          </a:xfrm>
          <a:custGeom>
            <a:rect b="b" l="l" r="r" t="t"/>
            <a:pathLst>
              <a:path extrusionOk="0" h="17399" w="17228">
                <a:moveTo>
                  <a:pt x="14162" y="439"/>
                </a:moveTo>
                <a:lnTo>
                  <a:pt x="14478" y="512"/>
                </a:lnTo>
                <a:lnTo>
                  <a:pt x="14794" y="609"/>
                </a:lnTo>
                <a:lnTo>
                  <a:pt x="15111" y="755"/>
                </a:lnTo>
                <a:lnTo>
                  <a:pt x="15403" y="925"/>
                </a:lnTo>
                <a:lnTo>
                  <a:pt x="15670" y="1120"/>
                </a:lnTo>
                <a:lnTo>
                  <a:pt x="15914" y="1315"/>
                </a:lnTo>
                <a:lnTo>
                  <a:pt x="16108" y="1534"/>
                </a:lnTo>
                <a:lnTo>
                  <a:pt x="15987" y="1558"/>
                </a:lnTo>
                <a:lnTo>
                  <a:pt x="15889" y="1607"/>
                </a:lnTo>
                <a:lnTo>
                  <a:pt x="15816" y="1655"/>
                </a:lnTo>
                <a:lnTo>
                  <a:pt x="15792" y="1680"/>
                </a:lnTo>
                <a:lnTo>
                  <a:pt x="15768" y="1728"/>
                </a:lnTo>
                <a:lnTo>
                  <a:pt x="15768" y="1777"/>
                </a:lnTo>
                <a:lnTo>
                  <a:pt x="15792" y="1826"/>
                </a:lnTo>
                <a:lnTo>
                  <a:pt x="15865" y="1850"/>
                </a:lnTo>
                <a:lnTo>
                  <a:pt x="15938" y="1874"/>
                </a:lnTo>
                <a:lnTo>
                  <a:pt x="16230" y="1874"/>
                </a:lnTo>
                <a:lnTo>
                  <a:pt x="16352" y="1850"/>
                </a:lnTo>
                <a:lnTo>
                  <a:pt x="16546" y="2166"/>
                </a:lnTo>
                <a:lnTo>
                  <a:pt x="16254" y="2142"/>
                </a:lnTo>
                <a:lnTo>
                  <a:pt x="16011" y="2142"/>
                </a:lnTo>
                <a:lnTo>
                  <a:pt x="15987" y="2166"/>
                </a:lnTo>
                <a:lnTo>
                  <a:pt x="15987" y="2191"/>
                </a:lnTo>
                <a:lnTo>
                  <a:pt x="16133" y="2312"/>
                </a:lnTo>
                <a:lnTo>
                  <a:pt x="16303" y="2410"/>
                </a:lnTo>
                <a:lnTo>
                  <a:pt x="16473" y="2458"/>
                </a:lnTo>
                <a:lnTo>
                  <a:pt x="16668" y="2507"/>
                </a:lnTo>
                <a:lnTo>
                  <a:pt x="16717" y="2750"/>
                </a:lnTo>
                <a:lnTo>
                  <a:pt x="16741" y="2994"/>
                </a:lnTo>
                <a:lnTo>
                  <a:pt x="16522" y="2872"/>
                </a:lnTo>
                <a:lnTo>
                  <a:pt x="16352" y="2799"/>
                </a:lnTo>
                <a:lnTo>
                  <a:pt x="16181" y="2702"/>
                </a:lnTo>
                <a:lnTo>
                  <a:pt x="16011" y="2653"/>
                </a:lnTo>
                <a:lnTo>
                  <a:pt x="15792" y="2653"/>
                </a:lnTo>
                <a:lnTo>
                  <a:pt x="15768" y="2677"/>
                </a:lnTo>
                <a:lnTo>
                  <a:pt x="15768" y="2702"/>
                </a:lnTo>
                <a:lnTo>
                  <a:pt x="15768" y="2726"/>
                </a:lnTo>
                <a:lnTo>
                  <a:pt x="15889" y="2872"/>
                </a:lnTo>
                <a:lnTo>
                  <a:pt x="16035" y="2994"/>
                </a:lnTo>
                <a:lnTo>
                  <a:pt x="16327" y="3213"/>
                </a:lnTo>
                <a:lnTo>
                  <a:pt x="16522" y="3334"/>
                </a:lnTo>
                <a:lnTo>
                  <a:pt x="16619" y="3407"/>
                </a:lnTo>
                <a:lnTo>
                  <a:pt x="16717" y="3456"/>
                </a:lnTo>
                <a:lnTo>
                  <a:pt x="16692" y="3651"/>
                </a:lnTo>
                <a:lnTo>
                  <a:pt x="16619" y="3845"/>
                </a:lnTo>
                <a:lnTo>
                  <a:pt x="16400" y="3602"/>
                </a:lnTo>
                <a:lnTo>
                  <a:pt x="16133" y="3407"/>
                </a:lnTo>
                <a:lnTo>
                  <a:pt x="15987" y="3310"/>
                </a:lnTo>
                <a:lnTo>
                  <a:pt x="15841" y="3237"/>
                </a:lnTo>
                <a:lnTo>
                  <a:pt x="15695" y="3188"/>
                </a:lnTo>
                <a:lnTo>
                  <a:pt x="15524" y="3164"/>
                </a:lnTo>
                <a:lnTo>
                  <a:pt x="15476" y="3188"/>
                </a:lnTo>
                <a:lnTo>
                  <a:pt x="15476" y="3213"/>
                </a:lnTo>
                <a:lnTo>
                  <a:pt x="15476" y="3237"/>
                </a:lnTo>
                <a:lnTo>
                  <a:pt x="15500" y="3261"/>
                </a:lnTo>
                <a:lnTo>
                  <a:pt x="15597" y="3359"/>
                </a:lnTo>
                <a:lnTo>
                  <a:pt x="15695" y="3432"/>
                </a:lnTo>
                <a:lnTo>
                  <a:pt x="15987" y="3699"/>
                </a:lnTo>
                <a:lnTo>
                  <a:pt x="16230" y="3918"/>
                </a:lnTo>
                <a:lnTo>
                  <a:pt x="16449" y="4162"/>
                </a:lnTo>
                <a:lnTo>
                  <a:pt x="16473" y="4186"/>
                </a:lnTo>
                <a:lnTo>
                  <a:pt x="16254" y="4526"/>
                </a:lnTo>
                <a:lnTo>
                  <a:pt x="16206" y="4453"/>
                </a:lnTo>
                <a:lnTo>
                  <a:pt x="16133" y="4380"/>
                </a:lnTo>
                <a:lnTo>
                  <a:pt x="15962" y="4259"/>
                </a:lnTo>
                <a:lnTo>
                  <a:pt x="15646" y="4040"/>
                </a:lnTo>
                <a:lnTo>
                  <a:pt x="15403" y="3821"/>
                </a:lnTo>
                <a:lnTo>
                  <a:pt x="15159" y="3626"/>
                </a:lnTo>
                <a:lnTo>
                  <a:pt x="15111" y="3626"/>
                </a:lnTo>
                <a:lnTo>
                  <a:pt x="15062" y="3651"/>
                </a:lnTo>
                <a:lnTo>
                  <a:pt x="15013" y="3724"/>
                </a:lnTo>
                <a:lnTo>
                  <a:pt x="15013" y="3821"/>
                </a:lnTo>
                <a:lnTo>
                  <a:pt x="15013" y="3894"/>
                </a:lnTo>
                <a:lnTo>
                  <a:pt x="15038" y="3991"/>
                </a:lnTo>
                <a:lnTo>
                  <a:pt x="15135" y="4137"/>
                </a:lnTo>
                <a:lnTo>
                  <a:pt x="15257" y="4283"/>
                </a:lnTo>
                <a:lnTo>
                  <a:pt x="15427" y="4453"/>
                </a:lnTo>
                <a:lnTo>
                  <a:pt x="15622" y="4599"/>
                </a:lnTo>
                <a:lnTo>
                  <a:pt x="15816" y="4745"/>
                </a:lnTo>
                <a:lnTo>
                  <a:pt x="15914" y="4818"/>
                </a:lnTo>
                <a:lnTo>
                  <a:pt x="16011" y="4843"/>
                </a:lnTo>
                <a:lnTo>
                  <a:pt x="15792" y="5135"/>
                </a:lnTo>
                <a:lnTo>
                  <a:pt x="14867" y="4162"/>
                </a:lnTo>
                <a:lnTo>
                  <a:pt x="13967" y="3213"/>
                </a:lnTo>
                <a:lnTo>
                  <a:pt x="13505" y="2750"/>
                </a:lnTo>
                <a:lnTo>
                  <a:pt x="13018" y="2288"/>
                </a:lnTo>
                <a:lnTo>
                  <a:pt x="12531" y="1850"/>
                </a:lnTo>
                <a:lnTo>
                  <a:pt x="12021" y="1461"/>
                </a:lnTo>
                <a:lnTo>
                  <a:pt x="12021" y="1388"/>
                </a:lnTo>
                <a:lnTo>
                  <a:pt x="12118" y="1315"/>
                </a:lnTo>
                <a:lnTo>
                  <a:pt x="12215" y="1242"/>
                </a:lnTo>
                <a:lnTo>
                  <a:pt x="12385" y="1047"/>
                </a:lnTo>
                <a:lnTo>
                  <a:pt x="12629" y="852"/>
                </a:lnTo>
                <a:lnTo>
                  <a:pt x="12921" y="682"/>
                </a:lnTo>
                <a:lnTo>
                  <a:pt x="13213" y="560"/>
                </a:lnTo>
                <a:lnTo>
                  <a:pt x="13505" y="463"/>
                </a:lnTo>
                <a:lnTo>
                  <a:pt x="13675" y="439"/>
                </a:lnTo>
                <a:close/>
                <a:moveTo>
                  <a:pt x="11753" y="1704"/>
                </a:moveTo>
                <a:lnTo>
                  <a:pt x="11826" y="1850"/>
                </a:lnTo>
                <a:lnTo>
                  <a:pt x="11948" y="1972"/>
                </a:lnTo>
                <a:lnTo>
                  <a:pt x="12093" y="2069"/>
                </a:lnTo>
                <a:lnTo>
                  <a:pt x="12385" y="2288"/>
                </a:lnTo>
                <a:lnTo>
                  <a:pt x="12677" y="2531"/>
                </a:lnTo>
                <a:lnTo>
                  <a:pt x="12945" y="2823"/>
                </a:lnTo>
                <a:lnTo>
                  <a:pt x="13480" y="3383"/>
                </a:lnTo>
                <a:lnTo>
                  <a:pt x="14478" y="4453"/>
                </a:lnTo>
                <a:lnTo>
                  <a:pt x="15500" y="5500"/>
                </a:lnTo>
                <a:lnTo>
                  <a:pt x="15111" y="5962"/>
                </a:lnTo>
                <a:lnTo>
                  <a:pt x="14600" y="5500"/>
                </a:lnTo>
                <a:lnTo>
                  <a:pt x="14113" y="5013"/>
                </a:lnTo>
                <a:lnTo>
                  <a:pt x="13213" y="4016"/>
                </a:lnTo>
                <a:lnTo>
                  <a:pt x="12750" y="3529"/>
                </a:lnTo>
                <a:lnTo>
                  <a:pt x="12264" y="3018"/>
                </a:lnTo>
                <a:lnTo>
                  <a:pt x="11777" y="2556"/>
                </a:lnTo>
                <a:lnTo>
                  <a:pt x="11266" y="2093"/>
                </a:lnTo>
                <a:lnTo>
                  <a:pt x="11753" y="1704"/>
                </a:lnTo>
                <a:close/>
                <a:moveTo>
                  <a:pt x="13724" y="5232"/>
                </a:moveTo>
                <a:lnTo>
                  <a:pt x="14235" y="5767"/>
                </a:lnTo>
                <a:lnTo>
                  <a:pt x="14794" y="6278"/>
                </a:lnTo>
                <a:lnTo>
                  <a:pt x="14575" y="6497"/>
                </a:lnTo>
                <a:lnTo>
                  <a:pt x="14259" y="6278"/>
                </a:lnTo>
                <a:lnTo>
                  <a:pt x="13967" y="6035"/>
                </a:lnTo>
                <a:lnTo>
                  <a:pt x="13699" y="5792"/>
                </a:lnTo>
                <a:lnTo>
                  <a:pt x="13432" y="5573"/>
                </a:lnTo>
                <a:lnTo>
                  <a:pt x="13724" y="5232"/>
                </a:lnTo>
                <a:close/>
                <a:moveTo>
                  <a:pt x="13261" y="5767"/>
                </a:moveTo>
                <a:lnTo>
                  <a:pt x="13359" y="5913"/>
                </a:lnTo>
                <a:lnTo>
                  <a:pt x="13456" y="6059"/>
                </a:lnTo>
                <a:lnTo>
                  <a:pt x="13724" y="6303"/>
                </a:lnTo>
                <a:lnTo>
                  <a:pt x="13991" y="6546"/>
                </a:lnTo>
                <a:lnTo>
                  <a:pt x="14137" y="6668"/>
                </a:lnTo>
                <a:lnTo>
                  <a:pt x="14308" y="6765"/>
                </a:lnTo>
                <a:lnTo>
                  <a:pt x="14235" y="6814"/>
                </a:lnTo>
                <a:lnTo>
                  <a:pt x="14137" y="6692"/>
                </a:lnTo>
                <a:lnTo>
                  <a:pt x="13991" y="6595"/>
                </a:lnTo>
                <a:lnTo>
                  <a:pt x="13699" y="6400"/>
                </a:lnTo>
                <a:lnTo>
                  <a:pt x="13359" y="6230"/>
                </a:lnTo>
                <a:lnTo>
                  <a:pt x="13188" y="6132"/>
                </a:lnTo>
                <a:lnTo>
                  <a:pt x="13042" y="6011"/>
                </a:lnTo>
                <a:lnTo>
                  <a:pt x="13261" y="5767"/>
                </a:lnTo>
                <a:close/>
                <a:moveTo>
                  <a:pt x="13018" y="6059"/>
                </a:moveTo>
                <a:lnTo>
                  <a:pt x="13188" y="6303"/>
                </a:lnTo>
                <a:lnTo>
                  <a:pt x="13286" y="6424"/>
                </a:lnTo>
                <a:lnTo>
                  <a:pt x="13407" y="6522"/>
                </a:lnTo>
                <a:lnTo>
                  <a:pt x="14040" y="7008"/>
                </a:lnTo>
                <a:lnTo>
                  <a:pt x="13699" y="7349"/>
                </a:lnTo>
                <a:lnTo>
                  <a:pt x="13675" y="7325"/>
                </a:lnTo>
                <a:lnTo>
                  <a:pt x="13505" y="7227"/>
                </a:lnTo>
                <a:lnTo>
                  <a:pt x="13334" y="7106"/>
                </a:lnTo>
                <a:lnTo>
                  <a:pt x="13018" y="6838"/>
                </a:lnTo>
                <a:lnTo>
                  <a:pt x="12799" y="6668"/>
                </a:lnTo>
                <a:lnTo>
                  <a:pt x="12702" y="6595"/>
                </a:lnTo>
                <a:lnTo>
                  <a:pt x="12580" y="6546"/>
                </a:lnTo>
                <a:lnTo>
                  <a:pt x="12799" y="6303"/>
                </a:lnTo>
                <a:lnTo>
                  <a:pt x="13018" y="6059"/>
                </a:lnTo>
                <a:close/>
                <a:moveTo>
                  <a:pt x="12385" y="6716"/>
                </a:moveTo>
                <a:lnTo>
                  <a:pt x="12483" y="6838"/>
                </a:lnTo>
                <a:lnTo>
                  <a:pt x="12580" y="6935"/>
                </a:lnTo>
                <a:lnTo>
                  <a:pt x="12799" y="7130"/>
                </a:lnTo>
                <a:lnTo>
                  <a:pt x="13091" y="7398"/>
                </a:lnTo>
                <a:lnTo>
                  <a:pt x="13407" y="7617"/>
                </a:lnTo>
                <a:lnTo>
                  <a:pt x="13018" y="8006"/>
                </a:lnTo>
                <a:lnTo>
                  <a:pt x="12921" y="8079"/>
                </a:lnTo>
                <a:lnTo>
                  <a:pt x="12823" y="7909"/>
                </a:lnTo>
                <a:lnTo>
                  <a:pt x="12653" y="7763"/>
                </a:lnTo>
                <a:lnTo>
                  <a:pt x="12312" y="7495"/>
                </a:lnTo>
                <a:lnTo>
                  <a:pt x="12093" y="7325"/>
                </a:lnTo>
                <a:lnTo>
                  <a:pt x="11972" y="7252"/>
                </a:lnTo>
                <a:lnTo>
                  <a:pt x="11850" y="7179"/>
                </a:lnTo>
                <a:lnTo>
                  <a:pt x="12385" y="6716"/>
                </a:lnTo>
                <a:close/>
                <a:moveTo>
                  <a:pt x="11631" y="7373"/>
                </a:moveTo>
                <a:lnTo>
                  <a:pt x="11729" y="7471"/>
                </a:lnTo>
                <a:lnTo>
                  <a:pt x="11850" y="7568"/>
                </a:lnTo>
                <a:lnTo>
                  <a:pt x="12093" y="7738"/>
                </a:lnTo>
                <a:lnTo>
                  <a:pt x="12434" y="8055"/>
                </a:lnTo>
                <a:lnTo>
                  <a:pt x="12556" y="8201"/>
                </a:lnTo>
                <a:lnTo>
                  <a:pt x="12702" y="8322"/>
                </a:lnTo>
                <a:lnTo>
                  <a:pt x="11948" y="9150"/>
                </a:lnTo>
                <a:lnTo>
                  <a:pt x="11680" y="8906"/>
                </a:lnTo>
                <a:lnTo>
                  <a:pt x="11364" y="8687"/>
                </a:lnTo>
                <a:lnTo>
                  <a:pt x="11072" y="8444"/>
                </a:lnTo>
                <a:lnTo>
                  <a:pt x="10780" y="8201"/>
                </a:lnTo>
                <a:lnTo>
                  <a:pt x="11096" y="7860"/>
                </a:lnTo>
                <a:lnTo>
                  <a:pt x="11193" y="7957"/>
                </a:lnTo>
                <a:lnTo>
                  <a:pt x="11291" y="8030"/>
                </a:lnTo>
                <a:lnTo>
                  <a:pt x="11461" y="8176"/>
                </a:lnTo>
                <a:lnTo>
                  <a:pt x="11777" y="8493"/>
                </a:lnTo>
                <a:lnTo>
                  <a:pt x="11972" y="8614"/>
                </a:lnTo>
                <a:lnTo>
                  <a:pt x="12166" y="8736"/>
                </a:lnTo>
                <a:lnTo>
                  <a:pt x="12288" y="8736"/>
                </a:lnTo>
                <a:lnTo>
                  <a:pt x="12337" y="8712"/>
                </a:lnTo>
                <a:lnTo>
                  <a:pt x="12361" y="8639"/>
                </a:lnTo>
                <a:lnTo>
                  <a:pt x="12361" y="8566"/>
                </a:lnTo>
                <a:lnTo>
                  <a:pt x="12337" y="8493"/>
                </a:lnTo>
                <a:lnTo>
                  <a:pt x="12118" y="8322"/>
                </a:lnTo>
                <a:lnTo>
                  <a:pt x="11899" y="8152"/>
                </a:lnTo>
                <a:lnTo>
                  <a:pt x="11461" y="7811"/>
                </a:lnTo>
                <a:lnTo>
                  <a:pt x="11291" y="7690"/>
                </a:lnTo>
                <a:lnTo>
                  <a:pt x="11631" y="7373"/>
                </a:lnTo>
                <a:close/>
                <a:moveTo>
                  <a:pt x="10634" y="8371"/>
                </a:moveTo>
                <a:lnTo>
                  <a:pt x="10731" y="8541"/>
                </a:lnTo>
                <a:lnTo>
                  <a:pt x="10853" y="8687"/>
                </a:lnTo>
                <a:lnTo>
                  <a:pt x="10974" y="8809"/>
                </a:lnTo>
                <a:lnTo>
                  <a:pt x="11145" y="8931"/>
                </a:lnTo>
                <a:lnTo>
                  <a:pt x="11461" y="9150"/>
                </a:lnTo>
                <a:lnTo>
                  <a:pt x="11753" y="9369"/>
                </a:lnTo>
                <a:lnTo>
                  <a:pt x="11461" y="9685"/>
                </a:lnTo>
                <a:lnTo>
                  <a:pt x="11145" y="9442"/>
                </a:lnTo>
                <a:lnTo>
                  <a:pt x="10828" y="9198"/>
                </a:lnTo>
                <a:lnTo>
                  <a:pt x="10585" y="8955"/>
                </a:lnTo>
                <a:lnTo>
                  <a:pt x="10463" y="8833"/>
                </a:lnTo>
                <a:lnTo>
                  <a:pt x="10317" y="8736"/>
                </a:lnTo>
                <a:lnTo>
                  <a:pt x="10634" y="8371"/>
                </a:lnTo>
                <a:close/>
                <a:moveTo>
                  <a:pt x="10196" y="8931"/>
                </a:moveTo>
                <a:lnTo>
                  <a:pt x="10269" y="9052"/>
                </a:lnTo>
                <a:lnTo>
                  <a:pt x="10366" y="9198"/>
                </a:lnTo>
                <a:lnTo>
                  <a:pt x="10609" y="9417"/>
                </a:lnTo>
                <a:lnTo>
                  <a:pt x="10901" y="9709"/>
                </a:lnTo>
                <a:lnTo>
                  <a:pt x="11072" y="9831"/>
                </a:lnTo>
                <a:lnTo>
                  <a:pt x="11242" y="9953"/>
                </a:lnTo>
                <a:lnTo>
                  <a:pt x="10415" y="10853"/>
                </a:lnTo>
                <a:lnTo>
                  <a:pt x="10317" y="10707"/>
                </a:lnTo>
                <a:lnTo>
                  <a:pt x="10196" y="10585"/>
                </a:lnTo>
                <a:lnTo>
                  <a:pt x="9904" y="10366"/>
                </a:lnTo>
                <a:lnTo>
                  <a:pt x="9636" y="10172"/>
                </a:lnTo>
                <a:lnTo>
                  <a:pt x="9466" y="10074"/>
                </a:lnTo>
                <a:lnTo>
                  <a:pt x="9320" y="10001"/>
                </a:lnTo>
                <a:lnTo>
                  <a:pt x="9563" y="9709"/>
                </a:lnTo>
                <a:lnTo>
                  <a:pt x="9782" y="9880"/>
                </a:lnTo>
                <a:lnTo>
                  <a:pt x="10001" y="10026"/>
                </a:lnTo>
                <a:lnTo>
                  <a:pt x="10244" y="10245"/>
                </a:lnTo>
                <a:lnTo>
                  <a:pt x="10390" y="10366"/>
                </a:lnTo>
                <a:lnTo>
                  <a:pt x="10536" y="10464"/>
                </a:lnTo>
                <a:lnTo>
                  <a:pt x="10609" y="10488"/>
                </a:lnTo>
                <a:lnTo>
                  <a:pt x="10658" y="10464"/>
                </a:lnTo>
                <a:lnTo>
                  <a:pt x="10731" y="10439"/>
                </a:lnTo>
                <a:lnTo>
                  <a:pt x="10780" y="10391"/>
                </a:lnTo>
                <a:lnTo>
                  <a:pt x="10804" y="10342"/>
                </a:lnTo>
                <a:lnTo>
                  <a:pt x="10828" y="10269"/>
                </a:lnTo>
                <a:lnTo>
                  <a:pt x="10804" y="10220"/>
                </a:lnTo>
                <a:lnTo>
                  <a:pt x="10755" y="10147"/>
                </a:lnTo>
                <a:lnTo>
                  <a:pt x="10220" y="9734"/>
                </a:lnTo>
                <a:lnTo>
                  <a:pt x="10001" y="9563"/>
                </a:lnTo>
                <a:lnTo>
                  <a:pt x="9904" y="9490"/>
                </a:lnTo>
                <a:lnTo>
                  <a:pt x="9782" y="9442"/>
                </a:lnTo>
                <a:lnTo>
                  <a:pt x="10196" y="8931"/>
                </a:lnTo>
                <a:close/>
                <a:moveTo>
                  <a:pt x="9125" y="10245"/>
                </a:moveTo>
                <a:lnTo>
                  <a:pt x="9247" y="10342"/>
                </a:lnTo>
                <a:lnTo>
                  <a:pt x="9368" y="10415"/>
                </a:lnTo>
                <a:lnTo>
                  <a:pt x="9612" y="10585"/>
                </a:lnTo>
                <a:lnTo>
                  <a:pt x="9904" y="10829"/>
                </a:lnTo>
                <a:lnTo>
                  <a:pt x="10050" y="10950"/>
                </a:lnTo>
                <a:lnTo>
                  <a:pt x="10220" y="11048"/>
                </a:lnTo>
                <a:lnTo>
                  <a:pt x="9685" y="11583"/>
                </a:lnTo>
                <a:lnTo>
                  <a:pt x="9685" y="11534"/>
                </a:lnTo>
                <a:lnTo>
                  <a:pt x="9660" y="11437"/>
                </a:lnTo>
                <a:lnTo>
                  <a:pt x="9587" y="11364"/>
                </a:lnTo>
                <a:lnTo>
                  <a:pt x="9417" y="11218"/>
                </a:lnTo>
                <a:lnTo>
                  <a:pt x="9222" y="11023"/>
                </a:lnTo>
                <a:lnTo>
                  <a:pt x="9028" y="10853"/>
                </a:lnTo>
                <a:lnTo>
                  <a:pt x="8906" y="10756"/>
                </a:lnTo>
                <a:lnTo>
                  <a:pt x="8736" y="10683"/>
                </a:lnTo>
                <a:lnTo>
                  <a:pt x="8833" y="10585"/>
                </a:lnTo>
                <a:lnTo>
                  <a:pt x="9125" y="10245"/>
                </a:lnTo>
                <a:close/>
                <a:moveTo>
                  <a:pt x="8468" y="10926"/>
                </a:moveTo>
                <a:lnTo>
                  <a:pt x="8687" y="11096"/>
                </a:lnTo>
                <a:lnTo>
                  <a:pt x="8930" y="11291"/>
                </a:lnTo>
                <a:lnTo>
                  <a:pt x="9052" y="11437"/>
                </a:lnTo>
                <a:lnTo>
                  <a:pt x="9198" y="11583"/>
                </a:lnTo>
                <a:lnTo>
                  <a:pt x="9271" y="11656"/>
                </a:lnTo>
                <a:lnTo>
                  <a:pt x="9344" y="11705"/>
                </a:lnTo>
                <a:lnTo>
                  <a:pt x="9441" y="11753"/>
                </a:lnTo>
                <a:lnTo>
                  <a:pt x="9539" y="11753"/>
                </a:lnTo>
                <a:lnTo>
                  <a:pt x="8468" y="12824"/>
                </a:lnTo>
                <a:lnTo>
                  <a:pt x="8152" y="12532"/>
                </a:lnTo>
                <a:lnTo>
                  <a:pt x="7811" y="12240"/>
                </a:lnTo>
                <a:lnTo>
                  <a:pt x="7470" y="11899"/>
                </a:lnTo>
                <a:lnTo>
                  <a:pt x="7349" y="11826"/>
                </a:lnTo>
                <a:lnTo>
                  <a:pt x="7738" y="11534"/>
                </a:lnTo>
                <a:lnTo>
                  <a:pt x="7860" y="11705"/>
                </a:lnTo>
                <a:lnTo>
                  <a:pt x="8006" y="11875"/>
                </a:lnTo>
                <a:lnTo>
                  <a:pt x="8371" y="12264"/>
                </a:lnTo>
                <a:lnTo>
                  <a:pt x="8517" y="12434"/>
                </a:lnTo>
                <a:lnTo>
                  <a:pt x="8590" y="12483"/>
                </a:lnTo>
                <a:lnTo>
                  <a:pt x="8687" y="12507"/>
                </a:lnTo>
                <a:lnTo>
                  <a:pt x="8736" y="12507"/>
                </a:lnTo>
                <a:lnTo>
                  <a:pt x="8809" y="12483"/>
                </a:lnTo>
                <a:lnTo>
                  <a:pt x="8833" y="12434"/>
                </a:lnTo>
                <a:lnTo>
                  <a:pt x="8857" y="12386"/>
                </a:lnTo>
                <a:lnTo>
                  <a:pt x="8857" y="12289"/>
                </a:lnTo>
                <a:lnTo>
                  <a:pt x="8809" y="12191"/>
                </a:lnTo>
                <a:lnTo>
                  <a:pt x="8760" y="12094"/>
                </a:lnTo>
                <a:lnTo>
                  <a:pt x="8663" y="11997"/>
                </a:lnTo>
                <a:lnTo>
                  <a:pt x="8492" y="11826"/>
                </a:lnTo>
                <a:lnTo>
                  <a:pt x="8322" y="11680"/>
                </a:lnTo>
                <a:lnTo>
                  <a:pt x="8152" y="11510"/>
                </a:lnTo>
                <a:lnTo>
                  <a:pt x="7957" y="11364"/>
                </a:lnTo>
                <a:lnTo>
                  <a:pt x="8468" y="10926"/>
                </a:lnTo>
                <a:close/>
                <a:moveTo>
                  <a:pt x="11047" y="2312"/>
                </a:moveTo>
                <a:lnTo>
                  <a:pt x="11120" y="2434"/>
                </a:lnTo>
                <a:lnTo>
                  <a:pt x="11218" y="2531"/>
                </a:lnTo>
                <a:lnTo>
                  <a:pt x="11437" y="2750"/>
                </a:lnTo>
                <a:lnTo>
                  <a:pt x="11850" y="3213"/>
                </a:lnTo>
                <a:lnTo>
                  <a:pt x="11826" y="3213"/>
                </a:lnTo>
                <a:lnTo>
                  <a:pt x="11193" y="3748"/>
                </a:lnTo>
                <a:lnTo>
                  <a:pt x="10609" y="4283"/>
                </a:lnTo>
                <a:lnTo>
                  <a:pt x="10025" y="4867"/>
                </a:lnTo>
                <a:lnTo>
                  <a:pt x="9490" y="5500"/>
                </a:lnTo>
                <a:lnTo>
                  <a:pt x="9174" y="5865"/>
                </a:lnTo>
                <a:lnTo>
                  <a:pt x="8857" y="6254"/>
                </a:lnTo>
                <a:lnTo>
                  <a:pt x="8517" y="6595"/>
                </a:lnTo>
                <a:lnTo>
                  <a:pt x="8176" y="6935"/>
                </a:lnTo>
                <a:lnTo>
                  <a:pt x="7373" y="7617"/>
                </a:lnTo>
                <a:lnTo>
                  <a:pt x="6984" y="7933"/>
                </a:lnTo>
                <a:lnTo>
                  <a:pt x="6594" y="8274"/>
                </a:lnTo>
                <a:lnTo>
                  <a:pt x="6229" y="8639"/>
                </a:lnTo>
                <a:lnTo>
                  <a:pt x="5864" y="9004"/>
                </a:lnTo>
                <a:lnTo>
                  <a:pt x="5183" y="9782"/>
                </a:lnTo>
                <a:lnTo>
                  <a:pt x="4502" y="10537"/>
                </a:lnTo>
                <a:lnTo>
                  <a:pt x="4137" y="10902"/>
                </a:lnTo>
                <a:lnTo>
                  <a:pt x="3772" y="11242"/>
                </a:lnTo>
                <a:lnTo>
                  <a:pt x="3115" y="11802"/>
                </a:lnTo>
                <a:lnTo>
                  <a:pt x="2799" y="12118"/>
                </a:lnTo>
                <a:lnTo>
                  <a:pt x="2507" y="12434"/>
                </a:lnTo>
                <a:lnTo>
                  <a:pt x="2263" y="12702"/>
                </a:lnTo>
                <a:lnTo>
                  <a:pt x="2166" y="12848"/>
                </a:lnTo>
                <a:lnTo>
                  <a:pt x="2069" y="13018"/>
                </a:lnTo>
                <a:lnTo>
                  <a:pt x="1850" y="12824"/>
                </a:lnTo>
                <a:lnTo>
                  <a:pt x="1460" y="12459"/>
                </a:lnTo>
                <a:lnTo>
                  <a:pt x="1266" y="12264"/>
                </a:lnTo>
                <a:lnTo>
                  <a:pt x="1047" y="12118"/>
                </a:lnTo>
                <a:lnTo>
                  <a:pt x="1047" y="12070"/>
                </a:lnTo>
                <a:lnTo>
                  <a:pt x="1193" y="11997"/>
                </a:lnTo>
                <a:lnTo>
                  <a:pt x="1339" y="11924"/>
                </a:lnTo>
                <a:lnTo>
                  <a:pt x="1460" y="11826"/>
                </a:lnTo>
                <a:lnTo>
                  <a:pt x="1582" y="11705"/>
                </a:lnTo>
                <a:lnTo>
                  <a:pt x="2020" y="11218"/>
                </a:lnTo>
                <a:lnTo>
                  <a:pt x="2385" y="10853"/>
                </a:lnTo>
                <a:lnTo>
                  <a:pt x="2774" y="10537"/>
                </a:lnTo>
                <a:lnTo>
                  <a:pt x="3577" y="9880"/>
                </a:lnTo>
                <a:lnTo>
                  <a:pt x="3942" y="9539"/>
                </a:lnTo>
                <a:lnTo>
                  <a:pt x="4307" y="9198"/>
                </a:lnTo>
                <a:lnTo>
                  <a:pt x="5037" y="8468"/>
                </a:lnTo>
                <a:lnTo>
                  <a:pt x="5718" y="7738"/>
                </a:lnTo>
                <a:lnTo>
                  <a:pt x="6400" y="7008"/>
                </a:lnTo>
                <a:lnTo>
                  <a:pt x="7081" y="6303"/>
                </a:lnTo>
                <a:lnTo>
                  <a:pt x="7787" y="5621"/>
                </a:lnTo>
                <a:lnTo>
                  <a:pt x="8468" y="4940"/>
                </a:lnTo>
                <a:lnTo>
                  <a:pt x="9149" y="4259"/>
                </a:lnTo>
                <a:lnTo>
                  <a:pt x="10074" y="3261"/>
                </a:lnTo>
                <a:lnTo>
                  <a:pt x="10561" y="2775"/>
                </a:lnTo>
                <a:lnTo>
                  <a:pt x="11047" y="2312"/>
                </a:lnTo>
                <a:close/>
                <a:moveTo>
                  <a:pt x="7154" y="11997"/>
                </a:moveTo>
                <a:lnTo>
                  <a:pt x="7203" y="12094"/>
                </a:lnTo>
                <a:lnTo>
                  <a:pt x="7251" y="12167"/>
                </a:lnTo>
                <a:lnTo>
                  <a:pt x="7422" y="12386"/>
                </a:lnTo>
                <a:lnTo>
                  <a:pt x="7592" y="12580"/>
                </a:lnTo>
                <a:lnTo>
                  <a:pt x="7884" y="12872"/>
                </a:lnTo>
                <a:lnTo>
                  <a:pt x="8030" y="12994"/>
                </a:lnTo>
                <a:lnTo>
                  <a:pt x="8200" y="13091"/>
                </a:lnTo>
                <a:lnTo>
                  <a:pt x="7835" y="13481"/>
                </a:lnTo>
                <a:lnTo>
                  <a:pt x="7811" y="13432"/>
                </a:lnTo>
                <a:lnTo>
                  <a:pt x="7787" y="13408"/>
                </a:lnTo>
                <a:lnTo>
                  <a:pt x="7616" y="13262"/>
                </a:lnTo>
                <a:lnTo>
                  <a:pt x="7446" y="13140"/>
                </a:lnTo>
                <a:lnTo>
                  <a:pt x="7251" y="13018"/>
                </a:lnTo>
                <a:lnTo>
                  <a:pt x="7057" y="12872"/>
                </a:lnTo>
                <a:lnTo>
                  <a:pt x="6716" y="12580"/>
                </a:lnTo>
                <a:lnTo>
                  <a:pt x="6643" y="12532"/>
                </a:lnTo>
                <a:lnTo>
                  <a:pt x="6594" y="12507"/>
                </a:lnTo>
                <a:lnTo>
                  <a:pt x="6862" y="12240"/>
                </a:lnTo>
                <a:lnTo>
                  <a:pt x="7154" y="11997"/>
                </a:lnTo>
                <a:close/>
                <a:moveTo>
                  <a:pt x="6424" y="12702"/>
                </a:moveTo>
                <a:lnTo>
                  <a:pt x="6448" y="12775"/>
                </a:lnTo>
                <a:lnTo>
                  <a:pt x="6473" y="12848"/>
                </a:lnTo>
                <a:lnTo>
                  <a:pt x="6667" y="13043"/>
                </a:lnTo>
                <a:lnTo>
                  <a:pt x="6862" y="13213"/>
                </a:lnTo>
                <a:lnTo>
                  <a:pt x="7032" y="13359"/>
                </a:lnTo>
                <a:lnTo>
                  <a:pt x="7227" y="13481"/>
                </a:lnTo>
                <a:lnTo>
                  <a:pt x="7446" y="13602"/>
                </a:lnTo>
                <a:lnTo>
                  <a:pt x="7568" y="13627"/>
                </a:lnTo>
                <a:lnTo>
                  <a:pt x="7689" y="13627"/>
                </a:lnTo>
                <a:lnTo>
                  <a:pt x="7470" y="13846"/>
                </a:lnTo>
                <a:lnTo>
                  <a:pt x="7300" y="14040"/>
                </a:lnTo>
                <a:lnTo>
                  <a:pt x="7276" y="14016"/>
                </a:lnTo>
                <a:lnTo>
                  <a:pt x="6911" y="13797"/>
                </a:lnTo>
                <a:lnTo>
                  <a:pt x="6570" y="13554"/>
                </a:lnTo>
                <a:lnTo>
                  <a:pt x="6302" y="13335"/>
                </a:lnTo>
                <a:lnTo>
                  <a:pt x="6035" y="13164"/>
                </a:lnTo>
                <a:lnTo>
                  <a:pt x="6108" y="13043"/>
                </a:lnTo>
                <a:lnTo>
                  <a:pt x="6424" y="12702"/>
                </a:lnTo>
                <a:close/>
                <a:moveTo>
                  <a:pt x="5889" y="13335"/>
                </a:moveTo>
                <a:lnTo>
                  <a:pt x="5962" y="13456"/>
                </a:lnTo>
                <a:lnTo>
                  <a:pt x="6059" y="13578"/>
                </a:lnTo>
                <a:lnTo>
                  <a:pt x="6278" y="13797"/>
                </a:lnTo>
                <a:lnTo>
                  <a:pt x="6643" y="14089"/>
                </a:lnTo>
                <a:lnTo>
                  <a:pt x="6813" y="14211"/>
                </a:lnTo>
                <a:lnTo>
                  <a:pt x="7032" y="14308"/>
                </a:lnTo>
                <a:lnTo>
                  <a:pt x="6692" y="14673"/>
                </a:lnTo>
                <a:lnTo>
                  <a:pt x="6619" y="14624"/>
                </a:lnTo>
                <a:lnTo>
                  <a:pt x="6497" y="14600"/>
                </a:lnTo>
                <a:lnTo>
                  <a:pt x="6375" y="14527"/>
                </a:lnTo>
                <a:lnTo>
                  <a:pt x="6254" y="14454"/>
                </a:lnTo>
                <a:lnTo>
                  <a:pt x="6132" y="14381"/>
                </a:lnTo>
                <a:lnTo>
                  <a:pt x="5913" y="14186"/>
                </a:lnTo>
                <a:lnTo>
                  <a:pt x="5718" y="14016"/>
                </a:lnTo>
                <a:lnTo>
                  <a:pt x="5597" y="13943"/>
                </a:lnTo>
                <a:lnTo>
                  <a:pt x="5451" y="13846"/>
                </a:lnTo>
                <a:lnTo>
                  <a:pt x="5889" y="13335"/>
                </a:lnTo>
                <a:close/>
                <a:moveTo>
                  <a:pt x="12191" y="3553"/>
                </a:moveTo>
                <a:lnTo>
                  <a:pt x="12653" y="4040"/>
                </a:lnTo>
                <a:lnTo>
                  <a:pt x="13432" y="4916"/>
                </a:lnTo>
                <a:lnTo>
                  <a:pt x="13164" y="5208"/>
                </a:lnTo>
                <a:lnTo>
                  <a:pt x="12896" y="5500"/>
                </a:lnTo>
                <a:lnTo>
                  <a:pt x="12361" y="6108"/>
                </a:lnTo>
                <a:lnTo>
                  <a:pt x="12045" y="6424"/>
                </a:lnTo>
                <a:lnTo>
                  <a:pt x="11729" y="6716"/>
                </a:lnTo>
                <a:lnTo>
                  <a:pt x="11388" y="7008"/>
                </a:lnTo>
                <a:lnTo>
                  <a:pt x="11047" y="7300"/>
                </a:lnTo>
                <a:lnTo>
                  <a:pt x="10731" y="7617"/>
                </a:lnTo>
                <a:lnTo>
                  <a:pt x="10415" y="7957"/>
                </a:lnTo>
                <a:lnTo>
                  <a:pt x="9806" y="8687"/>
                </a:lnTo>
                <a:lnTo>
                  <a:pt x="9247" y="9417"/>
                </a:lnTo>
                <a:lnTo>
                  <a:pt x="8638" y="10147"/>
                </a:lnTo>
                <a:lnTo>
                  <a:pt x="8346" y="10464"/>
                </a:lnTo>
                <a:lnTo>
                  <a:pt x="8006" y="10756"/>
                </a:lnTo>
                <a:lnTo>
                  <a:pt x="7324" y="11340"/>
                </a:lnTo>
                <a:lnTo>
                  <a:pt x="6643" y="11899"/>
                </a:lnTo>
                <a:lnTo>
                  <a:pt x="6302" y="12191"/>
                </a:lnTo>
                <a:lnTo>
                  <a:pt x="6010" y="12532"/>
                </a:lnTo>
                <a:lnTo>
                  <a:pt x="5475" y="13164"/>
                </a:lnTo>
                <a:lnTo>
                  <a:pt x="4940" y="13773"/>
                </a:lnTo>
                <a:lnTo>
                  <a:pt x="4672" y="14016"/>
                </a:lnTo>
                <a:lnTo>
                  <a:pt x="4404" y="14235"/>
                </a:lnTo>
                <a:lnTo>
                  <a:pt x="4137" y="14454"/>
                </a:lnTo>
                <a:lnTo>
                  <a:pt x="4015" y="14600"/>
                </a:lnTo>
                <a:lnTo>
                  <a:pt x="3918" y="14722"/>
                </a:lnTo>
                <a:lnTo>
                  <a:pt x="3480" y="14284"/>
                </a:lnTo>
                <a:lnTo>
                  <a:pt x="3042" y="13846"/>
                </a:lnTo>
                <a:lnTo>
                  <a:pt x="2361" y="13262"/>
                </a:lnTo>
                <a:lnTo>
                  <a:pt x="2482" y="13164"/>
                </a:lnTo>
                <a:lnTo>
                  <a:pt x="2604" y="13043"/>
                </a:lnTo>
                <a:lnTo>
                  <a:pt x="2774" y="12799"/>
                </a:lnTo>
                <a:lnTo>
                  <a:pt x="3066" y="12507"/>
                </a:lnTo>
                <a:lnTo>
                  <a:pt x="3358" y="12216"/>
                </a:lnTo>
                <a:lnTo>
                  <a:pt x="3967" y="11680"/>
                </a:lnTo>
                <a:lnTo>
                  <a:pt x="4380" y="11315"/>
                </a:lnTo>
                <a:lnTo>
                  <a:pt x="4745" y="10950"/>
                </a:lnTo>
                <a:lnTo>
                  <a:pt x="5475" y="10172"/>
                </a:lnTo>
                <a:lnTo>
                  <a:pt x="6181" y="9393"/>
                </a:lnTo>
                <a:lnTo>
                  <a:pt x="6546" y="9004"/>
                </a:lnTo>
                <a:lnTo>
                  <a:pt x="6935" y="8614"/>
                </a:lnTo>
                <a:lnTo>
                  <a:pt x="7324" y="8274"/>
                </a:lnTo>
                <a:lnTo>
                  <a:pt x="7714" y="7933"/>
                </a:lnTo>
                <a:lnTo>
                  <a:pt x="8517" y="7276"/>
                </a:lnTo>
                <a:lnTo>
                  <a:pt x="8857" y="6935"/>
                </a:lnTo>
                <a:lnTo>
                  <a:pt x="9198" y="6595"/>
                </a:lnTo>
                <a:lnTo>
                  <a:pt x="9514" y="6205"/>
                </a:lnTo>
                <a:lnTo>
                  <a:pt x="9831" y="5840"/>
                </a:lnTo>
                <a:lnTo>
                  <a:pt x="10171" y="5427"/>
                </a:lnTo>
                <a:lnTo>
                  <a:pt x="10488" y="5062"/>
                </a:lnTo>
                <a:lnTo>
                  <a:pt x="10853" y="4697"/>
                </a:lnTo>
                <a:lnTo>
                  <a:pt x="11242" y="4356"/>
                </a:lnTo>
                <a:lnTo>
                  <a:pt x="11729" y="3967"/>
                </a:lnTo>
                <a:lnTo>
                  <a:pt x="11972" y="3772"/>
                </a:lnTo>
                <a:lnTo>
                  <a:pt x="12191" y="3553"/>
                </a:lnTo>
                <a:close/>
                <a:moveTo>
                  <a:pt x="5232" y="14065"/>
                </a:moveTo>
                <a:lnTo>
                  <a:pt x="5353" y="14186"/>
                </a:lnTo>
                <a:lnTo>
                  <a:pt x="5451" y="14308"/>
                </a:lnTo>
                <a:lnTo>
                  <a:pt x="5645" y="14454"/>
                </a:lnTo>
                <a:lnTo>
                  <a:pt x="5816" y="14624"/>
                </a:lnTo>
                <a:lnTo>
                  <a:pt x="5986" y="14770"/>
                </a:lnTo>
                <a:lnTo>
                  <a:pt x="6181" y="14892"/>
                </a:lnTo>
                <a:lnTo>
                  <a:pt x="6375" y="14989"/>
                </a:lnTo>
                <a:lnTo>
                  <a:pt x="6108" y="15281"/>
                </a:lnTo>
                <a:lnTo>
                  <a:pt x="5937" y="15452"/>
                </a:lnTo>
                <a:lnTo>
                  <a:pt x="5937" y="15403"/>
                </a:lnTo>
                <a:lnTo>
                  <a:pt x="5889" y="15354"/>
                </a:lnTo>
                <a:lnTo>
                  <a:pt x="5597" y="15038"/>
                </a:lnTo>
                <a:lnTo>
                  <a:pt x="5280" y="14746"/>
                </a:lnTo>
                <a:lnTo>
                  <a:pt x="5086" y="14576"/>
                </a:lnTo>
                <a:lnTo>
                  <a:pt x="4964" y="14503"/>
                </a:lnTo>
                <a:lnTo>
                  <a:pt x="4867" y="14430"/>
                </a:lnTo>
                <a:lnTo>
                  <a:pt x="5037" y="14284"/>
                </a:lnTo>
                <a:lnTo>
                  <a:pt x="5232" y="14065"/>
                </a:lnTo>
                <a:close/>
                <a:moveTo>
                  <a:pt x="852" y="15476"/>
                </a:moveTo>
                <a:lnTo>
                  <a:pt x="974" y="15598"/>
                </a:lnTo>
                <a:lnTo>
                  <a:pt x="1412" y="16036"/>
                </a:lnTo>
                <a:lnTo>
                  <a:pt x="1363" y="16011"/>
                </a:lnTo>
                <a:lnTo>
                  <a:pt x="1290" y="15987"/>
                </a:lnTo>
                <a:lnTo>
                  <a:pt x="852" y="15476"/>
                </a:lnTo>
                <a:close/>
                <a:moveTo>
                  <a:pt x="4575" y="14673"/>
                </a:moveTo>
                <a:lnTo>
                  <a:pt x="4696" y="14795"/>
                </a:lnTo>
                <a:lnTo>
                  <a:pt x="4818" y="14892"/>
                </a:lnTo>
                <a:lnTo>
                  <a:pt x="5037" y="15087"/>
                </a:lnTo>
                <a:lnTo>
                  <a:pt x="5329" y="15354"/>
                </a:lnTo>
                <a:lnTo>
                  <a:pt x="5597" y="15622"/>
                </a:lnTo>
                <a:lnTo>
                  <a:pt x="5670" y="15671"/>
                </a:lnTo>
                <a:lnTo>
                  <a:pt x="5718" y="15671"/>
                </a:lnTo>
                <a:lnTo>
                  <a:pt x="5378" y="15987"/>
                </a:lnTo>
                <a:lnTo>
                  <a:pt x="5232" y="16109"/>
                </a:lnTo>
                <a:lnTo>
                  <a:pt x="5183" y="16060"/>
                </a:lnTo>
                <a:lnTo>
                  <a:pt x="5110" y="16036"/>
                </a:lnTo>
                <a:lnTo>
                  <a:pt x="4088" y="14916"/>
                </a:lnTo>
                <a:lnTo>
                  <a:pt x="4210" y="14868"/>
                </a:lnTo>
                <a:lnTo>
                  <a:pt x="4331" y="14819"/>
                </a:lnTo>
                <a:lnTo>
                  <a:pt x="4453" y="14746"/>
                </a:lnTo>
                <a:lnTo>
                  <a:pt x="4575" y="14673"/>
                </a:lnTo>
                <a:close/>
                <a:moveTo>
                  <a:pt x="755" y="16230"/>
                </a:moveTo>
                <a:lnTo>
                  <a:pt x="1071" y="16498"/>
                </a:lnTo>
                <a:lnTo>
                  <a:pt x="1071" y="16522"/>
                </a:lnTo>
                <a:lnTo>
                  <a:pt x="998" y="16474"/>
                </a:lnTo>
                <a:lnTo>
                  <a:pt x="925" y="16449"/>
                </a:lnTo>
                <a:lnTo>
                  <a:pt x="852" y="16376"/>
                </a:lnTo>
                <a:lnTo>
                  <a:pt x="755" y="16230"/>
                </a:lnTo>
                <a:close/>
                <a:moveTo>
                  <a:pt x="1047" y="12532"/>
                </a:moveTo>
                <a:lnTo>
                  <a:pt x="1168" y="12678"/>
                </a:lnTo>
                <a:lnTo>
                  <a:pt x="1314" y="12824"/>
                </a:lnTo>
                <a:lnTo>
                  <a:pt x="1582" y="13067"/>
                </a:lnTo>
                <a:lnTo>
                  <a:pt x="2166" y="13602"/>
                </a:lnTo>
                <a:lnTo>
                  <a:pt x="2750" y="14113"/>
                </a:lnTo>
                <a:lnTo>
                  <a:pt x="3018" y="14357"/>
                </a:lnTo>
                <a:lnTo>
                  <a:pt x="3261" y="14600"/>
                </a:lnTo>
                <a:lnTo>
                  <a:pt x="3723" y="15135"/>
                </a:lnTo>
                <a:lnTo>
                  <a:pt x="4185" y="15646"/>
                </a:lnTo>
                <a:lnTo>
                  <a:pt x="4672" y="16157"/>
                </a:lnTo>
                <a:lnTo>
                  <a:pt x="4404" y="16230"/>
                </a:lnTo>
                <a:lnTo>
                  <a:pt x="4112" y="16303"/>
                </a:lnTo>
                <a:lnTo>
                  <a:pt x="3553" y="16376"/>
                </a:lnTo>
                <a:lnTo>
                  <a:pt x="2969" y="16425"/>
                </a:lnTo>
                <a:lnTo>
                  <a:pt x="2409" y="16498"/>
                </a:lnTo>
                <a:lnTo>
                  <a:pt x="2288" y="16522"/>
                </a:lnTo>
                <a:lnTo>
                  <a:pt x="2263" y="16474"/>
                </a:lnTo>
                <a:lnTo>
                  <a:pt x="2142" y="16230"/>
                </a:lnTo>
                <a:lnTo>
                  <a:pt x="1996" y="16011"/>
                </a:lnTo>
                <a:lnTo>
                  <a:pt x="1801" y="15792"/>
                </a:lnTo>
                <a:lnTo>
                  <a:pt x="1606" y="15598"/>
                </a:lnTo>
                <a:lnTo>
                  <a:pt x="1168" y="15233"/>
                </a:lnTo>
                <a:lnTo>
                  <a:pt x="730" y="14892"/>
                </a:lnTo>
                <a:lnTo>
                  <a:pt x="779" y="14600"/>
                </a:lnTo>
                <a:lnTo>
                  <a:pt x="925" y="13262"/>
                </a:lnTo>
                <a:lnTo>
                  <a:pt x="1047" y="12532"/>
                </a:lnTo>
                <a:close/>
                <a:moveTo>
                  <a:pt x="1436" y="16644"/>
                </a:moveTo>
                <a:lnTo>
                  <a:pt x="1533" y="16717"/>
                </a:lnTo>
                <a:lnTo>
                  <a:pt x="1387" y="16741"/>
                </a:lnTo>
                <a:lnTo>
                  <a:pt x="1436" y="16644"/>
                </a:lnTo>
                <a:close/>
                <a:moveTo>
                  <a:pt x="536" y="16741"/>
                </a:moveTo>
                <a:lnTo>
                  <a:pt x="584" y="16766"/>
                </a:lnTo>
                <a:lnTo>
                  <a:pt x="609" y="16766"/>
                </a:lnTo>
                <a:lnTo>
                  <a:pt x="682" y="16814"/>
                </a:lnTo>
                <a:lnTo>
                  <a:pt x="779" y="16839"/>
                </a:lnTo>
                <a:lnTo>
                  <a:pt x="876" y="16839"/>
                </a:lnTo>
                <a:lnTo>
                  <a:pt x="974" y="16814"/>
                </a:lnTo>
                <a:lnTo>
                  <a:pt x="974" y="16839"/>
                </a:lnTo>
                <a:lnTo>
                  <a:pt x="755" y="16887"/>
                </a:lnTo>
                <a:lnTo>
                  <a:pt x="511" y="16936"/>
                </a:lnTo>
                <a:lnTo>
                  <a:pt x="536" y="16741"/>
                </a:lnTo>
                <a:close/>
                <a:moveTo>
                  <a:pt x="13967" y="1"/>
                </a:moveTo>
                <a:lnTo>
                  <a:pt x="13602" y="25"/>
                </a:lnTo>
                <a:lnTo>
                  <a:pt x="13261" y="74"/>
                </a:lnTo>
                <a:lnTo>
                  <a:pt x="12945" y="195"/>
                </a:lnTo>
                <a:lnTo>
                  <a:pt x="12629" y="341"/>
                </a:lnTo>
                <a:lnTo>
                  <a:pt x="12337" y="560"/>
                </a:lnTo>
                <a:lnTo>
                  <a:pt x="12021" y="828"/>
                </a:lnTo>
                <a:lnTo>
                  <a:pt x="11875" y="974"/>
                </a:lnTo>
                <a:lnTo>
                  <a:pt x="11826" y="1071"/>
                </a:lnTo>
                <a:lnTo>
                  <a:pt x="11777" y="1169"/>
                </a:lnTo>
                <a:lnTo>
                  <a:pt x="11704" y="1193"/>
                </a:lnTo>
                <a:lnTo>
                  <a:pt x="11339" y="1485"/>
                </a:lnTo>
                <a:lnTo>
                  <a:pt x="10999" y="1777"/>
                </a:lnTo>
                <a:lnTo>
                  <a:pt x="10317" y="2385"/>
                </a:lnTo>
                <a:lnTo>
                  <a:pt x="9685" y="3042"/>
                </a:lnTo>
                <a:lnTo>
                  <a:pt x="9052" y="3699"/>
                </a:lnTo>
                <a:lnTo>
                  <a:pt x="8395" y="4405"/>
                </a:lnTo>
                <a:lnTo>
                  <a:pt x="7714" y="5086"/>
                </a:lnTo>
                <a:lnTo>
                  <a:pt x="7032" y="5743"/>
                </a:lnTo>
                <a:lnTo>
                  <a:pt x="6351" y="6449"/>
                </a:lnTo>
                <a:lnTo>
                  <a:pt x="4964" y="7933"/>
                </a:lnTo>
                <a:lnTo>
                  <a:pt x="4258" y="8663"/>
                </a:lnTo>
                <a:lnTo>
                  <a:pt x="3894" y="9004"/>
                </a:lnTo>
                <a:lnTo>
                  <a:pt x="3529" y="9344"/>
                </a:lnTo>
                <a:lnTo>
                  <a:pt x="2190" y="10537"/>
                </a:lnTo>
                <a:lnTo>
                  <a:pt x="1558" y="11145"/>
                </a:lnTo>
                <a:lnTo>
                  <a:pt x="925" y="11778"/>
                </a:lnTo>
                <a:lnTo>
                  <a:pt x="876" y="11753"/>
                </a:lnTo>
                <a:lnTo>
                  <a:pt x="803" y="11778"/>
                </a:lnTo>
                <a:lnTo>
                  <a:pt x="755" y="11802"/>
                </a:lnTo>
                <a:lnTo>
                  <a:pt x="706" y="11851"/>
                </a:lnTo>
                <a:lnTo>
                  <a:pt x="609" y="12118"/>
                </a:lnTo>
                <a:lnTo>
                  <a:pt x="511" y="12386"/>
                </a:lnTo>
                <a:lnTo>
                  <a:pt x="463" y="12702"/>
                </a:lnTo>
                <a:lnTo>
                  <a:pt x="414" y="12994"/>
                </a:lnTo>
                <a:lnTo>
                  <a:pt x="365" y="13627"/>
                </a:lnTo>
                <a:lnTo>
                  <a:pt x="292" y="14211"/>
                </a:lnTo>
                <a:lnTo>
                  <a:pt x="98" y="15646"/>
                </a:lnTo>
                <a:lnTo>
                  <a:pt x="25" y="16376"/>
                </a:lnTo>
                <a:lnTo>
                  <a:pt x="0" y="16717"/>
                </a:lnTo>
                <a:lnTo>
                  <a:pt x="0" y="17082"/>
                </a:lnTo>
                <a:lnTo>
                  <a:pt x="0" y="17155"/>
                </a:lnTo>
                <a:lnTo>
                  <a:pt x="25" y="17204"/>
                </a:lnTo>
                <a:lnTo>
                  <a:pt x="122" y="17277"/>
                </a:lnTo>
                <a:lnTo>
                  <a:pt x="219" y="17325"/>
                </a:lnTo>
                <a:lnTo>
                  <a:pt x="341" y="17325"/>
                </a:lnTo>
                <a:lnTo>
                  <a:pt x="438" y="17350"/>
                </a:lnTo>
                <a:lnTo>
                  <a:pt x="560" y="17374"/>
                </a:lnTo>
                <a:lnTo>
                  <a:pt x="803" y="17398"/>
                </a:lnTo>
                <a:lnTo>
                  <a:pt x="1047" y="17350"/>
                </a:lnTo>
                <a:lnTo>
                  <a:pt x="1339" y="17301"/>
                </a:lnTo>
                <a:lnTo>
                  <a:pt x="1874" y="17131"/>
                </a:lnTo>
                <a:lnTo>
                  <a:pt x="2312" y="17009"/>
                </a:lnTo>
                <a:lnTo>
                  <a:pt x="2677" y="16936"/>
                </a:lnTo>
                <a:lnTo>
                  <a:pt x="3018" y="16887"/>
                </a:lnTo>
                <a:lnTo>
                  <a:pt x="3723" y="16839"/>
                </a:lnTo>
                <a:lnTo>
                  <a:pt x="4088" y="16790"/>
                </a:lnTo>
                <a:lnTo>
                  <a:pt x="4429" y="16741"/>
                </a:lnTo>
                <a:lnTo>
                  <a:pt x="4769" y="16644"/>
                </a:lnTo>
                <a:lnTo>
                  <a:pt x="5110" y="16522"/>
                </a:lnTo>
                <a:lnTo>
                  <a:pt x="5159" y="16498"/>
                </a:lnTo>
                <a:lnTo>
                  <a:pt x="5207" y="16449"/>
                </a:lnTo>
                <a:lnTo>
                  <a:pt x="5353" y="16401"/>
                </a:lnTo>
                <a:lnTo>
                  <a:pt x="5499" y="16328"/>
                </a:lnTo>
                <a:lnTo>
                  <a:pt x="5645" y="16255"/>
                </a:lnTo>
                <a:lnTo>
                  <a:pt x="5791" y="16133"/>
                </a:lnTo>
                <a:lnTo>
                  <a:pt x="6035" y="15890"/>
                </a:lnTo>
                <a:lnTo>
                  <a:pt x="6254" y="15671"/>
                </a:lnTo>
                <a:lnTo>
                  <a:pt x="6959" y="14965"/>
                </a:lnTo>
                <a:lnTo>
                  <a:pt x="7641" y="14284"/>
                </a:lnTo>
                <a:lnTo>
                  <a:pt x="9101" y="12824"/>
                </a:lnTo>
                <a:lnTo>
                  <a:pt x="10536" y="11364"/>
                </a:lnTo>
                <a:lnTo>
                  <a:pt x="11218" y="10658"/>
                </a:lnTo>
                <a:lnTo>
                  <a:pt x="11875" y="9904"/>
                </a:lnTo>
                <a:lnTo>
                  <a:pt x="12531" y="9174"/>
                </a:lnTo>
                <a:lnTo>
                  <a:pt x="13213" y="8444"/>
                </a:lnTo>
                <a:lnTo>
                  <a:pt x="13870" y="7811"/>
                </a:lnTo>
                <a:lnTo>
                  <a:pt x="14527" y="7179"/>
                </a:lnTo>
                <a:lnTo>
                  <a:pt x="15184" y="6522"/>
                </a:lnTo>
                <a:lnTo>
                  <a:pt x="15500" y="6205"/>
                </a:lnTo>
                <a:lnTo>
                  <a:pt x="15816" y="5840"/>
                </a:lnTo>
                <a:lnTo>
                  <a:pt x="15889" y="5792"/>
                </a:lnTo>
                <a:lnTo>
                  <a:pt x="15987" y="5767"/>
                </a:lnTo>
                <a:lnTo>
                  <a:pt x="16060" y="5694"/>
                </a:lnTo>
                <a:lnTo>
                  <a:pt x="16108" y="5621"/>
                </a:lnTo>
                <a:lnTo>
                  <a:pt x="16133" y="5524"/>
                </a:lnTo>
                <a:lnTo>
                  <a:pt x="16376" y="5208"/>
                </a:lnTo>
                <a:lnTo>
                  <a:pt x="16595" y="4891"/>
                </a:lnTo>
                <a:lnTo>
                  <a:pt x="16814" y="4551"/>
                </a:lnTo>
                <a:lnTo>
                  <a:pt x="16984" y="4210"/>
                </a:lnTo>
                <a:lnTo>
                  <a:pt x="17106" y="3845"/>
                </a:lnTo>
                <a:lnTo>
                  <a:pt x="17203" y="3480"/>
                </a:lnTo>
                <a:lnTo>
                  <a:pt x="17228" y="3140"/>
                </a:lnTo>
                <a:lnTo>
                  <a:pt x="17203" y="2799"/>
                </a:lnTo>
                <a:lnTo>
                  <a:pt x="17130" y="2458"/>
                </a:lnTo>
                <a:lnTo>
                  <a:pt x="17009" y="2142"/>
                </a:lnTo>
                <a:lnTo>
                  <a:pt x="16863" y="1826"/>
                </a:lnTo>
                <a:lnTo>
                  <a:pt x="16668" y="1534"/>
                </a:lnTo>
                <a:lnTo>
                  <a:pt x="16449" y="1266"/>
                </a:lnTo>
                <a:lnTo>
                  <a:pt x="16230" y="998"/>
                </a:lnTo>
                <a:lnTo>
                  <a:pt x="15962" y="779"/>
                </a:lnTo>
                <a:lnTo>
                  <a:pt x="15670" y="560"/>
                </a:lnTo>
                <a:lnTo>
                  <a:pt x="15354" y="390"/>
                </a:lnTo>
                <a:lnTo>
                  <a:pt x="15013" y="244"/>
                </a:lnTo>
                <a:lnTo>
                  <a:pt x="14673" y="122"/>
                </a:lnTo>
                <a:lnTo>
                  <a:pt x="14332" y="49"/>
                </a:lnTo>
                <a:lnTo>
                  <a:pt x="139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g209ace707ea_0_0"/>
          <p:cNvSpPr txBox="1"/>
          <p:nvPr/>
        </p:nvSpPr>
        <p:spPr>
          <a:xfrm>
            <a:off x="7151000" y="905100"/>
            <a:ext cx="19389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 sz="1100">
                <a:solidFill>
                  <a:schemeClr val="lt1"/>
                </a:solidFill>
              </a:rPr>
              <a:t>Соколова Анна, Москва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Программирование на sql и Python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163" name="Google Shape;163;g209ace707ea_0_0"/>
          <p:cNvSpPr txBox="1"/>
          <p:nvPr/>
        </p:nvSpPr>
        <p:spPr>
          <a:xfrm>
            <a:off x="3658800" y="4078000"/>
            <a:ext cx="21069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Васин Кирилл, Москва</a:t>
            </a:r>
            <a:endParaRPr b="0" i="0" sz="12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Программирование Python + Project Manager, </a:t>
            </a:r>
            <a:endParaRPr b="0" i="0" sz="12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4" name="Google Shape;164;g209ace707ea_0_0"/>
          <p:cNvSpPr txBox="1"/>
          <p:nvPr/>
        </p:nvSpPr>
        <p:spPr>
          <a:xfrm>
            <a:off x="1747450" y="897300"/>
            <a:ext cx="3000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Зеленова Мария, Москва</a:t>
            </a:r>
            <a:endParaRPr b="0" i="0" sz="12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Программирование на sql </a:t>
            </a:r>
            <a:endParaRPr b="0" i="0" sz="12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и Python, Team management</a:t>
            </a:r>
            <a:endParaRPr b="0" i="0" sz="12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5" name="Google Shape;165;g209ace707ea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9925" y="897300"/>
            <a:ext cx="1334925" cy="133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g209ace707ea_0_0"/>
          <p:cNvPicPr preferRelativeResize="0"/>
          <p:nvPr/>
        </p:nvPicPr>
        <p:blipFill rotWithShape="1">
          <a:blip r:embed="rId4">
            <a:alphaModFix/>
          </a:blip>
          <a:srcRect b="0" l="6956" r="35884" t="12495"/>
          <a:stretch/>
        </p:blipFill>
        <p:spPr>
          <a:xfrm>
            <a:off x="5816800" y="3347100"/>
            <a:ext cx="1706925" cy="146981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g209ace707ea_0_0"/>
          <p:cNvSpPr txBox="1"/>
          <p:nvPr/>
        </p:nvSpPr>
        <p:spPr>
          <a:xfrm>
            <a:off x="386755" y="4297700"/>
            <a:ext cx="25260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lt1"/>
                </a:solidFill>
              </a:rPr>
              <a:t>Зеленов Александр, Москва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lt1"/>
                </a:solidFill>
              </a:rPr>
              <a:t>Разработчик, JavaScript, TypeScript, Python, Java, Kotlin, SQ</a:t>
            </a:r>
            <a:endParaRPr sz="1100">
              <a:solidFill>
                <a:schemeClr val="lt1"/>
              </a:solidFill>
            </a:endParaRPr>
          </a:p>
        </p:txBody>
      </p:sp>
      <p:pic>
        <p:nvPicPr>
          <p:cNvPr id="168" name="Google Shape;168;g209ace707ea_0_0"/>
          <p:cNvPicPr preferRelativeResize="0"/>
          <p:nvPr/>
        </p:nvPicPr>
        <p:blipFill rotWithShape="1">
          <a:blip r:embed="rId5">
            <a:alphaModFix/>
          </a:blip>
          <a:srcRect b="0" l="30886" r="0" t="34391"/>
          <a:stretch/>
        </p:blipFill>
        <p:spPr>
          <a:xfrm>
            <a:off x="5713075" y="753250"/>
            <a:ext cx="1334926" cy="1689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g209ace707ea_0_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953001" y="1742325"/>
            <a:ext cx="1607032" cy="1756101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g209ace707ea_0_0"/>
          <p:cNvSpPr txBox="1"/>
          <p:nvPr/>
        </p:nvSpPr>
        <p:spPr>
          <a:xfrm>
            <a:off x="4475200" y="2523400"/>
            <a:ext cx="25728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Екатерина </a:t>
            </a:r>
            <a:r>
              <a:rPr lang="en" sz="11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Аношина</a:t>
            </a:r>
            <a:r>
              <a:rPr b="0" i="0" lang="en" sz="1100" u="none" cap="none" strike="noStrik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, Москва</a:t>
            </a:r>
            <a:br>
              <a:rPr b="0" i="0" lang="en" sz="1100" u="none" cap="none" strike="noStrik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</a:br>
            <a:r>
              <a:rPr b="0" i="0" lang="en" sz="1100" u="none" cap="none" strike="noStrik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Программирование Python, PyQt</a:t>
            </a:r>
            <a:r>
              <a:rPr lang="en" sz="11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 </a:t>
            </a:r>
            <a:r>
              <a:rPr b="0" i="0" lang="en" sz="1100" u="none" cap="none" strike="noStrik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UI/UX</a:t>
            </a:r>
            <a:endParaRPr b="0" i="0" sz="1100" u="none" cap="none" strike="noStrike">
              <a:solidFill>
                <a:schemeClr val="lt1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pic>
        <p:nvPicPr>
          <p:cNvPr id="171" name="Google Shape;171;g209ace707ea_0_0"/>
          <p:cNvPicPr preferRelativeResize="0"/>
          <p:nvPr/>
        </p:nvPicPr>
        <p:blipFill rotWithShape="1">
          <a:blip r:embed="rId7">
            <a:alphaModFix/>
          </a:blip>
          <a:srcRect b="39016" l="16095" r="-62551" t="-55798"/>
          <a:stretch/>
        </p:blipFill>
        <p:spPr>
          <a:xfrm>
            <a:off x="240025" y="1432525"/>
            <a:ext cx="4094576" cy="279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g209ace707ea_0_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624402" y="3347100"/>
            <a:ext cx="1251763" cy="1469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29bb0b8a3a_0_17"/>
          <p:cNvSpPr txBox="1"/>
          <p:nvPr>
            <p:ph idx="12" type="sldNum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6" name="Google Shape;76;g229bb0b8a3a_0_17"/>
          <p:cNvSpPr txBox="1"/>
          <p:nvPr/>
        </p:nvSpPr>
        <p:spPr>
          <a:xfrm>
            <a:off x="132000" y="69925"/>
            <a:ext cx="888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Программное обеспечение для предиктивной аналитики Silver Fox</a:t>
            </a:r>
            <a:r>
              <a:rPr b="1" lang="en" sz="18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 </a:t>
            </a:r>
            <a:endParaRPr b="1" sz="1800"/>
          </a:p>
        </p:txBody>
      </p:sp>
      <p:pic>
        <p:nvPicPr>
          <p:cNvPr id="77" name="Google Shape;77;g229bb0b8a3a_0_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550" y="888875"/>
            <a:ext cx="8359450" cy="3752699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g229bb0b8a3a_0_17"/>
          <p:cNvSpPr txBox="1"/>
          <p:nvPr/>
        </p:nvSpPr>
        <p:spPr>
          <a:xfrm>
            <a:off x="6656675" y="2509525"/>
            <a:ext cx="215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sp>
        <p:nvSpPr>
          <p:cNvPr id="79" name="Google Shape;79;g229bb0b8a3a_0_17"/>
          <p:cNvSpPr txBox="1"/>
          <p:nvPr/>
        </p:nvSpPr>
        <p:spPr>
          <a:xfrm>
            <a:off x="3305825" y="2186275"/>
            <a:ext cx="38652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ПО предназначено для определения нечастых и неочевидных, но значимых зависимостей в данных продаж </a:t>
            </a:r>
            <a:endParaRPr>
              <a:solidFill>
                <a:schemeClr val="lt1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sp>
        <p:nvSpPr>
          <p:cNvPr id="80" name="Google Shape;80;g229bb0b8a3a_0_17"/>
          <p:cNvSpPr txBox="1"/>
          <p:nvPr/>
        </p:nvSpPr>
        <p:spPr>
          <a:xfrm>
            <a:off x="3915175" y="1642250"/>
            <a:ext cx="236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К</a:t>
            </a:r>
            <a:r>
              <a:rPr b="1" lang="en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онцепция продукта</a:t>
            </a:r>
            <a:endParaRPr b="1">
              <a:latin typeface="Cousine"/>
              <a:ea typeface="Cousine"/>
              <a:cs typeface="Cousine"/>
              <a:sym typeface="Cousine"/>
            </a:endParaRPr>
          </a:p>
        </p:txBody>
      </p:sp>
      <p:pic>
        <p:nvPicPr>
          <p:cNvPr id="81" name="Google Shape;81;g229bb0b8a3a_0_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4425" y="2329225"/>
            <a:ext cx="644449" cy="48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29d4c2e61f_0_19"/>
          <p:cNvSpPr txBox="1"/>
          <p:nvPr>
            <p:ph type="title"/>
          </p:nvPr>
        </p:nvSpPr>
        <p:spPr>
          <a:xfrm>
            <a:off x="345205" y="207007"/>
            <a:ext cx="8229600" cy="41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Функционал Silver Fox: п</a:t>
            </a:r>
            <a:r>
              <a:rPr lang="en"/>
              <a:t>редиктивная аналитика продаж</a:t>
            </a:r>
            <a:endParaRPr/>
          </a:p>
        </p:txBody>
      </p:sp>
      <p:sp>
        <p:nvSpPr>
          <p:cNvPr id="87" name="Google Shape;87;g229d4c2e61f_0_19"/>
          <p:cNvSpPr txBox="1"/>
          <p:nvPr>
            <p:ph idx="12" type="sldNum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8" name="Google Shape;88;g229d4c2e61f_0_19"/>
          <p:cNvSpPr txBox="1"/>
          <p:nvPr/>
        </p:nvSpPr>
        <p:spPr>
          <a:xfrm>
            <a:off x="289700" y="1287325"/>
            <a:ext cx="3116100" cy="35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sine"/>
              <a:buChar char="●"/>
            </a:pPr>
            <a:r>
              <a:rPr lang="en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Модель машинного обучения для анализа временных рядов</a:t>
            </a:r>
            <a:endParaRPr>
              <a:solidFill>
                <a:schemeClr val="lt1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ARIMA </a:t>
            </a:r>
            <a:endParaRPr>
              <a:solidFill>
                <a:schemeClr val="lt1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Методы проверки стационарности данных перед подачей в модель:</a:t>
            </a:r>
            <a:r>
              <a:rPr lang="en" sz="1300">
                <a:solidFill>
                  <a:schemeClr val="lt1"/>
                </a:solidFill>
                <a:highlight>
                  <a:schemeClr val="dk1"/>
                </a:highlight>
                <a:latin typeface="Cousine"/>
                <a:ea typeface="Cousine"/>
                <a:cs typeface="Cousine"/>
                <a:sym typeface="Cousine"/>
              </a:rPr>
              <a:t>AD Fuller test и KPSS </a:t>
            </a:r>
            <a:endParaRPr sz="1000">
              <a:solidFill>
                <a:schemeClr val="lt1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Стационарность - это свойство, когда характеристики ряда (среднее, дисперсия) не меняются во времени.</a:t>
            </a:r>
            <a:endParaRPr sz="2100">
              <a:solidFill>
                <a:schemeClr val="lt1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sp>
        <p:nvSpPr>
          <p:cNvPr id="89" name="Google Shape;89;g229d4c2e61f_0_19"/>
          <p:cNvSpPr txBox="1"/>
          <p:nvPr/>
        </p:nvSpPr>
        <p:spPr>
          <a:xfrm>
            <a:off x="129950" y="791050"/>
            <a:ext cx="34356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Алгоритмы и понятия</a:t>
            </a:r>
            <a:endParaRPr b="1" sz="1500">
              <a:solidFill>
                <a:schemeClr val="lt1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sp>
        <p:nvSpPr>
          <p:cNvPr id="90" name="Google Shape;90;g229d4c2e61f_0_19"/>
          <p:cNvSpPr txBox="1"/>
          <p:nvPr>
            <p:ph type="title"/>
          </p:nvPr>
        </p:nvSpPr>
        <p:spPr>
          <a:xfrm>
            <a:off x="3996752" y="3694475"/>
            <a:ext cx="4526400" cy="41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n" sz="1200"/>
              <a:t>Использование алгоритмов по данным литературы</a:t>
            </a:r>
            <a:endParaRPr b="1" sz="1200"/>
          </a:p>
        </p:txBody>
      </p:sp>
      <p:sp>
        <p:nvSpPr>
          <p:cNvPr id="91" name="Google Shape;91;g229d4c2e61f_0_19"/>
          <p:cNvSpPr txBox="1"/>
          <p:nvPr/>
        </p:nvSpPr>
        <p:spPr>
          <a:xfrm>
            <a:off x="3725300" y="4047100"/>
            <a:ext cx="51843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</a:rPr>
              <a:t>F</a:t>
            </a:r>
            <a:r>
              <a:rPr lang="en" sz="900">
                <a:solidFill>
                  <a:schemeClr val="lt1"/>
                </a:solidFill>
              </a:rPr>
              <a:t>attah J. et al. Forecasting of demand using ARIMA model //International Journal of Engineering Business Management. – 2018. – Т. 10. – С. 1847979018808673.</a:t>
            </a:r>
            <a:endParaRPr sz="9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</a:rPr>
              <a:t>Wawale S. G. et al. Minimizing the error gap in smart framing by forecasting production and demand using ARIMA model //Journal of Food Quality. – 2022. – Т. 2022.</a:t>
            </a:r>
            <a:endParaRPr sz="900">
              <a:solidFill>
                <a:schemeClr val="lt1"/>
              </a:solidFill>
            </a:endParaRPr>
          </a:p>
        </p:txBody>
      </p:sp>
      <p:cxnSp>
        <p:nvCxnSpPr>
          <p:cNvPr id="92" name="Google Shape;92;g229d4c2e61f_0_19"/>
          <p:cNvCxnSpPr/>
          <p:nvPr/>
        </p:nvCxnSpPr>
        <p:spPr>
          <a:xfrm rot="10800000">
            <a:off x="4793825" y="3694475"/>
            <a:ext cx="2796600" cy="2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3" name="Google Shape;93;g229d4c2e61f_0_19"/>
          <p:cNvCxnSpPr>
            <a:stCxn id="89" idx="3"/>
          </p:cNvCxnSpPr>
          <p:nvPr/>
        </p:nvCxnSpPr>
        <p:spPr>
          <a:xfrm>
            <a:off x="3565550" y="998800"/>
            <a:ext cx="0" cy="373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94" name="Google Shape;94;g229d4c2e61f_0_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5289" y="1264462"/>
            <a:ext cx="5144823" cy="1785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29efe4c9a2_0_11"/>
          <p:cNvSpPr txBox="1"/>
          <p:nvPr>
            <p:ph type="title"/>
          </p:nvPr>
        </p:nvSpPr>
        <p:spPr>
          <a:xfrm>
            <a:off x="984330" y="157082"/>
            <a:ext cx="8229600" cy="41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"/>
              <a:t>Функционал Silver Fox: аналитика продаж</a:t>
            </a:r>
            <a:endParaRPr/>
          </a:p>
        </p:txBody>
      </p:sp>
      <p:sp>
        <p:nvSpPr>
          <p:cNvPr id="100" name="Google Shape;100;g229efe4c9a2_0_11"/>
          <p:cNvSpPr txBox="1"/>
          <p:nvPr>
            <p:ph idx="12" type="sldNum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1" name="Google Shape;101;g229efe4c9a2_0_11"/>
          <p:cNvSpPr txBox="1"/>
          <p:nvPr/>
        </p:nvSpPr>
        <p:spPr>
          <a:xfrm>
            <a:off x="4843038" y="710750"/>
            <a:ext cx="3952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Объемы реализации одним ИНН одного типа товара по неделям</a:t>
            </a:r>
            <a:endParaRPr>
              <a:solidFill>
                <a:schemeClr val="lt1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pic>
        <p:nvPicPr>
          <p:cNvPr id="102" name="Google Shape;102;g229efe4c9a2_0_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075" y="684525"/>
            <a:ext cx="3952824" cy="2281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g229efe4c9a2_0_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14701" y="2438692"/>
            <a:ext cx="4403925" cy="2449984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g229efe4c9a2_0_11"/>
          <p:cNvSpPr txBox="1"/>
          <p:nvPr/>
        </p:nvSpPr>
        <p:spPr>
          <a:xfrm>
            <a:off x="4643088" y="1379700"/>
            <a:ext cx="4045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Изменение цены</a:t>
            </a:r>
            <a:r>
              <a:rPr lang="en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 реализации одним ИНН одного типа товара по неделям</a:t>
            </a:r>
            <a:endParaRPr/>
          </a:p>
        </p:txBody>
      </p:sp>
      <p:sp>
        <p:nvSpPr>
          <p:cNvPr id="105" name="Google Shape;105;g229efe4c9a2_0_11"/>
          <p:cNvSpPr/>
          <p:nvPr/>
        </p:nvSpPr>
        <p:spPr>
          <a:xfrm>
            <a:off x="4434575" y="872600"/>
            <a:ext cx="328800" cy="2919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g229efe4c9a2_0_11"/>
          <p:cNvSpPr/>
          <p:nvPr/>
        </p:nvSpPr>
        <p:spPr>
          <a:xfrm rot="-5400000">
            <a:off x="6552263" y="2013750"/>
            <a:ext cx="328800" cy="2919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g229efe4c9a2_0_11"/>
          <p:cNvSpPr txBox="1"/>
          <p:nvPr/>
        </p:nvSpPr>
        <p:spPr>
          <a:xfrm>
            <a:off x="144451" y="3080300"/>
            <a:ext cx="41397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highlight>
                  <a:schemeClr val="dk1"/>
                </a:highlight>
              </a:rPr>
              <a:t>Значимость: дополнительная оценка инфляции, выявление ключевых игроков рынка, выявление востребованной продукции для регулирования производства сырья и госконтрактов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29bb0b8a3a_0_7"/>
          <p:cNvSpPr txBox="1"/>
          <p:nvPr>
            <p:ph type="title"/>
          </p:nvPr>
        </p:nvSpPr>
        <p:spPr>
          <a:xfrm>
            <a:off x="345205" y="177032"/>
            <a:ext cx="8229600" cy="41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 </a:t>
            </a:r>
            <a:r>
              <a:rPr b="1" lang="en"/>
              <a:t>Анализ продаж связанных товаров</a:t>
            </a:r>
            <a:endParaRPr b="1"/>
          </a:p>
        </p:txBody>
      </p:sp>
      <p:sp>
        <p:nvSpPr>
          <p:cNvPr id="113" name="Google Shape;113;g229bb0b8a3a_0_7"/>
          <p:cNvSpPr txBox="1"/>
          <p:nvPr>
            <p:ph idx="12" type="sldNum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4" name="Google Shape;114;g229bb0b8a3a_0_7"/>
          <p:cNvSpPr txBox="1"/>
          <p:nvPr/>
        </p:nvSpPr>
        <p:spPr>
          <a:xfrm>
            <a:off x="345200" y="885350"/>
            <a:ext cx="49479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highlight>
                  <a:schemeClr val="dk1"/>
                </a:highlight>
              </a:rPr>
              <a:t>Анализ рыночной корзины (Affinity analysis). </a:t>
            </a:r>
            <a:endParaRPr sz="1800">
              <a:solidFill>
                <a:schemeClr val="lt1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highlight>
                  <a:schemeClr val="dk1"/>
                </a:highlight>
              </a:rPr>
              <a:t>Цель: проанализировать, какие товары чаще всего покупают вместе.</a:t>
            </a:r>
            <a:endParaRPr sz="1800">
              <a:solidFill>
                <a:schemeClr val="lt1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highlight>
                  <a:schemeClr val="dk1"/>
                </a:highlight>
              </a:rPr>
              <a:t>Значимость:  возможность косвенной регуляции целевого товара государством</a:t>
            </a:r>
            <a:endParaRPr>
              <a:solidFill>
                <a:schemeClr val="lt1"/>
              </a:solidFill>
              <a:highlight>
                <a:schemeClr val="dk1"/>
              </a:highlight>
            </a:endParaRPr>
          </a:p>
        </p:txBody>
      </p:sp>
      <p:pic>
        <p:nvPicPr>
          <p:cNvPr id="115" name="Google Shape;115;g229bb0b8a3a_0_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375" y="2753275"/>
            <a:ext cx="8429349" cy="2180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g229bb0b8a3a_0_7"/>
          <p:cNvSpPr txBox="1"/>
          <p:nvPr/>
        </p:nvSpPr>
        <p:spPr>
          <a:xfrm>
            <a:off x="5421525" y="1025350"/>
            <a:ext cx="34665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highlight>
                  <a:schemeClr val="dk1"/>
                </a:highlight>
              </a:rPr>
              <a:t>Алгоритмы: </a:t>
            </a:r>
            <a:endParaRPr sz="1800">
              <a:solidFill>
                <a:schemeClr val="lt1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highlight>
                  <a:schemeClr val="dk1"/>
                </a:highlight>
              </a:rPr>
              <a:t>Библиотека mlxtend, алгоритмы apriori и association rules</a:t>
            </a:r>
            <a:endParaRPr sz="1800">
              <a:solidFill>
                <a:schemeClr val="lt1"/>
              </a:solidFill>
              <a:highlight>
                <a:schemeClr val="dk1"/>
              </a:highligh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29efe4c9a2_0_35"/>
          <p:cNvSpPr txBox="1"/>
          <p:nvPr>
            <p:ph type="title"/>
          </p:nvPr>
        </p:nvSpPr>
        <p:spPr>
          <a:xfrm>
            <a:off x="345205" y="177032"/>
            <a:ext cx="8229600" cy="41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 </a:t>
            </a:r>
            <a:r>
              <a:rPr b="1" lang="en"/>
              <a:t>Анализ продаж связанных товаров</a:t>
            </a:r>
            <a:endParaRPr b="1"/>
          </a:p>
        </p:txBody>
      </p:sp>
      <p:sp>
        <p:nvSpPr>
          <p:cNvPr id="122" name="Google Shape;122;g229efe4c9a2_0_35"/>
          <p:cNvSpPr txBox="1"/>
          <p:nvPr>
            <p:ph idx="12" type="sldNum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3" name="Google Shape;123;g229efe4c9a2_0_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1775" y="755424"/>
            <a:ext cx="7321677" cy="403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29d4c2e61f_0_9"/>
          <p:cNvSpPr txBox="1"/>
          <p:nvPr>
            <p:ph type="title"/>
          </p:nvPr>
        </p:nvSpPr>
        <p:spPr>
          <a:xfrm>
            <a:off x="1125305" y="164482"/>
            <a:ext cx="8229600" cy="41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 </a:t>
            </a:r>
            <a:r>
              <a:rPr b="1" lang="en"/>
              <a:t>Зависимость продаж от погодных условий</a:t>
            </a:r>
            <a:endParaRPr b="1"/>
          </a:p>
        </p:txBody>
      </p:sp>
      <p:sp>
        <p:nvSpPr>
          <p:cNvPr id="129" name="Google Shape;129;g229d4c2e61f_0_9"/>
          <p:cNvSpPr txBox="1"/>
          <p:nvPr>
            <p:ph idx="12" type="sldNum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0" name="Google Shape;130;g229d4c2e61f_0_9"/>
          <p:cNvSpPr txBox="1"/>
          <p:nvPr/>
        </p:nvSpPr>
        <p:spPr>
          <a:xfrm>
            <a:off x="440550" y="710800"/>
            <a:ext cx="78036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highlight>
                  <a:schemeClr val="dk1"/>
                </a:highlight>
              </a:rPr>
              <a:t>Добавлены данные о температуре за каждый день из Росстата. </a:t>
            </a:r>
            <a:endParaRPr sz="1600">
              <a:solidFill>
                <a:schemeClr val="lt1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highlight>
                  <a:schemeClr val="dk1"/>
                </a:highlight>
              </a:rPr>
              <a:t>Цель: проанализировать, продажи каких товаров могут зависеть от погоды в г. Москва</a:t>
            </a:r>
            <a:endParaRPr sz="1600">
              <a:solidFill>
                <a:schemeClr val="lt1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highlight>
                  <a:schemeClr val="dk1"/>
                </a:highlight>
              </a:rPr>
              <a:t>Значимость:  изменения в регулировании производства товаров, нагрузок на различные отрасли </a:t>
            </a:r>
            <a:endParaRPr sz="1200"/>
          </a:p>
        </p:txBody>
      </p:sp>
      <p:pic>
        <p:nvPicPr>
          <p:cNvPr id="131" name="Google Shape;131;g229d4c2e61f_0_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625" y="2136725"/>
            <a:ext cx="5294448" cy="2647224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g229d4c2e61f_0_9"/>
          <p:cNvSpPr txBox="1"/>
          <p:nvPr/>
        </p:nvSpPr>
        <p:spPr>
          <a:xfrm>
            <a:off x="5772725" y="2051563"/>
            <a:ext cx="3000000" cy="11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solidFill>
                  <a:schemeClr val="lt1"/>
                </a:solidFill>
              </a:rPr>
              <a:t>Количество положительных корреляций объема продаж с температурой: 259</a:t>
            </a:r>
            <a:endParaRPr sz="145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133" name="Google Shape;133;g229d4c2e61f_0_9"/>
          <p:cNvSpPr txBox="1"/>
          <p:nvPr/>
        </p:nvSpPr>
        <p:spPr>
          <a:xfrm>
            <a:off x="5862625" y="3167875"/>
            <a:ext cx="3000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Количество отрицательных корреляций объема продаж с температурой: 252</a:t>
            </a:r>
            <a:endParaRPr sz="1050">
              <a:solidFill>
                <a:schemeClr val="lt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29d4c2e61f_0_14"/>
          <p:cNvSpPr txBox="1"/>
          <p:nvPr>
            <p:ph type="title"/>
          </p:nvPr>
        </p:nvSpPr>
        <p:spPr>
          <a:xfrm>
            <a:off x="345205" y="286907"/>
            <a:ext cx="8229600" cy="41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n"/>
              <a:t>Предсказание порчи товаров </a:t>
            </a:r>
            <a:endParaRPr b="1"/>
          </a:p>
        </p:txBody>
      </p:sp>
      <p:sp>
        <p:nvSpPr>
          <p:cNvPr id="139" name="Google Shape;139;g229d4c2e61f_0_14"/>
          <p:cNvSpPr txBox="1"/>
          <p:nvPr>
            <p:ph idx="12" type="sldNum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0" name="Google Shape;140;g229d4c2e61f_0_14"/>
          <p:cNvSpPr txBox="1"/>
          <p:nvPr/>
        </p:nvSpPr>
        <p:spPr>
          <a:xfrm>
            <a:off x="555600" y="870575"/>
            <a:ext cx="80328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highlight>
                  <a:schemeClr val="dk1"/>
                </a:highlight>
              </a:rPr>
              <a:t>Анализ вывода из оборота и списания товара </a:t>
            </a:r>
            <a:endParaRPr sz="1600">
              <a:solidFill>
                <a:schemeClr val="lt1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highlight>
                  <a:schemeClr val="dk1"/>
                </a:highlight>
              </a:rPr>
              <a:t>Цель: выявить изменения в типичных объемах списания товара</a:t>
            </a:r>
            <a:endParaRPr sz="1600">
              <a:solidFill>
                <a:schemeClr val="lt1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highlight>
                  <a:schemeClr val="dk1"/>
                </a:highlight>
              </a:rPr>
              <a:t>Значимость:  предотвращение мошеннических действий, выявление некачественных продуктов </a:t>
            </a:r>
            <a:endParaRPr sz="1200"/>
          </a:p>
        </p:txBody>
      </p:sp>
      <p:sp>
        <p:nvSpPr>
          <p:cNvPr id="141" name="Google Shape;141;g229d4c2e61f_0_14"/>
          <p:cNvSpPr txBox="1"/>
          <p:nvPr/>
        </p:nvSpPr>
        <p:spPr>
          <a:xfrm>
            <a:off x="345200" y="2133050"/>
            <a:ext cx="34356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Алгоритмы и понятия</a:t>
            </a:r>
            <a:endParaRPr b="1" sz="1500">
              <a:solidFill>
                <a:schemeClr val="lt1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sp>
        <p:nvSpPr>
          <p:cNvPr id="142" name="Google Shape;142;g229d4c2e61f_0_14"/>
          <p:cNvSpPr txBox="1"/>
          <p:nvPr/>
        </p:nvSpPr>
        <p:spPr>
          <a:xfrm>
            <a:off x="504950" y="2768700"/>
            <a:ext cx="31161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Определение средних значений (mean) вывода из оборота товара по gtin в целом и для каждого ИНН в частности</a:t>
            </a:r>
            <a:endParaRPr>
              <a:solidFill>
                <a:schemeClr val="lt1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Выявление выбросов по средним значениям </a:t>
            </a:r>
            <a:endParaRPr sz="2100">
              <a:solidFill>
                <a:schemeClr val="lt1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pic>
        <p:nvPicPr>
          <p:cNvPr id="143" name="Google Shape;143;g229d4c2e61f_0_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33200" y="2192675"/>
            <a:ext cx="4437557" cy="25631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2f70d5aefd_1_23"/>
          <p:cNvSpPr txBox="1"/>
          <p:nvPr>
            <p:ph idx="12" type="sldNum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9" name="Google Shape;149;g12f70d5aefd_1_23"/>
          <p:cNvSpPr txBox="1"/>
          <p:nvPr/>
        </p:nvSpPr>
        <p:spPr>
          <a:xfrm>
            <a:off x="3116025" y="748350"/>
            <a:ext cx="20316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Хороший проект сравнительно быстро и легко кодируется, тестируется, отлаживается и модифицируется.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50" name="Google Shape;150;g12f70d5aefd_1_23"/>
          <p:cNvSpPr txBox="1"/>
          <p:nvPr/>
        </p:nvSpPr>
        <p:spPr>
          <a:xfrm>
            <a:off x="279625" y="818975"/>
            <a:ext cx="30000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Технологичность</a:t>
            </a:r>
            <a:endParaRPr b="1"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Удобство использования</a:t>
            </a:r>
            <a:endParaRPr b="1"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1" name="Google Shape;151;g12f70d5aefd_1_23"/>
          <p:cNvSpPr txBox="1"/>
          <p:nvPr/>
        </p:nvSpPr>
        <p:spPr>
          <a:xfrm>
            <a:off x="279625" y="3201800"/>
            <a:ext cx="2643000" cy="16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Возможность масштабируемости</a:t>
            </a:r>
            <a:endParaRPr b="1" sz="2100">
              <a:solidFill>
                <a:schemeClr val="lt1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Возможность использования сторонних данных </a:t>
            </a:r>
            <a:endParaRPr/>
          </a:p>
        </p:txBody>
      </p:sp>
      <p:sp>
        <p:nvSpPr>
          <p:cNvPr id="152" name="Google Shape;152;g12f70d5aefd_1_23"/>
          <p:cNvSpPr txBox="1"/>
          <p:nvPr/>
        </p:nvSpPr>
        <p:spPr>
          <a:xfrm>
            <a:off x="3116025" y="129875"/>
            <a:ext cx="5752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Качества продукта </a:t>
            </a:r>
            <a:endParaRPr b="1" sz="1800">
              <a:solidFill>
                <a:schemeClr val="lt1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sp>
        <p:nvSpPr>
          <p:cNvPr id="153" name="Google Shape;153;g12f70d5aefd_1_23"/>
          <p:cNvSpPr txBox="1"/>
          <p:nvPr/>
        </p:nvSpPr>
        <p:spPr>
          <a:xfrm>
            <a:off x="5253350" y="818975"/>
            <a:ext cx="37308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Бек представлен хорошо откомментированными ipynb ноутбуками, использованы понятные модели и алгоритмы</a:t>
            </a:r>
            <a:endParaRPr>
              <a:solidFill>
                <a:schemeClr val="lt1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Фронт состоит из понятных необходимых кнопок, к каждой из которых привязан свой функционал</a:t>
            </a:r>
            <a:endParaRPr>
              <a:solidFill>
                <a:schemeClr val="lt1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sp>
        <p:nvSpPr>
          <p:cNvPr id="154" name="Google Shape;154;g12f70d5aefd_1_23"/>
          <p:cNvSpPr txBox="1"/>
          <p:nvPr/>
        </p:nvSpPr>
        <p:spPr>
          <a:xfrm>
            <a:off x="5253350" y="3252250"/>
            <a:ext cx="3615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Возможно простое добавление новых функций и новых кнопок</a:t>
            </a:r>
            <a:endParaRPr>
              <a:solidFill>
                <a:schemeClr val="lt1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sp>
        <p:nvSpPr>
          <p:cNvPr id="155" name="Google Shape;155;g12f70d5aefd_1_23"/>
          <p:cNvSpPr txBox="1"/>
          <p:nvPr/>
        </p:nvSpPr>
        <p:spPr>
          <a:xfrm>
            <a:off x="5333250" y="4233200"/>
            <a:ext cx="3345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Да, показано на примере данных из росстата о погоде </a:t>
            </a:r>
            <a:endParaRPr>
              <a:solidFill>
                <a:schemeClr val="lt1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Valentine template">
  <a:themeElements>
    <a:clrScheme name="Custom 347">
      <a:dk1>
        <a:srgbClr val="000000"/>
      </a:dk1>
      <a:lt1>
        <a:srgbClr val="FFFFFF"/>
      </a:lt1>
      <a:dk2>
        <a:srgbClr val="565F6F"/>
      </a:dk2>
      <a:lt2>
        <a:srgbClr val="DFE3E9"/>
      </a:lt2>
      <a:accent1>
        <a:srgbClr val="3D85C6"/>
      </a:accent1>
      <a:accent2>
        <a:srgbClr val="6FA8DC"/>
      </a:accent2>
      <a:accent3>
        <a:srgbClr val="9FC5E8"/>
      </a:accent3>
      <a:accent4>
        <a:srgbClr val="CFE2F3"/>
      </a:accent4>
      <a:accent5>
        <a:srgbClr val="D9D9D9"/>
      </a:accent5>
      <a:accent6>
        <a:srgbClr val="999999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