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Cousin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jwKsuMKP6/wyNTPs2IgXLAZl8g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usine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Cousine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19" Type="http://schemas.openxmlformats.org/officeDocument/2006/relationships/font" Target="fonts/Cousine-bold.fntdata"/><Relationship Id="rId6" Type="http://schemas.openxmlformats.org/officeDocument/2006/relationships/slide" Target="slides/slide2.xml"/><Relationship Id="rId18" Type="http://schemas.openxmlformats.org/officeDocument/2006/relationships/font" Target="fonts/Cousin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75a74a278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75a74a27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75a74a278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75a74a27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74cf612fc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74cf612f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752a5c51c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11752a5c51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74cf612f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74cf612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74cf612fc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74cf612f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74cf612fc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74cf612f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1"/>
          <p:cNvSpPr txBox="1"/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13" name="Google Shape;13;p41"/>
          <p:cNvSpPr/>
          <p:nvPr/>
        </p:nvSpPr>
        <p:spPr>
          <a:xfrm rot="5400000">
            <a:off x="4527177" y="744699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" name="Google Shape;14;p41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41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16" name="Google Shape;16;p41"/>
          <p:cNvSpPr/>
          <p:nvPr/>
        </p:nvSpPr>
        <p:spPr>
          <a:xfrm rot="-5400000">
            <a:off x="4525702" y="-1293868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dashDot"/>
            <a:miter lim="8000"/>
            <a:headEnd len="sm" w="sm" type="none"/>
            <a:tailEnd len="sm" w="sm" type="none"/>
          </a:ln>
        </p:spPr>
      </p:sp>
      <p:sp>
        <p:nvSpPr>
          <p:cNvPr id="17" name="Google Shape;17;p41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2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" name="Google Shape;20;p42"/>
          <p:cNvSpPr txBox="1"/>
          <p:nvPr>
            <p:ph idx="1" type="body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" name="Google Shape;21;p42"/>
          <p:cNvSpPr txBox="1"/>
          <p:nvPr>
            <p:ph idx="2" type="body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2" name="Google Shape;22;p42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3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4"/>
          <p:cNvSpPr/>
          <p:nvPr/>
        </p:nvSpPr>
        <p:spPr>
          <a:xfrm rot="5400000">
            <a:off x="4527177" y="-550510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7" name="Google Shape;27;p44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44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29" name="Google Shape;29;p44"/>
          <p:cNvSpPr/>
          <p:nvPr/>
        </p:nvSpPr>
        <p:spPr>
          <a:xfrm rot="-5400000">
            <a:off x="4525702" y="-2134011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dashDot"/>
            <a:miter lim="8000"/>
            <a:headEnd len="sm" w="sm" type="none"/>
            <a:tailEnd len="sm" w="sm" type="none"/>
          </a:ln>
        </p:spPr>
      </p:sp>
      <p:sp>
        <p:nvSpPr>
          <p:cNvPr id="30" name="Google Shape;30;p44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4"/>
          <p:cNvSpPr txBox="1"/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32" name="Google Shape;32;p44"/>
          <p:cNvSpPr txBox="1"/>
          <p:nvPr>
            <p:ph idx="1" type="subTitle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4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5"/>
          <p:cNvSpPr txBox="1"/>
          <p:nvPr>
            <p:ph idx="1" type="body"/>
          </p:nvPr>
        </p:nvSpPr>
        <p:spPr>
          <a:xfrm>
            <a:off x="1413600" y="2466600"/>
            <a:ext cx="6316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  <a:defRPr b="1" sz="2400"/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b="1" sz="2400"/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b="1" sz="2400"/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 sz="2400"/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b="1" sz="2400"/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b="1" sz="2400"/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 sz="2400"/>
            </a:lvl9pPr>
          </a:lstStyle>
          <a:p/>
        </p:txBody>
      </p:sp>
      <p:grpSp>
        <p:nvGrpSpPr>
          <p:cNvPr id="36" name="Google Shape;36;p45"/>
          <p:cNvGrpSpPr/>
          <p:nvPr/>
        </p:nvGrpSpPr>
        <p:grpSpPr>
          <a:xfrm>
            <a:off x="3954441" y="1078293"/>
            <a:ext cx="1212106" cy="1158543"/>
            <a:chOff x="3754950" y="1132925"/>
            <a:chExt cx="1580939" cy="1544725"/>
          </a:xfrm>
        </p:grpSpPr>
        <p:sp>
          <p:nvSpPr>
            <p:cNvPr id="37" name="Google Shape;37;p45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5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triangl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39;p45"/>
            <p:cNvCxnSpPr>
              <a:endCxn id="37" idx="1"/>
            </p:cNvCxnSpPr>
            <p:nvPr/>
          </p:nvCxnSpPr>
          <p:spPr>
            <a:xfrm>
              <a:off x="3890221" y="1267892"/>
              <a:ext cx="211800" cy="212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0" name="Google Shape;40;p45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  <p:sp>
          <p:nvSpPr>
            <p:cNvPr id="41" name="Google Shape;41;p45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 cap="flat" cmpd="sng" w="1905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42" name="Google Shape;42;p45"/>
            <p:cNvCxnSpPr>
              <a:stCxn id="37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3" name="Google Shape;43;p45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</p:grpSp>
      <p:sp>
        <p:nvSpPr>
          <p:cNvPr id="44" name="Google Shape;44;p45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6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7" name="Google Shape;47;p46"/>
          <p:cNvSpPr txBox="1"/>
          <p:nvPr>
            <p:ph idx="1" type="body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8" name="Google Shape;48;p46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7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47"/>
          <p:cNvSpPr txBox="1"/>
          <p:nvPr>
            <p:ph idx="1" type="body"/>
          </p:nvPr>
        </p:nvSpPr>
        <p:spPr>
          <a:xfrm>
            <a:off x="457200" y="1234143"/>
            <a:ext cx="2631900" cy="3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2" name="Google Shape;52;p47"/>
          <p:cNvSpPr txBox="1"/>
          <p:nvPr>
            <p:ph idx="2" type="body"/>
          </p:nvPr>
        </p:nvSpPr>
        <p:spPr>
          <a:xfrm>
            <a:off x="3223964" y="1234143"/>
            <a:ext cx="2631900" cy="3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3" name="Google Shape;53;p47"/>
          <p:cNvSpPr txBox="1"/>
          <p:nvPr>
            <p:ph idx="3" type="body"/>
          </p:nvPr>
        </p:nvSpPr>
        <p:spPr>
          <a:xfrm>
            <a:off x="5990727" y="1234143"/>
            <a:ext cx="2631900" cy="3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" name="Google Shape;54;p47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8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48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49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40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40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b="0" i="0" sz="2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b="0" i="0" sz="2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b="0" i="0" sz="2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b="0" i="0" sz="2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b="0" i="0" sz="2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b="0" i="0" sz="2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b="0" i="0" sz="2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b="0" i="0" sz="2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b="0" i="0" sz="2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9" name="Google Shape;9;p40"/>
          <p:cNvSpPr txBox="1"/>
          <p:nvPr>
            <p:ph idx="1" type="body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b="0" i="0" sz="24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b="0" i="0" sz="24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b="0" i="0" sz="24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b="0" i="0" sz="24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b="0" i="0" sz="24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b="0" i="0" sz="24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b="0" i="0" sz="24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b="0" i="0" sz="24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b="0" i="0" sz="24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10" name="Google Shape;10;p40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3.jpg"/><Relationship Id="rId5" Type="http://schemas.openxmlformats.org/officeDocument/2006/relationships/image" Target="../media/image7.jpg"/><Relationship Id="rId6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13.jpg"/><Relationship Id="rId5" Type="http://schemas.openxmlformats.org/officeDocument/2006/relationships/image" Target="../media/image5.jpg"/><Relationship Id="rId6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>
            <p:ph type="ctrTitle"/>
          </p:nvPr>
        </p:nvSpPr>
        <p:spPr>
          <a:xfrm>
            <a:off x="1273000" y="2798639"/>
            <a:ext cx="721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TV Neuro Technologies</a:t>
            </a:r>
            <a:endParaRPr/>
          </a:p>
        </p:txBody>
      </p:sp>
      <p:sp>
        <p:nvSpPr>
          <p:cNvPr id="66" name="Google Shape;66;p1"/>
          <p:cNvSpPr txBox="1"/>
          <p:nvPr>
            <p:ph type="ctrTitle"/>
          </p:nvPr>
        </p:nvSpPr>
        <p:spPr>
          <a:xfrm>
            <a:off x="1129525" y="502050"/>
            <a:ext cx="49215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500"/>
              <a:t>Команда: Mental</a:t>
            </a:r>
            <a:endParaRPr sz="3500"/>
          </a:p>
        </p:txBody>
      </p:sp>
      <p:sp>
        <p:nvSpPr>
          <p:cNvPr id="67" name="Google Shape;67;p1"/>
          <p:cNvSpPr txBox="1"/>
          <p:nvPr>
            <p:ph type="ctrTitle"/>
          </p:nvPr>
        </p:nvSpPr>
        <p:spPr>
          <a:xfrm>
            <a:off x="1143000" y="1488175"/>
            <a:ext cx="79248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100"/>
              <a:t>Кейс 3: </a:t>
            </a:r>
            <a:endParaRPr sz="3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100"/>
              <a:t>Программирование базы данных</a:t>
            </a:r>
            <a:endParaRPr sz="3100"/>
          </a:p>
        </p:txBody>
      </p:sp>
      <p:sp>
        <p:nvSpPr>
          <p:cNvPr id="68" name="Google Shape;68;p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%%sql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75a74a278_0_12"/>
          <p:cNvSpPr txBox="1"/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Написать базу данных на sql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75a74a278_0_16"/>
          <p:cNvSpPr txBox="1"/>
          <p:nvPr>
            <p:ph type="ctrTitle"/>
          </p:nvPr>
        </p:nvSpPr>
        <p:spPr>
          <a:xfrm>
            <a:off x="965700" y="547064"/>
            <a:ext cx="721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</a:t>
            </a:r>
            <a:endParaRPr/>
          </a:p>
        </p:txBody>
      </p:sp>
      <p:sp>
        <p:nvSpPr>
          <p:cNvPr id="79" name="Google Shape;79;g1175a74a278_0_16"/>
          <p:cNvSpPr txBox="1"/>
          <p:nvPr/>
        </p:nvSpPr>
        <p:spPr>
          <a:xfrm>
            <a:off x="837600" y="2310850"/>
            <a:ext cx="7468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SQLite - это реляционная СУБД, совместимая с SQL. В отличие от других систем на основе SQL, таких как MySQL и PostgreSQL, SQLite не использует архитектуру клиент-сервер. Вся программа содержится в библиотеке C, которая интегрирована в приложения. База данных становится неотъемлемой частью программы, устраняя ресурсоемкие автономные процессы.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SQLite хранит свои данные в одном кроссплатформенном файле. Поскольку нет выделенного сервера или специализированной файловой системы, «развернуть» SQLite так же просто, как связать его библиотеку и создать новый обычный файл.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74cf612fc_0_26"/>
          <p:cNvSpPr txBox="1"/>
          <p:nvPr>
            <p:ph type="title"/>
          </p:nvPr>
        </p:nvSpPr>
        <p:spPr>
          <a:xfrm>
            <a:off x="268500" y="282950"/>
            <a:ext cx="88755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Наша база данных (медицинских/генетических)</a:t>
            </a:r>
            <a:endParaRPr sz="2500"/>
          </a:p>
        </p:txBody>
      </p:sp>
      <p:sp>
        <p:nvSpPr>
          <p:cNvPr id="85" name="Google Shape;85;g1174cf612fc_0_26"/>
          <p:cNvSpPr txBox="1"/>
          <p:nvPr>
            <p:ph idx="1" type="body"/>
          </p:nvPr>
        </p:nvSpPr>
        <p:spPr>
          <a:xfrm>
            <a:off x="420776" y="1239800"/>
            <a:ext cx="313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Информация в базе: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1:Пол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r>
              <a:rPr lang="en" sz="1700"/>
              <a:t>:</a:t>
            </a:r>
            <a:r>
              <a:rPr lang="en" sz="1700"/>
              <a:t>Возраст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r>
              <a:rPr lang="en" sz="1700"/>
              <a:t>:Даты</a:t>
            </a:r>
            <a:r>
              <a:rPr lang="en" sz="1700"/>
              <a:t> (забора материала и получения результата)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r>
              <a:rPr lang="en" sz="1700"/>
              <a:t>:</a:t>
            </a:r>
            <a:r>
              <a:rPr lang="en" sz="1700"/>
              <a:t>Результат генетического анализа </a:t>
            </a:r>
            <a:endParaRPr sz="17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700"/>
              <a:t>CNV (геномная аномалия,записанная по номенклатуре </a:t>
            </a:r>
            <a:r>
              <a:rPr lang="en" sz="1300"/>
              <a:t>ISCN (2016)</a:t>
            </a:r>
            <a:r>
              <a:rPr lang="en" sz="1700"/>
              <a:t>)</a:t>
            </a:r>
            <a:endParaRPr sz="1700"/>
          </a:p>
        </p:txBody>
      </p:sp>
      <p:sp>
        <p:nvSpPr>
          <p:cNvPr id="86" name="Google Shape;86;g1174cf612fc_0_26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g1174cf612fc_0_26"/>
          <p:cNvSpPr txBox="1"/>
          <p:nvPr>
            <p:ph idx="1" type="body"/>
          </p:nvPr>
        </p:nvSpPr>
        <p:spPr>
          <a:xfrm>
            <a:off x="4355875" y="1083213"/>
            <a:ext cx="44655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/>
              <a:t>Как записываются координаты генетической аномалии?</a:t>
            </a:r>
            <a:endParaRPr/>
          </a:p>
        </p:txBody>
      </p:sp>
      <p:pic>
        <p:nvPicPr>
          <p:cNvPr id="88" name="Google Shape;88;g1174cf612fc_0_26"/>
          <p:cNvPicPr preferRelativeResize="0"/>
          <p:nvPr/>
        </p:nvPicPr>
        <p:blipFill rotWithShape="1">
          <a:blip r:embed="rId3">
            <a:alphaModFix/>
          </a:blip>
          <a:srcRect b="26151" l="0" r="0" t="12932"/>
          <a:stretch/>
        </p:blipFill>
        <p:spPr>
          <a:xfrm>
            <a:off x="4355875" y="1903125"/>
            <a:ext cx="3710350" cy="9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1174cf612fc_0_26"/>
          <p:cNvSpPr txBox="1"/>
          <p:nvPr>
            <p:ph idx="2" type="body"/>
          </p:nvPr>
        </p:nvSpPr>
        <p:spPr>
          <a:xfrm>
            <a:off x="3996096" y="3052600"/>
            <a:ext cx="64362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FF0000"/>
                </a:solidFill>
              </a:rPr>
              <a:t>1</a:t>
            </a:r>
            <a:r>
              <a:rPr lang="en" sz="1500"/>
              <a:t>- обозначение хромомосы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FF0000"/>
                </a:solidFill>
              </a:rPr>
              <a:t>2</a:t>
            </a:r>
            <a:r>
              <a:rPr lang="en" sz="1500"/>
              <a:t>- короткая координата (цитогенетическая)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FF0000"/>
                </a:solidFill>
              </a:rPr>
              <a:t>3</a:t>
            </a:r>
            <a:r>
              <a:rPr lang="en" sz="1500"/>
              <a:t>- расширенная координата (молекулярная)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FF0000"/>
                </a:solidFill>
              </a:rPr>
              <a:t>4</a:t>
            </a:r>
            <a:r>
              <a:rPr lang="en" sz="1500"/>
              <a:t>- количество копий участка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752a5c51c_0_15"/>
          <p:cNvSpPr txBox="1"/>
          <p:nvPr>
            <p:ph type="title"/>
          </p:nvPr>
        </p:nvSpPr>
        <p:spPr>
          <a:xfrm>
            <a:off x="-4884845" y="3748007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95" name="Google Shape;95;g11752a5c51c_0_15"/>
          <p:cNvSpPr txBox="1"/>
          <p:nvPr>
            <p:ph idx="4294967295" type="ctrTitle"/>
          </p:nvPr>
        </p:nvSpPr>
        <p:spPr>
          <a:xfrm>
            <a:off x="451950" y="874925"/>
            <a:ext cx="3827400" cy="10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</a:pPr>
            <a:r>
              <a:rPr b="1" lang="en" sz="3100"/>
              <a:t>4 таблицы в базе данных Patients.db</a:t>
            </a:r>
            <a:endParaRPr b="1" i="0" sz="3100" u="none" cap="none" strike="noStrike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96" name="Google Shape;96;g11752a5c51c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4852" y="296675"/>
            <a:ext cx="1990248" cy="18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11752a5c51c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477" y="3024975"/>
            <a:ext cx="3550223" cy="19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11752a5c51c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5025" y="3051400"/>
            <a:ext cx="4582400" cy="18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11752a5c51c_0_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6675" y="270250"/>
            <a:ext cx="1796241" cy="19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74cf612fc_0_0"/>
          <p:cNvSpPr txBox="1"/>
          <p:nvPr>
            <p:ph idx="2" type="body"/>
          </p:nvPr>
        </p:nvSpPr>
        <p:spPr>
          <a:xfrm>
            <a:off x="571500" y="1140675"/>
            <a:ext cx="80994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Библиотека SQLite3 – встроенная библиотека Python, позволяющая выполнять множество операций с базами данных – загружать библиотеку, создавать базы данных и соединяться с ними, создавать таблицы баз данных, добавлять данные, получать необходимые сведения, удалять информацию.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05" name="Google Shape;105;g1174cf612fc_0_0"/>
          <p:cNvSpPr txBox="1"/>
          <p:nvPr>
            <p:ph idx="4294967295" type="ctrTitle"/>
          </p:nvPr>
        </p:nvSpPr>
        <p:spPr>
          <a:xfrm>
            <a:off x="1504825" y="59375"/>
            <a:ext cx="52851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</a:pPr>
            <a:r>
              <a:rPr lang="en" sz="2700"/>
              <a:t>Наши инструменты: </a:t>
            </a:r>
            <a:r>
              <a:rPr lang="en" sz="2700"/>
              <a:t>Б</a:t>
            </a:r>
            <a:r>
              <a:rPr lang="en" sz="2700"/>
              <a:t>иблиотека sqlite3</a:t>
            </a:r>
            <a:endParaRPr sz="2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</a:pPr>
            <a:r>
              <a:t/>
            </a:r>
            <a:endParaRPr sz="2700"/>
          </a:p>
        </p:txBody>
      </p:sp>
      <p:pic>
        <p:nvPicPr>
          <p:cNvPr id="106" name="Google Shape;106;g1174cf612f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650" y="2952150"/>
            <a:ext cx="2564326" cy="13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1174cf612f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7725" y="3692450"/>
            <a:ext cx="4083176" cy="11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74cf612fc_0_9"/>
          <p:cNvSpPr txBox="1"/>
          <p:nvPr>
            <p:ph type="title"/>
          </p:nvPr>
        </p:nvSpPr>
        <p:spPr>
          <a:xfrm>
            <a:off x="874001" y="330900"/>
            <a:ext cx="68130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Наши инструменты: </a:t>
            </a:r>
            <a:r>
              <a:rPr lang="en" sz="2700"/>
              <a:t>PySimpleGUI </a:t>
            </a:r>
            <a:endParaRPr sz="3500"/>
          </a:p>
        </p:txBody>
      </p:sp>
      <p:sp>
        <p:nvSpPr>
          <p:cNvPr id="113" name="Google Shape;113;g1174cf612fc_0_9"/>
          <p:cNvSpPr txBox="1"/>
          <p:nvPr>
            <p:ph idx="1" type="body"/>
          </p:nvPr>
        </p:nvSpPr>
        <p:spPr>
          <a:xfrm>
            <a:off x="450328" y="1624078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Pysimplegui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предоставляет возможность реализации графического интерфейса - такого как кнопки, текст, изображения и многое другое.</a:t>
            </a:r>
            <a:endParaRPr sz="2200"/>
          </a:p>
        </p:txBody>
      </p:sp>
      <p:pic>
        <p:nvPicPr>
          <p:cNvPr id="114" name="Google Shape;114;g1174cf612fc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775" y="1085344"/>
            <a:ext cx="3877100" cy="22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74cf612fc_0_65"/>
          <p:cNvSpPr txBox="1"/>
          <p:nvPr>
            <p:ph type="title"/>
          </p:nvPr>
        </p:nvSpPr>
        <p:spPr>
          <a:xfrm>
            <a:off x="1855305" y="6928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Демонстрация решения</a:t>
            </a:r>
            <a:endParaRPr sz="2900"/>
          </a:p>
        </p:txBody>
      </p:sp>
      <p:sp>
        <p:nvSpPr>
          <p:cNvPr id="120" name="Google Shape;120;g1174cf612fc_0_65"/>
          <p:cNvSpPr txBox="1"/>
          <p:nvPr>
            <p:ph idx="2" type="body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g1174cf612fc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62" y="650600"/>
            <a:ext cx="7285176" cy="431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idx="4294967295" type="ctrTitle"/>
          </p:nvPr>
        </p:nvSpPr>
        <p:spPr>
          <a:xfrm>
            <a:off x="0" y="10275"/>
            <a:ext cx="92427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</a:pPr>
            <a:r>
              <a:rPr b="1" lang="en" sz="3900"/>
              <a:t>Знакомьтесь с нашей командой</a:t>
            </a:r>
            <a:endParaRPr b="1" i="0" sz="3900" u="none" cap="none" strike="noStrike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27" name="Google Shape;127;p7"/>
          <p:cNvSpPr/>
          <p:nvPr/>
        </p:nvSpPr>
        <p:spPr>
          <a:xfrm>
            <a:off x="8689401" y="3933437"/>
            <a:ext cx="598974" cy="598352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6750450" y="897300"/>
            <a:ext cx="2174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Ольга Рябухина, Москва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sql и Python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7"/>
          <p:cNvSpPr txBox="1"/>
          <p:nvPr/>
        </p:nvSpPr>
        <p:spPr>
          <a:xfrm>
            <a:off x="2393725" y="29956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Антон Мытарев, Москва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Визуализация интерфейса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6809575" y="3029800"/>
            <a:ext cx="181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Васин Кирилл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Москва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Подготовка презентации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2393725" y="10427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Зеленова Мария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Москва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sql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 Python, Team management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175" y="897288"/>
            <a:ext cx="2026387" cy="2026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575" y="1018076"/>
            <a:ext cx="1882499" cy="188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575" y="2995650"/>
            <a:ext cx="1882501" cy="188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7"/>
          <p:cNvPicPr preferRelativeResize="0"/>
          <p:nvPr/>
        </p:nvPicPr>
        <p:blipFill rotWithShape="1">
          <a:blip r:embed="rId6">
            <a:alphaModFix/>
          </a:blip>
          <a:srcRect b="0" l="6956" r="35884" t="12495"/>
          <a:stretch/>
        </p:blipFill>
        <p:spPr>
          <a:xfrm>
            <a:off x="4638175" y="3029788"/>
            <a:ext cx="2106864" cy="18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