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275213" cy="42803763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21"/>
    <p:restoredTop sz="94708"/>
  </p:normalViewPr>
  <p:slideViewPr>
    <p:cSldViewPr>
      <p:cViewPr>
        <p:scale>
          <a:sx n="60" d="100"/>
          <a:sy n="60" d="100"/>
        </p:scale>
        <p:origin x="152" y="-220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52EB6013-3CDC-4EF6-4BCB-9E803B2A21C8}"/>
              </a:ext>
            </a:extLst>
          </p:cNvPr>
          <p:cNvSpPr>
            <a:spLocks noGrp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C9871D74-E5BD-80BC-75FC-5DECD0E0F80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CL" altLang="es-CL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AF7FE691-64D8-64B4-D758-328EA525A668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endParaRPr lang="es-ES" altLang="es-CL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76315E86-D41E-CCE5-3EB4-8BA66C0FD4D7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endParaRPr lang="es-ES" altLang="es-CL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24B114B0-8D0C-4993-E220-58BB3EF930E5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endParaRPr lang="es-ES" altLang="es-CL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C22451B9-B2A6-4332-3617-51DBAD9D535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1DB4C4EB-E9AA-AA48-9F30-519BBFA0AB71}" type="slidenum">
              <a:rPr lang="es-ES" altLang="es-CL"/>
              <a:pPr/>
              <a:t>‹Nº›</a:t>
            </a:fld>
            <a:endParaRPr lang="es-ES" alt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F6B76F03-D42A-8A92-6E12-7730159CA27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40AE94D-2DBA-5147-A5B1-3B4D85F6E2BD}" type="slidenum">
              <a:rPr lang="es-ES" altLang="es-CL"/>
              <a:pPr/>
              <a:t>1</a:t>
            </a:fld>
            <a:endParaRPr lang="es-ES" altLang="es-CL"/>
          </a:p>
        </p:txBody>
      </p:sp>
      <p:sp>
        <p:nvSpPr>
          <p:cNvPr id="4097" name="Text Box 1">
            <a:extLst>
              <a:ext uri="{FF2B5EF4-FFF2-40B4-BE49-F238E27FC236}">
                <a16:creationId xmlns:a16="http://schemas.microsoft.com/office/drawing/2014/main" id="{54855F12-61C0-538F-5A77-AB40460D157A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Text Box 2">
            <a:extLst>
              <a:ext uri="{FF2B5EF4-FFF2-40B4-BE49-F238E27FC236}">
                <a16:creationId xmlns:a16="http://schemas.microsoft.com/office/drawing/2014/main" id="{C94161D9-52DC-4896-AA8D-D224447D0527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s-ES" altLang="es-CL" sz="2000"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5ADD77-FBB0-423B-6C01-696A9B8F7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4600" y="7005638"/>
            <a:ext cx="22706013" cy="149018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D45484-407F-DF0E-79D8-9ECAB0D6A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4600" y="22482175"/>
            <a:ext cx="22706013" cy="10334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E8A0AD-2CFD-D166-7974-7060A674659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8B7E166-0830-164B-BDC2-E7585DE20FCE}" type="slidenum">
              <a:rPr lang="es-ES" altLang="es-CL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1232677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85272-1D90-6B5B-EEC1-82AC9F95C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EC6B5A3-46DC-083A-A3F9-D543CEEE7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5DD091A-0519-0E33-2B12-584895177DA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AD5C1D8-E822-B24E-9FF2-DC93FDF19A0D}" type="slidenum">
              <a:rPr lang="es-ES" altLang="es-CL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285811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2B94CF-6878-6777-C65F-6CB8CD88E3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21740813" y="2130425"/>
            <a:ext cx="7018337" cy="3613308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5BBE544-7A0F-27B1-49C7-9D1AE4A3D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2130425"/>
            <a:ext cx="20902613" cy="3613308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E784AC-3809-2E38-9F29-A5ED5AA007F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6BBFAEB-2840-3145-8DE0-1CE5C60D1125}" type="slidenum">
              <a:rPr lang="es-ES" altLang="es-CL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1182458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850F6-C18F-B90C-67E9-94D139394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0813" cy="1468438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127D272-EC3B-3CA8-580B-EF3F3CD17B35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21707475" y="38993763"/>
            <a:ext cx="7043738" cy="2941637"/>
          </a:xfrm>
        </p:spPr>
        <p:txBody>
          <a:bodyPr/>
          <a:lstStyle>
            <a:lvl1pPr>
              <a:defRPr/>
            </a:lvl1pPr>
          </a:lstStyle>
          <a:p>
            <a:fld id="{D2ECCF94-654E-CA46-AB2F-D01722FAEF49}" type="slidenum">
              <a:rPr lang="es-ES" altLang="es-CL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358398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74B912-F8B6-AD4C-00B6-EFE17F6D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79AB2F-7F07-D25B-A1BC-91A3AE2B2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A167AB-DC23-B5DC-5BA3-DDBF92238E9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887E5AB-9A8A-414D-A9CC-C2A52B5362DF}" type="slidenum">
              <a:rPr lang="es-ES" altLang="es-CL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326709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E44CA8-1095-1F58-DBF9-779394622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338" y="10671175"/>
            <a:ext cx="26112787" cy="178054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29D7B0-937B-FD85-4DB3-E2B0B2888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5338" y="28644850"/>
            <a:ext cx="26112787" cy="936307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E5560A-D9E6-1050-1736-47D68809640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214690E-CABD-624D-9CFF-9E797A5B7797}" type="slidenum">
              <a:rPr lang="es-ES" altLang="es-CL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2742889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EEC068-DD57-AC7F-9A81-7C423C1F9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F16222-39D8-D330-261A-95EB31FD5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2888" y="10015538"/>
            <a:ext cx="13546137" cy="28247975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2A34DC-CF4B-E13D-BB9C-EA2BB1FE8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11425" y="10015538"/>
            <a:ext cx="13547725" cy="28247975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BDAD0CC-B92F-CDCC-785A-99789EA564B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FAFD9BA-96CE-7E45-B526-B20C62B47A21}" type="slidenum">
              <a:rPr lang="es-ES" altLang="es-CL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334822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EC21C-03EB-250A-2759-0BA9F72B0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975" y="2279650"/>
            <a:ext cx="26111200" cy="82724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451ECA-1AB4-5D6D-E1C7-D17F35E6F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5975" y="10493375"/>
            <a:ext cx="12807950" cy="5141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F7083F4-330F-97F2-B501-50A6175C2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85975" y="15635288"/>
            <a:ext cx="12807950" cy="22996525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A4262D1-7B43-BD32-57EB-07C17494F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5327313" y="10493375"/>
            <a:ext cx="12869862" cy="5141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F5B9AA5-D9F7-81A0-5770-D79312CD4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5327313" y="15635288"/>
            <a:ext cx="12869862" cy="22996525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C1D1C2-1D74-1165-2EA4-25B183FB356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8121C1B-26AC-5F4E-9ABC-275EBB0CD031}" type="slidenum">
              <a:rPr lang="es-ES" altLang="es-CL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218728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8132A-D0A0-9A21-8B54-1BD1DDF91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7292481-D0F9-4D34-3DF5-2F9C1CC0FE3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45B68DE-A93B-B84D-A9ED-8D61C15DF956}" type="slidenum">
              <a:rPr lang="es-ES" altLang="es-CL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4111167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852848F-3A58-B812-18F0-B8164DC41E0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11D6533-121F-EC4D-90E5-0A7D352B87A8}" type="slidenum">
              <a:rPr lang="es-ES" altLang="es-CL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246712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9E0F9-CEBE-7FFB-04D0-FC904179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975" y="2854325"/>
            <a:ext cx="9764713" cy="998696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BA2845-351D-ED99-6BF7-7A92DE35D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1450" y="6162675"/>
            <a:ext cx="15325725" cy="304180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B3B459E-7CFA-74C4-2F6F-7343E480F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85975" y="12841288"/>
            <a:ext cx="9764713" cy="237902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BADA4DC-AE86-A7E6-3F96-05918C23C09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95023E7-13B4-4544-ABB8-584AFC034D35}" type="slidenum">
              <a:rPr lang="es-ES" altLang="es-CL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377223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2D959-F5F5-D607-F186-8BF9A6CF0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975" y="2854325"/>
            <a:ext cx="9764713" cy="998696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A00D9F9-8660-826F-B17B-55A1E9E30A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2871450" y="6162675"/>
            <a:ext cx="15325725" cy="304180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AA5721-31BA-84D6-718D-2BF2547B9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85975" y="12841288"/>
            <a:ext cx="9764713" cy="237902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234ECC7-1AB7-9444-A09A-20DD1D469E9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9B4C8B7-5CAD-EA4D-BD63-47FBE21168FC}" type="slidenum">
              <a:rPr lang="es-ES" altLang="es-CL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3818844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C82175DF-5F23-EB61-5B5B-A8E41F37FE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5"/>
            <a:ext cx="7770813" cy="146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CL"/>
              <a:t>Pulse para editar el formato del texto de título</a:t>
            </a:r>
          </a:p>
        </p:txBody>
      </p:sp>
      <p:sp>
        <p:nvSpPr>
          <p:cNvPr id="1026" name="Text Box 2">
            <a:extLst>
              <a:ext uri="{FF2B5EF4-FFF2-40B4-BE49-F238E27FC236}">
                <a16:creationId xmlns:a16="http://schemas.microsoft.com/office/drawing/2014/main" id="{22333D0E-F607-F5DE-F4B1-6358BA494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475" y="38993763"/>
            <a:ext cx="7045325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1027" name="Text Box 3">
            <a:extLst>
              <a:ext uri="{FF2B5EF4-FFF2-40B4-BE49-F238E27FC236}">
                <a16:creationId xmlns:a16="http://schemas.microsoft.com/office/drawing/2014/main" id="{F129BE78-1586-695A-B8AE-F9C9BB1B2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3675" y="38993763"/>
            <a:ext cx="9588500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8000E3C-D2FB-587E-AB19-E4516FBBF8B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21707475" y="38993763"/>
            <a:ext cx="7043738" cy="294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1400">
                <a:solidFill>
                  <a:srgbClr val="000000"/>
                </a:solidFill>
                <a:cs typeface="+mn-cs"/>
              </a:defRPr>
            </a:lvl1pPr>
          </a:lstStyle>
          <a:p>
            <a:fld id="{2E80F7B4-F98C-BF41-9916-28F603D7B3D1}" type="slidenum">
              <a:rPr lang="es-ES" altLang="es-CL"/>
              <a:pPr/>
              <a:t>‹Nº›</a:t>
            </a:fld>
            <a:endParaRPr lang="es-ES" altLang="es-CL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1392F22-C739-A155-7A58-B21C234C68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12888" y="10015538"/>
            <a:ext cx="27246262" cy="282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347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CL"/>
              <a:t>Pulse para editar los formatos del texto del esquema</a:t>
            </a:r>
          </a:p>
          <a:p>
            <a:pPr lvl="1"/>
            <a:r>
              <a:rPr lang="en-GB" altLang="es-CL"/>
              <a:t>Segundo nivel del esquema</a:t>
            </a:r>
          </a:p>
          <a:p>
            <a:pPr lvl="2"/>
            <a:r>
              <a:rPr lang="en-GB" altLang="es-CL"/>
              <a:t>Tercer nivel del esquema</a:t>
            </a:r>
          </a:p>
          <a:p>
            <a:pPr lvl="3"/>
            <a:r>
              <a:rPr lang="en-GB" altLang="es-CL"/>
              <a:t>Cuarto nivel del esquema</a:t>
            </a:r>
          </a:p>
          <a:p>
            <a:pPr lvl="4"/>
            <a:r>
              <a:rPr lang="en-GB" altLang="es-CL"/>
              <a:t>Quinto nivel del esquema</a:t>
            </a:r>
          </a:p>
          <a:p>
            <a:pPr lvl="4"/>
            <a:r>
              <a:rPr lang="en-GB" altLang="es-CL"/>
              <a:t>Sexto nivel del esquema</a:t>
            </a:r>
          </a:p>
          <a:p>
            <a:pPr lvl="4"/>
            <a:r>
              <a:rPr lang="en-GB" altLang="es-CL"/>
              <a:t>Séptimo nivel del esquema</a:t>
            </a:r>
          </a:p>
          <a:p>
            <a:pPr lvl="4"/>
            <a:r>
              <a:rPr lang="en-GB" altLang="es-CL"/>
              <a:t>Octavo nivel del esquema</a:t>
            </a:r>
          </a:p>
          <a:p>
            <a:pPr lvl="4"/>
            <a:r>
              <a:rPr lang="en-GB" altLang="es-CL"/>
              <a:t>Noveno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>
            <a:extLst>
              <a:ext uri="{FF2B5EF4-FFF2-40B4-BE49-F238E27FC236}">
                <a16:creationId xmlns:a16="http://schemas.microsoft.com/office/drawing/2014/main" id="{D836E8E2-3932-04F9-78BF-F3AEE63D7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169" y="-2792807"/>
            <a:ext cx="30275213" cy="42802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4" name="Rectangle 2">
            <a:extLst>
              <a:ext uri="{FF2B5EF4-FFF2-40B4-BE49-F238E27FC236}">
                <a16:creationId xmlns:a16="http://schemas.microsoft.com/office/drawing/2014/main" id="{E431516A-3AAB-0122-B84E-E41BFA78C2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1700" y="5056065"/>
            <a:ext cx="27503438" cy="3722810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</a:pPr>
            <a:r>
              <a:rPr lang="es-ES" altLang="es-CL" sz="8000" b="1" dirty="0"/>
              <a:t>Implementación y análisis de desempeño de un modelo integrado de evaluación de stock: estudio de caso de boquerón del golfo de Cádiz utilizando Stock </a:t>
            </a:r>
            <a:r>
              <a:rPr lang="es-ES" altLang="es-CL" sz="8000" b="1" dirty="0" err="1"/>
              <a:t>Synthesis</a:t>
            </a:r>
            <a:endParaRPr lang="es-ES" altLang="es-CL" sz="8000" b="1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58D1488-4F90-A609-E228-C968E83D2E53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087438" y="8731250"/>
            <a:ext cx="27246262" cy="12477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marL="0" indent="7938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</a:pPr>
            <a:r>
              <a:rPr lang="es-ES" altLang="es-CL" sz="5400" i="1" dirty="0"/>
              <a:t>M.J. Zúñiga, F. Ramos, A. Pérez-Rodríguez, M.M. Rincón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99EA52B-D28F-E6AE-38EF-4147B22F2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438" y="10086975"/>
            <a:ext cx="9215437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s-ES" altLang="es-CL" sz="4400" dirty="0">
                <a:cs typeface="Arial" panose="020B0604020202020204" pitchFamily="34" charset="0"/>
              </a:rPr>
              <a:t>Instituto Español de Oceanografía (IEO)</a:t>
            </a:r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625FB1FC-6D37-40F9-4965-B96238AEA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736388"/>
            <a:ext cx="12563475" cy="29951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s-ES" altLang="es-CL" sz="4800" b="1" dirty="0">
                <a:cs typeface="Arial" panose="020B0604020202020204" pitchFamily="34" charset="0"/>
              </a:rPr>
              <a:t>Introducción</a:t>
            </a:r>
          </a:p>
          <a:p>
            <a:r>
              <a:rPr lang="es-ES" altLang="es-CL" sz="2600" dirty="0">
                <a:cs typeface="Arial" panose="020B0604020202020204" pitchFamily="34" charset="0"/>
              </a:rPr>
              <a:t>La implementación de modelos integrados de evaluación de stock implica tomar muchas decisiones, que van desde:</a:t>
            </a:r>
          </a:p>
          <a:p>
            <a:endParaRPr lang="es-ES" altLang="es-CL" sz="2600" dirty="0">
              <a:cs typeface="Arial" panose="020B0604020202020204" pitchFamily="34" charset="0"/>
            </a:endParaRPr>
          </a:p>
          <a:p>
            <a:r>
              <a:rPr lang="es-ES" altLang="es-CL" sz="2600" dirty="0">
                <a:cs typeface="Arial" panose="020B0604020202020204" pitchFamily="34" charset="0"/>
              </a:rPr>
              <a:t>- determinar si el modelo se ajusta adecuadamente a los datos,</a:t>
            </a:r>
          </a:p>
          <a:p>
            <a:r>
              <a:rPr lang="es-ES" altLang="es-CL" sz="2600" dirty="0">
                <a:cs typeface="Arial" panose="020B0604020202020204" pitchFamily="34" charset="0"/>
              </a:rPr>
              <a:t>- evaluar el éxito de la optimización</a:t>
            </a:r>
          </a:p>
          <a:p>
            <a:r>
              <a:rPr lang="es-ES" altLang="es-CL" sz="2600" dirty="0">
                <a:cs typeface="Arial" panose="020B0604020202020204" pitchFamily="34" charset="0"/>
              </a:rPr>
              <a:t>- verificar la consistencia de las estimaciones retrospectivas</a:t>
            </a:r>
          </a:p>
          <a:p>
            <a:r>
              <a:rPr lang="es-ES" altLang="es-CL" sz="2600" dirty="0">
                <a:cs typeface="Arial" panose="020B0604020202020204" pitchFamily="34" charset="0"/>
              </a:rPr>
              <a:t>- asegurar que el modelo pueda proporcionar resultados útiles para la toma de decisión.</a:t>
            </a:r>
          </a:p>
          <a:p>
            <a:endParaRPr lang="es-ES" altLang="es-CL" sz="2600" dirty="0">
              <a:cs typeface="Arial" panose="020B0604020202020204" pitchFamily="34" charset="0"/>
            </a:endParaRPr>
          </a:p>
          <a:p>
            <a:r>
              <a:rPr lang="es-ES" altLang="es-CL" sz="2600" dirty="0">
                <a:cs typeface="Arial" panose="020B0604020202020204" pitchFamily="34" charset="0"/>
              </a:rPr>
              <a:t>En el caso de los pequeños pelágicos, que presentan reclutamientos altamente variables de un año a otro y experimentan fluctuaciones rápidas y extremas en su abundancia, es de suma importancia realizar una adecuada especificación del reclutamiento en los modelos y en particular en los modelos integrados.</a:t>
            </a:r>
          </a:p>
          <a:p>
            <a:endParaRPr lang="es-ES" altLang="es-CL" sz="2600" dirty="0">
              <a:cs typeface="Arial" panose="020B0604020202020204" pitchFamily="34" charset="0"/>
            </a:endParaRPr>
          </a:p>
          <a:p>
            <a:r>
              <a:rPr lang="es-ES" altLang="es-CL" sz="2600" dirty="0">
                <a:cs typeface="Arial" panose="020B0604020202020204" pitchFamily="34" charset="0"/>
              </a:rPr>
              <a:t>A sí mismo se debe considerar el comportamiento gregario de estas especies, en el cual puede influir en su </a:t>
            </a:r>
            <a:r>
              <a:rPr lang="es-ES" altLang="es-CL" sz="2600" dirty="0" err="1">
                <a:cs typeface="Arial" panose="020B0604020202020204" pitchFamily="34" charset="0"/>
              </a:rPr>
              <a:t>capturabilidad</a:t>
            </a:r>
            <a:r>
              <a:rPr lang="es-ES" altLang="es-CL" sz="2600" dirty="0">
                <a:cs typeface="Arial" panose="020B0604020202020204" pitchFamily="34" charset="0"/>
              </a:rPr>
              <a:t> y selectividad. Es fundamental evitar la especificación errónea de estos procesos, ya que podrían generar patrones no deseados en los residuos de los ajustes o en los análisis retrospectivos, afectando así los resultados.</a:t>
            </a:r>
          </a:p>
          <a:p>
            <a:endParaRPr lang="es-ES" altLang="es-CL" sz="2600" dirty="0">
              <a:cs typeface="Arial" panose="020B0604020202020204" pitchFamily="34" charset="0"/>
            </a:endParaRPr>
          </a:p>
          <a:p>
            <a:endParaRPr lang="es-ES" altLang="es-CL" sz="1400" dirty="0">
              <a:cs typeface="Arial" panose="020B0604020202020204" pitchFamily="34" charset="0"/>
            </a:endParaRPr>
          </a:p>
          <a:p>
            <a:endParaRPr lang="es-ES" altLang="es-CL" sz="1400" dirty="0">
              <a:cs typeface="Arial" panose="020B0604020202020204" pitchFamily="34" charset="0"/>
            </a:endParaRPr>
          </a:p>
          <a:p>
            <a:r>
              <a:rPr lang="es-ES" altLang="es-CL" sz="4800" b="1" dirty="0">
                <a:cs typeface="Arial" panose="020B0604020202020204" pitchFamily="34" charset="0"/>
              </a:rPr>
              <a:t>Metodología</a:t>
            </a:r>
          </a:p>
          <a:p>
            <a:endParaRPr lang="es-ES" altLang="es-CL" sz="2600" dirty="0">
              <a:cs typeface="Arial" panose="020B0604020202020204" pitchFamily="34" charset="0"/>
            </a:endParaRPr>
          </a:p>
          <a:p>
            <a:r>
              <a:rPr lang="es-ES" altLang="es-CL" sz="2600" dirty="0">
                <a:cs typeface="Arial" panose="020B0604020202020204" pitchFamily="34" charset="0"/>
              </a:rPr>
              <a:t>En este estudio se implementa el modelo integrado “Stock </a:t>
            </a:r>
            <a:r>
              <a:rPr lang="es-ES" altLang="es-CL" sz="2600" dirty="0" err="1">
                <a:cs typeface="Arial" panose="020B0604020202020204" pitchFamily="34" charset="0"/>
              </a:rPr>
              <a:t>Synthesis</a:t>
            </a:r>
            <a:r>
              <a:rPr lang="es-ES" altLang="es-CL" sz="2600" dirty="0">
                <a:cs typeface="Arial" panose="020B0604020202020204" pitchFamily="34" charset="0"/>
              </a:rPr>
              <a:t>”, un modelo estructurado por tallas y edades para analizar el caso del </a:t>
            </a:r>
            <a:r>
              <a:rPr lang="es-ES" altLang="es-CL" sz="2600" dirty="0" err="1">
                <a:cs typeface="Arial" panose="020B0604020202020204" pitchFamily="34" charset="0"/>
              </a:rPr>
              <a:t>boqueron</a:t>
            </a:r>
            <a:r>
              <a:rPr lang="es-ES" altLang="es-CL" sz="2600" dirty="0">
                <a:cs typeface="Arial" panose="020B0604020202020204" pitchFamily="34" charset="0"/>
              </a:rPr>
              <a:t> del golfo de Cádiz. </a:t>
            </a:r>
          </a:p>
          <a:p>
            <a:endParaRPr lang="es-ES" altLang="es-CL" sz="2600" dirty="0">
              <a:cs typeface="Arial" panose="020B0604020202020204" pitchFamily="34" charset="0"/>
            </a:endParaRPr>
          </a:p>
          <a:p>
            <a:r>
              <a:rPr lang="es-ES" altLang="es-CL" sz="2600" dirty="0">
                <a:cs typeface="Arial" panose="020B0604020202020204" pitchFamily="34" charset="0"/>
              </a:rPr>
              <a:t>Se exploran diferentes fuentes de datos y ponderaciones, así como, cambios en parámetros de crecimiento, selectividad, </a:t>
            </a:r>
            <a:r>
              <a:rPr lang="es-ES" altLang="es-CL" sz="2600" dirty="0" err="1">
                <a:cs typeface="Arial" panose="020B0604020202020204" pitchFamily="34" charset="0"/>
              </a:rPr>
              <a:t>capturabilidad</a:t>
            </a:r>
            <a:r>
              <a:rPr lang="es-ES" altLang="es-CL" sz="2600" dirty="0">
                <a:cs typeface="Arial" panose="020B0604020202020204" pitchFamily="34" charset="0"/>
              </a:rPr>
              <a:t>, entre otros.</a:t>
            </a:r>
          </a:p>
          <a:p>
            <a:endParaRPr lang="es-ES" altLang="es-CL" sz="2600" dirty="0">
              <a:cs typeface="Arial" panose="020B0604020202020204" pitchFamily="34" charset="0"/>
            </a:endParaRPr>
          </a:p>
          <a:p>
            <a:r>
              <a:rPr lang="es-ES" altLang="es-CL" sz="2600" dirty="0">
                <a:cs typeface="Arial" panose="020B0604020202020204" pitchFamily="34" charset="0"/>
              </a:rPr>
              <a:t>El objetivo es evaluar el desempeño de diferentes escenarios, examinando la bondad de ajuste del modelo a los datos y detectando posibles violaciones de asunciones de partida y finalmente, </a:t>
            </a:r>
          </a:p>
          <a:p>
            <a:endParaRPr lang="es-ES" altLang="es-CL" sz="2600" dirty="0">
              <a:cs typeface="Arial" panose="020B0604020202020204" pitchFamily="34" charset="0"/>
            </a:endParaRPr>
          </a:p>
          <a:p>
            <a:r>
              <a:rPr lang="es-ES" altLang="es-CL" sz="2600" dirty="0">
                <a:cs typeface="Arial" panose="020B0604020202020204" pitchFamily="34" charset="0"/>
              </a:rPr>
              <a:t>determinar si los resultados obtenidos en los escenarios seleccionados con mejor desempeño permiten estimar puntos de referencia útiles para asesorar el estado presente y futuro del boquerón.</a:t>
            </a:r>
          </a:p>
          <a:p>
            <a:endParaRPr lang="es-ES" altLang="es-CL" sz="2600" dirty="0">
              <a:cs typeface="Arial" panose="020B0604020202020204" pitchFamily="34" charset="0"/>
            </a:endParaRPr>
          </a:p>
          <a:p>
            <a:endParaRPr lang="es-ES" altLang="es-CL" sz="2600" dirty="0">
              <a:cs typeface="Arial" panose="020B0604020202020204" pitchFamily="34" charset="0"/>
            </a:endParaRPr>
          </a:p>
          <a:p>
            <a:r>
              <a:rPr lang="es-ES" altLang="es-CL" sz="2600" dirty="0">
                <a:cs typeface="Arial" panose="020B0604020202020204" pitchFamily="34" charset="0"/>
              </a:rPr>
              <a:t>- Escenarios</a:t>
            </a:r>
          </a:p>
          <a:p>
            <a:r>
              <a:rPr lang="es-ES" altLang="es-CL" sz="2600" dirty="0">
                <a:cs typeface="Arial" panose="020B0604020202020204" pitchFamily="34" charset="0"/>
              </a:rPr>
              <a:t>- Análisis de desempeño (análisis de residuos, retrospectivos, perfil de verosimilitud)</a:t>
            </a:r>
          </a:p>
          <a:p>
            <a:r>
              <a:rPr lang="es-ES" altLang="es-CL" sz="2600" dirty="0">
                <a:cs typeface="Arial" panose="020B0604020202020204" pitchFamily="34" charset="0"/>
              </a:rPr>
              <a:t>- comparar salidas de variables </a:t>
            </a:r>
          </a:p>
          <a:p>
            <a:endParaRPr lang="es-ES" altLang="es-CL" sz="1400" dirty="0">
              <a:cs typeface="Arial" panose="020B0604020202020204" pitchFamily="34" charset="0"/>
            </a:endParaRP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A352FB36-7849-EFF5-30E7-B5A1337FC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1663" y="11736388"/>
            <a:ext cx="12563475" cy="29951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s-ES" altLang="es-CL" sz="4800" b="1" dirty="0">
                <a:cs typeface="Arial" panose="020B0604020202020204" pitchFamily="34" charset="0"/>
              </a:rPr>
              <a:t>Resultados</a:t>
            </a:r>
          </a:p>
          <a:p>
            <a:endParaRPr lang="es-ES" altLang="es-CL" sz="2600" dirty="0">
              <a:cs typeface="Arial" panose="020B0604020202020204" pitchFamily="34" charset="0"/>
            </a:endParaRPr>
          </a:p>
          <a:p>
            <a:endParaRPr lang="es-ES" altLang="es-CL" sz="2600" dirty="0">
              <a:cs typeface="Arial" panose="020B0604020202020204" pitchFamily="34" charset="0"/>
            </a:endParaRPr>
          </a:p>
          <a:p>
            <a:endParaRPr lang="es-ES" altLang="es-CL" sz="2600" dirty="0">
              <a:cs typeface="Arial" panose="020B0604020202020204" pitchFamily="34" charset="0"/>
            </a:endParaRPr>
          </a:p>
          <a:p>
            <a:endParaRPr lang="es-ES" altLang="es-CL" sz="2600" dirty="0">
              <a:cs typeface="Arial" panose="020B0604020202020204" pitchFamily="34" charset="0"/>
            </a:endParaRPr>
          </a:p>
          <a:p>
            <a:endParaRPr lang="es-ES" altLang="es-CL" sz="2600" dirty="0">
              <a:cs typeface="Arial" panose="020B0604020202020204" pitchFamily="34" charset="0"/>
            </a:endParaRPr>
          </a:p>
          <a:p>
            <a:endParaRPr lang="es-ES" altLang="es-CL" sz="2600" dirty="0">
              <a:cs typeface="Arial" panose="020B0604020202020204" pitchFamily="34" charset="0"/>
            </a:endParaRPr>
          </a:p>
          <a:p>
            <a:endParaRPr lang="es-ES" altLang="es-CL" sz="2600" dirty="0">
              <a:cs typeface="Arial" panose="020B0604020202020204" pitchFamily="34" charset="0"/>
            </a:endParaRPr>
          </a:p>
          <a:p>
            <a:endParaRPr lang="es-ES" altLang="es-CL" sz="2600" dirty="0">
              <a:cs typeface="Arial" panose="020B0604020202020204" pitchFamily="34" charset="0"/>
            </a:endParaRPr>
          </a:p>
          <a:p>
            <a:endParaRPr lang="es-ES" altLang="es-CL" sz="2600" dirty="0">
              <a:cs typeface="Arial" panose="020B0604020202020204" pitchFamily="34" charset="0"/>
            </a:endParaRPr>
          </a:p>
          <a:p>
            <a:endParaRPr lang="es-ES" altLang="es-CL" sz="2600" dirty="0">
              <a:cs typeface="Arial" panose="020B0604020202020204" pitchFamily="34" charset="0"/>
            </a:endParaRPr>
          </a:p>
          <a:p>
            <a:endParaRPr lang="es-ES" altLang="es-CL" sz="2600" dirty="0">
              <a:cs typeface="Arial" panose="020B0604020202020204" pitchFamily="34" charset="0"/>
            </a:endParaRPr>
          </a:p>
          <a:p>
            <a:endParaRPr lang="es-ES" altLang="es-CL" sz="2600" dirty="0">
              <a:cs typeface="Arial" panose="020B0604020202020204" pitchFamily="34" charset="0"/>
            </a:endParaRPr>
          </a:p>
          <a:p>
            <a:endParaRPr lang="es-ES" altLang="es-CL" sz="2600" dirty="0">
              <a:cs typeface="Arial" panose="020B0604020202020204" pitchFamily="34" charset="0"/>
            </a:endParaRPr>
          </a:p>
          <a:p>
            <a:endParaRPr lang="es-ES" altLang="es-CL" sz="2600" dirty="0">
              <a:cs typeface="Arial" panose="020B0604020202020204" pitchFamily="34" charset="0"/>
            </a:endParaRPr>
          </a:p>
          <a:p>
            <a:endParaRPr lang="es-ES" altLang="es-CL" sz="2600" dirty="0">
              <a:cs typeface="Arial" panose="020B0604020202020204" pitchFamily="34" charset="0"/>
            </a:endParaRPr>
          </a:p>
          <a:p>
            <a:endParaRPr lang="es-ES" altLang="es-CL" sz="2600" dirty="0">
              <a:cs typeface="Arial" panose="020B0604020202020204" pitchFamily="34" charset="0"/>
            </a:endParaRPr>
          </a:p>
          <a:p>
            <a:endParaRPr lang="es-ES" altLang="es-CL" sz="2600" dirty="0">
              <a:cs typeface="Arial" panose="020B0604020202020204" pitchFamily="34" charset="0"/>
            </a:endParaRPr>
          </a:p>
          <a:p>
            <a:endParaRPr lang="es-ES" altLang="es-CL" sz="1400" dirty="0">
              <a:cs typeface="Arial" panose="020B0604020202020204" pitchFamily="34" charset="0"/>
            </a:endParaRPr>
          </a:p>
          <a:p>
            <a:r>
              <a:rPr lang="es-ES" altLang="es-CL" sz="4800" b="1" dirty="0">
                <a:cs typeface="Arial" panose="020B0604020202020204" pitchFamily="34" charset="0"/>
              </a:rPr>
              <a:t>Discusión</a:t>
            </a:r>
          </a:p>
          <a:p>
            <a:endParaRPr lang="es-ES" altLang="es-CL" sz="2600" dirty="0">
              <a:cs typeface="Arial" panose="020B0604020202020204" pitchFamily="34" charset="0"/>
            </a:endParaRPr>
          </a:p>
          <a:p>
            <a:endParaRPr lang="es-ES" altLang="es-CL" sz="1400" dirty="0">
              <a:cs typeface="Arial" panose="020B0604020202020204" pitchFamily="34" charset="0"/>
            </a:endParaRPr>
          </a:p>
          <a:p>
            <a:endParaRPr lang="es-ES" altLang="es-CL" sz="1400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s-CL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s-CL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360</Words>
  <Application>Microsoft Macintosh PowerPoint</Application>
  <PresentationFormat>Personalizado</PresentationFormat>
  <Paragraphs>53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Times New Roman</vt:lpstr>
      <vt:lpstr>Arial</vt:lpstr>
      <vt:lpstr>Arial Unicode MS</vt:lpstr>
      <vt:lpstr>Tema de Office</vt:lpstr>
      <vt:lpstr>Implementación y análisis de desempeño de un modelo integrado de evaluación de stock: estudio de caso de boquerón del golfo de Cádiz utilizando Stock Synthesis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Implementación y análisis de desempeño de un modelo integrado de evaluación de stock: estudio de caso de boquerón del golfo de Cádiz utilizando Stock Synthesis</dc:title>
  <cp:lastModifiedBy>maria jose zuñiga basualto</cp:lastModifiedBy>
  <cp:revision>3</cp:revision>
  <cp:lastPrinted>1601-01-01T00:00:00Z</cp:lastPrinted>
  <dcterms:created xsi:type="dcterms:W3CDTF">1601-01-01T00:00:00Z</dcterms:created>
  <dcterms:modified xsi:type="dcterms:W3CDTF">2023-09-27T17:58:57Z</dcterms:modified>
</cp:coreProperties>
</file>