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708" r:id="rId3"/>
    <p:sldId id="690" r:id="rId4"/>
    <p:sldId id="270" r:id="rId5"/>
    <p:sldId id="711" r:id="rId6"/>
    <p:sldId id="717" r:id="rId7"/>
    <p:sldId id="719" r:id="rId8"/>
    <p:sldId id="718" r:id="rId9"/>
    <p:sldId id="720" r:id="rId10"/>
    <p:sldId id="721" r:id="rId11"/>
    <p:sldId id="713" r:id="rId12"/>
    <p:sldId id="715" r:id="rId13"/>
    <p:sldId id="716" r:id="rId14"/>
    <p:sldId id="282" r:id="rId15"/>
    <p:sldId id="550" r:id="rId16"/>
    <p:sldId id="548" r:id="rId17"/>
    <p:sldId id="549" r:id="rId18"/>
  </p:sldIdLst>
  <p:sldSz cx="12192000" cy="6858000"/>
  <p:notesSz cx="7315200" cy="96012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5256" autoAdjust="0"/>
  </p:normalViewPr>
  <p:slideViewPr>
    <p:cSldViewPr snapToGrid="0">
      <p:cViewPr>
        <p:scale>
          <a:sx n="90" d="100"/>
          <a:sy n="90" d="100"/>
        </p:scale>
        <p:origin x="571"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s-CL"/>
          </a:p>
        </p:txBody>
      </p:sp>
      <p:sp>
        <p:nvSpPr>
          <p:cNvPr id="3" name="Marcador de fecha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63DE3EC5-59B3-4690-A752-640E731119FE}" type="datetimeFigureOut">
              <a:rPr lang="es-CL" smtClean="0"/>
              <a:t>01-07-2022</a:t>
            </a:fld>
            <a:endParaRPr lang="es-CL"/>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s-CL"/>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B033907C-7513-4817-9D98-18005B7FD3EF}" type="slidenum">
              <a:rPr lang="es-CL" smtClean="0"/>
              <a:t>‹Nº›</a:t>
            </a:fld>
            <a:endParaRPr lang="es-CL"/>
          </a:p>
        </p:txBody>
      </p:sp>
    </p:spTree>
    <p:extLst>
      <p:ext uri="{BB962C8B-B14F-4D97-AF65-F5344CB8AC3E}">
        <p14:creationId xmlns:p14="http://schemas.microsoft.com/office/powerpoint/2010/main" val="206741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B033907C-7513-4817-9D98-18005B7FD3EF}" type="slidenum">
              <a:rPr lang="es-CL" smtClean="0"/>
              <a:t>1</a:t>
            </a:fld>
            <a:endParaRPr lang="es-CL"/>
          </a:p>
        </p:txBody>
      </p:sp>
    </p:spTree>
    <p:extLst>
      <p:ext uri="{BB962C8B-B14F-4D97-AF65-F5344CB8AC3E}">
        <p14:creationId xmlns:p14="http://schemas.microsoft.com/office/powerpoint/2010/main" val="332484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800" dirty="0">
              <a:effectLst/>
              <a:highlight>
                <a:srgbClr val="FFFF00"/>
              </a:highlight>
              <a:latin typeface="Arial Narrow" panose="020B0606020202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F8EECB-FB29-4FE2-95CF-47E861E5DBDF}" type="slidenum">
              <a:rPr kumimoji="0" lang="es-C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C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649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B033907C-7513-4817-9D98-18005B7FD3EF}" type="slidenum">
              <a:rPr lang="es-CL" smtClean="0"/>
              <a:t>3</a:t>
            </a:fld>
            <a:endParaRPr lang="es-CL"/>
          </a:p>
        </p:txBody>
      </p:sp>
    </p:spTree>
    <p:extLst>
      <p:ext uri="{BB962C8B-B14F-4D97-AF65-F5344CB8AC3E}">
        <p14:creationId xmlns:p14="http://schemas.microsoft.com/office/powerpoint/2010/main" val="217000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CE7CC55D-3370-40D4-8D95-71575D82D218}" type="slidenum">
              <a:rPr lang="es-CL" smtClean="0"/>
              <a:t>4</a:t>
            </a:fld>
            <a:endParaRPr lang="es-CL"/>
          </a:p>
        </p:txBody>
      </p:sp>
    </p:spTree>
    <p:extLst>
      <p:ext uri="{BB962C8B-B14F-4D97-AF65-F5344CB8AC3E}">
        <p14:creationId xmlns:p14="http://schemas.microsoft.com/office/powerpoint/2010/main" val="299054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6F521-1A35-4C53-A36D-7BC5D5F1142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F404249A-B8BE-466B-90B8-29D3FADAA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820D0245-B259-4F93-9595-A788EB5722BB}"/>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5" name="Marcador de pie de página 4">
            <a:extLst>
              <a:ext uri="{FF2B5EF4-FFF2-40B4-BE49-F238E27FC236}">
                <a16:creationId xmlns:a16="http://schemas.microsoft.com/office/drawing/2014/main" id="{EF8FFC15-681A-4171-BC6B-C5C05FCD6E7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8931108-FC64-485C-9FBE-A659AF7F9C7C}"/>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131864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580AF-AD2E-4518-AAFD-B39243C1FC5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54F9E00-D970-44B9-B0F5-8859AA677E8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41CFC6C-175D-464D-87E6-0D8442EF97FC}"/>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5" name="Marcador de pie de página 4">
            <a:extLst>
              <a:ext uri="{FF2B5EF4-FFF2-40B4-BE49-F238E27FC236}">
                <a16:creationId xmlns:a16="http://schemas.microsoft.com/office/drawing/2014/main" id="{7FF30ED3-26F8-460A-AD90-DD6D86C41B2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5633505-9797-4204-8A12-A3F6653576C0}"/>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114662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C200E3-B73F-4F13-AFD3-2C6ACBD56F1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B157DE5D-2C3E-4834-B08F-5615705E68F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215E5C9-41A1-45FF-B454-9E6F939FB60B}"/>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5" name="Marcador de pie de página 4">
            <a:extLst>
              <a:ext uri="{FF2B5EF4-FFF2-40B4-BE49-F238E27FC236}">
                <a16:creationId xmlns:a16="http://schemas.microsoft.com/office/drawing/2014/main" id="{97BDF2D3-3E40-4DB5-9ACB-6EE2C9D3BE7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DA40500-8432-44BB-85EB-72FDD1BFD599}"/>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35394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B6EAE-AE87-474A-8099-2C817137CFE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D74FE227-64A7-41E3-9A38-28738008D61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F2327372-E005-4BB1-9E4A-59DE44EB9B26}"/>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5" name="Marcador de pie de página 4">
            <a:extLst>
              <a:ext uri="{FF2B5EF4-FFF2-40B4-BE49-F238E27FC236}">
                <a16:creationId xmlns:a16="http://schemas.microsoft.com/office/drawing/2014/main" id="{C8B4F66D-1A7A-4D73-B8C8-BBFFD3AA582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A025AC0-ADFE-4C47-B810-C35D3DF16BE1}"/>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230454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D71DB-D267-41F9-A373-0FBB1F01D1B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97B35C9-2812-43CF-82A4-54AA676E07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40DE357-E076-4964-BBF9-FAA050AFD489}"/>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5" name="Marcador de pie de página 4">
            <a:extLst>
              <a:ext uri="{FF2B5EF4-FFF2-40B4-BE49-F238E27FC236}">
                <a16:creationId xmlns:a16="http://schemas.microsoft.com/office/drawing/2014/main" id="{C1A65799-11EC-4DBD-BA37-F61025D2B82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7A034DB-8113-45BD-B118-8CEDD67C6BBD}"/>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299483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57451-9118-4414-A1ED-3D8DB5B8C01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147BA46-3FE6-460F-BB90-B6CDCCAF9ED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7D768BEB-EB2C-40B7-A04D-A81C3685A2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001FCAF5-3FA6-4D48-8AE7-6A209AA91BEA}"/>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6" name="Marcador de pie de página 5">
            <a:extLst>
              <a:ext uri="{FF2B5EF4-FFF2-40B4-BE49-F238E27FC236}">
                <a16:creationId xmlns:a16="http://schemas.microsoft.com/office/drawing/2014/main" id="{7E7794E0-FC9D-4F97-BD47-EA64535DBF22}"/>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93E98B2-8473-4FBF-9858-C9136A491CFF}"/>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4268484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D12F0-F9A5-4696-A2BE-BF5B4AA5ED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BDC14FE-C59D-4DE2-A9F2-311ED9DDD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14A0DAA-F86E-4567-ABCA-70B7E1B9333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F305521D-B3FC-4364-9BCE-43DA3E61F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5486863-35B6-4FE4-8E1B-DACCB4244D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FE7F4CB4-5785-4B78-9048-9FB41EF27703}"/>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8" name="Marcador de pie de página 7">
            <a:extLst>
              <a:ext uri="{FF2B5EF4-FFF2-40B4-BE49-F238E27FC236}">
                <a16:creationId xmlns:a16="http://schemas.microsoft.com/office/drawing/2014/main" id="{82B990D6-E4BC-4930-9A48-E8AC28930767}"/>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8398C5F9-6F72-4EB6-918E-A605121D93A2}"/>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257079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B4910-676F-4E6C-998F-C0FAC349DB1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9810A4D8-4B1A-4A99-A2A2-C6B6BDF5E4F7}"/>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4" name="Marcador de pie de página 3">
            <a:extLst>
              <a:ext uri="{FF2B5EF4-FFF2-40B4-BE49-F238E27FC236}">
                <a16:creationId xmlns:a16="http://schemas.microsoft.com/office/drawing/2014/main" id="{E99B5571-75EB-4CE8-BF89-AA31BA448074}"/>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8D1698C3-7B2D-457B-A6F0-BFC4BE0FA519}"/>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414592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C7C837-7110-436B-92E7-72DD5597A206}"/>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3" name="Marcador de pie de página 2">
            <a:extLst>
              <a:ext uri="{FF2B5EF4-FFF2-40B4-BE49-F238E27FC236}">
                <a16:creationId xmlns:a16="http://schemas.microsoft.com/office/drawing/2014/main" id="{1EE532C7-4819-4B74-BFEA-AE0DE7B5C80B}"/>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46BAF587-AE7B-4BAC-B70C-3A58ED287D01}"/>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104164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A14C8-B93E-44F6-88CF-7FD34D480B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802F1B1-8ECB-4E11-8265-E86FB85B9E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170A1A60-7BBE-490E-B81F-39507C3C5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0D5362-6C13-4F0A-935A-36FEEA9C7570}"/>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6" name="Marcador de pie de página 5">
            <a:extLst>
              <a:ext uri="{FF2B5EF4-FFF2-40B4-BE49-F238E27FC236}">
                <a16:creationId xmlns:a16="http://schemas.microsoft.com/office/drawing/2014/main" id="{5EF343AB-A98D-4F07-B9EF-44464D16005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F39AC73-D041-4CEC-A327-195914CD8827}"/>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312245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E8E98-F167-4244-A590-AA357B57FF7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BE9B779-CE0D-42F2-B4F0-514B19FDB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3926222C-F0F9-40B2-8B66-438C8ABDC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C3D476E-8DA3-42BA-8904-602FF37D1DED}"/>
              </a:ext>
            </a:extLst>
          </p:cNvPr>
          <p:cNvSpPr>
            <a:spLocks noGrp="1"/>
          </p:cNvSpPr>
          <p:nvPr>
            <p:ph type="dt" sz="half" idx="10"/>
          </p:nvPr>
        </p:nvSpPr>
        <p:spPr/>
        <p:txBody>
          <a:bodyPr/>
          <a:lstStyle/>
          <a:p>
            <a:fld id="{4AEDBAA2-5266-4D28-BCB7-8A18E52E2A21}" type="datetimeFigureOut">
              <a:rPr lang="es-CL" smtClean="0"/>
              <a:t>01-07-2022</a:t>
            </a:fld>
            <a:endParaRPr lang="es-CL"/>
          </a:p>
        </p:txBody>
      </p:sp>
      <p:sp>
        <p:nvSpPr>
          <p:cNvPr id="6" name="Marcador de pie de página 5">
            <a:extLst>
              <a:ext uri="{FF2B5EF4-FFF2-40B4-BE49-F238E27FC236}">
                <a16:creationId xmlns:a16="http://schemas.microsoft.com/office/drawing/2014/main" id="{C7ECEF12-929A-4A6E-AA91-00457ECC59D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4AE18E3-AF79-4A4E-9828-44F0EDFD0617}"/>
              </a:ext>
            </a:extLst>
          </p:cNvPr>
          <p:cNvSpPr>
            <a:spLocks noGrp="1"/>
          </p:cNvSpPr>
          <p:nvPr>
            <p:ph type="sldNum" sz="quarter" idx="12"/>
          </p:nvPr>
        </p:nvSpPr>
        <p:spPr/>
        <p:txBody>
          <a:bodyPr/>
          <a:lstStyle/>
          <a:p>
            <a:fld id="{2376BD22-2923-4D02-8279-2D5F8E2A1343}" type="slidenum">
              <a:rPr lang="es-CL" smtClean="0"/>
              <a:t>‹Nº›</a:t>
            </a:fld>
            <a:endParaRPr lang="es-CL"/>
          </a:p>
        </p:txBody>
      </p:sp>
    </p:spTree>
    <p:extLst>
      <p:ext uri="{BB962C8B-B14F-4D97-AF65-F5344CB8AC3E}">
        <p14:creationId xmlns:p14="http://schemas.microsoft.com/office/powerpoint/2010/main" val="238518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28F2C8A-F842-485A-8089-7F3826EF0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618D980F-FCBF-441A-A4EC-73AE074F29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6EAD78F-204F-41AC-9D28-B72C53173C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DBAA2-5266-4D28-BCB7-8A18E52E2A21}" type="datetimeFigureOut">
              <a:rPr lang="es-CL" smtClean="0"/>
              <a:t>01-07-2022</a:t>
            </a:fld>
            <a:endParaRPr lang="es-CL"/>
          </a:p>
        </p:txBody>
      </p:sp>
      <p:sp>
        <p:nvSpPr>
          <p:cNvPr id="5" name="Marcador de pie de página 4">
            <a:extLst>
              <a:ext uri="{FF2B5EF4-FFF2-40B4-BE49-F238E27FC236}">
                <a16:creationId xmlns:a16="http://schemas.microsoft.com/office/drawing/2014/main" id="{BA960C38-2041-4E51-9950-CBF1B12F7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F9BB812-0E44-4FE7-B41D-44891D1D3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6BD22-2923-4D02-8279-2D5F8E2A1343}" type="slidenum">
              <a:rPr lang="es-CL" smtClean="0"/>
              <a:t>‹Nº›</a:t>
            </a:fld>
            <a:endParaRPr lang="es-CL"/>
          </a:p>
        </p:txBody>
      </p:sp>
    </p:spTree>
    <p:extLst>
      <p:ext uri="{BB962C8B-B14F-4D97-AF65-F5344CB8AC3E}">
        <p14:creationId xmlns:p14="http://schemas.microsoft.com/office/powerpoint/2010/main" val="244591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ubpesca.cl/portal/615/articles-106830_documento.pdf" TargetMode="External"/><Relationship Id="rId7" Type="http://schemas.openxmlformats.org/officeDocument/2006/relationships/image" Target="../media/image4.png"/><Relationship Id="rId2" Type="http://schemas.openxmlformats.org/officeDocument/2006/relationships/hyperlink" Target="https://www.subpesca.cl/portal/615/articles-106779_documento.pdf" TargetMode="External"/><Relationship Id="rId1" Type="http://schemas.openxmlformats.org/officeDocument/2006/relationships/slideLayout" Target="../slideLayouts/slideLayout2.xml"/><Relationship Id="rId6" Type="http://schemas.openxmlformats.org/officeDocument/2006/relationships/hyperlink" Target="https://www.subpesca.cl/portal/615/articles-107041_documento.pdf" TargetMode="External"/><Relationship Id="rId5" Type="http://schemas.openxmlformats.org/officeDocument/2006/relationships/hyperlink" Target="https://www.subpesca.cl/portal/615/articles-106318_documento.pdf" TargetMode="External"/><Relationship Id="rId4" Type="http://schemas.openxmlformats.org/officeDocument/2006/relationships/hyperlink" Target="https://www.subpesca.cl/portal/615/articles-107031_documento.p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subpesca.cl/portal/615/articles-107327_documento.pdf" TargetMode="External"/><Relationship Id="rId7" Type="http://schemas.openxmlformats.org/officeDocument/2006/relationships/hyperlink" Target="https://www.subpesca.cl/portal/615/articles-110427_documento.pdf" TargetMode="External"/><Relationship Id="rId2" Type="http://schemas.openxmlformats.org/officeDocument/2006/relationships/hyperlink" Target="https://www.subpesca.cl/portal/615/articles-108757_documento.pdf"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subpesca.cl/portal/615/articles-107326_documento.pdf" TargetMode="External"/><Relationship Id="rId4" Type="http://schemas.openxmlformats.org/officeDocument/2006/relationships/hyperlink" Target="https://www.subpesca.cl/portal/615/articles-108999_documento.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sernapesca.cl/sites/default/files/ley.21259-2020.pdf" TargetMode="External"/><Relationship Id="rId2" Type="http://schemas.openxmlformats.org/officeDocument/2006/relationships/hyperlink" Target="https://www.subpesca.cl/portal/615/articles-106914_documento.pdf"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E3963356-2CCE-4709-A487-EB10C5DC8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11" y="32453"/>
            <a:ext cx="11655285" cy="5407380"/>
          </a:xfrm>
          <a:prstGeom prst="rect">
            <a:avLst/>
          </a:prstGeom>
        </p:spPr>
      </p:pic>
      <p:sp>
        <p:nvSpPr>
          <p:cNvPr id="4" name="CuadroTexto 3">
            <a:extLst>
              <a:ext uri="{FF2B5EF4-FFF2-40B4-BE49-F238E27FC236}">
                <a16:creationId xmlns:a16="http://schemas.microsoft.com/office/drawing/2014/main" id="{B4330219-B397-4A07-8EF7-4D1B0F63284E}"/>
              </a:ext>
            </a:extLst>
          </p:cNvPr>
          <p:cNvSpPr txBox="1"/>
          <p:nvPr/>
        </p:nvSpPr>
        <p:spPr>
          <a:xfrm>
            <a:off x="3770651" y="3691530"/>
            <a:ext cx="4650698" cy="276999"/>
          </a:xfrm>
          <a:prstGeom prst="rect">
            <a:avLst/>
          </a:prstGeom>
          <a:noFill/>
        </p:spPr>
        <p:txBody>
          <a:bodyPr wrap="square" rtlCol="0">
            <a:spAutoFit/>
          </a:bodyPr>
          <a:lstStyle/>
          <a:p>
            <a:pPr algn="ctr" defTabSz="685800" eaLnBrk="1" fontAlgn="auto" hangingPunct="1">
              <a:spcBef>
                <a:spcPts val="0"/>
              </a:spcBef>
              <a:spcAft>
                <a:spcPts val="0"/>
              </a:spcAft>
              <a:defRPr/>
            </a:pPr>
            <a:r>
              <a:rPr lang="en-US" sz="1200" spc="225" dirty="0">
                <a:solidFill>
                  <a:schemeClr val="accent1">
                    <a:lumMod val="50000"/>
                  </a:schemeClr>
                </a:solidFill>
                <a:latin typeface="Arial Narrow" panose="020B0606020202030204" pitchFamily="34" charset="0"/>
                <a:ea typeface="Verdana" panose="020B0604030504040204" pitchFamily="34" charset="0"/>
                <a:cs typeface="Verdana" panose="020B0604030504040204" pitchFamily="34" charset="0"/>
              </a:rPr>
              <a:t>INSTITUTO DE FOMENTO PESQUERO (IFOP)</a:t>
            </a:r>
          </a:p>
        </p:txBody>
      </p:sp>
      <p:cxnSp>
        <p:nvCxnSpPr>
          <p:cNvPr id="5" name="Conector recto 4">
            <a:extLst>
              <a:ext uri="{FF2B5EF4-FFF2-40B4-BE49-F238E27FC236}">
                <a16:creationId xmlns:a16="http://schemas.microsoft.com/office/drawing/2014/main" id="{1108A6FD-1AF8-4C7C-B6D6-68523276ECBE}"/>
              </a:ext>
            </a:extLst>
          </p:cNvPr>
          <p:cNvCxnSpPr/>
          <p:nvPr/>
        </p:nvCxnSpPr>
        <p:spPr>
          <a:xfrm>
            <a:off x="3831755" y="4037297"/>
            <a:ext cx="4479722" cy="0"/>
          </a:xfrm>
          <a:prstGeom prst="line">
            <a:avLst/>
          </a:prstGeom>
          <a:ln w="28575">
            <a:solidFill>
              <a:srgbClr val="1254A2"/>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0677DE8D-B567-4E5E-AF62-07AC2220616A}"/>
              </a:ext>
            </a:extLst>
          </p:cNvPr>
          <p:cNvSpPr txBox="1"/>
          <p:nvPr/>
        </p:nvSpPr>
        <p:spPr>
          <a:xfrm>
            <a:off x="3368415" y="5531806"/>
            <a:ext cx="5781529" cy="369332"/>
          </a:xfrm>
          <a:prstGeom prst="rect">
            <a:avLst/>
          </a:prstGeom>
          <a:noFill/>
        </p:spPr>
        <p:txBody>
          <a:bodyPr wrap="square" rtlCol="0">
            <a:spAutoFit/>
          </a:bodyPr>
          <a:lstStyle/>
          <a:p>
            <a:pPr algn="ctr" defTabSz="685800">
              <a:defRPr/>
            </a:pPr>
            <a:r>
              <a:rPr lang="es-CL" dirty="0">
                <a:solidFill>
                  <a:srgbClr val="E7E6E6">
                    <a:lumMod val="50000"/>
                  </a:srgbClr>
                </a:solidFill>
                <a:latin typeface="Arial Narrow" panose="020B0606020202030204" pitchFamily="34" charset="0"/>
              </a:rPr>
              <a:t>Rodrigo Vega, </a:t>
            </a:r>
            <a:r>
              <a:rPr lang="en-US" dirty="0">
                <a:solidFill>
                  <a:srgbClr val="E7E6E6">
                    <a:lumMod val="50000"/>
                  </a:srgbClr>
                </a:solidFill>
                <a:latin typeface="Arial Narrow" panose="020B0606020202030204" pitchFamily="34" charset="0"/>
              </a:rPr>
              <a:t>Benjamín Suárez y </a:t>
            </a:r>
            <a:r>
              <a:rPr lang="es-CL" dirty="0">
                <a:solidFill>
                  <a:srgbClr val="E7E6E6">
                    <a:lumMod val="50000"/>
                  </a:srgbClr>
                </a:solidFill>
                <a:latin typeface="Arial Narrow" panose="020B0606020202030204" pitchFamily="34" charset="0"/>
              </a:rPr>
              <a:t>María Fernanda Jiménez</a:t>
            </a:r>
          </a:p>
        </p:txBody>
      </p:sp>
      <p:sp>
        <p:nvSpPr>
          <p:cNvPr id="7" name="CuadroTexto 6">
            <a:extLst>
              <a:ext uri="{FF2B5EF4-FFF2-40B4-BE49-F238E27FC236}">
                <a16:creationId xmlns:a16="http://schemas.microsoft.com/office/drawing/2014/main" id="{904DD8AF-44E9-47D3-848A-6E4E5459895B}"/>
              </a:ext>
            </a:extLst>
          </p:cNvPr>
          <p:cNvSpPr txBox="1"/>
          <p:nvPr/>
        </p:nvSpPr>
        <p:spPr>
          <a:xfrm>
            <a:off x="7757652" y="6112379"/>
            <a:ext cx="1228990" cy="276999"/>
          </a:xfrm>
          <a:prstGeom prst="rect">
            <a:avLst/>
          </a:prstGeom>
          <a:noFill/>
        </p:spPr>
        <p:txBody>
          <a:bodyPr wrap="square" rtlCol="0">
            <a:spAutoFit/>
          </a:bodyPr>
          <a:lstStyle/>
          <a:p>
            <a:pPr algn="ctr" defTabSz="685800" eaLnBrk="1" fontAlgn="auto" hangingPunct="1">
              <a:spcBef>
                <a:spcPts val="0"/>
              </a:spcBef>
              <a:spcAft>
                <a:spcPts val="0"/>
              </a:spcAft>
              <a:defRPr/>
            </a:pPr>
            <a:r>
              <a:rPr lang="es-CL" sz="1200">
                <a:solidFill>
                  <a:prstClr val="white"/>
                </a:solidFill>
                <a:latin typeface="Calibri Light" panose="020F0302020204030204"/>
                <a:cs typeface="+mn-cs"/>
              </a:rPr>
              <a:t>Marzo, 2021</a:t>
            </a:r>
            <a:endParaRPr lang="es-CL" sz="1200">
              <a:solidFill>
                <a:prstClr val="white">
                  <a:lumMod val="50000"/>
                </a:prstClr>
              </a:solidFill>
              <a:latin typeface="DINPro-Light" panose="02000504040000020003" pitchFamily="50" charset="0"/>
              <a:cs typeface="+mn-cs"/>
            </a:endParaRPr>
          </a:p>
        </p:txBody>
      </p:sp>
      <p:sp>
        <p:nvSpPr>
          <p:cNvPr id="8" name="CuadroTexto 7">
            <a:extLst>
              <a:ext uri="{FF2B5EF4-FFF2-40B4-BE49-F238E27FC236}">
                <a16:creationId xmlns:a16="http://schemas.microsoft.com/office/drawing/2014/main" id="{644FC223-B47E-4C00-A5F5-74759B8B17F4}"/>
              </a:ext>
            </a:extLst>
          </p:cNvPr>
          <p:cNvSpPr txBox="1"/>
          <p:nvPr/>
        </p:nvSpPr>
        <p:spPr>
          <a:xfrm>
            <a:off x="3997724" y="4081534"/>
            <a:ext cx="4214523" cy="323165"/>
          </a:xfrm>
          <a:prstGeom prst="rect">
            <a:avLst/>
          </a:prstGeom>
          <a:noFill/>
        </p:spPr>
        <p:txBody>
          <a:bodyPr wrap="square" rtlCol="0">
            <a:spAutoFit/>
          </a:bodyPr>
          <a:lstStyle/>
          <a:p>
            <a:pPr algn="ctr" defTabSz="685800" eaLnBrk="1" fontAlgn="auto" hangingPunct="1">
              <a:spcBef>
                <a:spcPts val="0"/>
              </a:spcBef>
              <a:spcAft>
                <a:spcPts val="0"/>
              </a:spcAft>
            </a:pPr>
            <a:r>
              <a:rPr lang="es-CL" sz="1500" dirty="0">
                <a:solidFill>
                  <a:schemeClr val="accent1">
                    <a:lumMod val="50000"/>
                  </a:schemeClr>
                </a:solidFill>
                <a:latin typeface="Arial Narrow" panose="020B0606020202030204" pitchFamily="34" charset="0"/>
              </a:rPr>
              <a:t>Departamento de Evaluación de Pesquerías</a:t>
            </a:r>
          </a:p>
        </p:txBody>
      </p:sp>
      <p:sp>
        <p:nvSpPr>
          <p:cNvPr id="10" name="CuadroTexto 9">
            <a:extLst>
              <a:ext uri="{FF2B5EF4-FFF2-40B4-BE49-F238E27FC236}">
                <a16:creationId xmlns:a16="http://schemas.microsoft.com/office/drawing/2014/main" id="{C55F9E2F-3628-4427-B17F-C5551943AC92}"/>
              </a:ext>
            </a:extLst>
          </p:cNvPr>
          <p:cNvSpPr txBox="1"/>
          <p:nvPr/>
        </p:nvSpPr>
        <p:spPr>
          <a:xfrm>
            <a:off x="2987672" y="6201183"/>
            <a:ext cx="7039968" cy="553998"/>
          </a:xfrm>
          <a:prstGeom prst="rect">
            <a:avLst/>
          </a:prstGeom>
          <a:noFill/>
        </p:spPr>
        <p:txBody>
          <a:bodyPr wrap="square" rtlCol="0">
            <a:spAutoFit/>
          </a:bodyPr>
          <a:lstStyle/>
          <a:p>
            <a:pPr algn="ctr" defTabSz="685800" eaLnBrk="1" fontAlgn="auto" hangingPunct="1">
              <a:spcBef>
                <a:spcPts val="0"/>
              </a:spcBef>
              <a:spcAft>
                <a:spcPts val="0"/>
              </a:spcAft>
            </a:pPr>
            <a:r>
              <a:rPr lang="en-US" sz="1500" dirty="0">
                <a:solidFill>
                  <a:schemeClr val="accent1">
                    <a:lumMod val="50000"/>
                  </a:schemeClr>
                </a:solidFill>
                <a:latin typeface="Arial Narrow" panose="020B0606020202030204" pitchFamily="34" charset="0"/>
              </a:rPr>
              <a:t>Taller</a:t>
            </a:r>
            <a:r>
              <a:rPr lang="es-CL" sz="1500" dirty="0">
                <a:solidFill>
                  <a:schemeClr val="accent1">
                    <a:lumMod val="50000"/>
                  </a:schemeClr>
                </a:solidFill>
                <a:latin typeface="Arial Narrow" panose="020B0606020202030204" pitchFamily="34" charset="0"/>
              </a:rPr>
              <a:t> de datos y modelos</a:t>
            </a:r>
          </a:p>
          <a:p>
            <a:pPr algn="ctr" defTabSz="685800" eaLnBrk="1" fontAlgn="auto" hangingPunct="1">
              <a:spcBef>
                <a:spcPts val="0"/>
              </a:spcBef>
              <a:spcAft>
                <a:spcPts val="0"/>
              </a:spcAft>
            </a:pPr>
            <a:r>
              <a:rPr lang="es-CL" sz="1500" dirty="0">
                <a:solidFill>
                  <a:schemeClr val="accent1">
                    <a:lumMod val="50000"/>
                  </a:schemeClr>
                </a:solidFill>
                <a:latin typeface="Arial Narrow" panose="020B0606020202030204" pitchFamily="34" charset="0"/>
              </a:rPr>
              <a:t> Comité científico técnico de pequeños pelágicos</a:t>
            </a:r>
            <a:endParaRPr lang="en-US" sz="1500" dirty="0">
              <a:solidFill>
                <a:schemeClr val="accent1">
                  <a:lumMod val="50000"/>
                </a:schemeClr>
              </a:solidFill>
              <a:latin typeface="Arial Narrow" panose="020B0606020202030204" pitchFamily="34" charset="0"/>
            </a:endParaRPr>
          </a:p>
        </p:txBody>
      </p:sp>
      <p:sp>
        <p:nvSpPr>
          <p:cNvPr id="13" name="Rectángulo 11">
            <a:extLst>
              <a:ext uri="{FF2B5EF4-FFF2-40B4-BE49-F238E27FC236}">
                <a16:creationId xmlns:a16="http://schemas.microsoft.com/office/drawing/2014/main" id="{B699ED47-8B5E-4754-8390-708606D10769}"/>
              </a:ext>
            </a:extLst>
          </p:cNvPr>
          <p:cNvSpPr/>
          <p:nvPr/>
        </p:nvSpPr>
        <p:spPr>
          <a:xfrm>
            <a:off x="10027640" y="4849748"/>
            <a:ext cx="2164360" cy="2008252"/>
          </a:xfrm>
          <a:custGeom>
            <a:avLst/>
            <a:gdLst>
              <a:gd name="connsiteX0" fmla="*/ 0 w 2164360"/>
              <a:gd name="connsiteY0" fmla="*/ 0 h 2548034"/>
              <a:gd name="connsiteX1" fmla="*/ 2164360 w 2164360"/>
              <a:gd name="connsiteY1" fmla="*/ 0 h 2548034"/>
              <a:gd name="connsiteX2" fmla="*/ 2164360 w 2164360"/>
              <a:gd name="connsiteY2" fmla="*/ 2548034 h 2548034"/>
              <a:gd name="connsiteX3" fmla="*/ 0 w 2164360"/>
              <a:gd name="connsiteY3" fmla="*/ 2548034 h 2548034"/>
              <a:gd name="connsiteX4" fmla="*/ 0 w 2164360"/>
              <a:gd name="connsiteY4" fmla="*/ 0 h 2548034"/>
              <a:gd name="connsiteX0" fmla="*/ 981512 w 2164360"/>
              <a:gd name="connsiteY0" fmla="*/ 1342239 h 2548034"/>
              <a:gd name="connsiteX1" fmla="*/ 2164360 w 2164360"/>
              <a:gd name="connsiteY1" fmla="*/ 0 h 2548034"/>
              <a:gd name="connsiteX2" fmla="*/ 2164360 w 2164360"/>
              <a:gd name="connsiteY2" fmla="*/ 2548034 h 2548034"/>
              <a:gd name="connsiteX3" fmla="*/ 0 w 2164360"/>
              <a:gd name="connsiteY3" fmla="*/ 2548034 h 2548034"/>
              <a:gd name="connsiteX4" fmla="*/ 981512 w 2164360"/>
              <a:gd name="connsiteY4" fmla="*/ 1342239 h 2548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360" h="2548034">
                <a:moveTo>
                  <a:pt x="981512" y="1342239"/>
                </a:moveTo>
                <a:lnTo>
                  <a:pt x="2164360" y="0"/>
                </a:lnTo>
                <a:lnTo>
                  <a:pt x="2164360" y="2548034"/>
                </a:lnTo>
                <a:lnTo>
                  <a:pt x="0" y="2548034"/>
                </a:lnTo>
                <a:lnTo>
                  <a:pt x="981512" y="1342239"/>
                </a:lnTo>
                <a:close/>
              </a:path>
            </a:pathLst>
          </a:custGeom>
          <a:solidFill>
            <a:srgbClr val="163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4" name="Rectángulo 13">
            <a:extLst>
              <a:ext uri="{FF2B5EF4-FFF2-40B4-BE49-F238E27FC236}">
                <a16:creationId xmlns:a16="http://schemas.microsoft.com/office/drawing/2014/main" id="{AE738CDF-90C5-4D21-8E36-C931D0385267}"/>
              </a:ext>
            </a:extLst>
          </p:cNvPr>
          <p:cNvSpPr/>
          <p:nvPr/>
        </p:nvSpPr>
        <p:spPr>
          <a:xfrm flipV="1">
            <a:off x="1524000" y="-23881"/>
            <a:ext cx="10668000" cy="2414046"/>
          </a:xfrm>
          <a:prstGeom prst="rect">
            <a:avLst/>
          </a:prstGeom>
          <a:gradFill flip="none" rotWithShape="1">
            <a:gsLst>
              <a:gs pos="100000">
                <a:srgbClr val="E5E5E5"/>
              </a:gs>
              <a:gs pos="0">
                <a:schemeClr val="accent3">
                  <a:lumMod val="5000"/>
                  <a:lumOff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21">
            <a:extLst>
              <a:ext uri="{FF2B5EF4-FFF2-40B4-BE49-F238E27FC236}">
                <a16:creationId xmlns:a16="http://schemas.microsoft.com/office/drawing/2014/main" id="{F4A16427-F67A-4009-9949-D1DEB35F3141}"/>
              </a:ext>
            </a:extLst>
          </p:cNvPr>
          <p:cNvSpPr/>
          <p:nvPr/>
        </p:nvSpPr>
        <p:spPr>
          <a:xfrm>
            <a:off x="-4" y="-23882"/>
            <a:ext cx="1887523" cy="6881882"/>
          </a:xfrm>
          <a:custGeom>
            <a:avLst/>
            <a:gdLst>
              <a:gd name="connsiteX0" fmla="*/ 0 w 1887523"/>
              <a:gd name="connsiteY0" fmla="*/ 0 h 4323216"/>
              <a:gd name="connsiteX1" fmla="*/ 1887523 w 1887523"/>
              <a:gd name="connsiteY1" fmla="*/ 0 h 4323216"/>
              <a:gd name="connsiteX2" fmla="*/ 1887523 w 1887523"/>
              <a:gd name="connsiteY2" fmla="*/ 4323216 h 4323216"/>
              <a:gd name="connsiteX3" fmla="*/ 0 w 1887523"/>
              <a:gd name="connsiteY3" fmla="*/ 4323216 h 4323216"/>
              <a:gd name="connsiteX4" fmla="*/ 0 w 1887523"/>
              <a:gd name="connsiteY4" fmla="*/ 0 h 4323216"/>
              <a:gd name="connsiteX0" fmla="*/ 0 w 1887523"/>
              <a:gd name="connsiteY0" fmla="*/ 0 h 4323216"/>
              <a:gd name="connsiteX1" fmla="*/ 1887523 w 1887523"/>
              <a:gd name="connsiteY1" fmla="*/ 0 h 4323216"/>
              <a:gd name="connsiteX2" fmla="*/ 1887523 w 1887523"/>
              <a:gd name="connsiteY2" fmla="*/ 2309859 h 4323216"/>
              <a:gd name="connsiteX3" fmla="*/ 0 w 1887523"/>
              <a:gd name="connsiteY3" fmla="*/ 4323216 h 4323216"/>
              <a:gd name="connsiteX4" fmla="*/ 0 w 1887523"/>
              <a:gd name="connsiteY4" fmla="*/ 0 h 4323216"/>
              <a:gd name="connsiteX0" fmla="*/ 0 w 1887523"/>
              <a:gd name="connsiteY0" fmla="*/ 0 h 4323216"/>
              <a:gd name="connsiteX1" fmla="*/ 1887523 w 1887523"/>
              <a:gd name="connsiteY1" fmla="*/ 0 h 4323216"/>
              <a:gd name="connsiteX2" fmla="*/ 1879134 w 1887523"/>
              <a:gd name="connsiteY2" fmla="*/ 2897088 h 4323216"/>
              <a:gd name="connsiteX3" fmla="*/ 0 w 1887523"/>
              <a:gd name="connsiteY3" fmla="*/ 4323216 h 4323216"/>
              <a:gd name="connsiteX4" fmla="*/ 0 w 1887523"/>
              <a:gd name="connsiteY4" fmla="*/ 0 h 4323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7523" h="4323216">
                <a:moveTo>
                  <a:pt x="0" y="0"/>
                </a:moveTo>
                <a:lnTo>
                  <a:pt x="1887523" y="0"/>
                </a:lnTo>
                <a:cubicBezTo>
                  <a:pt x="1884727" y="965696"/>
                  <a:pt x="1881930" y="1931392"/>
                  <a:pt x="1879134" y="2897088"/>
                </a:cubicBezTo>
                <a:lnTo>
                  <a:pt x="0" y="4323216"/>
                </a:lnTo>
                <a:lnTo>
                  <a:pt x="0" y="0"/>
                </a:lnTo>
                <a:close/>
              </a:path>
            </a:pathLst>
          </a:custGeom>
          <a:solidFill>
            <a:srgbClr val="163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CuadroTexto 14">
            <a:extLst>
              <a:ext uri="{FF2B5EF4-FFF2-40B4-BE49-F238E27FC236}">
                <a16:creationId xmlns:a16="http://schemas.microsoft.com/office/drawing/2014/main" id="{582D1C1A-C17F-4318-8793-E9C98C88F6EC}"/>
              </a:ext>
            </a:extLst>
          </p:cNvPr>
          <p:cNvSpPr txBox="1"/>
          <p:nvPr/>
        </p:nvSpPr>
        <p:spPr>
          <a:xfrm>
            <a:off x="1838752" y="4518251"/>
            <a:ext cx="8761345" cy="646331"/>
          </a:xfrm>
          <a:prstGeom prst="rect">
            <a:avLst/>
          </a:prstGeom>
          <a:noFill/>
        </p:spPr>
        <p:txBody>
          <a:bodyPr wrap="square" rtlCol="0">
            <a:spAutoFit/>
          </a:bodyPr>
          <a:lstStyle/>
          <a:p>
            <a:pPr algn="ctr"/>
            <a:r>
              <a:rPr lang="es-CL" dirty="0">
                <a:solidFill>
                  <a:schemeClr val="accent1">
                    <a:lumMod val="50000"/>
                  </a:schemeClr>
                </a:solidFill>
                <a:latin typeface="Arial Narrow" panose="020B0606020202030204" pitchFamily="34" charset="0"/>
              </a:rPr>
              <a:t>Resultados del programa de investigación y monitoreo del descarte y la captura incidental en las pesquería de cerco de pequeños pelágicos durante 2021</a:t>
            </a:r>
          </a:p>
        </p:txBody>
      </p:sp>
      <p:sp>
        <p:nvSpPr>
          <p:cNvPr id="16" name="CuadroTexto 15">
            <a:extLst>
              <a:ext uri="{FF2B5EF4-FFF2-40B4-BE49-F238E27FC236}">
                <a16:creationId xmlns:a16="http://schemas.microsoft.com/office/drawing/2014/main" id="{C0E9B79D-B209-4480-8FCA-488085BAC052}"/>
              </a:ext>
            </a:extLst>
          </p:cNvPr>
          <p:cNvSpPr txBox="1"/>
          <p:nvPr/>
        </p:nvSpPr>
        <p:spPr>
          <a:xfrm>
            <a:off x="10888329" y="6226795"/>
            <a:ext cx="1228990" cy="276999"/>
          </a:xfrm>
          <a:prstGeom prst="rect">
            <a:avLst/>
          </a:prstGeom>
          <a:noFill/>
        </p:spPr>
        <p:txBody>
          <a:bodyPr wrap="square" rtlCol="0">
            <a:spAutoFit/>
          </a:bodyPr>
          <a:lstStyle/>
          <a:p>
            <a:pPr algn="ctr" defTabSz="685800" eaLnBrk="1" fontAlgn="auto" hangingPunct="1">
              <a:spcBef>
                <a:spcPts val="0"/>
              </a:spcBef>
              <a:spcAft>
                <a:spcPts val="0"/>
              </a:spcAft>
              <a:defRPr/>
            </a:pPr>
            <a:r>
              <a:rPr lang="es-CL" sz="1200" dirty="0" err="1">
                <a:solidFill>
                  <a:prstClr val="white"/>
                </a:solidFill>
                <a:latin typeface="Arial Narrow" panose="020B0606020202030204" pitchFamily="34" charset="0"/>
              </a:rPr>
              <a:t>Juniio</a:t>
            </a:r>
            <a:r>
              <a:rPr lang="es-CL" sz="1200" dirty="0">
                <a:solidFill>
                  <a:prstClr val="white"/>
                </a:solidFill>
                <a:latin typeface="Arial Narrow" panose="020B0606020202030204" pitchFamily="34" charset="0"/>
              </a:rPr>
              <a:t>, 2022</a:t>
            </a:r>
            <a:endParaRPr lang="es-CL" sz="1200" dirty="0">
              <a:solidFill>
                <a:prstClr val="white">
                  <a:lumMod val="50000"/>
                </a:prstClr>
              </a:solidFill>
              <a:latin typeface="Arial Narrow" panose="020B0606020202030204" pitchFamily="34" charset="0"/>
            </a:endParaRPr>
          </a:p>
        </p:txBody>
      </p:sp>
      <p:pic>
        <p:nvPicPr>
          <p:cNvPr id="17" name="Imagen 16">
            <a:extLst>
              <a:ext uri="{FF2B5EF4-FFF2-40B4-BE49-F238E27FC236}">
                <a16:creationId xmlns:a16="http://schemas.microsoft.com/office/drawing/2014/main" id="{E4F4BD26-5BC1-4E87-A31A-C03767EC0A0D}"/>
              </a:ext>
            </a:extLst>
          </p:cNvPr>
          <p:cNvPicPr>
            <a:picLocks noChangeAspect="1"/>
          </p:cNvPicPr>
          <p:nvPr/>
        </p:nvPicPr>
        <p:blipFill rotWithShape="1">
          <a:blip r:embed="rId4">
            <a:extLst>
              <a:ext uri="{28A0092B-C50C-407E-A947-70E740481C1C}">
                <a14:useLocalDpi xmlns:a14="http://schemas.microsoft.com/office/drawing/2010/main" val="0"/>
              </a:ext>
            </a:extLst>
          </a:blip>
          <a:srcRect b="27114"/>
          <a:stretch/>
        </p:blipFill>
        <p:spPr>
          <a:xfrm>
            <a:off x="5543339" y="1889338"/>
            <a:ext cx="1102178" cy="1497002"/>
          </a:xfrm>
          <a:prstGeom prst="rect">
            <a:avLst/>
          </a:prstGeom>
        </p:spPr>
      </p:pic>
    </p:spTree>
    <p:extLst>
      <p:ext uri="{BB962C8B-B14F-4D97-AF65-F5344CB8AC3E}">
        <p14:creationId xmlns:p14="http://schemas.microsoft.com/office/powerpoint/2010/main" val="306566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5FAB5506-1E1D-886E-B3BF-CC74B3494CB9}"/>
              </a:ext>
            </a:extLst>
          </p:cNvPr>
          <p:cNvGraphicFramePr>
            <a:graphicFrameLocks noGrp="1"/>
          </p:cNvGraphicFramePr>
          <p:nvPr>
            <p:extLst>
              <p:ext uri="{D42A27DB-BD31-4B8C-83A1-F6EECF244321}">
                <p14:modId xmlns:p14="http://schemas.microsoft.com/office/powerpoint/2010/main" val="2104664220"/>
              </p:ext>
            </p:extLst>
          </p:nvPr>
        </p:nvGraphicFramePr>
        <p:xfrm>
          <a:off x="710119" y="1780168"/>
          <a:ext cx="10778247" cy="3749312"/>
        </p:xfrm>
        <a:graphic>
          <a:graphicData uri="http://schemas.openxmlformats.org/drawingml/2006/table">
            <a:tbl>
              <a:tblPr firstRow="1" firstCol="1" bandRow="1"/>
              <a:tblGrid>
                <a:gridCol w="1322962">
                  <a:extLst>
                    <a:ext uri="{9D8B030D-6E8A-4147-A177-3AD203B41FA5}">
                      <a16:colId xmlns:a16="http://schemas.microsoft.com/office/drawing/2014/main" val="1517849335"/>
                    </a:ext>
                  </a:extLst>
                </a:gridCol>
                <a:gridCol w="554476">
                  <a:extLst>
                    <a:ext uri="{9D8B030D-6E8A-4147-A177-3AD203B41FA5}">
                      <a16:colId xmlns:a16="http://schemas.microsoft.com/office/drawing/2014/main" val="1148181063"/>
                    </a:ext>
                  </a:extLst>
                </a:gridCol>
                <a:gridCol w="505839">
                  <a:extLst>
                    <a:ext uri="{9D8B030D-6E8A-4147-A177-3AD203B41FA5}">
                      <a16:colId xmlns:a16="http://schemas.microsoft.com/office/drawing/2014/main" val="3877030226"/>
                    </a:ext>
                  </a:extLst>
                </a:gridCol>
                <a:gridCol w="603115">
                  <a:extLst>
                    <a:ext uri="{9D8B030D-6E8A-4147-A177-3AD203B41FA5}">
                      <a16:colId xmlns:a16="http://schemas.microsoft.com/office/drawing/2014/main" val="2926703070"/>
                    </a:ext>
                  </a:extLst>
                </a:gridCol>
                <a:gridCol w="466927">
                  <a:extLst>
                    <a:ext uri="{9D8B030D-6E8A-4147-A177-3AD203B41FA5}">
                      <a16:colId xmlns:a16="http://schemas.microsoft.com/office/drawing/2014/main" val="1732662367"/>
                    </a:ext>
                  </a:extLst>
                </a:gridCol>
                <a:gridCol w="496111">
                  <a:extLst>
                    <a:ext uri="{9D8B030D-6E8A-4147-A177-3AD203B41FA5}">
                      <a16:colId xmlns:a16="http://schemas.microsoft.com/office/drawing/2014/main" val="636084800"/>
                    </a:ext>
                  </a:extLst>
                </a:gridCol>
                <a:gridCol w="389106">
                  <a:extLst>
                    <a:ext uri="{9D8B030D-6E8A-4147-A177-3AD203B41FA5}">
                      <a16:colId xmlns:a16="http://schemas.microsoft.com/office/drawing/2014/main" val="103588673"/>
                    </a:ext>
                  </a:extLst>
                </a:gridCol>
                <a:gridCol w="496436">
                  <a:extLst>
                    <a:ext uri="{9D8B030D-6E8A-4147-A177-3AD203B41FA5}">
                      <a16:colId xmlns:a16="http://schemas.microsoft.com/office/drawing/2014/main" val="2380120155"/>
                    </a:ext>
                  </a:extLst>
                </a:gridCol>
                <a:gridCol w="524969">
                  <a:extLst>
                    <a:ext uri="{9D8B030D-6E8A-4147-A177-3AD203B41FA5}">
                      <a16:colId xmlns:a16="http://schemas.microsoft.com/office/drawing/2014/main" val="3879906792"/>
                    </a:ext>
                  </a:extLst>
                </a:gridCol>
                <a:gridCol w="671208">
                  <a:extLst>
                    <a:ext uri="{9D8B030D-6E8A-4147-A177-3AD203B41FA5}">
                      <a16:colId xmlns:a16="http://schemas.microsoft.com/office/drawing/2014/main" val="3705992218"/>
                    </a:ext>
                  </a:extLst>
                </a:gridCol>
                <a:gridCol w="642026">
                  <a:extLst>
                    <a:ext uri="{9D8B030D-6E8A-4147-A177-3AD203B41FA5}">
                      <a16:colId xmlns:a16="http://schemas.microsoft.com/office/drawing/2014/main" val="2295793505"/>
                    </a:ext>
                  </a:extLst>
                </a:gridCol>
                <a:gridCol w="564204">
                  <a:extLst>
                    <a:ext uri="{9D8B030D-6E8A-4147-A177-3AD203B41FA5}">
                      <a16:colId xmlns:a16="http://schemas.microsoft.com/office/drawing/2014/main" val="2793035594"/>
                    </a:ext>
                  </a:extLst>
                </a:gridCol>
                <a:gridCol w="680936">
                  <a:extLst>
                    <a:ext uri="{9D8B030D-6E8A-4147-A177-3AD203B41FA5}">
                      <a16:colId xmlns:a16="http://schemas.microsoft.com/office/drawing/2014/main" val="2037578822"/>
                    </a:ext>
                  </a:extLst>
                </a:gridCol>
                <a:gridCol w="875489">
                  <a:extLst>
                    <a:ext uri="{9D8B030D-6E8A-4147-A177-3AD203B41FA5}">
                      <a16:colId xmlns:a16="http://schemas.microsoft.com/office/drawing/2014/main" val="3901951001"/>
                    </a:ext>
                  </a:extLst>
                </a:gridCol>
                <a:gridCol w="1215958">
                  <a:extLst>
                    <a:ext uri="{9D8B030D-6E8A-4147-A177-3AD203B41FA5}">
                      <a16:colId xmlns:a16="http://schemas.microsoft.com/office/drawing/2014/main" val="3064771821"/>
                    </a:ext>
                  </a:extLst>
                </a:gridCol>
                <a:gridCol w="768485">
                  <a:extLst>
                    <a:ext uri="{9D8B030D-6E8A-4147-A177-3AD203B41FA5}">
                      <a16:colId xmlns:a16="http://schemas.microsoft.com/office/drawing/2014/main" val="2437358775"/>
                    </a:ext>
                  </a:extLst>
                </a:gridCol>
              </a:tblGrid>
              <a:tr h="312828">
                <a:tc rowSpan="2">
                  <a:txBody>
                    <a:bodyPr/>
                    <a:lstStyle/>
                    <a:p>
                      <a:pPr algn="ctr">
                        <a:lnSpc>
                          <a:spcPct val="107000"/>
                        </a:lnSpc>
                        <a:spcAft>
                          <a:spcPts val="800"/>
                        </a:spcAft>
                      </a:pP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Flota / Región</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12">
                  <a:txBody>
                    <a:bodyPr/>
                    <a:lstStyle/>
                    <a:p>
                      <a:pPr algn="ctr">
                        <a:lnSpc>
                          <a:spcPct val="107000"/>
                        </a:lnSpc>
                        <a:spcAft>
                          <a:spcPts val="800"/>
                        </a:spcAft>
                      </a:pP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Mes</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rowSpan="2">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Total anual muestreado</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a:lnSpc>
                          <a:spcPct val="107000"/>
                        </a:lnSpc>
                        <a:spcAft>
                          <a:spcPts val="800"/>
                        </a:spcAft>
                      </a:pPr>
                      <a:r>
                        <a:rPr lang="es-CL" sz="1200" b="1"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N°</a:t>
                      </a: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total de viajes</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t>
                      </a:r>
                      <a:r>
                        <a:rPr lang="es-CL" sz="1200" b="1"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Sernapesca</a:t>
                      </a: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Cobertura</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06255506"/>
                  </a:ext>
                </a:extLst>
              </a:tr>
              <a:tr h="614091">
                <a:tc vMerge="1">
                  <a:txBody>
                    <a:bodyPr/>
                    <a:lstStyle/>
                    <a:p>
                      <a:endParaRPr lang="es-CL"/>
                    </a:p>
                  </a:txBody>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Ene</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Feb</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Mar</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Abr</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May</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Jun</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Jul</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Ago</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Sep</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Oct</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Nov</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Dic</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s-CL"/>
                    </a:p>
                  </a:txBody>
                  <a:tcPr/>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710843475"/>
                  </a:ext>
                </a:extLst>
              </a:tr>
              <a:tr h="672360">
                <a:tc>
                  <a:txBody>
                    <a:bodyPr/>
                    <a:lstStyle/>
                    <a:p>
                      <a:pPr algn="just">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Artesanal (anchoveta)</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Arica y Parinacota</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7(12)</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12(28)</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11(22)</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4(9)</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35(72)</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1.724</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981069"/>
                  </a:ext>
                </a:extLst>
              </a:tr>
              <a:tr h="672360">
                <a:tc>
                  <a:txBody>
                    <a:bodyPr/>
                    <a:lstStyle/>
                    <a:p>
                      <a:pPr algn="l">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Artesanal (anchoveta)</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Tarapacá</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3(4)</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14(27)</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1(3)</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18(34)</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885</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2.0</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9312800"/>
                  </a:ext>
                </a:extLst>
              </a:tr>
              <a:tr h="926919">
                <a:tc>
                  <a:txBody>
                    <a:bodyPr/>
                    <a:lstStyle/>
                    <a:p>
                      <a:pPr algn="l">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Artesanal (jurel/anchoveta)</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Coquimbo</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24(26)</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19(19)</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17(17)</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20(25)</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16(18)</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2(2)</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8(8)</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107(116)</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510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21,0</a:t>
                      </a:r>
                      <a:endParaRPr lang="es-CL"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696690"/>
                  </a:ext>
                </a:extLst>
              </a:tr>
              <a:tr h="550754">
                <a:tc>
                  <a:txBody>
                    <a:bodyPr/>
                    <a:lstStyle/>
                    <a:p>
                      <a:pPr algn="just">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Total</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24(26)</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26(31)</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32(49)</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31(47)</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16(18)</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2(2)</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22(35)</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2(4)</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4(9)</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160(222)</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3.119</a:t>
                      </a:r>
                      <a:endParaRPr lang="es-CL" sz="1200">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200" b="1" dirty="0">
                          <a:solidFill>
                            <a:srgbClr val="FF0000"/>
                          </a:solidFill>
                          <a:effectLst/>
                          <a:latin typeface="Arial Narrow" panose="020B0606020202030204" pitchFamily="34" charset="0"/>
                          <a:ea typeface="Times New Roman" panose="02020603050405020304" pitchFamily="18" charset="0"/>
                          <a:cs typeface="Times New Roman" panose="02020603050405020304" pitchFamily="18" charset="0"/>
                        </a:rPr>
                        <a:t>5,1</a:t>
                      </a:r>
                      <a:endParaRPr lang="es-CL" sz="1200" dirty="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813562"/>
                  </a:ext>
                </a:extLst>
              </a:tr>
            </a:tbl>
          </a:graphicData>
        </a:graphic>
      </p:graphicFrame>
      <p:sp>
        <p:nvSpPr>
          <p:cNvPr id="7" name="CuadroTexto 6">
            <a:extLst>
              <a:ext uri="{FF2B5EF4-FFF2-40B4-BE49-F238E27FC236}">
                <a16:creationId xmlns:a16="http://schemas.microsoft.com/office/drawing/2014/main" id="{252291FD-3FA1-3DDC-62DF-1B0CCBB266E2}"/>
              </a:ext>
            </a:extLst>
          </p:cNvPr>
          <p:cNvSpPr txBox="1"/>
          <p:nvPr/>
        </p:nvSpPr>
        <p:spPr>
          <a:xfrm>
            <a:off x="2862357" y="1082483"/>
            <a:ext cx="6524828" cy="338554"/>
          </a:xfrm>
          <a:prstGeom prst="rect">
            <a:avLst/>
          </a:prstGeom>
          <a:noFill/>
        </p:spPr>
        <p:txBody>
          <a:bodyPr wrap="square">
            <a:spAutoFit/>
          </a:bodyPr>
          <a:lstStyle/>
          <a:p>
            <a:pPr algn="ctr">
              <a:spcAft>
                <a:spcPts val="1000"/>
              </a:spcAft>
            </a:pPr>
            <a:r>
              <a:rPr lang="es-CL" sz="1600" i="0" dirty="0">
                <a:effectLst/>
                <a:latin typeface="Arial Narrow" panose="020B0606020202030204" pitchFamily="34" charset="0"/>
                <a:ea typeface="Calibri" panose="020F0502020204030204" pitchFamily="34" charset="0"/>
                <a:cs typeface="Times New Roman" panose="02020603050405020304" pitchFamily="18" charset="0"/>
              </a:rPr>
              <a:t>Número de bitácoras de </a:t>
            </a:r>
            <a:r>
              <a:rPr lang="es-CL" sz="1600" i="0" dirty="0" err="1">
                <a:effectLst/>
                <a:latin typeface="Arial Narrow" panose="020B0606020202030204" pitchFamily="34" charset="0"/>
                <a:ea typeface="Calibri" panose="020F0502020204030204" pitchFamily="34" charset="0"/>
                <a:cs typeface="Times New Roman" panose="02020603050405020304" pitchFamily="18" charset="0"/>
              </a:rPr>
              <a:t>autorreporte</a:t>
            </a:r>
            <a:r>
              <a:rPr lang="es-CL" sz="1600" i="0" dirty="0">
                <a:effectLst/>
                <a:latin typeface="Arial Narrow" panose="020B0606020202030204" pitchFamily="34" charset="0"/>
                <a:ea typeface="Calibri" panose="020F0502020204030204" pitchFamily="34" charset="0"/>
                <a:cs typeface="Times New Roman" panose="02020603050405020304" pitchFamily="18" charset="0"/>
              </a:rPr>
              <a:t> recibidas por flota, región y mes durante 2021</a:t>
            </a:r>
            <a:endParaRPr lang="es-CL"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29D959DD-8BE1-BEDF-F6A0-B15FE7765761}"/>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BITACORAS DE AUTORREPORTE RECIBIDAS DURANTE 2021</a:t>
            </a:r>
          </a:p>
        </p:txBody>
      </p:sp>
    </p:spTree>
    <p:extLst>
      <p:ext uri="{BB962C8B-B14F-4D97-AF65-F5344CB8AC3E}">
        <p14:creationId xmlns:p14="http://schemas.microsoft.com/office/powerpoint/2010/main" val="394269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A3B9152-1603-D73F-7017-1F1D99DC8BBC}"/>
              </a:ext>
            </a:extLst>
          </p:cNvPr>
          <p:cNvSpPr txBox="1"/>
          <p:nvPr/>
        </p:nvSpPr>
        <p:spPr>
          <a:xfrm>
            <a:off x="359923" y="183285"/>
            <a:ext cx="11663464" cy="6606039"/>
          </a:xfrm>
          <a:prstGeom prst="rect">
            <a:avLst/>
          </a:prstGeom>
          <a:noFill/>
        </p:spPr>
        <p:txBody>
          <a:bodyPr wrap="square">
            <a:spAutoFit/>
          </a:bodyPr>
          <a:lstStyle/>
          <a:p>
            <a:pPr algn="just"/>
            <a:r>
              <a:rPr lang="es-CL" sz="1500" dirty="0">
                <a:effectLst/>
                <a:latin typeface="Arial Narrow" panose="020B0606020202030204" pitchFamily="34" charset="0"/>
                <a:ea typeface="Times New Roman" panose="02020603050405020304" pitchFamily="18" charset="0"/>
              </a:rPr>
              <a:t>3.2.1.	Zona norte y centro norte (Región de Arica y Parinacota a Región de Coquimbo)</a:t>
            </a:r>
          </a:p>
          <a:p>
            <a:pPr algn="just"/>
            <a:r>
              <a:rPr lang="es-CL" sz="1500" dirty="0">
                <a:effectLst/>
                <a:latin typeface="Arial Narrow" panose="020B0606020202030204" pitchFamily="34" charset="0"/>
                <a:ea typeface="Times New Roman" panose="02020603050405020304" pitchFamily="18" charset="0"/>
              </a:rPr>
              <a:t> </a:t>
            </a:r>
          </a:p>
          <a:p>
            <a:pPr algn="just"/>
            <a:r>
              <a:rPr lang="es-CL" sz="1500" b="1" dirty="0">
                <a:effectLst/>
                <a:latin typeface="Arial Narrow" panose="020B0606020202030204" pitchFamily="34" charset="0"/>
                <a:ea typeface="Times New Roman" panose="02020603050405020304" pitchFamily="18" charset="0"/>
              </a:rPr>
              <a:t>Aspectos importantes que incidieron en la actividad de pesca y en el embarque de observadores durante el periodo enero-diciembre de 2021</a:t>
            </a:r>
          </a:p>
          <a:p>
            <a:pPr algn="just"/>
            <a:r>
              <a:rPr lang="es-CL" sz="1500" b="1" dirty="0">
                <a:effectLst/>
                <a:latin typeface="Arial Narrow" panose="020B0606020202030204" pitchFamily="34" charset="0"/>
                <a:ea typeface="Times New Roman" panose="02020603050405020304" pitchFamily="18" charset="0"/>
              </a:rPr>
              <a:t> </a:t>
            </a:r>
          </a:p>
          <a:p>
            <a:pPr algn="just"/>
            <a:r>
              <a:rPr lang="es-CL" sz="1500" b="1" dirty="0">
                <a:effectLst/>
                <a:latin typeface="Arial Narrow" panose="020B0606020202030204" pitchFamily="34" charset="0"/>
                <a:ea typeface="Times New Roman" panose="02020603050405020304" pitchFamily="18" charset="0"/>
              </a:rPr>
              <a:t>Pesquerías de cerco de la zona norte de Chile</a:t>
            </a:r>
          </a:p>
          <a:p>
            <a:pPr algn="just"/>
            <a:endParaRPr lang="es-CL" sz="1500" dirty="0">
              <a:latin typeface="Arial Narrow" panose="020B0606020202030204" pitchFamily="34" charset="0"/>
              <a:ea typeface="Times New Roman" panose="02020603050405020304" pitchFamily="18" charset="0"/>
            </a:endParaRPr>
          </a:p>
          <a:p>
            <a:pPr algn="just"/>
            <a:r>
              <a:rPr lang="es-CL" sz="1500" b="1" dirty="0">
                <a:effectLst/>
                <a:latin typeface="Arial Narrow" panose="020B0606020202030204" pitchFamily="34" charset="0"/>
                <a:ea typeface="Times New Roman" panose="02020603050405020304" pitchFamily="18" charset="0"/>
              </a:rPr>
              <a:t>Flota artesanal</a:t>
            </a:r>
            <a:r>
              <a:rPr lang="es-CL" sz="1500" dirty="0">
                <a:effectLst/>
                <a:latin typeface="Arial Narrow" panose="020B0606020202030204" pitchFamily="34" charset="0"/>
                <a:ea typeface="Times New Roman" panose="02020603050405020304" pitchFamily="18" charset="0"/>
              </a:rPr>
              <a:t>: Durante 2021 se decretaron vedas de reclutamiento entre las regiones de Arica y Parinacota, y Antofagasta. La veda fue aplicada desde el 22 de enero hasta el 21 de febrero 2021 (</a:t>
            </a:r>
            <a:r>
              <a:rPr lang="es-CL" sz="1500" dirty="0" err="1">
                <a:effectLst/>
                <a:latin typeface="Arial Narrow" panose="020B0606020202030204" pitchFamily="34" charset="0"/>
                <a:ea typeface="Times New Roman" panose="02020603050405020304" pitchFamily="18" charset="0"/>
              </a:rPr>
              <a:t>D.Ex</a:t>
            </a:r>
            <a:r>
              <a:rPr lang="es-CL" sz="1500" dirty="0">
                <a:effectLst/>
                <a:latin typeface="Arial Narrow" panose="020B0606020202030204" pitchFamily="34" charset="0"/>
                <a:ea typeface="Times New Roman" panose="02020603050405020304" pitchFamily="18" charset="0"/>
              </a:rPr>
              <a:t>. </a:t>
            </a:r>
            <a:r>
              <a:rPr lang="es-CL" sz="1500" dirty="0" err="1">
                <a:effectLst/>
                <a:latin typeface="Arial Narrow" panose="020B0606020202030204" pitchFamily="34" charset="0"/>
                <a:ea typeface="Times New Roman" panose="02020603050405020304" pitchFamily="18" charset="0"/>
              </a:rPr>
              <a:t>N°</a:t>
            </a:r>
            <a:r>
              <a:rPr lang="es-CL" sz="1500" dirty="0">
                <a:effectLst/>
                <a:latin typeface="Arial Narrow" panose="020B0606020202030204" pitchFamily="34" charset="0"/>
                <a:ea typeface="Times New Roman" panose="02020603050405020304" pitchFamily="18" charset="0"/>
              </a:rPr>
              <a:t> 002-2021). </a:t>
            </a:r>
            <a:r>
              <a:rPr lang="es-CL" sz="1500" b="1" dirty="0">
                <a:effectLst/>
                <a:latin typeface="Arial Narrow" panose="020B0606020202030204" pitchFamily="34" charset="0"/>
                <a:ea typeface="Times New Roman" panose="02020603050405020304" pitchFamily="18" charset="0"/>
              </a:rPr>
              <a:t>Posteriormente entre el 1 de marzo y 29 de abril se aplicaron en periodos intermitentes numerosas vedas con cierres espacio-temporales, limitando en general el acceso a las 5 primeras millas náuticas debido a la presencia de un alto porcentaje de juveniles que producen enmalles de las capturas</a:t>
            </a:r>
            <a:r>
              <a:rPr lang="es-CL" sz="1500" dirty="0">
                <a:effectLst/>
                <a:latin typeface="Arial Narrow" panose="020B0606020202030204" pitchFamily="34" charset="0"/>
                <a:ea typeface="Times New Roman" panose="02020603050405020304" pitchFamily="18" charset="0"/>
              </a:rPr>
              <a:t>.</a:t>
            </a:r>
          </a:p>
          <a:p>
            <a:pPr algn="just"/>
            <a:endParaRPr lang="es-CL" sz="1500" dirty="0">
              <a:latin typeface="Arial Narrow" panose="020B0606020202030204" pitchFamily="34" charset="0"/>
              <a:ea typeface="Times New Roman" panose="02020603050405020304" pitchFamily="18" charset="0"/>
            </a:endParaRPr>
          </a:p>
          <a:p>
            <a:pPr algn="just"/>
            <a:r>
              <a:rPr lang="es-CL" sz="1500" dirty="0">
                <a:latin typeface="Arial Narrow" panose="020B0606020202030204" pitchFamily="34" charset="0"/>
                <a:ea typeface="Times New Roman" panose="02020603050405020304" pitchFamily="18" charset="0"/>
              </a:rPr>
              <a:t>En las regiones de Atacama y Coquimbo, la época reproductiva de la anchoveta se anticipó respecto al año anterior iniciándose el 8 de agosto (</a:t>
            </a:r>
            <a:r>
              <a:rPr lang="es-CL" sz="1500" dirty="0" err="1">
                <a:latin typeface="Arial Narrow" panose="020B0606020202030204" pitchFamily="34" charset="0"/>
                <a:ea typeface="Times New Roman" panose="02020603050405020304" pitchFamily="18" charset="0"/>
              </a:rPr>
              <a:t>D.Ex</a:t>
            </a:r>
            <a:r>
              <a:rPr lang="es-CL" sz="1500" dirty="0">
                <a:latin typeface="Arial Narrow" panose="020B0606020202030204" pitchFamily="34" charset="0"/>
                <a:ea typeface="Times New Roman" panose="02020603050405020304" pitchFamily="18" charset="0"/>
              </a:rPr>
              <a:t>. </a:t>
            </a:r>
            <a:r>
              <a:rPr lang="es-CL" sz="1500" dirty="0" err="1">
                <a:latin typeface="Arial Narrow" panose="020B0606020202030204" pitchFamily="34" charset="0"/>
                <a:ea typeface="Times New Roman" panose="02020603050405020304" pitchFamily="18" charset="0"/>
              </a:rPr>
              <a:t>N°</a:t>
            </a:r>
            <a:r>
              <a:rPr lang="es-CL" sz="1500" dirty="0">
                <a:latin typeface="Arial Narrow" panose="020B0606020202030204" pitchFamily="34" charset="0"/>
                <a:ea typeface="Times New Roman" panose="02020603050405020304" pitchFamily="18" charset="0"/>
              </a:rPr>
              <a:t> 67-2020), lo que influyo en el menor número de embarques en pesca comercial durante el mencionado mes. Por otra parte, debido a la contingencia generada por el COVID-19, </a:t>
            </a:r>
            <a:r>
              <a:rPr lang="es-CL" sz="1500" b="1" dirty="0">
                <a:latin typeface="Arial Narrow" panose="020B0606020202030204" pitchFamily="34" charset="0"/>
                <a:ea typeface="Times New Roman" panose="02020603050405020304" pitchFamily="18" charset="0"/>
              </a:rPr>
              <a:t>los pescadores artesanales redujeron significativamente la disponibilidad de embarcaciones para embarque de observadores, destinando la habitabilidad disponible al embarque de familiares o personas cercanas para generar una ayuda económica para palear situaciones de desempleo</a:t>
            </a:r>
            <a:r>
              <a:rPr lang="es-CL" sz="1500" dirty="0">
                <a:latin typeface="Arial Narrow" panose="020B0606020202030204" pitchFamily="34" charset="0"/>
                <a:ea typeface="Times New Roman" panose="02020603050405020304" pitchFamily="18" charset="0"/>
              </a:rPr>
              <a:t>. Estas acciones limitaron el embarque y en otros casos dejaron a los observadores científicos sin las condiciones mínimas para su descanso.</a:t>
            </a:r>
          </a:p>
          <a:p>
            <a:pPr algn="just"/>
            <a:endParaRPr lang="es-CL" sz="1500" dirty="0">
              <a:latin typeface="Arial Narrow" panose="020B0606020202030204" pitchFamily="34" charset="0"/>
              <a:ea typeface="Times New Roman" panose="02020603050405020304" pitchFamily="18" charset="0"/>
            </a:endParaRPr>
          </a:p>
          <a:p>
            <a:pPr algn="just"/>
            <a:endParaRPr lang="es-CL" sz="1500" dirty="0">
              <a:latin typeface="Arial Narrow" panose="020B0606020202030204" pitchFamily="34" charset="0"/>
              <a:ea typeface="Times New Roman" panose="02020603050405020304" pitchFamily="18" charset="0"/>
            </a:endParaRPr>
          </a:p>
          <a:p>
            <a:pPr algn="just"/>
            <a:r>
              <a:rPr lang="es-CL" sz="1500" b="1" dirty="0">
                <a:latin typeface="Arial Narrow" panose="020B0606020202030204" pitchFamily="34" charset="0"/>
                <a:ea typeface="Times New Roman" panose="02020603050405020304" pitchFamily="18" charset="0"/>
              </a:rPr>
              <a:t>F</a:t>
            </a:r>
            <a:r>
              <a:rPr lang="es-CL" sz="1500" b="1" dirty="0">
                <a:effectLst/>
                <a:latin typeface="Arial Narrow" panose="020B0606020202030204" pitchFamily="34" charset="0"/>
                <a:ea typeface="Times New Roman" panose="02020603050405020304" pitchFamily="18" charset="0"/>
              </a:rPr>
              <a:t>lota industrial</a:t>
            </a:r>
            <a:r>
              <a:rPr lang="es-CL" sz="1500" b="1" dirty="0">
                <a:latin typeface="Arial Narrow" panose="020B0606020202030204" pitchFamily="34" charset="0"/>
                <a:ea typeface="Times New Roman" panose="02020603050405020304" pitchFamily="18" charset="0"/>
              </a:rPr>
              <a:t>: S</a:t>
            </a:r>
            <a:r>
              <a:rPr lang="es-CL" sz="1500" b="1" dirty="0">
                <a:effectLst/>
                <a:latin typeface="Arial Narrow" panose="020B0606020202030204" pitchFamily="34" charset="0"/>
                <a:ea typeface="Times New Roman" panose="02020603050405020304" pitchFamily="18" charset="0"/>
              </a:rPr>
              <a:t>e mantuvo capturando jurel</a:t>
            </a:r>
            <a:r>
              <a:rPr lang="es-CL" sz="1500" dirty="0">
                <a:effectLst/>
                <a:latin typeface="Arial Narrow" panose="020B0606020202030204" pitchFamily="34" charset="0"/>
                <a:ea typeface="Times New Roman" panose="02020603050405020304" pitchFamily="18" charset="0"/>
              </a:rPr>
              <a:t>. Posteriormente, entre el 2 de agosto y 26 de septiembre se estableció la veda reproductiva de anchoveta (</a:t>
            </a:r>
            <a:r>
              <a:rPr lang="es-CL" sz="1500" dirty="0" err="1">
                <a:effectLst/>
                <a:latin typeface="Arial Narrow" panose="020B0606020202030204" pitchFamily="34" charset="0"/>
                <a:ea typeface="Times New Roman" panose="02020603050405020304" pitchFamily="18" charset="0"/>
              </a:rPr>
              <a:t>D.Ex</a:t>
            </a:r>
            <a:r>
              <a:rPr lang="es-CL" sz="1500" dirty="0">
                <a:effectLst/>
                <a:latin typeface="Arial Narrow" panose="020B0606020202030204" pitchFamily="34" charset="0"/>
                <a:ea typeface="Times New Roman" panose="02020603050405020304" pitchFamily="18" charset="0"/>
              </a:rPr>
              <a:t>. </a:t>
            </a:r>
            <a:r>
              <a:rPr lang="es-CL" sz="1500" dirty="0" err="1">
                <a:effectLst/>
                <a:latin typeface="Arial Narrow" panose="020B0606020202030204" pitchFamily="34" charset="0"/>
                <a:ea typeface="Times New Roman" panose="02020603050405020304" pitchFamily="18" charset="0"/>
              </a:rPr>
              <a:t>N°</a:t>
            </a:r>
            <a:r>
              <a:rPr lang="es-CL" sz="1500" dirty="0">
                <a:effectLst/>
                <a:latin typeface="Arial Narrow" panose="020B0606020202030204" pitchFamily="34" charset="0"/>
                <a:ea typeface="Times New Roman" panose="02020603050405020304" pitchFamily="18" charset="0"/>
              </a:rPr>
              <a:t> 749-2013) por lo que durante este periodo se detuvo la actividad. Respecto a los efectos de la pandemia, d</a:t>
            </a:r>
            <a:r>
              <a:rPr lang="es-CL" sz="1500" dirty="0">
                <a:solidFill>
                  <a:srgbClr val="222222"/>
                </a:solidFill>
                <a:effectLst/>
                <a:latin typeface="Arial Narrow" panose="020B0606020202030204" pitchFamily="34" charset="0"/>
                <a:ea typeface="Times New Roman" panose="02020603050405020304" pitchFamily="18" charset="0"/>
                <a:cs typeface="Arial" panose="020B0604020202020204" pitchFamily="34" charset="0"/>
              </a:rPr>
              <a:t>urante el 2021 las restricciones generadas por el Coronavirus se mantuvieron (distanciamiento social, uso de mascarillas, sanitización de naves, tomas de test rápidos, etc.). </a:t>
            </a:r>
            <a:r>
              <a:rPr lang="es-CL" sz="1500" b="1" dirty="0">
                <a:solidFill>
                  <a:srgbClr val="222222"/>
                </a:solidFill>
                <a:effectLst/>
                <a:latin typeface="Arial Narrow" panose="020B0606020202030204" pitchFamily="34" charset="0"/>
                <a:ea typeface="Times New Roman" panose="02020603050405020304" pitchFamily="18" charset="0"/>
                <a:cs typeface="Arial" panose="020B0604020202020204" pitchFamily="34" charset="0"/>
              </a:rPr>
              <a:t>Sin embargo, a pesar de las medidas, se produjeron focos de contagio en tripulaciones de naves pesqueras nominadas para el embarque de observadores, lo que conllevó a que toda la tripulación de la nave se sometiera a la cuarentena por el periodo que indicó la autoridad sanitaria. </a:t>
            </a:r>
            <a:r>
              <a:rPr lang="es-US" sz="1500" b="1" dirty="0">
                <a:solidFill>
                  <a:srgbClr val="222222"/>
                </a:solidFill>
                <a:effectLst/>
                <a:latin typeface="Arial Narrow" panose="020B0606020202030204" pitchFamily="34" charset="0"/>
                <a:ea typeface="Times New Roman" panose="02020603050405020304" pitchFamily="18" charset="0"/>
                <a:cs typeface="Calibri" panose="020F0502020204030204" pitchFamily="34" charset="0"/>
              </a:rPr>
              <a:t>Además, se produjeron contagios de COVID-19 en algunos observadores que limitaron su disponibilidad en periodos de actividad comercial</a:t>
            </a:r>
            <a:r>
              <a:rPr lang="es-US" sz="1500" dirty="0">
                <a:solidFill>
                  <a:srgbClr val="222222"/>
                </a:solidFill>
                <a:effectLst/>
                <a:latin typeface="Arial Narrow" panose="020B0606020202030204" pitchFamily="34" charset="0"/>
                <a:ea typeface="Times New Roman" panose="02020603050405020304" pitchFamily="18" charset="0"/>
                <a:cs typeface="Calibri" panose="020F0502020204030204" pitchFamily="34" charset="0"/>
              </a:rPr>
              <a:t>. La reducción en la disponibilidad de observadores redundo en un menor </a:t>
            </a:r>
            <a:r>
              <a:rPr lang="es-CL" sz="1500" dirty="0">
                <a:solidFill>
                  <a:srgbClr val="222222"/>
                </a:solidFill>
                <a:effectLst/>
                <a:latin typeface="Arial Narrow" panose="020B0606020202030204" pitchFamily="34" charset="0"/>
                <a:ea typeface="Times New Roman" panose="02020603050405020304" pitchFamily="18" charset="0"/>
                <a:cs typeface="Arial" panose="020B0604020202020204" pitchFamily="34" charset="0"/>
              </a:rPr>
              <a:t>número de embarques respecto a años anteriores</a:t>
            </a:r>
            <a:r>
              <a:rPr lang="es-US" sz="1500" dirty="0">
                <a:solidFill>
                  <a:srgbClr val="222222"/>
                </a:solidFill>
                <a:effectLst/>
                <a:latin typeface="Arial Narrow" panose="020B0606020202030204" pitchFamily="34" charset="0"/>
                <a:ea typeface="Times New Roman" panose="02020603050405020304" pitchFamily="18" charset="0"/>
                <a:cs typeface="Calibri" panose="020F0502020204030204" pitchFamily="34" charset="0"/>
              </a:rPr>
              <a:t>.</a:t>
            </a:r>
            <a:endParaRPr lang="es-CL" sz="1500" dirty="0">
              <a:effectLst/>
              <a:latin typeface="Arial Narrow" panose="020B0606020202030204" pitchFamily="34" charset="0"/>
              <a:ea typeface="Times New Roman" panose="02020603050405020304" pitchFamily="18" charset="0"/>
            </a:endParaRPr>
          </a:p>
          <a:p>
            <a:pPr algn="just"/>
            <a:r>
              <a:rPr lang="es-CL" sz="1500" dirty="0">
                <a:effectLst/>
                <a:latin typeface="Arial Narrow" panose="020B0606020202030204" pitchFamily="34" charset="0"/>
                <a:ea typeface="Times New Roman" panose="02020603050405020304" pitchFamily="18" charset="0"/>
              </a:rPr>
              <a:t> </a:t>
            </a:r>
          </a:p>
          <a:p>
            <a:pPr>
              <a:lnSpc>
                <a:spcPct val="107000"/>
              </a:lnSpc>
              <a:spcAft>
                <a:spcPts val="800"/>
              </a:spcAft>
            </a:pPr>
            <a:r>
              <a:rPr lang="es-CL" sz="1800" dirty="0">
                <a:effectLst/>
                <a:latin typeface="Arial Narrow" panose="020B0606020202030204" pitchFamily="34" charset="0"/>
                <a:ea typeface="Calibri" panose="020F0502020204030204" pitchFamily="34" charset="0"/>
                <a:cs typeface="Times New Roman" panose="02020603050405020304" pitchFamily="18" charset="0"/>
              </a:rPr>
              <a:t> </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3">
            <a:extLst>
              <a:ext uri="{FF2B5EF4-FFF2-40B4-BE49-F238E27FC236}">
                <a16:creationId xmlns:a16="http://schemas.microsoft.com/office/drawing/2014/main" id="{1A9B0DA2-CC1B-9B43-CFF4-5D4ABE85393A}"/>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ASPECTOS ASOCIADOS A LA TOMA DE DATOS EN 2021</a:t>
            </a:r>
          </a:p>
        </p:txBody>
      </p:sp>
      <p:sp>
        <p:nvSpPr>
          <p:cNvPr id="8" name="CuadroTexto 7">
            <a:extLst>
              <a:ext uri="{FF2B5EF4-FFF2-40B4-BE49-F238E27FC236}">
                <a16:creationId xmlns:a16="http://schemas.microsoft.com/office/drawing/2014/main" id="{BD6D6BCB-26DD-869B-E3C9-C1D95E8419CE}"/>
              </a:ext>
            </a:extLst>
          </p:cNvPr>
          <p:cNvSpPr txBox="1"/>
          <p:nvPr/>
        </p:nvSpPr>
        <p:spPr>
          <a:xfrm>
            <a:off x="8667319" y="121123"/>
            <a:ext cx="2823964" cy="253916"/>
          </a:xfrm>
          <a:prstGeom prst="rect">
            <a:avLst/>
          </a:prstGeom>
          <a:noFill/>
        </p:spPr>
        <p:txBody>
          <a:bodyPr wrap="square" rtlCol="0">
            <a:spAutoFit/>
          </a:bodyPr>
          <a:lstStyle/>
          <a:p>
            <a:pPr algn="r"/>
            <a:r>
              <a:rPr lang="es-CL" sz="1000" spc="250" dirty="0">
                <a:solidFill>
                  <a:schemeClr val="bg1"/>
                </a:solidFill>
              </a:rPr>
              <a:t>Instituto de Fomento Pesquero</a:t>
            </a:r>
          </a:p>
        </p:txBody>
      </p:sp>
      <p:pic>
        <p:nvPicPr>
          <p:cNvPr id="9" name="Imagen 8">
            <a:extLst>
              <a:ext uri="{FF2B5EF4-FFF2-40B4-BE49-F238E27FC236}">
                <a16:creationId xmlns:a16="http://schemas.microsoft.com/office/drawing/2014/main" id="{0BA71EB7-34F8-5209-C3D4-A4B45773F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283" y="86081"/>
            <a:ext cx="587852" cy="324000"/>
          </a:xfrm>
          <a:prstGeom prst="rect">
            <a:avLst/>
          </a:prstGeom>
        </p:spPr>
      </p:pic>
    </p:spTree>
    <p:extLst>
      <p:ext uri="{BB962C8B-B14F-4D97-AF65-F5344CB8AC3E}">
        <p14:creationId xmlns:p14="http://schemas.microsoft.com/office/powerpoint/2010/main" val="374139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A4D18BE-9CB2-6308-B52C-E7F349D2606F}"/>
              </a:ext>
            </a:extLst>
          </p:cNvPr>
          <p:cNvSpPr txBox="1"/>
          <p:nvPr/>
        </p:nvSpPr>
        <p:spPr>
          <a:xfrm>
            <a:off x="191310" y="219590"/>
            <a:ext cx="11498094" cy="6780189"/>
          </a:xfrm>
          <a:prstGeom prst="rect">
            <a:avLst/>
          </a:prstGeom>
          <a:noFill/>
        </p:spPr>
        <p:txBody>
          <a:bodyPr wrap="square">
            <a:spAutoFit/>
          </a:bodyPr>
          <a:lstStyle/>
          <a:p>
            <a:pPr>
              <a:lnSpc>
                <a:spcPct val="107000"/>
              </a:lnSpc>
              <a:spcAft>
                <a:spcPts val="800"/>
              </a:spcAft>
            </a:pPr>
            <a:r>
              <a:rPr lang="es-CL" sz="1500" dirty="0">
                <a:effectLst/>
                <a:latin typeface="Arial Narrow" panose="020B0606020202030204" pitchFamily="34" charset="0"/>
                <a:ea typeface="Calibri" panose="020F0502020204030204" pitchFamily="34" charset="0"/>
                <a:cs typeface="Times New Roman" panose="02020603050405020304" pitchFamily="18" charset="0"/>
              </a:rPr>
              <a:t>3.2.2.	Zona centro sur (Región de Valparaíso a Región de Los Lagos)</a:t>
            </a:r>
          </a:p>
          <a:p>
            <a:pPr algn="just">
              <a:lnSpc>
                <a:spcPct val="107000"/>
              </a:lnSpc>
              <a:spcAft>
                <a:spcPts val="800"/>
              </a:spcAft>
            </a:pP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Pesquerías de cerco de la zona centro sur</a:t>
            </a:r>
          </a:p>
          <a:p>
            <a:pPr algn="just">
              <a:lnSpc>
                <a:spcPct val="107000"/>
              </a:lnSpc>
              <a:spcAft>
                <a:spcPts val="800"/>
              </a:spcAft>
            </a:pP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Flota industrial con operación sobre jurel</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Al igual que en la zona norte, en la zona centro sur la pandemia sanitaria de COVID-19 fue el principal obstáculo para el normal desarrollo de las funciones de los observadores científicos, debido a las medidas de seguridad para evitar contagios y controlar su propagación, básicamente la aplicación de cuarentenas.</a:t>
            </a:r>
          </a:p>
          <a:p>
            <a:pPr algn="just">
              <a:lnSpc>
                <a:spcPct val="107000"/>
              </a:lnSpc>
              <a:spcAft>
                <a:spcPts val="800"/>
              </a:spcAft>
            </a:pPr>
            <a:r>
              <a:rPr lang="es-US" sz="1500" b="1" dirty="0">
                <a:solidFill>
                  <a:srgbClr val="222222"/>
                </a:solidFill>
                <a:effectLst/>
                <a:latin typeface="Arial Narrow" panose="020B0606020202030204" pitchFamily="34" charset="0"/>
                <a:ea typeface="Times New Roman" panose="02020603050405020304" pitchFamily="18" charset="0"/>
                <a:cs typeface="Calibri" panose="020F0502020204030204" pitchFamily="34" charset="0"/>
              </a:rPr>
              <a:t>En abril de 2021, el Departamento de Gestión de Muestreo de IFOP decidió suspender los embarques de observadores científicos en las naves debido al aumento en los índices de contagio. Del mismo modo, los usuarios pesqueros durante este mes resolvieron tomar una medida similar rechazando el embarque de observadores debido al temor de contagio</a:t>
            </a:r>
            <a:r>
              <a:rPr lang="es-US" sz="1500" dirty="0">
                <a:solidFill>
                  <a:srgbClr val="222222"/>
                </a:solidFill>
                <a:effectLst/>
                <a:latin typeface="Arial Narrow" panose="020B0606020202030204" pitchFamily="34" charset="0"/>
                <a:ea typeface="Times New Roman" panose="02020603050405020304" pitchFamily="18" charset="0"/>
                <a:cs typeface="Calibri" panose="020F0502020204030204" pitchFamily="34" charset="0"/>
              </a:rPr>
              <a:t>.</a:t>
            </a:r>
          </a:p>
          <a:p>
            <a:pPr algn="just">
              <a:lnSpc>
                <a:spcPct val="107000"/>
              </a:lnSpc>
              <a:spcAft>
                <a:spcPts val="800"/>
              </a:spcAft>
            </a:pPr>
            <a:endParaRPr lang="es-CL" sz="1500" dirty="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Adicionalmente, en la flota artesanal se sumó la dificultad histórica observada en años anteriores de falta de habitabilidad y capacidad de espacio en la balsa salvavidas para el observador</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Lo anterior sigue siendo un factor determinante al momento de embarcar a los observadores principalmente en puertos o lugares de embarque de las regiones del Biobío y Los Ríos. </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En general, estas dificultades se repiten en esta flota y regiones desde el comienzo del programa de investigación, por lo que se hace indispensable avanzar en la implementación del Reglamento de observadores científicos (ROC)</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CL" sz="1500" dirty="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En la Región del Biobío durante los primeros dos meses del año, sólo operó la flota industrial que capturó jurel</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Los embarques en esta flota se realizaron sin mayor dificultad durante el resto del año, excepto el mes de abril debido a las razones señaladas anteriormente</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CL" sz="1500" dirty="0">
              <a:latin typeface="Arial Narrow" panose="020B0606020202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L" sz="1500" b="1" dirty="0">
                <a:latin typeface="Arial Narrow" panose="020B0606020202030204" pitchFamily="34" charset="0"/>
                <a:ea typeface="Calibri" panose="020F0502020204030204" pitchFamily="34" charset="0"/>
                <a:cs typeface="Times New Roman" panose="02020603050405020304" pitchFamily="18" charset="0"/>
              </a:rPr>
              <a:t>Flota artesanal de sardina común y anchoveta</a:t>
            </a:r>
            <a:r>
              <a:rPr lang="es-CL" sz="1500" dirty="0">
                <a:latin typeface="Arial Narrow" panose="020B0606020202030204" pitchFamily="34" charset="0"/>
                <a:ea typeface="Calibri" panose="020F0502020204030204" pitchFamily="34" charset="0"/>
                <a:cs typeface="Times New Roman" panose="02020603050405020304" pitchFamily="18" charset="0"/>
              </a:rPr>
              <a:t>: </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En la región del Biobío, las especies sardina común y anchoveta se encontraron en veda de reclutamiento entre el 1 de enero y 28 de febrero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D.Ex</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N°</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51-2016). </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En el segundo semestre, la veda reproductiva se estableció primeramente entre el 24 de julio y 31 de octubre (</a:t>
            </a:r>
            <a:r>
              <a:rPr lang="es-CL" sz="1500" b="1" dirty="0" err="1">
                <a:effectLst/>
                <a:latin typeface="Arial Narrow" panose="020B0606020202030204" pitchFamily="34" charset="0"/>
                <a:ea typeface="Calibri" panose="020F0502020204030204" pitchFamily="34" charset="0"/>
                <a:cs typeface="Times New Roman" panose="02020603050405020304" pitchFamily="18" charset="0"/>
              </a:rPr>
              <a:t>D.Ex</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 N°137-2021 modifica </a:t>
            </a:r>
            <a:r>
              <a:rPr lang="es-CL" sz="1500" b="1" dirty="0" err="1">
                <a:effectLst/>
                <a:latin typeface="Arial Narrow" panose="020B0606020202030204" pitchFamily="34" charset="0"/>
                <a:ea typeface="Calibri" panose="020F0502020204030204" pitchFamily="34" charset="0"/>
                <a:cs typeface="Times New Roman" panose="02020603050405020304" pitchFamily="18" charset="0"/>
              </a:rPr>
              <a:t>D.Ex</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 </a:t>
            </a:r>
            <a:r>
              <a:rPr lang="es-CL" sz="1500" b="1" dirty="0" err="1">
                <a:effectLst/>
                <a:latin typeface="Arial Narrow" panose="020B0606020202030204" pitchFamily="34" charset="0"/>
                <a:ea typeface="Calibri" panose="020F0502020204030204" pitchFamily="34" charset="0"/>
                <a:cs typeface="Times New Roman" panose="02020603050405020304" pitchFamily="18" charset="0"/>
              </a:rPr>
              <a:t>N°</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 530-2016). Luego, se estableció un periodo posterior entre el 10 y 23 de noviembre (</a:t>
            </a:r>
            <a:r>
              <a:rPr lang="es-CL" sz="1500" b="1" dirty="0" err="1">
                <a:effectLst/>
                <a:latin typeface="Arial Narrow" panose="020B0606020202030204" pitchFamily="34" charset="0"/>
                <a:ea typeface="Calibri" panose="020F0502020204030204" pitchFamily="34" charset="0"/>
                <a:cs typeface="Times New Roman" panose="02020603050405020304" pitchFamily="18" charset="0"/>
              </a:rPr>
              <a:t>D.Ex.N°</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 193-2021; </a:t>
            </a:r>
            <a:r>
              <a:rPr lang="es-CL" sz="1500" b="1" dirty="0" err="1">
                <a:effectLst/>
                <a:latin typeface="Arial Narrow" panose="020B0606020202030204" pitchFamily="34" charset="0"/>
                <a:ea typeface="Calibri" panose="020F0502020204030204" pitchFamily="34" charset="0"/>
                <a:cs typeface="Times New Roman" panose="02020603050405020304" pitchFamily="18" charset="0"/>
              </a:rPr>
              <a:t>D.Ex.N°</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 208-2021). Por último, debido a los altos índices reproductivos se implementó nuevamente la veda entre el 7 y 15 de diciembre, y entre el 21 y 31 de diciembre (</a:t>
            </a:r>
            <a:r>
              <a:rPr lang="es-CL" sz="1500" b="1" dirty="0" err="1">
                <a:effectLst/>
                <a:latin typeface="Arial Narrow" panose="020B0606020202030204" pitchFamily="34" charset="0"/>
                <a:ea typeface="Calibri" panose="020F0502020204030204" pitchFamily="34" charset="0"/>
                <a:cs typeface="Times New Roman" panose="02020603050405020304" pitchFamily="18" charset="0"/>
              </a:rPr>
              <a:t>D.Ex.N°</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 230-2021; </a:t>
            </a:r>
            <a:r>
              <a:rPr lang="es-CL" sz="1500" b="1" dirty="0" err="1">
                <a:effectLst/>
                <a:latin typeface="Arial Narrow" panose="020B0606020202030204" pitchFamily="34" charset="0"/>
                <a:ea typeface="Calibri" panose="020F0502020204030204" pitchFamily="34" charset="0"/>
                <a:cs typeface="Times New Roman" panose="02020603050405020304" pitchFamily="18" charset="0"/>
              </a:rPr>
              <a:t>D.Ex.N°</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 241-2021).</a:t>
            </a:r>
          </a:p>
          <a:p>
            <a:pPr algn="just">
              <a:lnSpc>
                <a:spcPct val="107000"/>
              </a:lnSpc>
              <a:spcAft>
                <a:spcPts val="800"/>
              </a:spcAft>
            </a:pPr>
            <a:r>
              <a:rPr lang="es-CL" sz="1500" dirty="0">
                <a:effectLst/>
                <a:highlight>
                  <a:srgbClr val="00FFFF"/>
                </a:highlight>
                <a:latin typeface="Arial Narrow" panose="020B0606020202030204" pitchFamily="34" charset="0"/>
                <a:ea typeface="Calibri" panose="020F0502020204030204" pitchFamily="34" charset="0"/>
                <a:cs typeface="Times New Roman" panose="02020603050405020304" pitchFamily="18" charset="0"/>
              </a:rPr>
              <a:t> </a:t>
            </a:r>
            <a:endParaRPr lang="es-CL" sz="1500" dirty="0">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6" name="CuadroTexto 3">
            <a:extLst>
              <a:ext uri="{FF2B5EF4-FFF2-40B4-BE49-F238E27FC236}">
                <a16:creationId xmlns:a16="http://schemas.microsoft.com/office/drawing/2014/main" id="{EDCE54C2-8FDA-5D3E-AF3A-F903AA318392}"/>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ASPECTOS ASOCIADOS A LA TOMA DE DATOS EN 2021</a:t>
            </a:r>
            <a:endParaRPr lang="es-CL" altLang="es-CL" sz="1600" b="1" dirty="0">
              <a:solidFill>
                <a:schemeClr val="bg1"/>
              </a:solidFill>
              <a:latin typeface="Arial Narrow" panose="020B0606020202030204" pitchFamily="34" charset="0"/>
            </a:endParaRPr>
          </a:p>
        </p:txBody>
      </p:sp>
      <p:sp>
        <p:nvSpPr>
          <p:cNvPr id="7" name="CuadroTexto 6">
            <a:extLst>
              <a:ext uri="{FF2B5EF4-FFF2-40B4-BE49-F238E27FC236}">
                <a16:creationId xmlns:a16="http://schemas.microsoft.com/office/drawing/2014/main" id="{C64F3FEA-27CD-9E3B-653A-39236A313232}"/>
              </a:ext>
            </a:extLst>
          </p:cNvPr>
          <p:cNvSpPr txBox="1"/>
          <p:nvPr/>
        </p:nvSpPr>
        <p:spPr>
          <a:xfrm>
            <a:off x="8667319" y="121123"/>
            <a:ext cx="2823964" cy="253916"/>
          </a:xfrm>
          <a:prstGeom prst="rect">
            <a:avLst/>
          </a:prstGeom>
          <a:noFill/>
        </p:spPr>
        <p:txBody>
          <a:bodyPr wrap="square" rtlCol="0">
            <a:spAutoFit/>
          </a:bodyPr>
          <a:lstStyle/>
          <a:p>
            <a:pPr algn="r"/>
            <a:r>
              <a:rPr lang="es-CL" sz="1000" spc="250" dirty="0">
                <a:solidFill>
                  <a:schemeClr val="bg1"/>
                </a:solidFill>
              </a:rPr>
              <a:t>Instituto de Fomento Pesquero</a:t>
            </a:r>
          </a:p>
        </p:txBody>
      </p:sp>
      <p:pic>
        <p:nvPicPr>
          <p:cNvPr id="8" name="Imagen 7">
            <a:extLst>
              <a:ext uri="{FF2B5EF4-FFF2-40B4-BE49-F238E27FC236}">
                <a16:creationId xmlns:a16="http://schemas.microsoft.com/office/drawing/2014/main" id="{43989DC4-5D63-AE49-DFF1-62EDD8AAB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283" y="86081"/>
            <a:ext cx="587852" cy="324000"/>
          </a:xfrm>
          <a:prstGeom prst="rect">
            <a:avLst/>
          </a:prstGeom>
        </p:spPr>
      </p:pic>
    </p:spTree>
    <p:extLst>
      <p:ext uri="{BB962C8B-B14F-4D97-AF65-F5344CB8AC3E}">
        <p14:creationId xmlns:p14="http://schemas.microsoft.com/office/powerpoint/2010/main" val="83417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8B5E7094-0EA2-4C39-47C9-77AEE8363E17}"/>
              </a:ext>
            </a:extLst>
          </p:cNvPr>
          <p:cNvSpPr txBox="1"/>
          <p:nvPr/>
        </p:nvSpPr>
        <p:spPr>
          <a:xfrm>
            <a:off x="303178" y="1143143"/>
            <a:ext cx="11449456" cy="2995564"/>
          </a:xfrm>
          <a:prstGeom prst="rect">
            <a:avLst/>
          </a:prstGeom>
          <a:noFill/>
        </p:spPr>
        <p:txBody>
          <a:bodyPr wrap="square">
            <a:spAutoFit/>
          </a:bodyPr>
          <a:lstStyle/>
          <a:p>
            <a:pPr algn="just">
              <a:lnSpc>
                <a:spcPct val="107000"/>
              </a:lnSpc>
              <a:spcAft>
                <a:spcPts val="800"/>
              </a:spcAft>
            </a:pPr>
            <a:r>
              <a:rPr lang="es-CL" sz="1500" dirty="0">
                <a:effectLst/>
                <a:latin typeface="Arial Narrow" panose="020B0606020202030204" pitchFamily="34" charset="0"/>
                <a:ea typeface="Calibri" panose="020F0502020204030204" pitchFamily="34" charset="0"/>
                <a:cs typeface="Times New Roman" panose="02020603050405020304" pitchFamily="18" charset="0"/>
              </a:rPr>
              <a:t>En la Región de Los Ríos, entre 1 de enero y 7 de febrero se estableció la veda de reclutamiento de sardina común y anchoveta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D.Ex</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N°</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51-2016), mientras que la veda reproductiva se implementó posteriormente entre el 6 de julio y 31 de octubre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D.Ex</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N°137-2021 modifica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D.Ex</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N°</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530-2016). </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Terminada las vedas de reclutamiento y reproductivas en la Región de Los Ríos, la flota reinició sus activades, concentrando su operación en marzo y abril en el primer semestre, y en noviembre en el segundo</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En la flota artesanal de esta región, </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se mantuvo el reducido número de embarques de observadores debido a la reticencia de algunas agrupaciones de pescadores de embarcar observadores científicos, argumentando razones las asociadas a la pandemia para evitar los contagios y a la habitabilidad disponible para embarcar al observador. Solamente se registraron embarques en noviembre y diciembre</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CL" sz="1500" dirty="0">
              <a:effectLst/>
              <a:latin typeface="Arial Narrow" panose="020B0606020202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L" sz="1500" dirty="0">
                <a:effectLst/>
                <a:latin typeface="Arial Narrow" panose="020B0606020202030204" pitchFamily="34" charset="0"/>
                <a:ea typeface="Calibri" panose="020F0502020204030204" pitchFamily="34" charset="0"/>
                <a:cs typeface="Times New Roman" panose="02020603050405020304" pitchFamily="18" charset="0"/>
              </a:rPr>
              <a:t>Flota artesanal de sardina austral: Entre los eventos que restringieron el embarque de observadores en la Región de Los Lagos, se encontraron el </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establecimiento de la veda de reclutamiento entre el 1° de abril y el 15 de mayo </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D.Ex</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N°</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29-2021 modifica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D.Ex</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N°</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35-2013). </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Mientras que la veda reproductiva se desarrolló entre el 1 de septiembre y 31 de octubre</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D.Ex</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N°150-2021 modifica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D.Ex</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a:t>
            </a:r>
            <a:r>
              <a:rPr lang="es-CL" sz="1500" dirty="0" err="1">
                <a:effectLst/>
                <a:latin typeface="Arial Narrow" panose="020B0606020202030204" pitchFamily="34" charset="0"/>
                <a:ea typeface="Calibri" panose="020F0502020204030204" pitchFamily="34" charset="0"/>
                <a:cs typeface="Times New Roman" panose="02020603050405020304" pitchFamily="18" charset="0"/>
              </a:rPr>
              <a:t>N°</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 950-2012). </a:t>
            </a:r>
            <a:r>
              <a:rPr lang="es-CL" sz="1500" b="1" dirty="0">
                <a:effectLst/>
                <a:latin typeface="Arial Narrow" panose="020B0606020202030204" pitchFamily="34" charset="0"/>
                <a:ea typeface="Calibri" panose="020F0502020204030204" pitchFamily="34" charset="0"/>
                <a:cs typeface="Times New Roman" panose="02020603050405020304" pitchFamily="18" charset="0"/>
              </a:rPr>
              <a:t>Aparte de esto, se señala también el bajo interés de los pescadores en participar en actividades que impliquen el embarque de observadores</a:t>
            </a:r>
            <a:r>
              <a:rPr lang="es-CL" sz="1500" dirty="0">
                <a:effectLst/>
                <a:latin typeface="Arial Narrow" panose="020B0606020202030204" pitchFamily="34" charset="0"/>
                <a:ea typeface="Calibri" panose="020F0502020204030204" pitchFamily="34" charset="0"/>
                <a:cs typeface="Times New Roman" panose="02020603050405020304" pitchFamily="18" charset="0"/>
              </a:rPr>
              <a:t>.</a:t>
            </a:r>
          </a:p>
        </p:txBody>
      </p:sp>
      <p:sp>
        <p:nvSpPr>
          <p:cNvPr id="8" name="CuadroTexto 3">
            <a:extLst>
              <a:ext uri="{FF2B5EF4-FFF2-40B4-BE49-F238E27FC236}">
                <a16:creationId xmlns:a16="http://schemas.microsoft.com/office/drawing/2014/main" id="{6B3A4734-5FAA-E506-20BA-91ED444B3826}"/>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ASPECTOS ASOCIADOS A LA TOMA DE DATOS EN 2021</a:t>
            </a:r>
            <a:endParaRPr lang="es-CL" altLang="es-CL" sz="1600" b="1" dirty="0">
              <a:solidFill>
                <a:schemeClr val="bg1"/>
              </a:solidFill>
              <a:latin typeface="Arial Narrow" panose="020B0606020202030204" pitchFamily="34" charset="0"/>
            </a:endParaRPr>
          </a:p>
        </p:txBody>
      </p:sp>
      <p:sp>
        <p:nvSpPr>
          <p:cNvPr id="9" name="CuadroTexto 8">
            <a:extLst>
              <a:ext uri="{FF2B5EF4-FFF2-40B4-BE49-F238E27FC236}">
                <a16:creationId xmlns:a16="http://schemas.microsoft.com/office/drawing/2014/main" id="{C5994861-ED7F-A514-B443-2DD6BB558004}"/>
              </a:ext>
            </a:extLst>
          </p:cNvPr>
          <p:cNvSpPr txBox="1"/>
          <p:nvPr/>
        </p:nvSpPr>
        <p:spPr>
          <a:xfrm>
            <a:off x="8667319" y="121123"/>
            <a:ext cx="2823964" cy="253916"/>
          </a:xfrm>
          <a:prstGeom prst="rect">
            <a:avLst/>
          </a:prstGeom>
          <a:noFill/>
        </p:spPr>
        <p:txBody>
          <a:bodyPr wrap="square" rtlCol="0">
            <a:spAutoFit/>
          </a:bodyPr>
          <a:lstStyle/>
          <a:p>
            <a:pPr algn="r"/>
            <a:r>
              <a:rPr lang="es-CL" sz="1000" spc="250" dirty="0">
                <a:solidFill>
                  <a:schemeClr val="bg1"/>
                </a:solidFill>
              </a:rPr>
              <a:t>Instituto de Fomento Pesquero</a:t>
            </a:r>
          </a:p>
        </p:txBody>
      </p:sp>
      <p:pic>
        <p:nvPicPr>
          <p:cNvPr id="10" name="Imagen 9">
            <a:extLst>
              <a:ext uri="{FF2B5EF4-FFF2-40B4-BE49-F238E27FC236}">
                <a16:creationId xmlns:a16="http://schemas.microsoft.com/office/drawing/2014/main" id="{6AC1ACF6-2463-AA2A-588B-C506B427E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283" y="86081"/>
            <a:ext cx="587852" cy="324000"/>
          </a:xfrm>
          <a:prstGeom prst="rect">
            <a:avLst/>
          </a:prstGeom>
        </p:spPr>
      </p:pic>
    </p:spTree>
    <p:extLst>
      <p:ext uri="{BB962C8B-B14F-4D97-AF65-F5344CB8AC3E}">
        <p14:creationId xmlns:p14="http://schemas.microsoft.com/office/powerpoint/2010/main" val="28600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2C1D07-16AD-4CE6-A23A-7AA8D48BC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3" y="0"/>
            <a:ext cx="12215943" cy="6858000"/>
          </a:xfrm>
          <a:prstGeom prst="rect">
            <a:avLst/>
          </a:prstGeom>
        </p:spPr>
      </p:pic>
      <p:sp>
        <p:nvSpPr>
          <p:cNvPr id="5" name="CuadroTexto 4">
            <a:extLst>
              <a:ext uri="{FF2B5EF4-FFF2-40B4-BE49-F238E27FC236}">
                <a16:creationId xmlns:a16="http://schemas.microsoft.com/office/drawing/2014/main" id="{6DA818ED-232D-4E12-A09D-588E1A73F8ED}"/>
              </a:ext>
            </a:extLst>
          </p:cNvPr>
          <p:cNvSpPr txBox="1"/>
          <p:nvPr/>
        </p:nvSpPr>
        <p:spPr>
          <a:xfrm>
            <a:off x="1983160" y="465719"/>
            <a:ext cx="7740352" cy="646331"/>
          </a:xfrm>
          <a:prstGeom prst="rect">
            <a:avLst/>
          </a:prstGeom>
          <a:noFill/>
        </p:spPr>
        <p:txBody>
          <a:bodyPr wrap="square" rtlCol="0">
            <a:spAutoFit/>
          </a:bodyPr>
          <a:lstStyle/>
          <a:p>
            <a:pPr algn="ctr"/>
            <a:r>
              <a:rPr lang="es-CL" sz="3600" b="1" dirty="0">
                <a:solidFill>
                  <a:schemeClr val="bg1"/>
                </a:solidFill>
              </a:rPr>
              <a:t>¡GRACIAS!</a:t>
            </a:r>
          </a:p>
        </p:txBody>
      </p:sp>
    </p:spTree>
    <p:extLst>
      <p:ext uri="{BB962C8B-B14F-4D97-AF65-F5344CB8AC3E}">
        <p14:creationId xmlns:p14="http://schemas.microsoft.com/office/powerpoint/2010/main" val="408835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C93F3AC-0E6A-46E0-9A6E-8C0DC74C997F}"/>
              </a:ext>
            </a:extLst>
          </p:cNvPr>
          <p:cNvSpPr txBox="1"/>
          <p:nvPr/>
        </p:nvSpPr>
        <p:spPr>
          <a:xfrm>
            <a:off x="304800" y="1032464"/>
            <a:ext cx="11018982" cy="671915"/>
          </a:xfrm>
          <a:prstGeom prst="rect">
            <a:avLst/>
          </a:prstGeom>
          <a:noFill/>
        </p:spPr>
        <p:txBody>
          <a:bodyPr wrap="square">
            <a:spAutoFit/>
          </a:bodyPr>
          <a:lstStyle/>
          <a:p>
            <a:pPr indent="176213" algn="ctr">
              <a:lnSpc>
                <a:spcPct val="107000"/>
              </a:lnSpc>
              <a:spcAft>
                <a:spcPts val="800"/>
              </a:spcAft>
            </a:pPr>
            <a:r>
              <a:rPr lang="es-CL" b="1" dirty="0">
                <a:latin typeface="Calibri Light" panose="020F0302020204030204" pitchFamily="34" charset="0"/>
                <a:cs typeface="Times New Roman" panose="02020603050405020304" pitchFamily="18" charset="0"/>
              </a:rPr>
              <a:t>MEDIDAS DE REDUCCIÓN DEL DESCARTE IMPLEMENTADAS GRACIAS A LOS RESULTADOS OBTENIDOS EN EL PROGRAMA DE INVESTIGACIÓN</a:t>
            </a:r>
          </a:p>
        </p:txBody>
      </p:sp>
      <p:sp>
        <p:nvSpPr>
          <p:cNvPr id="9" name="CuadroTexto 8">
            <a:extLst>
              <a:ext uri="{FF2B5EF4-FFF2-40B4-BE49-F238E27FC236}">
                <a16:creationId xmlns:a16="http://schemas.microsoft.com/office/drawing/2014/main" id="{D88EBEF2-89A7-4FB3-9799-77EE5763102D}"/>
              </a:ext>
            </a:extLst>
          </p:cNvPr>
          <p:cNvSpPr txBox="1"/>
          <p:nvPr/>
        </p:nvSpPr>
        <p:spPr>
          <a:xfrm>
            <a:off x="683491" y="1916769"/>
            <a:ext cx="11203709" cy="4296304"/>
          </a:xfrm>
          <a:prstGeom prst="rect">
            <a:avLst/>
          </a:prstGeom>
          <a:noFill/>
        </p:spPr>
        <p:txBody>
          <a:bodyPr wrap="square">
            <a:spAutoFit/>
          </a:bodyPr>
          <a:lstStyle/>
          <a:p>
            <a:pPr marL="342900" lvl="0" indent="-342900">
              <a:lnSpc>
                <a:spcPct val="115000"/>
              </a:lnSpc>
              <a:spcAft>
                <a:spcPts val="1000"/>
              </a:spcAft>
              <a:buFont typeface="+mj-lt"/>
              <a:buAutoNum type="arabicPeriod"/>
            </a:pPr>
            <a:r>
              <a:rPr lang="es-CL" sz="1600" dirty="0">
                <a:effectLst/>
                <a:latin typeface="Calibri" panose="020F0502020204030204" pitchFamily="34" charset="0"/>
                <a:ea typeface="Calibri" panose="020F0502020204030204" pitchFamily="34" charset="0"/>
                <a:cs typeface="Times New Roman" panose="02020603050405020304" pitchFamily="18" charset="0"/>
              </a:rPr>
              <a:t>Nómina de especies sometidas a Plan de reducción y artículos 7 </a:t>
            </a:r>
            <a:r>
              <a:rPr lang="es-CL" sz="1600" dirty="0" err="1">
                <a:effectLst/>
                <a:latin typeface="Calibri" panose="020F0502020204030204" pitchFamily="34" charset="0"/>
                <a:ea typeface="Calibri" panose="020F0502020204030204" pitchFamily="34" charset="0"/>
                <a:cs typeface="Times New Roman" panose="02020603050405020304" pitchFamily="18" charset="0"/>
              </a:rPr>
              <a:t>abc</a:t>
            </a:r>
            <a:r>
              <a:rPr lang="es-CL" sz="1600" dirty="0">
                <a:effectLst/>
                <a:latin typeface="Calibri" panose="020F0502020204030204" pitchFamily="34" charset="0"/>
                <a:ea typeface="Calibri" panose="020F0502020204030204" pitchFamily="34" charset="0"/>
                <a:cs typeface="Times New Roman" panose="02020603050405020304" pitchFamily="18" charset="0"/>
              </a:rPr>
              <a:t> LGPA en anchoveta norte</a:t>
            </a:r>
          </a:p>
          <a:p>
            <a:pPr marL="450215">
              <a:lnSpc>
                <a:spcPct val="115000"/>
              </a:lnSpc>
              <a:spcAft>
                <a:spcPts val="1000"/>
              </a:spcAft>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https://www.subpesca.cl/portal/615/articles-106779_documento.pdf</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startAt="2"/>
            </a:pPr>
            <a:r>
              <a:rPr lang="es-CL" sz="1600" dirty="0">
                <a:effectLst/>
                <a:latin typeface="Calibri" panose="020F0502020204030204" pitchFamily="34" charset="0"/>
                <a:ea typeface="Calibri" panose="020F0502020204030204" pitchFamily="34" charset="0"/>
                <a:cs typeface="Times New Roman" panose="02020603050405020304" pitchFamily="18" charset="0"/>
              </a:rPr>
              <a:t> Nómina de especies sometidas a Plan de reducción y artículos 7 </a:t>
            </a:r>
            <a:r>
              <a:rPr lang="es-CL" sz="1600" dirty="0" err="1">
                <a:effectLst/>
                <a:latin typeface="Calibri" panose="020F0502020204030204" pitchFamily="34" charset="0"/>
                <a:ea typeface="Calibri" panose="020F0502020204030204" pitchFamily="34" charset="0"/>
                <a:cs typeface="Times New Roman" panose="02020603050405020304" pitchFamily="18" charset="0"/>
              </a:rPr>
              <a:t>abc</a:t>
            </a:r>
            <a:r>
              <a:rPr lang="es-CL" sz="1600" dirty="0">
                <a:effectLst/>
                <a:latin typeface="Calibri" panose="020F0502020204030204" pitchFamily="34" charset="0"/>
                <a:ea typeface="Calibri" panose="020F0502020204030204" pitchFamily="34" charset="0"/>
                <a:cs typeface="Times New Roman" panose="02020603050405020304" pitchFamily="18" charset="0"/>
              </a:rPr>
              <a:t> LGPA en jurel Valparaíso – Los Lagos y SPRFMO</a:t>
            </a:r>
          </a:p>
          <a:p>
            <a:pPr marL="457200">
              <a:lnSpc>
                <a:spcPct val="115000"/>
              </a:lnSpc>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https://www.subpesca.cl/portal/615/articles-106830_documento.pdf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mj-lt"/>
              <a:buAutoNum type="arabicPeriod" startAt="3"/>
            </a:pPr>
            <a:r>
              <a:rPr lang="es-CL" sz="1600" dirty="0">
                <a:effectLst/>
                <a:latin typeface="Calibri" panose="020F0502020204030204" pitchFamily="34" charset="0"/>
                <a:ea typeface="Calibri" panose="020F0502020204030204" pitchFamily="34" charset="0"/>
                <a:cs typeface="Times New Roman" panose="02020603050405020304" pitchFamily="18" charset="0"/>
              </a:rPr>
              <a:t>Nómina de especies sometidas a Plan de reducción y artículos 7 </a:t>
            </a:r>
            <a:r>
              <a:rPr lang="es-CL" sz="1600" dirty="0" err="1">
                <a:effectLst/>
                <a:latin typeface="Calibri" panose="020F0502020204030204" pitchFamily="34" charset="0"/>
                <a:ea typeface="Calibri" panose="020F0502020204030204" pitchFamily="34" charset="0"/>
                <a:cs typeface="Times New Roman" panose="02020603050405020304" pitchFamily="18" charset="0"/>
              </a:rPr>
              <a:t>abc</a:t>
            </a:r>
            <a:r>
              <a:rPr lang="es-CL" sz="1600" dirty="0">
                <a:effectLst/>
                <a:latin typeface="Calibri" panose="020F0502020204030204" pitchFamily="34" charset="0"/>
                <a:ea typeface="Calibri" panose="020F0502020204030204" pitchFamily="34" charset="0"/>
                <a:cs typeface="Times New Roman" panose="02020603050405020304" pitchFamily="18" charset="0"/>
              </a:rPr>
              <a:t> LGPA en sardina anchoveta Valparaíso – Los Lagos </a:t>
            </a:r>
          </a:p>
          <a:p>
            <a:pPr marL="457200">
              <a:lnSpc>
                <a:spcPct val="115000"/>
              </a:lnSpc>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https://www.subpesca.cl/portal/615/articles-107031_documento.pdf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mj-lt"/>
              <a:buAutoNum type="arabicPeriod" startAt="4"/>
            </a:pPr>
            <a:r>
              <a:rPr lang="es-CL" sz="1600" dirty="0">
                <a:effectLst/>
                <a:latin typeface="Calibri" panose="020F0502020204030204" pitchFamily="34" charset="0"/>
                <a:ea typeface="Calibri" panose="020F0502020204030204" pitchFamily="34" charset="0"/>
                <a:cs typeface="Times New Roman" panose="02020603050405020304" pitchFamily="18" charset="0"/>
              </a:rPr>
              <a:t>Especies con regulación de arte entre Arica y los Lagos. Se prohíbe la captura con cerco de las especies contenidas en esta resolución y solo se permite con artes menores como espinel, línea de mano, enmalle, etc.</a:t>
            </a:r>
          </a:p>
          <a:p>
            <a:pPr marL="457200">
              <a:lnSpc>
                <a:spcPct val="115000"/>
              </a:lnSpc>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https://www.subpesca.cl/portal/615/articles-106318_documento.pdf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mj-lt"/>
              <a:buAutoNum type="arabicPeriod" startAt="5"/>
            </a:pPr>
            <a:r>
              <a:rPr lang="es-CL" sz="1600" dirty="0">
                <a:latin typeface="Calibri" panose="020F0502020204030204" pitchFamily="34" charset="0"/>
                <a:ea typeface="Calibri" panose="020F0502020204030204" pitchFamily="34" charset="0"/>
                <a:cs typeface="Times New Roman" panose="02020603050405020304" pitchFamily="18" charset="0"/>
              </a:rPr>
              <a:t>Se establece un mínimo porcentaje</a:t>
            </a:r>
            <a:r>
              <a:rPr lang="es-CL" sz="1600" dirty="0">
                <a:effectLst/>
                <a:latin typeface="Calibri" panose="020F0502020204030204" pitchFamily="34" charset="0"/>
                <a:ea typeface="Calibri" panose="020F0502020204030204" pitchFamily="34" charset="0"/>
                <a:cs typeface="Times New Roman" panose="02020603050405020304" pitchFamily="18" charset="0"/>
              </a:rPr>
              <a:t> de captura como fauna acompañante de especies prohibidas al cerco por resolución anterior</a:t>
            </a:r>
          </a:p>
          <a:p>
            <a:pPr marL="457200">
              <a:lnSpc>
                <a:spcPct val="115000"/>
              </a:lnSpc>
              <a:spcAft>
                <a:spcPts val="1000"/>
              </a:spcAft>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https://www.subpesca.cl/portal/615/articles-107041_documento.pdf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p:txBody>
      </p:sp>
      <p:grpSp>
        <p:nvGrpSpPr>
          <p:cNvPr id="10" name="Grupo 9">
            <a:extLst>
              <a:ext uri="{FF2B5EF4-FFF2-40B4-BE49-F238E27FC236}">
                <a16:creationId xmlns:a16="http://schemas.microsoft.com/office/drawing/2014/main" id="{D794E1B0-1F23-4E26-9DBF-E62671AC4A72}"/>
              </a:ext>
            </a:extLst>
          </p:cNvPr>
          <p:cNvGrpSpPr/>
          <p:nvPr/>
        </p:nvGrpSpPr>
        <p:grpSpPr>
          <a:xfrm>
            <a:off x="0" y="-14124"/>
            <a:ext cx="12192000" cy="524410"/>
            <a:chOff x="0" y="-14124"/>
            <a:chExt cx="12192000" cy="524410"/>
          </a:xfrm>
        </p:grpSpPr>
        <p:sp>
          <p:nvSpPr>
            <p:cNvPr id="11" name="CuadroTexto 10">
              <a:extLst>
                <a:ext uri="{FF2B5EF4-FFF2-40B4-BE49-F238E27FC236}">
                  <a16:creationId xmlns:a16="http://schemas.microsoft.com/office/drawing/2014/main" id="{9B12004D-D8CF-44B6-9A75-3EC39AB6AD89}"/>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MEDIDAS DE MITIGACIÓN IMPLEMENTADAS</a:t>
              </a:r>
            </a:p>
          </p:txBody>
        </p:sp>
        <p:sp>
          <p:nvSpPr>
            <p:cNvPr id="12" name="CuadroTexto 11">
              <a:extLst>
                <a:ext uri="{FF2B5EF4-FFF2-40B4-BE49-F238E27FC236}">
                  <a16:creationId xmlns:a16="http://schemas.microsoft.com/office/drawing/2014/main" id="{D6AF48B5-CD68-4C6D-8D9F-EBE1255E646A}"/>
                </a:ext>
              </a:extLst>
            </p:cNvPr>
            <p:cNvSpPr txBox="1"/>
            <p:nvPr/>
          </p:nvSpPr>
          <p:spPr>
            <a:xfrm>
              <a:off x="8667319" y="121123"/>
              <a:ext cx="2823964" cy="253916"/>
            </a:xfrm>
            <a:prstGeom prst="rect">
              <a:avLst/>
            </a:prstGeom>
            <a:noFill/>
          </p:spPr>
          <p:txBody>
            <a:bodyPr wrap="square" rtlCol="0">
              <a:spAutoFit/>
            </a:bodyPr>
            <a:lstStyle/>
            <a:p>
              <a:pPr algn="r"/>
              <a:r>
                <a:rPr lang="es-CL" sz="1000" spc="250" dirty="0">
                  <a:solidFill>
                    <a:schemeClr val="bg1"/>
                  </a:solidFill>
                </a:rPr>
                <a:t>Instituto de Fomento Pesquero</a:t>
              </a:r>
            </a:p>
          </p:txBody>
        </p:sp>
        <p:pic>
          <p:nvPicPr>
            <p:cNvPr id="13" name="Imagen 12">
              <a:extLst>
                <a:ext uri="{FF2B5EF4-FFF2-40B4-BE49-F238E27FC236}">
                  <a16:creationId xmlns:a16="http://schemas.microsoft.com/office/drawing/2014/main" id="{F9C5F065-15B6-49A0-B8FB-59B1A5FC47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91283" y="86081"/>
              <a:ext cx="587852" cy="324000"/>
            </a:xfrm>
            <a:prstGeom prst="rect">
              <a:avLst/>
            </a:prstGeom>
          </p:spPr>
        </p:pic>
      </p:grpSp>
    </p:spTree>
    <p:extLst>
      <p:ext uri="{BB962C8B-B14F-4D97-AF65-F5344CB8AC3E}">
        <p14:creationId xmlns:p14="http://schemas.microsoft.com/office/powerpoint/2010/main" val="155621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198F34F-D596-4269-B604-FC5495B36B63}"/>
              </a:ext>
            </a:extLst>
          </p:cNvPr>
          <p:cNvSpPr txBox="1"/>
          <p:nvPr/>
        </p:nvSpPr>
        <p:spPr>
          <a:xfrm>
            <a:off x="748146" y="1110090"/>
            <a:ext cx="10982036" cy="4606133"/>
          </a:xfrm>
          <a:prstGeom prst="rect">
            <a:avLst/>
          </a:prstGeom>
          <a:noFill/>
        </p:spPr>
        <p:txBody>
          <a:bodyPr wrap="square">
            <a:spAutoFit/>
          </a:bodyPr>
          <a:lstStyle/>
          <a:p>
            <a:pPr marL="342900" lvl="0" indent="-342900">
              <a:lnSpc>
                <a:spcPct val="115000"/>
              </a:lnSpc>
              <a:buFont typeface="+mj-lt"/>
              <a:buAutoNum type="arabicPeriod" startAt="6"/>
            </a:pPr>
            <a:r>
              <a:rPr lang="es-CL" sz="1600" dirty="0">
                <a:effectLst/>
                <a:latin typeface="Calibri" panose="020F0502020204030204" pitchFamily="34" charset="0"/>
                <a:ea typeface="Calibri" panose="020F0502020204030204" pitchFamily="34" charset="0"/>
                <a:cs typeface="Times New Roman" panose="02020603050405020304" pitchFamily="18" charset="0"/>
              </a:rPr>
              <a:t>Protocolo devolución de condrictios. Aplica a todas las pesquerías y exige la </a:t>
            </a:r>
            <a:r>
              <a:rPr lang="es-CL" sz="1600" dirty="0">
                <a:latin typeface="Calibri" panose="020F0502020204030204" pitchFamily="34" charset="0"/>
                <a:ea typeface="Calibri" panose="020F0502020204030204" pitchFamily="34" charset="0"/>
                <a:cs typeface="Times New Roman" panose="02020603050405020304" pitchFamily="18" charset="0"/>
              </a:rPr>
              <a:t>devolución de todos los condrictios capturados, </a:t>
            </a:r>
            <a:r>
              <a:rPr lang="es-CL" sz="1600" dirty="0">
                <a:effectLst/>
                <a:latin typeface="Calibri" panose="020F0502020204030204" pitchFamily="34" charset="0"/>
                <a:ea typeface="Calibri" panose="020F0502020204030204" pitchFamily="34" charset="0"/>
                <a:cs typeface="Times New Roman" panose="02020603050405020304" pitchFamily="18" charset="0"/>
              </a:rPr>
              <a:t>utilizando protocolos</a:t>
            </a:r>
            <a:r>
              <a:rPr lang="es-CL" sz="1600" dirty="0">
                <a:latin typeface="Calibri" panose="020F0502020204030204" pitchFamily="34" charset="0"/>
                <a:ea typeface="Calibri" panose="020F0502020204030204" pitchFamily="34" charset="0"/>
                <a:cs typeface="Times New Roman" panose="02020603050405020304" pitchFamily="18" charset="0"/>
              </a:rPr>
              <a:t> definidos</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https://www.subpesca.cl/portal/615/articles-108757_documento.pdf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mj-lt"/>
              <a:buAutoNum type="arabicPeriod" startAt="7"/>
            </a:pPr>
            <a:r>
              <a:rPr lang="es-CL" sz="1600" dirty="0">
                <a:effectLst/>
                <a:latin typeface="Calibri" panose="020F0502020204030204" pitchFamily="34" charset="0"/>
                <a:ea typeface="Calibri" panose="020F0502020204030204" pitchFamily="34" charset="0"/>
                <a:cs typeface="Times New Roman" panose="02020603050405020304" pitchFamily="18" charset="0"/>
              </a:rPr>
              <a:t>Modificación márgenes de tolerancia talla mínima jurel</a:t>
            </a:r>
          </a:p>
          <a:p>
            <a:pPr marL="457200">
              <a:lnSpc>
                <a:spcPct val="115000"/>
              </a:lnSpc>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https://www.subpesca.cl/portal/615/articles-107327_documento.pdf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mj-lt"/>
              <a:buAutoNum type="arabicPeriod" startAt="8"/>
            </a:pPr>
            <a:r>
              <a:rPr lang="es-CL" sz="1600" dirty="0">
                <a:effectLst/>
                <a:latin typeface="Calibri" panose="020F0502020204030204" pitchFamily="34" charset="0"/>
                <a:ea typeface="Calibri" panose="020F0502020204030204" pitchFamily="34" charset="0"/>
                <a:cs typeface="Times New Roman" panose="02020603050405020304" pitchFamily="18" charset="0"/>
              </a:rPr>
              <a:t>Imputación conjunta sardina común- anchoveta</a:t>
            </a:r>
          </a:p>
          <a:p>
            <a:pPr marL="457200">
              <a:lnSpc>
                <a:spcPct val="115000"/>
              </a:lnSpc>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https://www.subpesca.cl/portal/615/articles-108999_documento.pdf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mj-lt"/>
              <a:buAutoNum type="arabicPeriod" startAt="9"/>
            </a:pPr>
            <a:r>
              <a:rPr lang="es-CL" sz="1600" dirty="0">
                <a:effectLst/>
                <a:latin typeface="Calibri" panose="020F0502020204030204" pitchFamily="34" charset="0"/>
                <a:ea typeface="Calibri" panose="020F0502020204030204" pitchFamily="34" charset="0"/>
                <a:cs typeface="Times New Roman" panose="02020603050405020304" pitchFamily="18" charset="0"/>
              </a:rPr>
              <a:t>Recursos autorizados para elaboración de harina. Esta resolución fue dejada sin efecto al mes de ser promulgada y debe ser restituida ya que hay un problema con la utilización de recursos autorizados</a:t>
            </a:r>
          </a:p>
          <a:p>
            <a:pPr marL="457200">
              <a:lnSpc>
                <a:spcPct val="115000"/>
              </a:lnSpc>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https://www.subpesca.cl/portal/615/articles-107326_documento.pdf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1000"/>
              </a:spcAft>
              <a:buFont typeface="+mj-lt"/>
              <a:buAutoNum type="arabicPeriod" startAt="10"/>
            </a:pPr>
            <a:r>
              <a:rPr lang="es-CL" sz="1600" dirty="0">
                <a:effectLst/>
                <a:latin typeface="Calibri" panose="020F0502020204030204" pitchFamily="34" charset="0"/>
                <a:ea typeface="Calibri" panose="020F0502020204030204" pitchFamily="34" charset="0"/>
                <a:cs typeface="Times New Roman" panose="02020603050405020304" pitchFamily="18" charset="0"/>
              </a:rPr>
              <a:t>Traspaso de excesos de pesca entre cerqueros: Esta resolución acaba de ser promulgada y permitirá evitar los descartes de excesos de captura que no pueden ser llevados a bordo por haberse completado la capacidad operativa de las embarcaciones </a:t>
            </a:r>
          </a:p>
        </p:txBody>
      </p:sp>
      <p:grpSp>
        <p:nvGrpSpPr>
          <p:cNvPr id="6" name="Grupo 5">
            <a:extLst>
              <a:ext uri="{FF2B5EF4-FFF2-40B4-BE49-F238E27FC236}">
                <a16:creationId xmlns:a16="http://schemas.microsoft.com/office/drawing/2014/main" id="{058FA363-42AA-45C6-9710-A2752D16C7AA}"/>
              </a:ext>
            </a:extLst>
          </p:cNvPr>
          <p:cNvGrpSpPr/>
          <p:nvPr/>
        </p:nvGrpSpPr>
        <p:grpSpPr>
          <a:xfrm>
            <a:off x="0" y="-14124"/>
            <a:ext cx="12192000" cy="524410"/>
            <a:chOff x="0" y="-14124"/>
            <a:chExt cx="12192000" cy="524410"/>
          </a:xfrm>
        </p:grpSpPr>
        <p:sp>
          <p:nvSpPr>
            <p:cNvPr id="7" name="CuadroTexto 6">
              <a:extLst>
                <a:ext uri="{FF2B5EF4-FFF2-40B4-BE49-F238E27FC236}">
                  <a16:creationId xmlns:a16="http://schemas.microsoft.com/office/drawing/2014/main" id="{653DBA53-6D95-4CA6-8234-A6E64B373D43}"/>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MEDIDAS DE MITIGACIÓN IMPLEMENTADAS</a:t>
              </a:r>
            </a:p>
          </p:txBody>
        </p:sp>
        <p:sp>
          <p:nvSpPr>
            <p:cNvPr id="8" name="CuadroTexto 7">
              <a:extLst>
                <a:ext uri="{FF2B5EF4-FFF2-40B4-BE49-F238E27FC236}">
                  <a16:creationId xmlns:a16="http://schemas.microsoft.com/office/drawing/2014/main" id="{9356DF00-AF46-4984-BC8C-818FC2036B32}"/>
                </a:ext>
              </a:extLst>
            </p:cNvPr>
            <p:cNvSpPr txBox="1"/>
            <p:nvPr/>
          </p:nvSpPr>
          <p:spPr>
            <a:xfrm>
              <a:off x="8667319" y="121123"/>
              <a:ext cx="2823964" cy="253916"/>
            </a:xfrm>
            <a:prstGeom prst="rect">
              <a:avLst/>
            </a:prstGeom>
            <a:noFill/>
          </p:spPr>
          <p:txBody>
            <a:bodyPr wrap="square" rtlCol="0">
              <a:spAutoFit/>
            </a:bodyPr>
            <a:lstStyle/>
            <a:p>
              <a:pPr algn="r"/>
              <a:r>
                <a:rPr lang="es-CL" sz="1000" spc="250" dirty="0">
                  <a:solidFill>
                    <a:schemeClr val="bg1"/>
                  </a:solidFill>
                </a:rPr>
                <a:t>Instituto de Fomento Pesquero</a:t>
              </a:r>
            </a:p>
          </p:txBody>
        </p:sp>
        <p:pic>
          <p:nvPicPr>
            <p:cNvPr id="9" name="Imagen 8">
              <a:extLst>
                <a:ext uri="{FF2B5EF4-FFF2-40B4-BE49-F238E27FC236}">
                  <a16:creationId xmlns:a16="http://schemas.microsoft.com/office/drawing/2014/main" id="{00C74496-582A-4831-916D-83FAD9998A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91283" y="86081"/>
              <a:ext cx="587852" cy="324000"/>
            </a:xfrm>
            <a:prstGeom prst="rect">
              <a:avLst/>
            </a:prstGeom>
          </p:spPr>
        </p:pic>
      </p:grpSp>
      <p:graphicFrame>
        <p:nvGraphicFramePr>
          <p:cNvPr id="3" name="Tabla 2">
            <a:extLst>
              <a:ext uri="{FF2B5EF4-FFF2-40B4-BE49-F238E27FC236}">
                <a16:creationId xmlns:a16="http://schemas.microsoft.com/office/drawing/2014/main" id="{BCBE861B-2B5F-4CB7-96F1-A3064D16ECBF}"/>
              </a:ext>
            </a:extLst>
          </p:cNvPr>
          <p:cNvGraphicFramePr>
            <a:graphicFrameLocks noGrp="1"/>
          </p:cNvGraphicFramePr>
          <p:nvPr/>
        </p:nvGraphicFramePr>
        <p:xfrm>
          <a:off x="838200" y="3864134"/>
          <a:ext cx="10515600" cy="274320"/>
        </p:xfrm>
        <a:graphic>
          <a:graphicData uri="http://schemas.openxmlformats.org/drawingml/2006/table">
            <a:tbl>
              <a:tblPr/>
              <a:tblGrid>
                <a:gridCol w="5257800">
                  <a:extLst>
                    <a:ext uri="{9D8B030D-6E8A-4147-A177-3AD203B41FA5}">
                      <a16:colId xmlns:a16="http://schemas.microsoft.com/office/drawing/2014/main" val="1806486367"/>
                    </a:ext>
                  </a:extLst>
                </a:gridCol>
                <a:gridCol w="5257800">
                  <a:extLst>
                    <a:ext uri="{9D8B030D-6E8A-4147-A177-3AD203B41FA5}">
                      <a16:colId xmlns:a16="http://schemas.microsoft.com/office/drawing/2014/main" val="4277642544"/>
                    </a:ext>
                  </a:extLst>
                </a:gridCol>
              </a:tblGrid>
              <a:tr h="0">
                <a:tc>
                  <a:txBody>
                    <a:bodyPr/>
                    <a:lstStyle/>
                    <a:p>
                      <a:endParaRPr lang="es-CL"/>
                    </a:p>
                  </a:txBody>
                  <a:tcPr marL="0" marR="0" marT="0" marB="0" anchor="ctr">
                    <a:lnL>
                      <a:noFill/>
                    </a:lnL>
                    <a:lnR>
                      <a:noFill/>
                    </a:lnR>
                    <a:lnT>
                      <a:noFill/>
                    </a:lnT>
                    <a:lnB>
                      <a:noFill/>
                    </a:lnB>
                  </a:tcPr>
                </a:tc>
                <a:tc>
                  <a:txBody>
                    <a:bodyPr/>
                    <a:lstStyle/>
                    <a:p>
                      <a:endParaRPr lang="es-CL"/>
                    </a:p>
                  </a:txBody>
                  <a:tcPr marL="0" marR="0" marT="0" marB="0" anchor="ctr">
                    <a:lnL>
                      <a:noFill/>
                    </a:lnL>
                    <a:lnR>
                      <a:noFill/>
                    </a:lnR>
                    <a:lnT>
                      <a:noFill/>
                    </a:lnT>
                    <a:lnB>
                      <a:noFill/>
                    </a:lnB>
                  </a:tcPr>
                </a:tc>
                <a:extLst>
                  <a:ext uri="{0D108BD9-81ED-4DB2-BD59-A6C34878D82A}">
                    <a16:rowId xmlns:a16="http://schemas.microsoft.com/office/drawing/2014/main" val="2974305313"/>
                  </a:ext>
                </a:extLst>
              </a:tr>
            </a:tbl>
          </a:graphicData>
        </a:graphic>
      </p:graphicFrame>
      <p:sp>
        <p:nvSpPr>
          <p:cNvPr id="11" name="Rectangle 4">
            <a:extLst>
              <a:ext uri="{FF2B5EF4-FFF2-40B4-BE49-F238E27FC236}">
                <a16:creationId xmlns:a16="http://schemas.microsoft.com/office/drawing/2014/main" id="{64DAD4F4-769B-4649-90F2-3DB58F94EB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800" b="0" i="0" u="none" strike="noStrike" cap="none" normalizeH="0" baseline="0">
                <a:ln>
                  <a:noFill/>
                </a:ln>
                <a:solidFill>
                  <a:schemeClr val="tx1"/>
                </a:solidFill>
                <a:effectLst/>
                <a:latin typeface="Arial" panose="020B0604020202020204" pitchFamily="34" charset="0"/>
                <a:hlinkClick r:id="rId7"/>
              </a:rPr>
              <a:t>ttps://www.subpesca.cl/portal/615/articles-110427_documento.pdf</a:t>
            </a:r>
            <a:r>
              <a:rPr kumimoji="0" lang="es-CL" altLang="es-CL" sz="1800" b="0" i="0" u="none" strike="noStrike" cap="none" normalizeH="0" baseline="0">
                <a:ln>
                  <a:noFill/>
                </a:ln>
                <a:solidFill>
                  <a:schemeClr val="tx1"/>
                </a:solidFill>
                <a:effectLst/>
                <a:latin typeface="Arial" panose="020B0604020202020204" pitchFamily="34" charset="0"/>
              </a:rPr>
              <a:t> </a:t>
            </a:r>
          </a:p>
        </p:txBody>
      </p:sp>
      <p:sp>
        <p:nvSpPr>
          <p:cNvPr id="15" name="CuadroTexto 14">
            <a:extLst>
              <a:ext uri="{FF2B5EF4-FFF2-40B4-BE49-F238E27FC236}">
                <a16:creationId xmlns:a16="http://schemas.microsoft.com/office/drawing/2014/main" id="{02D9E127-5408-4F75-BD42-C0C6FAB4E112}"/>
              </a:ext>
            </a:extLst>
          </p:cNvPr>
          <p:cNvSpPr txBox="1"/>
          <p:nvPr/>
        </p:nvSpPr>
        <p:spPr>
          <a:xfrm>
            <a:off x="715814" y="5634313"/>
            <a:ext cx="7338291" cy="358816"/>
          </a:xfrm>
          <a:prstGeom prst="rect">
            <a:avLst/>
          </a:prstGeom>
          <a:noFill/>
        </p:spPr>
        <p:txBody>
          <a:bodyPr wrap="square">
            <a:spAutoFit/>
          </a:bodyPr>
          <a:lstStyle/>
          <a:p>
            <a:pPr marL="457200">
              <a:lnSpc>
                <a:spcPct val="115000"/>
              </a:lnSpc>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https://www.subpesca.cl/portal/615/articles-110427_documento.pdf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81264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162EF15-7D09-4DAB-BBB1-2CAB670A3B12}"/>
              </a:ext>
            </a:extLst>
          </p:cNvPr>
          <p:cNvSpPr txBox="1"/>
          <p:nvPr/>
        </p:nvSpPr>
        <p:spPr>
          <a:xfrm>
            <a:off x="867827" y="1267511"/>
            <a:ext cx="10806937" cy="4322978"/>
          </a:xfrm>
          <a:prstGeom prst="rect">
            <a:avLst/>
          </a:prstGeom>
          <a:noFill/>
        </p:spPr>
        <p:txBody>
          <a:bodyPr wrap="square">
            <a:spAutoFit/>
          </a:bodyPr>
          <a:lstStyle/>
          <a:p>
            <a:pPr marL="342900" lvl="0" indent="-342900">
              <a:lnSpc>
                <a:spcPct val="115000"/>
              </a:lnSpc>
              <a:buFont typeface="+mj-lt"/>
              <a:buAutoNum type="arabicPeriod" startAt="11"/>
            </a:pPr>
            <a:r>
              <a:rPr lang="es-CL" sz="1600" dirty="0">
                <a:effectLst/>
                <a:latin typeface="Calibri" panose="020F0502020204030204" pitchFamily="34" charset="0"/>
                <a:ea typeface="Calibri" panose="020F0502020204030204" pitchFamily="34" charset="0"/>
                <a:cs typeface="Times New Roman" panose="02020603050405020304" pitchFamily="18" charset="0"/>
              </a:rPr>
              <a:t>Decreto anual de FA. Esta norma permite la captura como FA de distintas especies con cuotas para los armadores que no tienen cuota de estos recursos. Aplica  principalmente a las pesquerías artesanales. Sin embargo viabiliza también la captura de especies como FA de recursos como la jibia que no están autorizados al cerco como objetivo</a:t>
            </a:r>
          </a:p>
          <a:p>
            <a:pPr marL="457200">
              <a:lnSpc>
                <a:spcPct val="115000"/>
              </a:lnSpc>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https://www.subpesca.cl/portal/615/articles-106914_documento.pdf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360363" lvl="0" indent="-360363">
              <a:lnSpc>
                <a:spcPct val="115000"/>
              </a:lnSpc>
              <a:buFont typeface="+mj-lt"/>
              <a:buAutoNum type="arabicPeriod" startAt="12"/>
            </a:pPr>
            <a:r>
              <a:rPr lang="es-CL" sz="1600" dirty="0">
                <a:effectLst/>
                <a:latin typeface="Calibri" panose="020F0502020204030204" pitchFamily="34" charset="0"/>
                <a:ea typeface="Calibri" panose="020F0502020204030204" pitchFamily="34" charset="0"/>
                <a:cs typeface="Times New Roman" panose="02020603050405020304" pitchFamily="18" charset="0"/>
              </a:rPr>
              <a:t>Protocolo de manipulación y devolución de mamíferos marinos en pesquerías de cerco.</a:t>
            </a:r>
          </a:p>
          <a:p>
            <a:pPr marL="360363">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Este protocolo está próximo a ser promulgado y contiene medidas, acciones y utensilios que permiten reducir la captura incidental o liberar ejemplares retenidos. Contempla una fase preventiva en el agua y una fase reactiva en cubierta.</a:t>
            </a:r>
          </a:p>
          <a:p>
            <a:pPr marL="457200">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mj-lt"/>
              <a:buAutoNum type="arabicPeriod" startAt="13"/>
            </a:pPr>
            <a:r>
              <a:rPr lang="es-CL" sz="1600" dirty="0">
                <a:effectLst/>
                <a:latin typeface="Calibri" panose="020F0502020204030204" pitchFamily="34" charset="0"/>
                <a:ea typeface="Calibri" panose="020F0502020204030204" pitchFamily="34" charset="0"/>
                <a:cs typeface="Times New Roman" panose="02020603050405020304" pitchFamily="18" charset="0"/>
              </a:rPr>
              <a:t>Postergación de cámaras en flotas artesanales hasta enero 2024</a:t>
            </a:r>
          </a:p>
          <a:p>
            <a:pPr marL="457200">
              <a:lnSpc>
                <a:spcPct val="115000"/>
              </a:lnSpc>
            </a:pPr>
            <a:r>
              <a:rPr lang="es-CL"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http://www.sernapesca.cl/sites/default/files/ley.21259-2020.pdf</a:t>
            </a: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15000"/>
              </a:lnSpc>
            </a:pPr>
            <a:r>
              <a:rPr lang="es-CL"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mj-lt"/>
              <a:buAutoNum type="arabicPeriod" startAt="14"/>
            </a:pPr>
            <a:r>
              <a:rPr lang="es-CL" sz="1600" dirty="0">
                <a:effectLst/>
                <a:latin typeface="Calibri" panose="020F0502020204030204" pitchFamily="34" charset="0"/>
                <a:ea typeface="Calibri" panose="020F0502020204030204" pitchFamily="34" charset="0"/>
                <a:cs typeface="Times New Roman" panose="02020603050405020304" pitchFamily="18" charset="0"/>
              </a:rPr>
              <a:t>Medidas de mitigación captura incidental de aves marinas: PENDIENTES</a:t>
            </a:r>
          </a:p>
          <a:p>
            <a:pPr lvl="0">
              <a:lnSpc>
                <a:spcPct val="115000"/>
              </a:lnSpc>
            </a:pP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startAt="15"/>
            </a:pPr>
            <a:r>
              <a:rPr lang="es-CL" sz="1600" dirty="0">
                <a:effectLst/>
                <a:latin typeface="Calibri" panose="020F0502020204030204" pitchFamily="34" charset="0"/>
                <a:ea typeface="Calibri" panose="020F0502020204030204" pitchFamily="34" charset="0"/>
                <a:cs typeface="Times New Roman" panose="02020603050405020304" pitchFamily="18" charset="0"/>
              </a:rPr>
              <a:t>Medidas de mitigación captura incidental de tortugas: PENDIENTES</a:t>
            </a:r>
          </a:p>
        </p:txBody>
      </p:sp>
      <p:grpSp>
        <p:nvGrpSpPr>
          <p:cNvPr id="6" name="Grupo 5">
            <a:extLst>
              <a:ext uri="{FF2B5EF4-FFF2-40B4-BE49-F238E27FC236}">
                <a16:creationId xmlns:a16="http://schemas.microsoft.com/office/drawing/2014/main" id="{3744A802-10D8-4CCD-BBC2-C9F9480383B7}"/>
              </a:ext>
            </a:extLst>
          </p:cNvPr>
          <p:cNvGrpSpPr/>
          <p:nvPr/>
        </p:nvGrpSpPr>
        <p:grpSpPr>
          <a:xfrm>
            <a:off x="0" y="-14124"/>
            <a:ext cx="12192000" cy="524410"/>
            <a:chOff x="0" y="-14124"/>
            <a:chExt cx="12192000" cy="524410"/>
          </a:xfrm>
        </p:grpSpPr>
        <p:sp>
          <p:nvSpPr>
            <p:cNvPr id="7" name="CuadroTexto 6">
              <a:extLst>
                <a:ext uri="{FF2B5EF4-FFF2-40B4-BE49-F238E27FC236}">
                  <a16:creationId xmlns:a16="http://schemas.microsoft.com/office/drawing/2014/main" id="{5A809A5B-7CB8-4C66-97C5-1DBCC0335ACF}"/>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MEDIDAS DE MITIGACIÓN IMPLEMENTADAS</a:t>
              </a:r>
            </a:p>
          </p:txBody>
        </p:sp>
        <p:sp>
          <p:nvSpPr>
            <p:cNvPr id="8" name="CuadroTexto 7">
              <a:extLst>
                <a:ext uri="{FF2B5EF4-FFF2-40B4-BE49-F238E27FC236}">
                  <a16:creationId xmlns:a16="http://schemas.microsoft.com/office/drawing/2014/main" id="{9B2AB806-D313-41BA-8B4F-A680DC558D9F}"/>
                </a:ext>
              </a:extLst>
            </p:cNvPr>
            <p:cNvSpPr txBox="1"/>
            <p:nvPr/>
          </p:nvSpPr>
          <p:spPr>
            <a:xfrm>
              <a:off x="8667319" y="121123"/>
              <a:ext cx="2823964" cy="253916"/>
            </a:xfrm>
            <a:prstGeom prst="rect">
              <a:avLst/>
            </a:prstGeom>
            <a:noFill/>
          </p:spPr>
          <p:txBody>
            <a:bodyPr wrap="square" rtlCol="0">
              <a:spAutoFit/>
            </a:bodyPr>
            <a:lstStyle/>
            <a:p>
              <a:pPr algn="r"/>
              <a:r>
                <a:rPr lang="es-CL" sz="1000" spc="250" dirty="0">
                  <a:solidFill>
                    <a:schemeClr val="bg1"/>
                  </a:solidFill>
                </a:rPr>
                <a:t>Instituto de Fomento Pesquero</a:t>
              </a:r>
            </a:p>
          </p:txBody>
        </p:sp>
        <p:pic>
          <p:nvPicPr>
            <p:cNvPr id="9" name="Imagen 8">
              <a:extLst>
                <a:ext uri="{FF2B5EF4-FFF2-40B4-BE49-F238E27FC236}">
                  <a16:creationId xmlns:a16="http://schemas.microsoft.com/office/drawing/2014/main" id="{1880230A-E81B-45A0-BD16-631426BB3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1283" y="86081"/>
              <a:ext cx="587852" cy="324000"/>
            </a:xfrm>
            <a:prstGeom prst="rect">
              <a:avLst/>
            </a:prstGeom>
          </p:spPr>
        </p:pic>
      </p:grpSp>
    </p:spTree>
    <p:extLst>
      <p:ext uri="{BB962C8B-B14F-4D97-AF65-F5344CB8AC3E}">
        <p14:creationId xmlns:p14="http://schemas.microsoft.com/office/powerpoint/2010/main" val="423719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771CA12B-A6D9-462D-B9F0-98EE629BD79B}"/>
              </a:ext>
            </a:extLst>
          </p:cNvPr>
          <p:cNvPicPr>
            <a:picLocks noChangeAspect="1"/>
          </p:cNvPicPr>
          <p:nvPr/>
        </p:nvPicPr>
        <p:blipFill rotWithShape="1">
          <a:blip r:embed="rId3">
            <a:extLst>
              <a:ext uri="{28A0092B-C50C-407E-A947-70E740481C1C}">
                <a14:useLocalDpi xmlns:a14="http://schemas.microsoft.com/office/drawing/2010/main" val="0"/>
              </a:ext>
            </a:extLst>
          </a:blip>
          <a:srcRect t="1" r="37226" b="40558"/>
          <a:stretch/>
        </p:blipFill>
        <p:spPr>
          <a:xfrm>
            <a:off x="3940426" y="1672004"/>
            <a:ext cx="4317434" cy="4050000"/>
          </a:xfrm>
          <a:prstGeom prst="rect">
            <a:avLst/>
          </a:prstGeom>
        </p:spPr>
      </p:pic>
      <p:sp>
        <p:nvSpPr>
          <p:cNvPr id="15" name="Rectángulo 14">
            <a:extLst>
              <a:ext uri="{FF2B5EF4-FFF2-40B4-BE49-F238E27FC236}">
                <a16:creationId xmlns:a16="http://schemas.microsoft.com/office/drawing/2014/main" id="{58B148C9-FF89-4B2A-867A-9EEEFF755ABF}"/>
              </a:ext>
            </a:extLst>
          </p:cNvPr>
          <p:cNvSpPr/>
          <p:nvPr/>
        </p:nvSpPr>
        <p:spPr>
          <a:xfrm>
            <a:off x="4601696" y="2348880"/>
            <a:ext cx="2793591" cy="923330"/>
          </a:xfrm>
          <a:prstGeom prst="rect">
            <a:avLst/>
          </a:prstGeom>
        </p:spPr>
        <p:txBody>
          <a:bodyPr wrap="square">
            <a:spAutoFit/>
          </a:bodyPr>
          <a:lstStyle/>
          <a:p>
            <a:pPr algn="ctr"/>
            <a:r>
              <a:rPr lang="es-CL" altLang="es-CL" b="1" dirty="0">
                <a:latin typeface="Arial Narrow" panose="020B0606020202030204" pitchFamily="34" charset="0"/>
                <a:cs typeface="Calibri" panose="020F0502020204030204" pitchFamily="34" charset="0"/>
              </a:rPr>
              <a:t>Línea temporal del </a:t>
            </a:r>
          </a:p>
          <a:p>
            <a:pPr algn="ctr"/>
            <a:r>
              <a:rPr lang="es-CL" altLang="es-CL" b="1" dirty="0">
                <a:latin typeface="Arial Narrow" panose="020B0606020202030204" pitchFamily="34" charset="0"/>
                <a:cs typeface="Calibri" panose="020F0502020204030204" pitchFamily="34" charset="0"/>
              </a:rPr>
              <a:t>Programa de investigación del descarte</a:t>
            </a:r>
          </a:p>
        </p:txBody>
      </p:sp>
      <p:cxnSp>
        <p:nvCxnSpPr>
          <p:cNvPr id="16" name="Conector: angular 15">
            <a:extLst>
              <a:ext uri="{FF2B5EF4-FFF2-40B4-BE49-F238E27FC236}">
                <a16:creationId xmlns:a16="http://schemas.microsoft.com/office/drawing/2014/main" id="{C8F89B55-A02E-41C9-85D1-29B46AE84C1C}"/>
              </a:ext>
            </a:extLst>
          </p:cNvPr>
          <p:cNvCxnSpPr>
            <a:cxnSpLocks/>
            <a:stCxn id="54" idx="0"/>
            <a:endCxn id="17" idx="1"/>
          </p:cNvCxnSpPr>
          <p:nvPr/>
        </p:nvCxnSpPr>
        <p:spPr>
          <a:xfrm rot="5400000" flipH="1" flipV="1">
            <a:off x="6116143" y="1064217"/>
            <a:ext cx="732341" cy="412311"/>
          </a:xfrm>
          <a:prstGeom prst="bentConnector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ángulo: esquinas redondeadas 16">
            <a:extLst>
              <a:ext uri="{FF2B5EF4-FFF2-40B4-BE49-F238E27FC236}">
                <a16:creationId xmlns:a16="http://schemas.microsoft.com/office/drawing/2014/main" id="{002FBDA2-D726-4937-91D3-E94D93073D25}"/>
              </a:ext>
            </a:extLst>
          </p:cNvPr>
          <p:cNvSpPr/>
          <p:nvPr/>
        </p:nvSpPr>
        <p:spPr>
          <a:xfrm>
            <a:off x="6688469" y="647675"/>
            <a:ext cx="4802813" cy="513051"/>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chemeClr val="tx1"/>
                </a:solidFill>
                <a:latin typeface="Arial Narrow" panose="020B0606020202030204" pitchFamily="34" charset="0"/>
              </a:rPr>
              <a:t>Mayo (2018): Pesquería artesanal de anchoveta y jurel </a:t>
            </a:r>
          </a:p>
          <a:p>
            <a:pPr algn="ctr"/>
            <a:r>
              <a:rPr lang="es-CL" sz="1200" dirty="0">
                <a:solidFill>
                  <a:schemeClr val="tx1"/>
                </a:solidFill>
                <a:latin typeface="Arial Narrow" panose="020B0606020202030204" pitchFamily="34" charset="0"/>
              </a:rPr>
              <a:t>(Regiones de Atacama y Coquimbo)</a:t>
            </a:r>
          </a:p>
        </p:txBody>
      </p:sp>
      <p:cxnSp>
        <p:nvCxnSpPr>
          <p:cNvPr id="18" name="Conector: angular 17">
            <a:extLst>
              <a:ext uri="{FF2B5EF4-FFF2-40B4-BE49-F238E27FC236}">
                <a16:creationId xmlns:a16="http://schemas.microsoft.com/office/drawing/2014/main" id="{1DDEB924-E15D-4246-A52C-EFAD43A94080}"/>
              </a:ext>
            </a:extLst>
          </p:cNvPr>
          <p:cNvCxnSpPr>
            <a:cxnSpLocks/>
            <a:stCxn id="55" idx="0"/>
            <a:endCxn id="19" idx="1"/>
          </p:cNvCxnSpPr>
          <p:nvPr/>
        </p:nvCxnSpPr>
        <p:spPr>
          <a:xfrm rot="5400000" flipH="1" flipV="1">
            <a:off x="7012868" y="1350810"/>
            <a:ext cx="213190" cy="591466"/>
          </a:xfrm>
          <a:prstGeom prst="bentConnector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ángulo: esquinas redondeadas 18">
            <a:extLst>
              <a:ext uri="{FF2B5EF4-FFF2-40B4-BE49-F238E27FC236}">
                <a16:creationId xmlns:a16="http://schemas.microsoft.com/office/drawing/2014/main" id="{81E3FA65-BA19-4349-BF44-D4C1ED49E8B5}"/>
              </a:ext>
            </a:extLst>
          </p:cNvPr>
          <p:cNvSpPr/>
          <p:nvPr/>
        </p:nvSpPr>
        <p:spPr>
          <a:xfrm>
            <a:off x="7415196" y="1319322"/>
            <a:ext cx="4076085" cy="441251"/>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b="1" dirty="0">
                <a:solidFill>
                  <a:schemeClr val="tx1"/>
                </a:solidFill>
                <a:latin typeface="Arial Narrow" panose="020B0606020202030204" pitchFamily="34" charset="0"/>
              </a:rPr>
              <a:t>Julio (2017): Propuesta plan mitigación sardina común y anchoveta (zona centro sur) </a:t>
            </a:r>
          </a:p>
        </p:txBody>
      </p:sp>
      <p:cxnSp>
        <p:nvCxnSpPr>
          <p:cNvPr id="20" name="Conector: angular 19">
            <a:extLst>
              <a:ext uri="{FF2B5EF4-FFF2-40B4-BE49-F238E27FC236}">
                <a16:creationId xmlns:a16="http://schemas.microsoft.com/office/drawing/2014/main" id="{A153E6BE-5A19-4FD2-82D5-BB62F27FDB65}"/>
              </a:ext>
            </a:extLst>
          </p:cNvPr>
          <p:cNvCxnSpPr>
            <a:cxnSpLocks/>
            <a:stCxn id="47" idx="6"/>
            <a:endCxn id="21" idx="1"/>
          </p:cNvCxnSpPr>
          <p:nvPr/>
        </p:nvCxnSpPr>
        <p:spPr>
          <a:xfrm>
            <a:off x="7394413" y="2128050"/>
            <a:ext cx="816769" cy="0"/>
          </a:xfrm>
          <a:prstGeom prst="straightConnector1">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ángulo: esquinas redondeadas 20">
            <a:extLst>
              <a:ext uri="{FF2B5EF4-FFF2-40B4-BE49-F238E27FC236}">
                <a16:creationId xmlns:a16="http://schemas.microsoft.com/office/drawing/2014/main" id="{69A79319-CB22-41F0-A1DD-EEAD5B16D4E9}"/>
              </a:ext>
            </a:extLst>
          </p:cNvPr>
          <p:cNvSpPr/>
          <p:nvPr/>
        </p:nvSpPr>
        <p:spPr>
          <a:xfrm>
            <a:off x="8211182" y="1921627"/>
            <a:ext cx="3280099" cy="457687"/>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chemeClr val="tx1"/>
                </a:solidFill>
                <a:latin typeface="Arial Narrow" panose="020B0606020202030204" pitchFamily="34" charset="0"/>
              </a:rPr>
              <a:t>Febrero (2017): Pesquería artesanal de sardina austral (Región de Los Lagos)</a:t>
            </a:r>
          </a:p>
        </p:txBody>
      </p:sp>
      <p:cxnSp>
        <p:nvCxnSpPr>
          <p:cNvPr id="22" name="Conector: angular 21">
            <a:extLst>
              <a:ext uri="{FF2B5EF4-FFF2-40B4-BE49-F238E27FC236}">
                <a16:creationId xmlns:a16="http://schemas.microsoft.com/office/drawing/2014/main" id="{BA66EC92-4319-452A-93A0-35A15FBB36DA}"/>
              </a:ext>
            </a:extLst>
          </p:cNvPr>
          <p:cNvCxnSpPr>
            <a:cxnSpLocks/>
            <a:stCxn id="43" idx="6"/>
            <a:endCxn id="23" idx="1"/>
          </p:cNvCxnSpPr>
          <p:nvPr/>
        </p:nvCxnSpPr>
        <p:spPr>
          <a:xfrm>
            <a:off x="7748262" y="2514443"/>
            <a:ext cx="659040" cy="238801"/>
          </a:xfrm>
          <a:prstGeom prst="bent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Rectángulo: esquinas redondeadas 22">
            <a:extLst>
              <a:ext uri="{FF2B5EF4-FFF2-40B4-BE49-F238E27FC236}">
                <a16:creationId xmlns:a16="http://schemas.microsoft.com/office/drawing/2014/main" id="{77CEC04C-138E-4485-ACC2-8407535049BD}"/>
              </a:ext>
            </a:extLst>
          </p:cNvPr>
          <p:cNvSpPr/>
          <p:nvPr/>
        </p:nvSpPr>
        <p:spPr>
          <a:xfrm>
            <a:off x="8407302" y="2543894"/>
            <a:ext cx="3085605" cy="418700"/>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chemeClr val="tx1"/>
                </a:solidFill>
                <a:latin typeface="Arial Narrow" panose="020B0606020202030204" pitchFamily="34" charset="0"/>
              </a:rPr>
              <a:t>Abril (2016): Pesquería artesanal e industrial de anchoveta (Regiones de Arica hasta Antofagasta)</a:t>
            </a:r>
          </a:p>
        </p:txBody>
      </p:sp>
      <p:cxnSp>
        <p:nvCxnSpPr>
          <p:cNvPr id="24" name="Conector recto 23">
            <a:extLst>
              <a:ext uri="{FF2B5EF4-FFF2-40B4-BE49-F238E27FC236}">
                <a16:creationId xmlns:a16="http://schemas.microsoft.com/office/drawing/2014/main" id="{38EFA29A-C84F-4474-925E-33AC9E218934}"/>
              </a:ext>
            </a:extLst>
          </p:cNvPr>
          <p:cNvCxnSpPr>
            <a:cxnSpLocks/>
            <a:stCxn id="48" idx="6"/>
            <a:endCxn id="25" idx="1"/>
          </p:cNvCxnSpPr>
          <p:nvPr/>
        </p:nvCxnSpPr>
        <p:spPr>
          <a:xfrm>
            <a:off x="8073093" y="3267218"/>
            <a:ext cx="481742" cy="134402"/>
          </a:xfrm>
          <a:prstGeom prst="bent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Rectángulo: esquinas redondeadas 24">
            <a:extLst>
              <a:ext uri="{FF2B5EF4-FFF2-40B4-BE49-F238E27FC236}">
                <a16:creationId xmlns:a16="http://schemas.microsoft.com/office/drawing/2014/main" id="{20816644-A8D7-43FE-91F3-D6A7A8D677C0}"/>
              </a:ext>
            </a:extLst>
          </p:cNvPr>
          <p:cNvSpPr/>
          <p:nvPr/>
        </p:nvSpPr>
        <p:spPr>
          <a:xfrm>
            <a:off x="8554835" y="3121953"/>
            <a:ext cx="2936446" cy="559333"/>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chemeClr val="tx1"/>
                </a:solidFill>
                <a:latin typeface="Arial Narrow" panose="020B0606020202030204" pitchFamily="34" charset="0"/>
              </a:rPr>
              <a:t>Julio (2015): Pesquería artesanal de sardina común y anchoveta (Región de la Araucanía)</a:t>
            </a:r>
          </a:p>
        </p:txBody>
      </p:sp>
      <p:cxnSp>
        <p:nvCxnSpPr>
          <p:cNvPr id="26" name="Conector recto 25">
            <a:extLst>
              <a:ext uri="{FF2B5EF4-FFF2-40B4-BE49-F238E27FC236}">
                <a16:creationId xmlns:a16="http://schemas.microsoft.com/office/drawing/2014/main" id="{D8E8332A-EB68-4BB9-AF09-E4BA5C2ECC51}"/>
              </a:ext>
            </a:extLst>
          </p:cNvPr>
          <p:cNvCxnSpPr>
            <a:cxnSpLocks/>
            <a:stCxn id="49" idx="6"/>
            <a:endCxn id="27" idx="1"/>
          </p:cNvCxnSpPr>
          <p:nvPr/>
        </p:nvCxnSpPr>
        <p:spPr>
          <a:xfrm>
            <a:off x="8072389" y="4100853"/>
            <a:ext cx="759861"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ángulo: esquinas redondeadas 26">
            <a:extLst>
              <a:ext uri="{FF2B5EF4-FFF2-40B4-BE49-F238E27FC236}">
                <a16:creationId xmlns:a16="http://schemas.microsoft.com/office/drawing/2014/main" id="{D4A6E9D8-3738-4B94-9A77-6B4530035E80}"/>
              </a:ext>
            </a:extLst>
          </p:cNvPr>
          <p:cNvSpPr/>
          <p:nvPr/>
        </p:nvSpPr>
        <p:spPr>
          <a:xfrm>
            <a:off x="8832250" y="3837326"/>
            <a:ext cx="2659031" cy="575596"/>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chemeClr val="tx1"/>
                </a:solidFill>
                <a:latin typeface="Arial Narrow" panose="020B0606020202030204" pitchFamily="34" charset="0"/>
              </a:rPr>
              <a:t>Febrero (2015): Pesquería industrial jurel (V-X Regiones y aguas internacionales).</a:t>
            </a:r>
          </a:p>
        </p:txBody>
      </p:sp>
      <p:sp>
        <p:nvSpPr>
          <p:cNvPr id="29" name="Rectángulo: esquinas redondeadas 28">
            <a:extLst>
              <a:ext uri="{FF2B5EF4-FFF2-40B4-BE49-F238E27FC236}">
                <a16:creationId xmlns:a16="http://schemas.microsoft.com/office/drawing/2014/main" id="{B8132E25-CE57-48DD-A496-EB5367C3F631}"/>
              </a:ext>
            </a:extLst>
          </p:cNvPr>
          <p:cNvSpPr/>
          <p:nvPr/>
        </p:nvSpPr>
        <p:spPr>
          <a:xfrm>
            <a:off x="8065151" y="4568962"/>
            <a:ext cx="3426130" cy="50985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chemeClr val="tx1"/>
                </a:solidFill>
                <a:latin typeface="Arial Narrow" panose="020B0606020202030204" pitchFamily="34" charset="0"/>
              </a:rPr>
              <a:t>Junio (2014): Pesquería industrial de sardina común y anchoveta (Regiones de Valparaíso hasta de Los Lagos)</a:t>
            </a:r>
          </a:p>
        </p:txBody>
      </p:sp>
      <p:cxnSp>
        <p:nvCxnSpPr>
          <p:cNvPr id="30" name="Conector: angular 29">
            <a:extLst>
              <a:ext uri="{FF2B5EF4-FFF2-40B4-BE49-F238E27FC236}">
                <a16:creationId xmlns:a16="http://schemas.microsoft.com/office/drawing/2014/main" id="{D151C517-3F56-4FB8-87C0-DB5F65A333C4}"/>
              </a:ext>
            </a:extLst>
          </p:cNvPr>
          <p:cNvCxnSpPr>
            <a:cxnSpLocks/>
            <a:stCxn id="51" idx="4"/>
            <a:endCxn id="31" idx="1"/>
          </p:cNvCxnSpPr>
          <p:nvPr/>
        </p:nvCxnSpPr>
        <p:spPr>
          <a:xfrm rot="16200000" flipH="1">
            <a:off x="7048958" y="4907878"/>
            <a:ext cx="550734" cy="2138021"/>
          </a:xfrm>
          <a:prstGeom prst="bentConnector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ángulo: esquinas redondeadas 30">
            <a:extLst>
              <a:ext uri="{FF2B5EF4-FFF2-40B4-BE49-F238E27FC236}">
                <a16:creationId xmlns:a16="http://schemas.microsoft.com/office/drawing/2014/main" id="{D36508C3-A888-4D4D-95D3-839036E2FE03}"/>
              </a:ext>
            </a:extLst>
          </p:cNvPr>
          <p:cNvSpPr/>
          <p:nvPr/>
        </p:nvSpPr>
        <p:spPr>
          <a:xfrm>
            <a:off x="8393336" y="5990333"/>
            <a:ext cx="3097945" cy="523845"/>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b="1" dirty="0">
                <a:solidFill>
                  <a:schemeClr val="tx1"/>
                </a:solidFill>
                <a:latin typeface="Arial Narrow" panose="020B0606020202030204" pitchFamily="34" charset="0"/>
              </a:rPr>
              <a:t>Abril (2014): Pesquería artesanal de sardina común y anchoveta (Región del Biobío)</a:t>
            </a:r>
          </a:p>
        </p:txBody>
      </p:sp>
      <p:sp>
        <p:nvSpPr>
          <p:cNvPr id="33" name="Rectángulo: esquinas redondeadas 32">
            <a:extLst>
              <a:ext uri="{FF2B5EF4-FFF2-40B4-BE49-F238E27FC236}">
                <a16:creationId xmlns:a16="http://schemas.microsoft.com/office/drawing/2014/main" id="{16B77EA1-25A2-4E4D-B5C3-4009785C7DAC}"/>
              </a:ext>
            </a:extLst>
          </p:cNvPr>
          <p:cNvSpPr/>
          <p:nvPr/>
        </p:nvSpPr>
        <p:spPr>
          <a:xfrm>
            <a:off x="8065151" y="5234347"/>
            <a:ext cx="3426130" cy="600460"/>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chemeClr val="tx1"/>
                </a:solidFill>
                <a:latin typeface="Arial Narrow" panose="020B0606020202030204" pitchFamily="34" charset="0"/>
              </a:rPr>
              <a:t>Mayo (2014): Pesquería artesanal de sardina común y anchoveta (Regiones del Maule y Los Ríos)</a:t>
            </a:r>
          </a:p>
        </p:txBody>
      </p:sp>
      <p:sp>
        <p:nvSpPr>
          <p:cNvPr id="34" name="Rectángulo: esquinas redondeadas 33">
            <a:extLst>
              <a:ext uri="{FF2B5EF4-FFF2-40B4-BE49-F238E27FC236}">
                <a16:creationId xmlns:a16="http://schemas.microsoft.com/office/drawing/2014/main" id="{163B18C1-EDF7-4185-82BD-3C302898F11B}"/>
              </a:ext>
            </a:extLst>
          </p:cNvPr>
          <p:cNvSpPr/>
          <p:nvPr/>
        </p:nvSpPr>
        <p:spPr>
          <a:xfrm>
            <a:off x="1078911" y="718745"/>
            <a:ext cx="4278883" cy="380051"/>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b="1" dirty="0">
                <a:solidFill>
                  <a:schemeClr val="tx1"/>
                </a:solidFill>
                <a:latin typeface="Arial Narrow" panose="020B0606020202030204" pitchFamily="34" charset="0"/>
              </a:rPr>
              <a:t>Abril (2019): Propuesta plan de mitigación Anchoveta (XV-II R)</a:t>
            </a:r>
          </a:p>
        </p:txBody>
      </p:sp>
      <p:sp>
        <p:nvSpPr>
          <p:cNvPr id="35" name="Rectángulo: esquinas redondeadas 34">
            <a:extLst>
              <a:ext uri="{FF2B5EF4-FFF2-40B4-BE49-F238E27FC236}">
                <a16:creationId xmlns:a16="http://schemas.microsoft.com/office/drawing/2014/main" id="{5391F2CF-7FDE-44F1-B6B4-6455A1D41EAE}"/>
              </a:ext>
            </a:extLst>
          </p:cNvPr>
          <p:cNvSpPr/>
          <p:nvPr/>
        </p:nvSpPr>
        <p:spPr>
          <a:xfrm>
            <a:off x="1076848" y="1236785"/>
            <a:ext cx="3331072" cy="563143"/>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b="1" dirty="0">
                <a:solidFill>
                  <a:schemeClr val="tx1"/>
                </a:solidFill>
                <a:latin typeface="Arial Narrow" panose="020B0606020202030204" pitchFamily="34" charset="0"/>
              </a:rPr>
              <a:t>Abril (2019): Propuesta plan de mitigación Jurel Industrial (V-X Regiones y Aguas Internacionales)</a:t>
            </a:r>
          </a:p>
        </p:txBody>
      </p:sp>
      <p:sp>
        <p:nvSpPr>
          <p:cNvPr id="36" name="Rectángulo: esquinas redondeadas 35">
            <a:extLst>
              <a:ext uri="{FF2B5EF4-FFF2-40B4-BE49-F238E27FC236}">
                <a16:creationId xmlns:a16="http://schemas.microsoft.com/office/drawing/2014/main" id="{D322FD86-3AE4-43AC-980A-8A702085F82E}"/>
              </a:ext>
            </a:extLst>
          </p:cNvPr>
          <p:cNvSpPr/>
          <p:nvPr/>
        </p:nvSpPr>
        <p:spPr>
          <a:xfrm>
            <a:off x="1081177" y="1941238"/>
            <a:ext cx="2451053" cy="923330"/>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chemeClr val="tx1"/>
                </a:solidFill>
                <a:latin typeface="Arial Narrow" panose="020B0606020202030204" pitchFamily="34" charset="0"/>
              </a:rPr>
              <a:t>Marzo (2020): Resultados programa investigación del descarte y captura incidental pesquería de sardina austral (Región de Los Lagos)</a:t>
            </a:r>
          </a:p>
        </p:txBody>
      </p:sp>
      <p:cxnSp>
        <p:nvCxnSpPr>
          <p:cNvPr id="37" name="Conector: angular 36">
            <a:extLst>
              <a:ext uri="{FF2B5EF4-FFF2-40B4-BE49-F238E27FC236}">
                <a16:creationId xmlns:a16="http://schemas.microsoft.com/office/drawing/2014/main" id="{EDB9BD22-2EAD-4AFB-9EE3-6FCF4BC6B4FB}"/>
              </a:ext>
            </a:extLst>
          </p:cNvPr>
          <p:cNvCxnSpPr>
            <a:cxnSpLocks/>
            <a:stCxn id="53" idx="2"/>
            <a:endCxn id="36" idx="3"/>
          </p:cNvCxnSpPr>
          <p:nvPr/>
        </p:nvCxnSpPr>
        <p:spPr>
          <a:xfrm rot="10800000" flipV="1">
            <a:off x="3532231" y="2193917"/>
            <a:ext cx="1144031" cy="208986"/>
          </a:xfrm>
          <a:prstGeom prst="bent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Rectangle 2">
            <a:extLst>
              <a:ext uri="{FF2B5EF4-FFF2-40B4-BE49-F238E27FC236}">
                <a16:creationId xmlns:a16="http://schemas.microsoft.com/office/drawing/2014/main" id="{1CBA0EA5-93EA-4587-B44F-111A6B020024}"/>
              </a:ext>
            </a:extLst>
          </p:cNvPr>
          <p:cNvSpPr>
            <a:spLocks noChangeArrowheads="1"/>
          </p:cNvSpPr>
          <p:nvPr/>
        </p:nvSpPr>
        <p:spPr bwMode="auto">
          <a:xfrm>
            <a:off x="357135" y="5542035"/>
            <a:ext cx="4171029" cy="77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400" dirty="0">
                <a:solidFill>
                  <a:schemeClr val="tx2"/>
                </a:solidFill>
                <a:latin typeface="Arial Narrow" panose="020B0606020202030204" pitchFamily="34" charset="0"/>
              </a:rPr>
              <a:t>DESARROLLO DEL PROYECTO</a:t>
            </a:r>
          </a:p>
          <a:p>
            <a:pPr>
              <a:spcBef>
                <a:spcPct val="0"/>
              </a:spcBef>
              <a:buSzTx/>
              <a:buFontTx/>
              <a:buNone/>
            </a:pPr>
            <a:r>
              <a:rPr lang="es-CL" altLang="es-CL" sz="2400" dirty="0">
                <a:solidFill>
                  <a:schemeClr val="tx2"/>
                </a:solidFill>
                <a:latin typeface="Arial Narrow" panose="020B0606020202030204" pitchFamily="34" charset="0"/>
              </a:rPr>
              <a:t>(2014 -2021)</a:t>
            </a:r>
          </a:p>
        </p:txBody>
      </p:sp>
      <p:cxnSp>
        <p:nvCxnSpPr>
          <p:cNvPr id="39" name="Conector: angular 38">
            <a:extLst>
              <a:ext uri="{FF2B5EF4-FFF2-40B4-BE49-F238E27FC236}">
                <a16:creationId xmlns:a16="http://schemas.microsoft.com/office/drawing/2014/main" id="{7EF549DF-C40F-4909-9E41-438623DDCEA4}"/>
              </a:ext>
            </a:extLst>
          </p:cNvPr>
          <p:cNvCxnSpPr>
            <a:cxnSpLocks/>
            <a:stCxn id="46" idx="0"/>
            <a:endCxn id="34" idx="3"/>
          </p:cNvCxnSpPr>
          <p:nvPr/>
        </p:nvCxnSpPr>
        <p:spPr>
          <a:xfrm rot="16200000" flipV="1">
            <a:off x="5178175" y="1088390"/>
            <a:ext cx="740040" cy="380802"/>
          </a:xfrm>
          <a:prstGeom prst="bentConnector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Rectángulo: esquinas redondeadas 40">
            <a:extLst>
              <a:ext uri="{FF2B5EF4-FFF2-40B4-BE49-F238E27FC236}">
                <a16:creationId xmlns:a16="http://schemas.microsoft.com/office/drawing/2014/main" id="{AEB184BA-2A9E-4143-AC9C-0100731C133B}"/>
              </a:ext>
            </a:extLst>
          </p:cNvPr>
          <p:cNvSpPr/>
          <p:nvPr/>
        </p:nvSpPr>
        <p:spPr>
          <a:xfrm>
            <a:off x="1081177" y="4048381"/>
            <a:ext cx="2451053" cy="895499"/>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b="1" dirty="0">
                <a:solidFill>
                  <a:schemeClr val="tx1"/>
                </a:solidFill>
                <a:latin typeface="Arial Narrow" panose="020B0606020202030204" pitchFamily="34" charset="0"/>
              </a:rPr>
              <a:t>Marzo (2021): Propuesta plan de mitigación pesquería anchoveta y jurel (Regiones de Atacama y Coquimbo)</a:t>
            </a:r>
          </a:p>
        </p:txBody>
      </p:sp>
      <p:cxnSp>
        <p:nvCxnSpPr>
          <p:cNvPr id="42" name="Conector: angular 41">
            <a:extLst>
              <a:ext uri="{FF2B5EF4-FFF2-40B4-BE49-F238E27FC236}">
                <a16:creationId xmlns:a16="http://schemas.microsoft.com/office/drawing/2014/main" id="{71A91FBA-2545-4043-A700-8230CE1FA1EF}"/>
              </a:ext>
            </a:extLst>
          </p:cNvPr>
          <p:cNvCxnSpPr>
            <a:cxnSpLocks/>
          </p:cNvCxnSpPr>
          <p:nvPr/>
        </p:nvCxnSpPr>
        <p:spPr>
          <a:xfrm rot="10800000" flipV="1">
            <a:off x="3559527" y="3090109"/>
            <a:ext cx="561605" cy="1406022"/>
          </a:xfrm>
          <a:prstGeom prst="bent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Elipse 42">
            <a:extLst>
              <a:ext uri="{FF2B5EF4-FFF2-40B4-BE49-F238E27FC236}">
                <a16:creationId xmlns:a16="http://schemas.microsoft.com/office/drawing/2014/main" id="{3FE8F481-D8FE-4546-8655-176FE6FA3097}"/>
              </a:ext>
            </a:extLst>
          </p:cNvPr>
          <p:cNvSpPr/>
          <p:nvPr/>
        </p:nvSpPr>
        <p:spPr>
          <a:xfrm>
            <a:off x="7605926" y="2440832"/>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43">
            <a:extLst>
              <a:ext uri="{FF2B5EF4-FFF2-40B4-BE49-F238E27FC236}">
                <a16:creationId xmlns:a16="http://schemas.microsoft.com/office/drawing/2014/main" id="{12FFF21B-2B17-4003-98DA-DBC9125814BD}"/>
              </a:ext>
            </a:extLst>
          </p:cNvPr>
          <p:cNvSpPr/>
          <p:nvPr/>
        </p:nvSpPr>
        <p:spPr>
          <a:xfrm>
            <a:off x="4311544" y="2552151"/>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6" name="Elipse 45">
            <a:extLst>
              <a:ext uri="{FF2B5EF4-FFF2-40B4-BE49-F238E27FC236}">
                <a16:creationId xmlns:a16="http://schemas.microsoft.com/office/drawing/2014/main" id="{7F00D764-2592-4C3C-AF44-3133E98D7CE5}"/>
              </a:ext>
            </a:extLst>
          </p:cNvPr>
          <p:cNvSpPr/>
          <p:nvPr/>
        </p:nvSpPr>
        <p:spPr>
          <a:xfrm>
            <a:off x="5667428" y="1648811"/>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7" name="Elipse 46">
            <a:extLst>
              <a:ext uri="{FF2B5EF4-FFF2-40B4-BE49-F238E27FC236}">
                <a16:creationId xmlns:a16="http://schemas.microsoft.com/office/drawing/2014/main" id="{11E7BF67-1D39-4667-B0E7-AFB1E3272A53}"/>
              </a:ext>
            </a:extLst>
          </p:cNvPr>
          <p:cNvSpPr/>
          <p:nvPr/>
        </p:nvSpPr>
        <p:spPr>
          <a:xfrm>
            <a:off x="7252077" y="2054439"/>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8" name="Elipse 47">
            <a:extLst>
              <a:ext uri="{FF2B5EF4-FFF2-40B4-BE49-F238E27FC236}">
                <a16:creationId xmlns:a16="http://schemas.microsoft.com/office/drawing/2014/main" id="{E58F57EF-C7A5-4D49-86D7-FC3D73E82BE5}"/>
              </a:ext>
            </a:extLst>
          </p:cNvPr>
          <p:cNvSpPr/>
          <p:nvPr/>
        </p:nvSpPr>
        <p:spPr>
          <a:xfrm>
            <a:off x="7930757" y="3193607"/>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 name="Elipse 48">
            <a:extLst>
              <a:ext uri="{FF2B5EF4-FFF2-40B4-BE49-F238E27FC236}">
                <a16:creationId xmlns:a16="http://schemas.microsoft.com/office/drawing/2014/main" id="{2716229F-B866-4830-9160-910C7E965FB3}"/>
              </a:ext>
            </a:extLst>
          </p:cNvPr>
          <p:cNvSpPr/>
          <p:nvPr/>
        </p:nvSpPr>
        <p:spPr>
          <a:xfrm>
            <a:off x="7930053" y="4027242"/>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1" name="Elipse 50">
            <a:extLst>
              <a:ext uri="{FF2B5EF4-FFF2-40B4-BE49-F238E27FC236}">
                <a16:creationId xmlns:a16="http://schemas.microsoft.com/office/drawing/2014/main" id="{A299C1BA-B8D6-4E34-9E18-DB7261515966}"/>
              </a:ext>
            </a:extLst>
          </p:cNvPr>
          <p:cNvSpPr/>
          <p:nvPr/>
        </p:nvSpPr>
        <p:spPr>
          <a:xfrm>
            <a:off x="6184147" y="5554301"/>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3" name="Elipse 52">
            <a:extLst>
              <a:ext uri="{FF2B5EF4-FFF2-40B4-BE49-F238E27FC236}">
                <a16:creationId xmlns:a16="http://schemas.microsoft.com/office/drawing/2014/main" id="{7F13C311-58D3-4C5D-9E3D-55FD342D6070}"/>
              </a:ext>
            </a:extLst>
          </p:cNvPr>
          <p:cNvSpPr/>
          <p:nvPr/>
        </p:nvSpPr>
        <p:spPr>
          <a:xfrm>
            <a:off x="4676261" y="2120306"/>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Elipse 53">
            <a:extLst>
              <a:ext uri="{FF2B5EF4-FFF2-40B4-BE49-F238E27FC236}">
                <a16:creationId xmlns:a16="http://schemas.microsoft.com/office/drawing/2014/main" id="{91A70D2D-D6B1-4F9F-90E2-BF1E8FB7BD3C}"/>
              </a:ext>
            </a:extLst>
          </p:cNvPr>
          <p:cNvSpPr/>
          <p:nvPr/>
        </p:nvSpPr>
        <p:spPr>
          <a:xfrm>
            <a:off x="6204990" y="1636542"/>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5" name="Elipse 54">
            <a:extLst>
              <a:ext uri="{FF2B5EF4-FFF2-40B4-BE49-F238E27FC236}">
                <a16:creationId xmlns:a16="http://schemas.microsoft.com/office/drawing/2014/main" id="{60BDFB61-E1C1-48EC-813A-BCE20B0CA910}"/>
              </a:ext>
            </a:extLst>
          </p:cNvPr>
          <p:cNvSpPr/>
          <p:nvPr/>
        </p:nvSpPr>
        <p:spPr>
          <a:xfrm>
            <a:off x="6752562" y="1753138"/>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CuadroTexto 3">
            <a:extLst>
              <a:ext uri="{FF2B5EF4-FFF2-40B4-BE49-F238E27FC236}">
                <a16:creationId xmlns:a16="http://schemas.microsoft.com/office/drawing/2014/main" id="{46667BF2-9198-48C8-ADC3-1519A566E077}"/>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ANTECEDENTES</a:t>
            </a:r>
          </a:p>
        </p:txBody>
      </p:sp>
      <p:sp>
        <p:nvSpPr>
          <p:cNvPr id="78" name="CuadroTexto 77">
            <a:extLst>
              <a:ext uri="{FF2B5EF4-FFF2-40B4-BE49-F238E27FC236}">
                <a16:creationId xmlns:a16="http://schemas.microsoft.com/office/drawing/2014/main" id="{0B43EAE9-5111-40A6-B4E4-275F4B91D635}"/>
              </a:ext>
            </a:extLst>
          </p:cNvPr>
          <p:cNvSpPr txBox="1"/>
          <p:nvPr/>
        </p:nvSpPr>
        <p:spPr>
          <a:xfrm>
            <a:off x="8667319" y="121123"/>
            <a:ext cx="2823964" cy="253916"/>
          </a:xfrm>
          <a:prstGeom prst="rect">
            <a:avLst/>
          </a:prstGeom>
          <a:noFill/>
        </p:spPr>
        <p:txBody>
          <a:bodyPr wrap="square" rtlCol="0">
            <a:spAutoFit/>
          </a:bodyPr>
          <a:lstStyle/>
          <a:p>
            <a:pPr algn="r"/>
            <a:r>
              <a:rPr lang="es-CL" sz="1000" spc="250" dirty="0">
                <a:solidFill>
                  <a:schemeClr val="bg1"/>
                </a:solidFill>
              </a:rPr>
              <a:t>Instituto de Fomento Pesquero</a:t>
            </a:r>
          </a:p>
        </p:txBody>
      </p:sp>
      <p:pic>
        <p:nvPicPr>
          <p:cNvPr id="79" name="Imagen 78">
            <a:extLst>
              <a:ext uri="{FF2B5EF4-FFF2-40B4-BE49-F238E27FC236}">
                <a16:creationId xmlns:a16="http://schemas.microsoft.com/office/drawing/2014/main" id="{6F7B6FF5-93D0-4C6A-ACD3-4681D41A5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1283" y="86081"/>
            <a:ext cx="587852" cy="324000"/>
          </a:xfrm>
          <a:prstGeom prst="rect">
            <a:avLst/>
          </a:prstGeom>
        </p:spPr>
      </p:pic>
      <p:sp>
        <p:nvSpPr>
          <p:cNvPr id="57" name="Rectángulo: esquinas redondeadas 56">
            <a:extLst>
              <a:ext uri="{FF2B5EF4-FFF2-40B4-BE49-F238E27FC236}">
                <a16:creationId xmlns:a16="http://schemas.microsoft.com/office/drawing/2014/main" id="{A320F1EB-23CC-4A73-8C26-AA9C20826CB5}"/>
              </a:ext>
            </a:extLst>
          </p:cNvPr>
          <p:cNvSpPr/>
          <p:nvPr/>
        </p:nvSpPr>
        <p:spPr>
          <a:xfrm>
            <a:off x="1072226" y="3007253"/>
            <a:ext cx="2451053" cy="895499"/>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chemeClr val="tx1"/>
                </a:solidFill>
                <a:latin typeface="Arial Narrow" panose="020B0606020202030204" pitchFamily="34" charset="0"/>
              </a:rPr>
              <a:t>Abril (2020): Se extiende programa de investigación en pesquería artesanal de anchoveta y jurel (Regiones de Atacama y Coquimbo)</a:t>
            </a:r>
          </a:p>
        </p:txBody>
      </p:sp>
      <p:cxnSp>
        <p:nvCxnSpPr>
          <p:cNvPr id="12" name="Conector: angular 11">
            <a:extLst>
              <a:ext uri="{FF2B5EF4-FFF2-40B4-BE49-F238E27FC236}">
                <a16:creationId xmlns:a16="http://schemas.microsoft.com/office/drawing/2014/main" id="{0C077674-325B-42F7-BDDC-E5EFA8C51F3C}"/>
              </a:ext>
            </a:extLst>
          </p:cNvPr>
          <p:cNvCxnSpPr>
            <a:cxnSpLocks/>
            <a:stCxn id="50" idx="6"/>
            <a:endCxn id="29" idx="1"/>
          </p:cNvCxnSpPr>
          <p:nvPr/>
        </p:nvCxnSpPr>
        <p:spPr>
          <a:xfrm flipV="1">
            <a:off x="7713456" y="4823892"/>
            <a:ext cx="351695" cy="0"/>
          </a:xfrm>
          <a:prstGeom prst="straightConnector1">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5B8D8855-7F93-421B-A2AB-7902D32B2FC3}"/>
              </a:ext>
            </a:extLst>
          </p:cNvPr>
          <p:cNvSpPr/>
          <p:nvPr/>
        </p:nvSpPr>
        <p:spPr>
          <a:xfrm>
            <a:off x="7571120" y="4777548"/>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75" name="Conector: angular 74">
            <a:extLst>
              <a:ext uri="{FF2B5EF4-FFF2-40B4-BE49-F238E27FC236}">
                <a16:creationId xmlns:a16="http://schemas.microsoft.com/office/drawing/2014/main" id="{DC0D6D3F-6056-4DA4-9FB2-824DF9577B1D}"/>
              </a:ext>
            </a:extLst>
          </p:cNvPr>
          <p:cNvCxnSpPr>
            <a:cxnSpLocks/>
            <a:stCxn id="52" idx="4"/>
            <a:endCxn id="33" idx="1"/>
          </p:cNvCxnSpPr>
          <p:nvPr/>
        </p:nvCxnSpPr>
        <p:spPr>
          <a:xfrm rot="16200000" flipH="1">
            <a:off x="7510590" y="4980015"/>
            <a:ext cx="77521" cy="1031601"/>
          </a:xfrm>
          <a:prstGeom prst="bentConnector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 name="Elipse 51">
            <a:extLst>
              <a:ext uri="{FF2B5EF4-FFF2-40B4-BE49-F238E27FC236}">
                <a16:creationId xmlns:a16="http://schemas.microsoft.com/office/drawing/2014/main" id="{91F24B6B-ECF6-4847-8533-E748CE874593}"/>
              </a:ext>
            </a:extLst>
          </p:cNvPr>
          <p:cNvSpPr/>
          <p:nvPr/>
        </p:nvSpPr>
        <p:spPr>
          <a:xfrm>
            <a:off x="6962382" y="5309835"/>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89" name="Conector: angular 88">
            <a:extLst>
              <a:ext uri="{FF2B5EF4-FFF2-40B4-BE49-F238E27FC236}">
                <a16:creationId xmlns:a16="http://schemas.microsoft.com/office/drawing/2014/main" id="{2430CCFB-4323-4B14-93AE-CC6BCEF630E5}"/>
              </a:ext>
            </a:extLst>
          </p:cNvPr>
          <p:cNvCxnSpPr>
            <a:cxnSpLocks/>
            <a:stCxn id="45" idx="0"/>
            <a:endCxn id="35" idx="3"/>
          </p:cNvCxnSpPr>
          <p:nvPr/>
        </p:nvCxnSpPr>
        <p:spPr>
          <a:xfrm rot="16200000" flipV="1">
            <a:off x="4660577" y="1265700"/>
            <a:ext cx="299976" cy="805289"/>
          </a:xfrm>
          <a:prstGeom prst="bentConnector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5796D908-B6D7-43B0-A14D-8DB1E43B802A}"/>
              </a:ext>
            </a:extLst>
          </p:cNvPr>
          <p:cNvSpPr/>
          <p:nvPr/>
        </p:nvSpPr>
        <p:spPr>
          <a:xfrm>
            <a:off x="5142041" y="1818333"/>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3" name="Elipse 92">
            <a:extLst>
              <a:ext uri="{FF2B5EF4-FFF2-40B4-BE49-F238E27FC236}">
                <a16:creationId xmlns:a16="http://schemas.microsoft.com/office/drawing/2014/main" id="{5B80CCED-1848-4E22-A311-A95EA6DDCEE0}"/>
              </a:ext>
            </a:extLst>
          </p:cNvPr>
          <p:cNvSpPr/>
          <p:nvPr/>
        </p:nvSpPr>
        <p:spPr>
          <a:xfrm>
            <a:off x="4093835" y="3016498"/>
            <a:ext cx="142336" cy="1472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94" name="Conector: angular 93">
            <a:extLst>
              <a:ext uri="{FF2B5EF4-FFF2-40B4-BE49-F238E27FC236}">
                <a16:creationId xmlns:a16="http://schemas.microsoft.com/office/drawing/2014/main" id="{4A8CF4C0-1D4E-4395-8AD3-3F04EFC59271}"/>
              </a:ext>
            </a:extLst>
          </p:cNvPr>
          <p:cNvCxnSpPr>
            <a:cxnSpLocks/>
          </p:cNvCxnSpPr>
          <p:nvPr/>
        </p:nvCxnSpPr>
        <p:spPr>
          <a:xfrm rot="10800000" flipV="1">
            <a:off x="3516456" y="2625761"/>
            <a:ext cx="788265" cy="829241"/>
          </a:xfrm>
          <a:prstGeom prst="bentConnector3">
            <a:avLst>
              <a:gd name="adj1" fmla="val 75105"/>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42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1AE0C60-0756-40DE-92C8-5296C1BD9D9B}"/>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CONSIDERACIONES METODOLÓGICAS</a:t>
            </a:r>
          </a:p>
        </p:txBody>
      </p:sp>
      <p:sp>
        <p:nvSpPr>
          <p:cNvPr id="5" name="CuadroTexto 4">
            <a:extLst>
              <a:ext uri="{FF2B5EF4-FFF2-40B4-BE49-F238E27FC236}">
                <a16:creationId xmlns:a16="http://schemas.microsoft.com/office/drawing/2014/main" id="{AEC48F84-0FA6-4BD3-8591-BB97B0FA8A39}"/>
              </a:ext>
            </a:extLst>
          </p:cNvPr>
          <p:cNvSpPr txBox="1"/>
          <p:nvPr/>
        </p:nvSpPr>
        <p:spPr>
          <a:xfrm>
            <a:off x="8667319" y="121123"/>
            <a:ext cx="2823964" cy="253916"/>
          </a:xfrm>
          <a:prstGeom prst="rect">
            <a:avLst/>
          </a:prstGeom>
          <a:noFill/>
        </p:spPr>
        <p:txBody>
          <a:bodyPr wrap="square" rtlCol="0">
            <a:spAutoFit/>
          </a:bodyPr>
          <a:lstStyle/>
          <a:p>
            <a:pPr algn="r"/>
            <a:r>
              <a:rPr lang="es-CL" sz="1000" spc="250" dirty="0">
                <a:solidFill>
                  <a:schemeClr val="bg1"/>
                </a:solidFill>
              </a:rPr>
              <a:t>Instituto de Fomento Pesquero</a:t>
            </a:r>
          </a:p>
        </p:txBody>
      </p:sp>
      <p:pic>
        <p:nvPicPr>
          <p:cNvPr id="6" name="Imagen 5">
            <a:extLst>
              <a:ext uri="{FF2B5EF4-FFF2-40B4-BE49-F238E27FC236}">
                <a16:creationId xmlns:a16="http://schemas.microsoft.com/office/drawing/2014/main" id="{734B25BA-2C36-4027-B238-701969706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1283" y="86081"/>
            <a:ext cx="587852" cy="324000"/>
          </a:xfrm>
          <a:prstGeom prst="rect">
            <a:avLst/>
          </a:prstGeom>
        </p:spPr>
      </p:pic>
      <p:graphicFrame>
        <p:nvGraphicFramePr>
          <p:cNvPr id="7" name="Tabla 6">
            <a:extLst>
              <a:ext uri="{FF2B5EF4-FFF2-40B4-BE49-F238E27FC236}">
                <a16:creationId xmlns:a16="http://schemas.microsoft.com/office/drawing/2014/main" id="{2DB3A327-B9BD-4D1C-97C7-4EF40F573EB1}"/>
              </a:ext>
            </a:extLst>
          </p:cNvPr>
          <p:cNvGraphicFramePr>
            <a:graphicFrameLocks noGrp="1"/>
          </p:cNvGraphicFramePr>
          <p:nvPr>
            <p:extLst>
              <p:ext uri="{D42A27DB-BD31-4B8C-83A1-F6EECF244321}">
                <p14:modId xmlns:p14="http://schemas.microsoft.com/office/powerpoint/2010/main" val="3768637860"/>
              </p:ext>
            </p:extLst>
          </p:nvPr>
        </p:nvGraphicFramePr>
        <p:xfrm>
          <a:off x="1271619" y="1681920"/>
          <a:ext cx="8514001" cy="2456546"/>
        </p:xfrm>
        <a:graphic>
          <a:graphicData uri="http://schemas.openxmlformats.org/drawingml/2006/table">
            <a:tbl>
              <a:tblPr/>
              <a:tblGrid>
                <a:gridCol w="1774732">
                  <a:extLst>
                    <a:ext uri="{9D8B030D-6E8A-4147-A177-3AD203B41FA5}">
                      <a16:colId xmlns:a16="http://schemas.microsoft.com/office/drawing/2014/main" val="1799329679"/>
                    </a:ext>
                  </a:extLst>
                </a:gridCol>
                <a:gridCol w="1012092">
                  <a:extLst>
                    <a:ext uri="{9D8B030D-6E8A-4147-A177-3AD203B41FA5}">
                      <a16:colId xmlns:a16="http://schemas.microsoft.com/office/drawing/2014/main" val="644996570"/>
                    </a:ext>
                  </a:extLst>
                </a:gridCol>
                <a:gridCol w="706242">
                  <a:extLst>
                    <a:ext uri="{9D8B030D-6E8A-4147-A177-3AD203B41FA5}">
                      <a16:colId xmlns:a16="http://schemas.microsoft.com/office/drawing/2014/main" val="4200931863"/>
                    </a:ext>
                  </a:extLst>
                </a:gridCol>
                <a:gridCol w="684171">
                  <a:extLst>
                    <a:ext uri="{9D8B030D-6E8A-4147-A177-3AD203B41FA5}">
                      <a16:colId xmlns:a16="http://schemas.microsoft.com/office/drawing/2014/main" val="737517399"/>
                    </a:ext>
                  </a:extLst>
                </a:gridCol>
                <a:gridCol w="684171">
                  <a:extLst>
                    <a:ext uri="{9D8B030D-6E8A-4147-A177-3AD203B41FA5}">
                      <a16:colId xmlns:a16="http://schemas.microsoft.com/office/drawing/2014/main" val="3270380156"/>
                    </a:ext>
                  </a:extLst>
                </a:gridCol>
                <a:gridCol w="684171">
                  <a:extLst>
                    <a:ext uri="{9D8B030D-6E8A-4147-A177-3AD203B41FA5}">
                      <a16:colId xmlns:a16="http://schemas.microsoft.com/office/drawing/2014/main" val="275369711"/>
                    </a:ext>
                  </a:extLst>
                </a:gridCol>
                <a:gridCol w="684171">
                  <a:extLst>
                    <a:ext uri="{9D8B030D-6E8A-4147-A177-3AD203B41FA5}">
                      <a16:colId xmlns:a16="http://schemas.microsoft.com/office/drawing/2014/main" val="2947320325"/>
                    </a:ext>
                  </a:extLst>
                </a:gridCol>
                <a:gridCol w="761417">
                  <a:extLst>
                    <a:ext uri="{9D8B030D-6E8A-4147-A177-3AD203B41FA5}">
                      <a16:colId xmlns:a16="http://schemas.microsoft.com/office/drawing/2014/main" val="1348341983"/>
                    </a:ext>
                  </a:extLst>
                </a:gridCol>
                <a:gridCol w="761417">
                  <a:extLst>
                    <a:ext uri="{9D8B030D-6E8A-4147-A177-3AD203B41FA5}">
                      <a16:colId xmlns:a16="http://schemas.microsoft.com/office/drawing/2014/main" val="4184658984"/>
                    </a:ext>
                  </a:extLst>
                </a:gridCol>
                <a:gridCol w="761417">
                  <a:extLst>
                    <a:ext uri="{9D8B030D-6E8A-4147-A177-3AD203B41FA5}">
                      <a16:colId xmlns:a16="http://schemas.microsoft.com/office/drawing/2014/main" val="2790704780"/>
                    </a:ext>
                  </a:extLst>
                </a:gridCol>
              </a:tblGrid>
              <a:tr h="258994">
                <a:tc>
                  <a:txBody>
                    <a:bodyPr/>
                    <a:lstStyle/>
                    <a:p>
                      <a:pPr algn="l" fontAlgn="b"/>
                      <a:r>
                        <a:rPr lang="es-CL" sz="1200" b="1" i="0" u="none" strike="noStrike" dirty="0">
                          <a:solidFill>
                            <a:srgbClr val="000000"/>
                          </a:solidFill>
                          <a:effectLst/>
                          <a:latin typeface="Arial Narrow" panose="020B0606020202030204" pitchFamily="34" charset="0"/>
                        </a:rPr>
                        <a:t>Pesquería</a:t>
                      </a:r>
                    </a:p>
                  </a:txBody>
                  <a:tcPr marL="7620" marR="7620" marT="7620" marB="0" anchor="ct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CL" sz="1200" b="1" i="0" u="none" strike="noStrike" dirty="0">
                          <a:solidFill>
                            <a:srgbClr val="000000"/>
                          </a:solidFill>
                          <a:effectLst/>
                          <a:latin typeface="Arial Narrow" panose="020B0606020202030204" pitchFamily="34" charset="0"/>
                        </a:rPr>
                        <a:t>Zona</a:t>
                      </a:r>
                    </a:p>
                  </a:txBody>
                  <a:tcPr marL="7620" marR="7620" marT="7620" marB="0" anchor="ct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L" sz="1200" b="1" i="0" u="none" strike="noStrike" dirty="0">
                          <a:solidFill>
                            <a:srgbClr val="000000"/>
                          </a:solidFill>
                          <a:effectLst/>
                          <a:latin typeface="Arial Narrow" panose="020B0606020202030204" pitchFamily="34" charset="0"/>
                        </a:rPr>
                        <a:t>2014</a:t>
                      </a:r>
                    </a:p>
                  </a:txBody>
                  <a:tcPr marL="7620" marR="7620" marT="7620" marB="0" anchor="ct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L" sz="1200" b="1" i="0" u="none" strike="noStrike" dirty="0">
                          <a:solidFill>
                            <a:srgbClr val="000000"/>
                          </a:solidFill>
                          <a:effectLst/>
                          <a:latin typeface="Arial Narrow" panose="020B0606020202030204" pitchFamily="34" charset="0"/>
                        </a:rPr>
                        <a:t>2015</a:t>
                      </a:r>
                    </a:p>
                  </a:txBody>
                  <a:tcPr marL="7620" marR="7620" marT="7620" marB="0" anchor="ct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L" sz="1200" b="1" i="0" u="none" strike="noStrike" dirty="0">
                          <a:solidFill>
                            <a:srgbClr val="000000"/>
                          </a:solidFill>
                          <a:effectLst/>
                          <a:latin typeface="Arial Narrow" panose="020B0606020202030204" pitchFamily="34" charset="0"/>
                        </a:rPr>
                        <a:t>2016</a:t>
                      </a:r>
                    </a:p>
                  </a:txBody>
                  <a:tcPr marL="7620" marR="7620" marT="7620" marB="0" anchor="ct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L" sz="1200" b="1" i="0" u="none" strike="noStrike" dirty="0">
                          <a:solidFill>
                            <a:srgbClr val="000000"/>
                          </a:solidFill>
                          <a:effectLst/>
                          <a:latin typeface="Arial Narrow" panose="020B0606020202030204" pitchFamily="34" charset="0"/>
                        </a:rPr>
                        <a:t>2017</a:t>
                      </a:r>
                    </a:p>
                  </a:txBody>
                  <a:tcPr marL="7620" marR="7620" marT="7620" marB="0" anchor="ct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L" sz="1200" b="1" i="0" u="none" strike="noStrike" dirty="0">
                          <a:solidFill>
                            <a:srgbClr val="000000"/>
                          </a:solidFill>
                          <a:effectLst/>
                          <a:latin typeface="Arial Narrow" panose="020B0606020202030204" pitchFamily="34" charset="0"/>
                        </a:rPr>
                        <a:t>2018</a:t>
                      </a:r>
                    </a:p>
                  </a:txBody>
                  <a:tcPr marL="7620" marR="7620" marT="7620" marB="0" anchor="ct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L" sz="1200" b="1" i="0" u="none" strike="noStrike" dirty="0">
                          <a:solidFill>
                            <a:srgbClr val="000000"/>
                          </a:solidFill>
                          <a:effectLst/>
                          <a:latin typeface="Arial Narrow" panose="020B0606020202030204" pitchFamily="34" charset="0"/>
                        </a:rPr>
                        <a:t>2019</a:t>
                      </a:r>
                    </a:p>
                  </a:txBody>
                  <a:tcPr marL="7620" marR="7620" marT="7620" marB="0" anchor="ct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L" sz="1200" b="1" i="0" u="none" strike="noStrike" dirty="0">
                          <a:solidFill>
                            <a:srgbClr val="000000"/>
                          </a:solidFill>
                          <a:effectLst/>
                          <a:latin typeface="Arial Narrow" panose="020B0606020202030204" pitchFamily="34" charset="0"/>
                        </a:rPr>
                        <a:t>2020</a:t>
                      </a:r>
                    </a:p>
                  </a:txBody>
                  <a:tcPr marL="7620" marR="7620" marT="7620" marB="0" anchor="ct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L" sz="1200" b="1" i="0" u="none" strike="noStrike" dirty="0">
                          <a:solidFill>
                            <a:srgbClr val="000000"/>
                          </a:solidFill>
                          <a:effectLst/>
                          <a:latin typeface="Arial Narrow" panose="020B0606020202030204" pitchFamily="34" charset="0"/>
                        </a:rPr>
                        <a:t>2021</a:t>
                      </a:r>
                    </a:p>
                  </a:txBody>
                  <a:tcPr marL="7620" marR="7620" marT="7620" marB="0" anchor="ctr">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8579760"/>
                  </a:ext>
                </a:extLst>
              </a:tr>
              <a:tr h="269353">
                <a:tc>
                  <a:txBody>
                    <a:bodyPr/>
                    <a:lstStyle/>
                    <a:p>
                      <a:pPr algn="l" fontAlgn="b"/>
                      <a:r>
                        <a:rPr lang="es-CL" sz="1200" b="0" i="0" u="none" strike="noStrike" dirty="0">
                          <a:solidFill>
                            <a:srgbClr val="000000"/>
                          </a:solidFill>
                          <a:effectLst/>
                          <a:latin typeface="Arial Narrow" panose="020B0606020202030204" pitchFamily="34" charset="0"/>
                        </a:rPr>
                        <a:t>Anchoveta industrial</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s-CL" sz="1200" b="0" i="0" u="none" strike="noStrike" dirty="0">
                          <a:solidFill>
                            <a:srgbClr val="000000"/>
                          </a:solidFill>
                          <a:effectLst/>
                          <a:latin typeface="Arial Narrow" panose="020B0606020202030204" pitchFamily="34" charset="0"/>
                        </a:rPr>
                        <a:t>Norte</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s-CL" sz="1200" b="0" i="0" u="none" strike="noStrike" dirty="0">
                        <a:solidFill>
                          <a:srgbClr val="000000"/>
                        </a:solidFill>
                        <a:effectLst/>
                        <a:latin typeface="Arial Narrow" panose="020B0606020202030204" pitchFamily="34" charset="0"/>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endParaRPr lang="es-CL" sz="1200" b="0" i="0" u="none" strike="noStrike" dirty="0">
                        <a:solidFill>
                          <a:srgbClr val="000000"/>
                        </a:solidFill>
                        <a:effectLst/>
                        <a:latin typeface="Arial Narrow" panose="020B0606020202030204" pitchFamily="34" charset="0"/>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endParaRPr lang="es-CL" sz="1200" b="0" i="0" u="none" strike="noStrike" dirty="0">
                        <a:solidFill>
                          <a:srgbClr val="000000"/>
                        </a:solidFill>
                        <a:effectLst/>
                        <a:latin typeface="Arial Narrow" panose="020B0606020202030204" pitchFamily="34" charset="0"/>
                      </a:endParaRPr>
                    </a:p>
                  </a:txBody>
                  <a:tcPr marL="7620" marR="7620" marT="762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(S+D)</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(S+D)</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264211969"/>
                  </a:ext>
                </a:extLst>
              </a:tr>
              <a:tr h="269353">
                <a:tc>
                  <a:txBody>
                    <a:bodyPr/>
                    <a:lstStyle/>
                    <a:p>
                      <a:pPr algn="l" fontAlgn="b"/>
                      <a:r>
                        <a:rPr lang="es-CL" sz="1200" b="0" i="0" u="none" strike="noStrike" dirty="0">
                          <a:solidFill>
                            <a:srgbClr val="000000"/>
                          </a:solidFill>
                          <a:effectLst/>
                          <a:latin typeface="Arial Narrow" panose="020B0606020202030204" pitchFamily="34" charset="0"/>
                        </a:rPr>
                        <a:t>Anchoveta artesanal</a:t>
                      </a:r>
                    </a:p>
                  </a:txBody>
                  <a:tcPr marL="7620" marR="7620" marT="7620" marB="0" anchor="ctr">
                    <a:lnL>
                      <a:noFill/>
                    </a:lnL>
                    <a:lnR>
                      <a:noFill/>
                    </a:lnR>
                    <a:lnT>
                      <a:noFill/>
                    </a:lnT>
                    <a:lnB>
                      <a:noFill/>
                    </a:lnB>
                  </a:tcPr>
                </a:tc>
                <a:tc>
                  <a:txBody>
                    <a:bodyPr/>
                    <a:lstStyle/>
                    <a:p>
                      <a:pPr algn="l" fontAlgn="b"/>
                      <a:r>
                        <a:rPr lang="es-CL" sz="1200" b="0" i="0" u="none" strike="noStrike" dirty="0">
                          <a:solidFill>
                            <a:srgbClr val="000000"/>
                          </a:solidFill>
                          <a:effectLst/>
                          <a:latin typeface="Arial Narrow" panose="020B0606020202030204" pitchFamily="34" charset="0"/>
                        </a:rPr>
                        <a:t>Norte</a:t>
                      </a:r>
                    </a:p>
                  </a:txBody>
                  <a:tcPr marL="7620" marR="7620" marT="7620" marB="0" anchor="ctr">
                    <a:lnL>
                      <a:noFill/>
                    </a:lnL>
                    <a:lnR>
                      <a:noFill/>
                    </a:lnR>
                    <a:lnT>
                      <a:noFill/>
                    </a:lnT>
                    <a:lnB>
                      <a:noFill/>
                    </a:lnB>
                  </a:tcPr>
                </a:tc>
                <a:tc>
                  <a:txBody>
                    <a:bodyPr/>
                    <a:lstStyle/>
                    <a:p>
                      <a:pPr algn="ctr" fontAlgn="b"/>
                      <a:endParaRPr lang="es-CL" sz="1200" b="0" i="0" u="none" strike="noStrike" dirty="0">
                        <a:solidFill>
                          <a:srgbClr val="000000"/>
                        </a:solidFill>
                        <a:effectLst/>
                        <a:latin typeface="Arial Narrow" panose="020B0606020202030204" pitchFamily="34" charset="0"/>
                      </a:endParaRPr>
                    </a:p>
                  </a:txBody>
                  <a:tcPr marL="7620" marR="7620" marT="762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endParaRPr lang="es-CL" sz="1200" b="0" i="0" u="none" strike="noStrike" dirty="0">
                        <a:solidFill>
                          <a:srgbClr val="000000"/>
                        </a:solidFill>
                        <a:effectLst/>
                        <a:latin typeface="Arial Narrow" panose="020B0606020202030204" pitchFamily="34" charset="0"/>
                      </a:endParaRPr>
                    </a:p>
                  </a:txBody>
                  <a:tcPr marL="7620" marR="7620" marT="762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endParaRPr lang="es-CL" sz="1200" b="0" i="0" u="none" strike="noStrike">
                        <a:solidFill>
                          <a:srgbClr val="000000"/>
                        </a:solidFill>
                        <a:effectLst/>
                        <a:latin typeface="Arial Narrow" panose="020B0606020202030204" pitchFamily="34" charset="0"/>
                      </a:endParaRPr>
                    </a:p>
                  </a:txBody>
                  <a:tcPr marL="7620" marR="7620" marT="762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s-CL" sz="1200" b="0" i="0" u="none" strike="noStrike">
                          <a:solidFill>
                            <a:srgbClr val="000000"/>
                          </a:solidFill>
                          <a:effectLst/>
                          <a:latin typeface="Arial Narrow" panose="020B0606020202030204" pitchFamily="34" charset="0"/>
                        </a:rPr>
                        <a:t>(D)</a:t>
                      </a:r>
                    </a:p>
                  </a:txBody>
                  <a:tcPr marL="7620" marR="7620" marT="762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(S+D)</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(S+D)</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616864502"/>
                  </a:ext>
                </a:extLst>
              </a:tr>
              <a:tr h="269353">
                <a:tc>
                  <a:txBody>
                    <a:bodyPr/>
                    <a:lstStyle/>
                    <a:p>
                      <a:pPr algn="l" fontAlgn="b"/>
                      <a:r>
                        <a:rPr lang="es-CL" sz="1200" b="0" i="0" u="none" strike="noStrike" dirty="0">
                          <a:solidFill>
                            <a:schemeClr val="tx1"/>
                          </a:solidFill>
                          <a:effectLst/>
                          <a:latin typeface="Arial Narrow" panose="020B0606020202030204" pitchFamily="34" charset="0"/>
                        </a:rPr>
                        <a:t>Anchoveta y jurel artesanal</a:t>
                      </a:r>
                    </a:p>
                  </a:txBody>
                  <a:tcPr marL="7620" marR="7620" marT="7620" marB="0" anchor="ctr">
                    <a:lnL>
                      <a:noFill/>
                    </a:lnL>
                    <a:lnR>
                      <a:noFill/>
                    </a:lnR>
                    <a:lnT>
                      <a:noFill/>
                    </a:lnT>
                    <a:lnB>
                      <a:noFill/>
                    </a:lnB>
                  </a:tcPr>
                </a:tc>
                <a:tc>
                  <a:txBody>
                    <a:bodyPr/>
                    <a:lstStyle/>
                    <a:p>
                      <a:pPr algn="l" fontAlgn="b"/>
                      <a:r>
                        <a:rPr lang="es-CL" sz="1200" b="0" i="0" u="none" strike="noStrike" dirty="0">
                          <a:solidFill>
                            <a:schemeClr val="tx1"/>
                          </a:solidFill>
                          <a:effectLst/>
                          <a:latin typeface="Arial Narrow" panose="020B0606020202030204" pitchFamily="34" charset="0"/>
                        </a:rPr>
                        <a:t>Centro norte</a:t>
                      </a:r>
                    </a:p>
                  </a:txBody>
                  <a:tcPr marL="7620" marR="7620" marT="7620" marB="0" anchor="ctr">
                    <a:lnL>
                      <a:noFill/>
                    </a:lnL>
                    <a:lnR>
                      <a:noFill/>
                    </a:lnR>
                    <a:lnT>
                      <a:noFill/>
                    </a:lnT>
                    <a:lnB>
                      <a:noFill/>
                    </a:lnB>
                  </a:tcPr>
                </a:tc>
                <a:tc>
                  <a:txBody>
                    <a:bodyPr/>
                    <a:lstStyle/>
                    <a:p>
                      <a:pPr algn="ctr" fontAlgn="b"/>
                      <a:endParaRPr lang="es-CL" sz="1200" b="0" i="0" u="none" strike="noStrike">
                        <a:solidFill>
                          <a:srgbClr val="000000"/>
                        </a:solidFill>
                        <a:effectLst/>
                        <a:latin typeface="Arial Narrow" panose="020B0606020202030204" pitchFamily="34" charset="0"/>
                      </a:endParaRPr>
                    </a:p>
                  </a:txBody>
                  <a:tcPr marL="7620" marR="7620" marT="762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endParaRPr lang="es-CL" sz="1200" b="0" i="0" u="none" strike="noStrike" dirty="0">
                        <a:solidFill>
                          <a:srgbClr val="000000"/>
                        </a:solidFill>
                        <a:effectLst/>
                        <a:latin typeface="Arial Narrow" panose="020B0606020202030204" pitchFamily="34" charset="0"/>
                      </a:endParaRPr>
                    </a:p>
                  </a:txBody>
                  <a:tcPr marL="7620" marR="7620" marT="7620"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endParaRPr lang="es-CL" sz="1200" b="0" i="0" u="none" strike="noStrike" dirty="0">
                        <a:solidFill>
                          <a:srgbClr val="000000"/>
                        </a:solidFill>
                        <a:effectLst/>
                        <a:latin typeface="Arial Narrow" panose="020B0606020202030204" pitchFamily="34" charset="0"/>
                      </a:endParaRPr>
                    </a:p>
                  </a:txBody>
                  <a:tcPr marL="7620" marR="7620" marT="762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s-CL" sz="1200" b="0" i="0" u="none" strike="noStrike" dirty="0">
                        <a:solidFill>
                          <a:srgbClr val="000000"/>
                        </a:solidFill>
                        <a:effectLst/>
                        <a:latin typeface="Arial Narrow" panose="020B0606020202030204" pitchFamily="34" charset="0"/>
                      </a:endParaRPr>
                    </a:p>
                  </a:txBody>
                  <a:tcPr marL="7620" marR="7620" marT="762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L" sz="1200" b="0" i="0" u="none" strike="noStrike" dirty="0">
                          <a:solidFill>
                            <a:srgbClr val="000000"/>
                          </a:solidFill>
                          <a:effectLst/>
                          <a:latin typeface="Arial Narrow" panose="020B0606020202030204" pitchFamily="34" charset="0"/>
                        </a:rPr>
                        <a:t>(S + D)</a:t>
                      </a:r>
                    </a:p>
                  </a:txBody>
                  <a:tcPr marL="7620" marR="7620" marT="762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s-CL" sz="1200" b="0" i="0" u="none" strike="noStrike" dirty="0">
                          <a:solidFill>
                            <a:srgbClr val="000000"/>
                          </a:solidFill>
                          <a:effectLst/>
                          <a:latin typeface="Arial Narrow" panose="020B0606020202030204" pitchFamily="34" charset="0"/>
                        </a:rPr>
                        <a:t>(S + 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s-CL" sz="1200" b="0" i="0" u="none" strike="noStrike" dirty="0">
                          <a:solidFill>
                            <a:srgbClr val="000000"/>
                          </a:solidFill>
                          <a:effectLst/>
                          <a:latin typeface="Arial Narrow" panose="020B0606020202030204" pitchFamily="34" charset="0"/>
                        </a:rPr>
                        <a:t>(S+D)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s-CL" sz="1200" b="0" i="0" u="none" strike="noStrike" dirty="0">
                          <a:solidFill>
                            <a:srgbClr val="000000"/>
                          </a:solidFill>
                          <a:effectLst/>
                          <a:latin typeface="Arial Narrow" panose="020B0606020202030204" pitchFamily="34" charset="0"/>
                        </a:rPr>
                        <a:t>(S+D)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93243567"/>
                  </a:ext>
                </a:extLst>
              </a:tr>
              <a:tr h="269353">
                <a:tc>
                  <a:txBody>
                    <a:bodyPr/>
                    <a:lstStyle/>
                    <a:p>
                      <a:pPr algn="l" fontAlgn="b"/>
                      <a:r>
                        <a:rPr lang="es-CL" sz="1200" b="0" i="0" u="none" strike="noStrike" dirty="0">
                          <a:solidFill>
                            <a:srgbClr val="000000"/>
                          </a:solidFill>
                          <a:effectLst/>
                          <a:latin typeface="Arial Narrow" panose="020B0606020202030204" pitchFamily="34" charset="0"/>
                        </a:rPr>
                        <a:t>Jurel industrial</a:t>
                      </a:r>
                    </a:p>
                  </a:txBody>
                  <a:tcPr marL="7620" marR="7620" marT="7620" marB="0" anchor="ctr">
                    <a:lnL>
                      <a:noFill/>
                    </a:lnL>
                    <a:lnR>
                      <a:noFill/>
                    </a:lnR>
                    <a:lnT>
                      <a:noFill/>
                    </a:lnT>
                    <a:lnB>
                      <a:noFill/>
                    </a:lnB>
                  </a:tcPr>
                </a:tc>
                <a:tc>
                  <a:txBody>
                    <a:bodyPr/>
                    <a:lstStyle/>
                    <a:p>
                      <a:pPr algn="l" fontAlgn="b"/>
                      <a:r>
                        <a:rPr lang="es-CL" sz="1200" b="0" i="0" u="none" strike="noStrike" dirty="0">
                          <a:solidFill>
                            <a:srgbClr val="000000"/>
                          </a:solidFill>
                          <a:effectLst/>
                          <a:latin typeface="Arial Narrow" panose="020B0606020202030204" pitchFamily="34" charset="0"/>
                        </a:rPr>
                        <a:t>Centro sur</a:t>
                      </a:r>
                    </a:p>
                  </a:txBody>
                  <a:tcPr marL="7620" marR="7620" marT="7620" marB="0" anchor="ctr">
                    <a:lnL>
                      <a:noFill/>
                    </a:lnL>
                    <a:lnR>
                      <a:noFill/>
                    </a:lnR>
                    <a:lnT>
                      <a:noFill/>
                    </a:lnT>
                    <a:lnB>
                      <a:noFill/>
                    </a:lnB>
                  </a:tcPr>
                </a:tc>
                <a:tc>
                  <a:txBody>
                    <a:bodyPr/>
                    <a:lstStyle/>
                    <a:p>
                      <a:pPr algn="ctr" fontAlgn="b"/>
                      <a:endParaRPr lang="es-CL" sz="1200" b="0" i="0" u="none" strike="noStrike">
                        <a:solidFill>
                          <a:srgbClr val="000000"/>
                        </a:solidFill>
                        <a:effectLst/>
                        <a:latin typeface="Arial Narrow" panose="020B0606020202030204" pitchFamily="34" charset="0"/>
                      </a:endParaRPr>
                    </a:p>
                  </a:txBody>
                  <a:tcPr marL="7620" marR="7620" marT="762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s-CL" sz="1200" b="0" i="0" u="none" strike="noStrike">
                        <a:solidFill>
                          <a:srgbClr val="000000"/>
                        </a:solidFill>
                        <a:effectLst/>
                        <a:latin typeface="Arial Narrow" panose="020B0606020202030204" pitchFamily="34" charset="0"/>
                      </a:endParaRPr>
                    </a:p>
                  </a:txBody>
                  <a:tcPr marL="7620" marR="7620" marT="7620" marB="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(S+D)</a:t>
                      </a:r>
                    </a:p>
                  </a:txBody>
                  <a:tcPr marL="7620" marR="7620" marT="762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(S+D)</a:t>
                      </a:r>
                    </a:p>
                  </a:txBody>
                  <a:tcPr marL="7620" marR="7620" marT="762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77708169"/>
                  </a:ext>
                </a:extLst>
              </a:tr>
              <a:tr h="269353">
                <a:tc>
                  <a:txBody>
                    <a:bodyPr/>
                    <a:lstStyle/>
                    <a:p>
                      <a:pPr algn="l" fontAlgn="b"/>
                      <a:r>
                        <a:rPr lang="es-CL" sz="1200" b="0" i="0" u="none" strike="noStrike" dirty="0">
                          <a:solidFill>
                            <a:srgbClr val="000000"/>
                          </a:solidFill>
                          <a:effectLst/>
                          <a:latin typeface="Arial Narrow" panose="020B0606020202030204" pitchFamily="34" charset="0"/>
                        </a:rPr>
                        <a:t>S. común y anchoveta industrial</a:t>
                      </a:r>
                    </a:p>
                  </a:txBody>
                  <a:tcPr marL="7620" marR="7620" marT="7620" marB="0" anchor="ctr">
                    <a:lnL>
                      <a:noFill/>
                    </a:lnL>
                    <a:lnR>
                      <a:noFill/>
                    </a:lnR>
                    <a:lnT>
                      <a:noFill/>
                    </a:lnT>
                    <a:lnB>
                      <a:noFill/>
                    </a:lnB>
                  </a:tcPr>
                </a:tc>
                <a:tc>
                  <a:txBody>
                    <a:bodyPr/>
                    <a:lstStyle/>
                    <a:p>
                      <a:pPr algn="l" fontAlgn="b"/>
                      <a:r>
                        <a:rPr lang="es-CL" sz="1200" b="0" i="0" u="none" strike="noStrike" dirty="0">
                          <a:solidFill>
                            <a:srgbClr val="000000"/>
                          </a:solidFill>
                          <a:effectLst/>
                          <a:latin typeface="Arial Narrow" panose="020B0606020202030204" pitchFamily="34" charset="0"/>
                        </a:rPr>
                        <a:t>Centro sur</a:t>
                      </a:r>
                    </a:p>
                  </a:txBody>
                  <a:tcPr marL="7620" marR="7620" marT="7620"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s-CL" sz="1200" b="0" i="0" u="none" strike="noStrike" dirty="0">
                          <a:solidFill>
                            <a:schemeClr val="tx1"/>
                          </a:solidFill>
                          <a:effectLst/>
                          <a:latin typeface="Arial Narrow" panose="020B0606020202030204" pitchFamily="34" charset="0"/>
                        </a:rPr>
                        <a:t>(D)</a:t>
                      </a:r>
                    </a:p>
                  </a:txBody>
                  <a:tcPr marL="7620" marR="7620" marT="762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(S+D)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(S+D)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966021598"/>
                  </a:ext>
                </a:extLst>
              </a:tr>
              <a:tr h="269353">
                <a:tc>
                  <a:txBody>
                    <a:bodyPr/>
                    <a:lstStyle/>
                    <a:p>
                      <a:pPr algn="l" fontAlgn="b"/>
                      <a:r>
                        <a:rPr lang="es-CL" sz="1200" b="0" i="0" u="none" strike="noStrike" dirty="0">
                          <a:solidFill>
                            <a:srgbClr val="000000"/>
                          </a:solidFill>
                          <a:effectLst/>
                          <a:latin typeface="Arial Narrow" panose="020B0606020202030204" pitchFamily="34" charset="0"/>
                        </a:rPr>
                        <a:t>S. común y anchoveta artesanal</a:t>
                      </a:r>
                    </a:p>
                  </a:txBody>
                  <a:tcPr marL="7620" marR="7620" marT="7620" marB="0" anchor="ctr">
                    <a:lnL>
                      <a:noFill/>
                    </a:lnL>
                    <a:lnR>
                      <a:noFill/>
                    </a:lnR>
                    <a:lnT>
                      <a:noFill/>
                    </a:lnT>
                    <a:lnB>
                      <a:noFill/>
                    </a:lnB>
                  </a:tcPr>
                </a:tc>
                <a:tc>
                  <a:txBody>
                    <a:bodyPr/>
                    <a:lstStyle/>
                    <a:p>
                      <a:pPr algn="l" fontAlgn="b"/>
                      <a:r>
                        <a:rPr lang="es-CL" sz="1200" b="0" i="0" u="none" strike="noStrike" dirty="0">
                          <a:solidFill>
                            <a:srgbClr val="000000"/>
                          </a:solidFill>
                          <a:effectLst/>
                          <a:latin typeface="Arial Narrow" panose="020B0606020202030204" pitchFamily="34" charset="0"/>
                        </a:rPr>
                        <a:t>Centro sur</a:t>
                      </a:r>
                    </a:p>
                  </a:txBody>
                  <a:tcPr marL="7620" marR="7620" marT="7620" marB="0" anchor="ctr">
                    <a:lnL>
                      <a:noFill/>
                    </a:lnL>
                    <a:lnR w="12700" cap="flat" cmpd="sng" algn="ctr">
                      <a:noFill/>
                      <a:prstDash val="solid"/>
                      <a:round/>
                      <a:headEnd type="none" w="med" len="med"/>
                      <a:tailEnd type="none" w="med" len="med"/>
                    </a:lnR>
                    <a:lnT>
                      <a:noFill/>
                    </a:lnT>
                    <a:lnB>
                      <a:noFill/>
                    </a:lnB>
                  </a:tcPr>
                </a:tc>
                <a:tc>
                  <a:txBody>
                    <a:bodyPr/>
                    <a:lstStyle/>
                    <a:p>
                      <a:pPr algn="ctr" fontAlgn="b"/>
                      <a:r>
                        <a:rPr lang="es-CL" sz="1200" b="0" i="0" u="none" strike="noStrike" dirty="0">
                          <a:solidFill>
                            <a:schemeClr val="tx1"/>
                          </a:solidFill>
                          <a:effectLst/>
                          <a:latin typeface="Arial Narrow" panose="020B0606020202030204" pitchFamily="34" charset="0"/>
                        </a:rPr>
                        <a:t>(D)</a:t>
                      </a:r>
                    </a:p>
                  </a:txBody>
                  <a:tcPr marL="7620" marR="7620" marT="762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(S+D)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s-CL" sz="1200" b="0" i="0" u="none" strike="noStrike" dirty="0">
                          <a:solidFill>
                            <a:srgbClr val="000000"/>
                          </a:solidFill>
                          <a:effectLst/>
                          <a:latin typeface="Arial Narrow" panose="020B0606020202030204" pitchFamily="34" charset="0"/>
                        </a:rPr>
                        <a:t>(S+D)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61935490"/>
                  </a:ext>
                </a:extLst>
              </a:tr>
              <a:tr h="269353">
                <a:tc>
                  <a:txBody>
                    <a:bodyPr/>
                    <a:lstStyle/>
                    <a:p>
                      <a:pPr algn="l" fontAlgn="b"/>
                      <a:r>
                        <a:rPr lang="es-CL" sz="1200" b="0" i="0" u="none" strike="noStrike" dirty="0">
                          <a:solidFill>
                            <a:schemeClr val="tx1"/>
                          </a:solidFill>
                          <a:effectLst/>
                          <a:latin typeface="Arial Narrow" panose="020B0606020202030204" pitchFamily="34" charset="0"/>
                        </a:rPr>
                        <a:t>Sardina austral artesanal</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s-CL" sz="1200" b="0" i="0" u="none" strike="noStrike" dirty="0">
                          <a:solidFill>
                            <a:schemeClr val="tx1"/>
                          </a:solidFill>
                          <a:effectLst/>
                          <a:latin typeface="Arial Narrow" panose="020B0606020202030204" pitchFamily="34" charset="0"/>
                        </a:rPr>
                        <a:t>Región de Los Lagos</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s-CL" sz="1200" b="0" i="0" u="none" strike="noStrike" dirty="0">
                        <a:solidFill>
                          <a:schemeClr val="tx1"/>
                        </a:solidFill>
                        <a:effectLst/>
                        <a:latin typeface="Arial Narrow" panose="020B0606020202030204" pitchFamily="34" charset="0"/>
                      </a:endParaRPr>
                    </a:p>
                  </a:txBody>
                  <a:tcPr marL="7620" marR="7620" marT="762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s-CL" sz="1200" b="0" i="0" u="none" strike="noStrike" dirty="0">
                        <a:solidFill>
                          <a:schemeClr val="tx1"/>
                        </a:solidFill>
                        <a:effectLst/>
                        <a:latin typeface="Arial Narrow" panose="020B0606020202030204" pitchFamily="34" charset="0"/>
                      </a:endParaRPr>
                    </a:p>
                  </a:txBody>
                  <a:tcPr marL="7620" marR="7620" marT="762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s-CL" sz="1200" b="0" i="0" u="none" strike="noStrike" dirty="0">
                        <a:solidFill>
                          <a:schemeClr val="tx1"/>
                        </a:solidFill>
                        <a:effectLst/>
                        <a:latin typeface="Arial Narrow" panose="020B0606020202030204" pitchFamily="34" charset="0"/>
                      </a:endParaRPr>
                    </a:p>
                  </a:txBody>
                  <a:tcPr marL="7620" marR="7620" marT="762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L" sz="1200" b="0" i="0" u="none" strike="noStrike" dirty="0">
                          <a:solidFill>
                            <a:schemeClr val="tx1"/>
                          </a:solidFill>
                          <a:effectLst/>
                          <a:latin typeface="Arial Narrow" panose="020B0606020202030204" pitchFamily="34" charset="0"/>
                        </a:rPr>
                        <a:t>(D)</a:t>
                      </a:r>
                    </a:p>
                  </a:txBody>
                  <a:tcPr marL="7620" marR="7620" marT="762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s-CL" sz="1200" b="0" i="0" u="none" strike="noStrike" dirty="0">
                          <a:solidFill>
                            <a:schemeClr val="tx1"/>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s-CL" sz="1200" b="0" i="0" u="none" strike="noStrike" dirty="0">
                          <a:solidFill>
                            <a:schemeClr val="tx1"/>
                          </a:solidFill>
                          <a:effectLst/>
                          <a:latin typeface="Arial Narrow" panose="020B0606020202030204" pitchFamily="34" charset="0"/>
                        </a:rPr>
                        <a:t>(D)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s-CL" sz="1200" b="0" i="0" u="none" strike="noStrike" dirty="0">
                          <a:solidFill>
                            <a:srgbClr val="000000"/>
                          </a:solidFill>
                          <a:effectLst/>
                          <a:latin typeface="Arial Narrow" panose="020B0606020202030204" pitchFamily="34" charset="0"/>
                        </a:rPr>
                        <a:t>(S+D)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s-CL" sz="1200" b="0" i="0" u="none" strike="noStrike" dirty="0">
                          <a:solidFill>
                            <a:srgbClr val="000000"/>
                          </a:solidFill>
                          <a:effectLst/>
                          <a:latin typeface="Arial Narrow" panose="020B0606020202030204" pitchFamily="34" charset="0"/>
                        </a:rPr>
                        <a:t>(S+D)</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977271502"/>
                  </a:ext>
                </a:extLst>
              </a:tr>
            </a:tbl>
          </a:graphicData>
        </a:graphic>
      </p:graphicFrame>
      <p:graphicFrame>
        <p:nvGraphicFramePr>
          <p:cNvPr id="29" name="Tabla 28">
            <a:extLst>
              <a:ext uri="{FF2B5EF4-FFF2-40B4-BE49-F238E27FC236}">
                <a16:creationId xmlns:a16="http://schemas.microsoft.com/office/drawing/2014/main" id="{9EFD97A7-2988-47A6-8853-EEAF087EE7F5}"/>
              </a:ext>
            </a:extLst>
          </p:cNvPr>
          <p:cNvGraphicFramePr>
            <a:graphicFrameLocks noGrp="1"/>
          </p:cNvGraphicFramePr>
          <p:nvPr>
            <p:extLst>
              <p:ext uri="{D42A27DB-BD31-4B8C-83A1-F6EECF244321}">
                <p14:modId xmlns:p14="http://schemas.microsoft.com/office/powerpoint/2010/main" val="2523811587"/>
              </p:ext>
            </p:extLst>
          </p:nvPr>
        </p:nvGraphicFramePr>
        <p:xfrm>
          <a:off x="1936547" y="4522935"/>
          <a:ext cx="2539724" cy="1505167"/>
        </p:xfrm>
        <a:graphic>
          <a:graphicData uri="http://schemas.openxmlformats.org/drawingml/2006/table">
            <a:tbl>
              <a:tblPr/>
              <a:tblGrid>
                <a:gridCol w="543699">
                  <a:extLst>
                    <a:ext uri="{9D8B030D-6E8A-4147-A177-3AD203B41FA5}">
                      <a16:colId xmlns:a16="http://schemas.microsoft.com/office/drawing/2014/main" val="3909806200"/>
                    </a:ext>
                  </a:extLst>
                </a:gridCol>
                <a:gridCol w="1996025">
                  <a:extLst>
                    <a:ext uri="{9D8B030D-6E8A-4147-A177-3AD203B41FA5}">
                      <a16:colId xmlns:a16="http://schemas.microsoft.com/office/drawing/2014/main" val="3653743198"/>
                    </a:ext>
                  </a:extLst>
                </a:gridCol>
              </a:tblGrid>
              <a:tr h="209767">
                <a:tc>
                  <a:txBody>
                    <a:bodyPr/>
                    <a:lstStyle/>
                    <a:p>
                      <a:pPr algn="ctr" fontAlgn="b"/>
                      <a:r>
                        <a:rPr lang="es-CL" sz="1100" b="0" i="0" u="none" strike="noStrike" dirty="0">
                          <a:solidFill>
                            <a:srgbClr val="000000"/>
                          </a:solidFill>
                          <a:effectLst/>
                          <a:latin typeface="Arial Narrow" panose="020B0606020202030204" pitchFamily="34" charset="0"/>
                        </a:rPr>
                        <a:t>S</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s-CL" sz="1100" b="0" i="0" u="none" strike="noStrike" dirty="0">
                          <a:solidFill>
                            <a:srgbClr val="000000"/>
                          </a:solidFill>
                          <a:effectLst/>
                          <a:latin typeface="Arial Narrow" panose="020B0606020202030204" pitchFamily="34" charset="0"/>
                        </a:rPr>
                        <a:t>: Datos Proyectos de seguimiento</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8677434"/>
                  </a:ext>
                </a:extLst>
              </a:tr>
              <a:tr h="182880">
                <a:tc>
                  <a:txBody>
                    <a:bodyPr/>
                    <a:lstStyle/>
                    <a:p>
                      <a:pPr algn="ctr" fontAlgn="b"/>
                      <a:r>
                        <a:rPr lang="es-CL" sz="1100" b="0" i="0" u="none" strike="noStrike" dirty="0">
                          <a:solidFill>
                            <a:srgbClr val="000000"/>
                          </a:solidFill>
                          <a:effectLst/>
                          <a:latin typeface="Arial Narrow" panose="020B0606020202030204" pitchFamily="34" charset="0"/>
                        </a:rPr>
                        <a:t>D</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s-CL" sz="1100" b="0" i="0" u="none" strike="noStrike" dirty="0">
                          <a:solidFill>
                            <a:srgbClr val="000000"/>
                          </a:solidFill>
                          <a:effectLst/>
                          <a:latin typeface="Arial Narrow" panose="020B0606020202030204" pitchFamily="34" charset="0"/>
                        </a:rPr>
                        <a:t>: Datos Proyecto de descarte</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55102"/>
                  </a:ext>
                </a:extLst>
              </a:tr>
              <a:tr h="18288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s-CL" sz="1100" b="0" i="0" u="none" strike="noStrike" dirty="0">
                          <a:solidFill>
                            <a:srgbClr val="000000"/>
                          </a:solidFill>
                          <a:effectLst/>
                          <a:latin typeface="Arial Narrow" panose="020B0606020202030204" pitchFamily="34" charset="0"/>
                        </a:rPr>
                        <a:t>S + D</a:t>
                      </a:r>
                    </a:p>
                  </a:txBody>
                  <a:tcPr marL="762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s-CL" sz="1100" b="0" i="0" u="none" strike="noStrike" dirty="0">
                          <a:solidFill>
                            <a:srgbClr val="000000"/>
                          </a:solidFill>
                          <a:effectLst/>
                          <a:latin typeface="Arial Narrow" panose="020B0606020202030204" pitchFamily="34" charset="0"/>
                        </a:rPr>
                        <a:t>: Estimación generada considerando la </a:t>
                      </a:r>
                    </a:p>
                    <a:p>
                      <a:pPr algn="l" fontAlgn="b"/>
                      <a:r>
                        <a:rPr lang="es-CL" sz="1100" b="0" i="0" u="none" strike="noStrike" dirty="0">
                          <a:solidFill>
                            <a:srgbClr val="000000"/>
                          </a:solidFill>
                          <a:effectLst/>
                          <a:latin typeface="Arial Narrow" panose="020B0606020202030204" pitchFamily="34" charset="0"/>
                        </a:rPr>
                        <a:t>  información de ambos proyectos</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9760300"/>
                  </a:ext>
                </a:extLst>
              </a:tr>
              <a:tr h="198120">
                <a:tc>
                  <a:txBody>
                    <a:bodyPr/>
                    <a:lstStyle/>
                    <a:p>
                      <a:pPr algn="ctr" fontAlgn="b"/>
                      <a:endParaRPr lang="es-CL" sz="1100" b="0" i="0" u="none" strike="noStrike" dirty="0">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s-CL" sz="1100" b="0" i="0" u="none" strike="noStrike" dirty="0">
                        <a:solidFill>
                          <a:srgbClr val="000000"/>
                        </a:solidFill>
                        <a:effectLst/>
                        <a:latin typeface="Arial Narrow" panose="020B0606020202030204" pitchFamily="34"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1219860"/>
                  </a:ext>
                </a:extLst>
              </a:tr>
              <a:tr h="198120">
                <a:tc>
                  <a:txBody>
                    <a:bodyPr/>
                    <a:lstStyle/>
                    <a:p>
                      <a:pPr algn="ctr" fontAlgn="b"/>
                      <a:r>
                        <a:rPr lang="es-CL" sz="1100" b="0" i="0" u="none" strike="noStrike" dirty="0">
                          <a:solidFill>
                            <a:srgbClr val="000000"/>
                          </a:solidFill>
                          <a:effectLst/>
                          <a:latin typeface="Arial Narrow" panose="020B0606020202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s-CL" sz="1100" b="0" i="0" u="none" strike="noStrike" dirty="0">
                          <a:solidFill>
                            <a:srgbClr val="000000"/>
                          </a:solidFill>
                          <a:effectLst/>
                          <a:latin typeface="Arial Narrow" panose="020B0606020202030204" pitchFamily="34" charset="0"/>
                        </a:rPr>
                        <a:t> Periodo de investigación del descarte</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8706743"/>
                  </a:ext>
                </a:extLst>
              </a:tr>
              <a:tr h="190500">
                <a:tc>
                  <a:txBody>
                    <a:bodyPr/>
                    <a:lstStyle/>
                    <a:p>
                      <a:pPr algn="ctr" fontAlgn="b"/>
                      <a:endParaRPr lang="es-CL" sz="1100" b="0" i="0" u="none" strike="noStrike" dirty="0">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s-CL" sz="1100" b="0" i="0" u="none" strike="noStrike" dirty="0">
                        <a:solidFill>
                          <a:srgbClr val="000000"/>
                        </a:solidFill>
                        <a:effectLst/>
                        <a:latin typeface="Arial Narrow" panose="020B0606020202030204" pitchFamily="34"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272659"/>
                  </a:ext>
                </a:extLst>
              </a:tr>
              <a:tr h="182880">
                <a:tc>
                  <a:txBody>
                    <a:bodyPr/>
                    <a:lstStyle/>
                    <a:p>
                      <a:pPr algn="ctr" fontAlgn="b"/>
                      <a:r>
                        <a:rPr lang="es-CL" sz="1100" b="0" i="0" u="none" strike="noStrike" dirty="0">
                          <a:solidFill>
                            <a:srgbClr val="000000"/>
                          </a:solidFill>
                          <a:effectLst/>
                          <a:latin typeface="Arial Narrow" panose="020B0606020202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b"/>
                      <a:r>
                        <a:rPr lang="es-CL" sz="1100" b="0" i="0" u="none" strike="noStrike" dirty="0">
                          <a:solidFill>
                            <a:srgbClr val="000000"/>
                          </a:solidFill>
                          <a:effectLst/>
                          <a:latin typeface="Arial Narrow" panose="020B0606020202030204" pitchFamily="34" charset="0"/>
                        </a:rPr>
                        <a:t> Periodo de monitoreo del descarte</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7951325"/>
                  </a:ext>
                </a:extLst>
              </a:tr>
            </a:tbl>
          </a:graphicData>
        </a:graphic>
      </p:graphicFrame>
      <p:sp>
        <p:nvSpPr>
          <p:cNvPr id="8" name="CuadroTexto 7">
            <a:extLst>
              <a:ext uri="{FF2B5EF4-FFF2-40B4-BE49-F238E27FC236}">
                <a16:creationId xmlns:a16="http://schemas.microsoft.com/office/drawing/2014/main" id="{741FF01B-A1C5-F0D5-8CFD-0B5757B7BB0D}"/>
              </a:ext>
            </a:extLst>
          </p:cNvPr>
          <p:cNvSpPr txBox="1"/>
          <p:nvPr/>
        </p:nvSpPr>
        <p:spPr>
          <a:xfrm>
            <a:off x="1239951" y="942214"/>
            <a:ext cx="8514000" cy="523220"/>
          </a:xfrm>
          <a:prstGeom prst="rect">
            <a:avLst/>
          </a:prstGeom>
          <a:noFill/>
        </p:spPr>
        <p:txBody>
          <a:bodyPr wrap="square" rtlCol="0">
            <a:spAutoFit/>
          </a:bodyPr>
          <a:lstStyle/>
          <a:p>
            <a:r>
              <a:rPr lang="es-CL" sz="1400" b="1" dirty="0">
                <a:latin typeface="Arial Narrow" panose="020B0606020202030204" pitchFamily="34" charset="0"/>
              </a:rPr>
              <a:t>Tabla 1. Datos utilizados para hacer estimaciones de descarte, señalando periodos en programa de investigación y de monitoreo del descarte</a:t>
            </a:r>
          </a:p>
        </p:txBody>
      </p:sp>
    </p:spTree>
    <p:extLst>
      <p:ext uri="{BB962C8B-B14F-4D97-AF65-F5344CB8AC3E}">
        <p14:creationId xmlns:p14="http://schemas.microsoft.com/office/powerpoint/2010/main" val="402601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38991690-AE08-494E-B086-92F127584577}"/>
              </a:ext>
            </a:extLst>
          </p:cNvPr>
          <p:cNvSpPr/>
          <p:nvPr/>
        </p:nvSpPr>
        <p:spPr>
          <a:xfrm>
            <a:off x="2772684" y="1666281"/>
            <a:ext cx="4331635" cy="307777"/>
          </a:xfrm>
          <a:prstGeom prst="rect">
            <a:avLst/>
          </a:prstGeom>
        </p:spPr>
        <p:txBody>
          <a:bodyPr wrap="none">
            <a:spAutoFit/>
          </a:bodyPr>
          <a:lstStyle/>
          <a:p>
            <a:r>
              <a:rPr lang="es-CL" sz="1400" dirty="0">
                <a:solidFill>
                  <a:srgbClr val="000000"/>
                </a:solidFill>
                <a:latin typeface="Arial Narrow" panose="020B0606020202030204" pitchFamily="34" charset="0"/>
                <a:ea typeface="Calibri" panose="020F0502020204030204" pitchFamily="34" charset="0"/>
                <a:cs typeface="Arial" panose="020B0604020202020204" pitchFamily="34" charset="0"/>
              </a:rPr>
              <a:t>Captura retenida (principalmente especies de interés comercial)</a:t>
            </a:r>
            <a:endParaRPr lang="es-CL" sz="1400" dirty="0"/>
          </a:p>
        </p:txBody>
      </p:sp>
      <p:sp>
        <p:nvSpPr>
          <p:cNvPr id="7" name="Rectángulo 6">
            <a:extLst>
              <a:ext uri="{FF2B5EF4-FFF2-40B4-BE49-F238E27FC236}">
                <a16:creationId xmlns:a16="http://schemas.microsoft.com/office/drawing/2014/main" id="{45C145EB-FD99-4102-B0CA-548C395ECF22}"/>
              </a:ext>
            </a:extLst>
          </p:cNvPr>
          <p:cNvSpPr/>
          <p:nvPr/>
        </p:nvSpPr>
        <p:spPr>
          <a:xfrm>
            <a:off x="3712659" y="940586"/>
            <a:ext cx="7421642" cy="307777"/>
          </a:xfrm>
          <a:prstGeom prst="rect">
            <a:avLst/>
          </a:prstGeom>
        </p:spPr>
        <p:txBody>
          <a:bodyPr wrap="square">
            <a:spAutoFit/>
          </a:bodyPr>
          <a:lstStyle/>
          <a:p>
            <a:r>
              <a:rPr lang="es-CL" sz="1400" dirty="0">
                <a:solidFill>
                  <a:srgbClr val="000000"/>
                </a:solidFill>
                <a:latin typeface="Arial Narrow" panose="020B0606020202030204" pitchFamily="34" charset="0"/>
                <a:ea typeface="Calibri" panose="020F0502020204030204" pitchFamily="34" charset="0"/>
                <a:cs typeface="Arial" panose="020B0604020202020204" pitchFamily="34" charset="0"/>
              </a:rPr>
              <a:t>Captura descartada (especies objetivo y/o especies de fauna acompañante, con o sin valor económico)</a:t>
            </a:r>
            <a:endParaRPr lang="es-CL" sz="1400" dirty="0"/>
          </a:p>
        </p:txBody>
      </p:sp>
      <p:grpSp>
        <p:nvGrpSpPr>
          <p:cNvPr id="8" name="Grupo 7">
            <a:extLst>
              <a:ext uri="{FF2B5EF4-FFF2-40B4-BE49-F238E27FC236}">
                <a16:creationId xmlns:a16="http://schemas.microsoft.com/office/drawing/2014/main" id="{7814059F-0992-48FD-A55F-F7434F1697B1}"/>
              </a:ext>
            </a:extLst>
          </p:cNvPr>
          <p:cNvGrpSpPr/>
          <p:nvPr/>
        </p:nvGrpSpPr>
        <p:grpSpPr>
          <a:xfrm>
            <a:off x="577401" y="922454"/>
            <a:ext cx="2900263" cy="891329"/>
            <a:chOff x="1233377" y="1573281"/>
            <a:chExt cx="2900263" cy="891329"/>
          </a:xfrm>
        </p:grpSpPr>
        <p:sp>
          <p:nvSpPr>
            <p:cNvPr id="4" name="CuadroTexto 3">
              <a:extLst>
                <a:ext uri="{FF2B5EF4-FFF2-40B4-BE49-F238E27FC236}">
                  <a16:creationId xmlns:a16="http://schemas.microsoft.com/office/drawing/2014/main" id="{DA782102-8846-4D63-94A3-2770B169E042}"/>
                </a:ext>
              </a:extLst>
            </p:cNvPr>
            <p:cNvSpPr txBox="1"/>
            <p:nvPr/>
          </p:nvSpPr>
          <p:spPr>
            <a:xfrm>
              <a:off x="1233377" y="1573281"/>
              <a:ext cx="2036263" cy="523220"/>
            </a:xfrm>
            <a:prstGeom prst="rect">
              <a:avLst/>
            </a:prstGeom>
            <a:noFill/>
          </p:spPr>
          <p:txBody>
            <a:bodyPr wrap="none" rtlCol="0">
              <a:spAutoFit/>
            </a:bodyPr>
            <a:lstStyle/>
            <a:p>
              <a:r>
                <a:rPr lang="es-CL" sz="2800" dirty="0"/>
                <a:t>CT = CR + CD</a:t>
              </a:r>
            </a:p>
          </p:txBody>
        </p:sp>
        <p:cxnSp>
          <p:nvCxnSpPr>
            <p:cNvPr id="15" name="Conector recto 14">
              <a:extLst>
                <a:ext uri="{FF2B5EF4-FFF2-40B4-BE49-F238E27FC236}">
                  <a16:creationId xmlns:a16="http://schemas.microsoft.com/office/drawing/2014/main" id="{CB36624D-A22E-4FDB-84EC-F7B332196922}"/>
                </a:ext>
              </a:extLst>
            </p:cNvPr>
            <p:cNvCxnSpPr>
              <a:cxnSpLocks/>
            </p:cNvCxnSpPr>
            <p:nvPr/>
          </p:nvCxnSpPr>
          <p:spPr>
            <a:xfrm>
              <a:off x="2262749" y="2118429"/>
              <a:ext cx="0" cy="3461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BFA75060-5035-4805-ADA3-7026D0758C9E}"/>
                </a:ext>
              </a:extLst>
            </p:cNvPr>
            <p:cNvCxnSpPr>
              <a:cxnSpLocks/>
            </p:cNvCxnSpPr>
            <p:nvPr/>
          </p:nvCxnSpPr>
          <p:spPr>
            <a:xfrm>
              <a:off x="2241483" y="2464610"/>
              <a:ext cx="8640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DFECF13F-590E-4A98-88F4-E341FF6BA53D}"/>
                </a:ext>
              </a:extLst>
            </p:cNvPr>
            <p:cNvCxnSpPr>
              <a:cxnSpLocks/>
            </p:cNvCxnSpPr>
            <p:nvPr/>
          </p:nvCxnSpPr>
          <p:spPr>
            <a:xfrm>
              <a:off x="3269640" y="1835851"/>
              <a:ext cx="8640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ángulo 8">
            <a:extLst>
              <a:ext uri="{FF2B5EF4-FFF2-40B4-BE49-F238E27FC236}">
                <a16:creationId xmlns:a16="http://schemas.microsoft.com/office/drawing/2014/main" id="{219E43AD-7324-46FC-B92F-F71631F054B6}"/>
              </a:ext>
            </a:extLst>
          </p:cNvPr>
          <p:cNvSpPr/>
          <p:nvPr/>
        </p:nvSpPr>
        <p:spPr>
          <a:xfrm>
            <a:off x="274894" y="2461698"/>
            <a:ext cx="11470761" cy="2539157"/>
          </a:xfrm>
          <a:prstGeom prst="rect">
            <a:avLst/>
          </a:prstGeom>
          <a:noFill/>
        </p:spPr>
        <p:txBody>
          <a:bodyPr wrap="square">
            <a:spAutoFit/>
          </a:bodyPr>
          <a:lstStyle/>
          <a:p>
            <a:pPr algn="just">
              <a:spcAft>
                <a:spcPts val="0"/>
              </a:spcAft>
            </a:pPr>
            <a:r>
              <a:rPr lang="es-CL" sz="1500" b="1" dirty="0">
                <a:solidFill>
                  <a:srgbClr val="000000"/>
                </a:solidFill>
                <a:latin typeface="Arial Narrow" panose="020B0606020202030204" pitchFamily="34" charset="0"/>
                <a:ea typeface="Calibri" panose="020F0502020204030204" pitchFamily="34" charset="0"/>
                <a:cs typeface="Arial" panose="020B0604020202020204" pitchFamily="34" charset="0"/>
              </a:rPr>
              <a:t>Estimadores</a:t>
            </a:r>
          </a:p>
          <a:p>
            <a:pPr algn="just">
              <a:spcAft>
                <a:spcPts val="0"/>
              </a:spcAft>
            </a:pPr>
            <a:r>
              <a:rPr lang="es-CL" sz="1500" dirty="0">
                <a:solidFill>
                  <a:srgbClr val="000000"/>
                </a:solidFill>
                <a:latin typeface="Arial Narrow" panose="020B0606020202030204" pitchFamily="34" charset="0"/>
                <a:ea typeface="Calibri" panose="020F0502020204030204" pitchFamily="34" charset="0"/>
                <a:cs typeface="Arial" panose="020B0604020202020204" pitchFamily="34" charset="0"/>
              </a:rPr>
              <a:t>Diseño-basados, asociados a un muestreo estratificado de conglomerados </a:t>
            </a:r>
            <a:r>
              <a:rPr lang="es-CL" sz="1500" dirty="0" err="1">
                <a:solidFill>
                  <a:srgbClr val="000000"/>
                </a:solidFill>
                <a:latin typeface="Arial Narrow" panose="020B0606020202030204" pitchFamily="34" charset="0"/>
                <a:ea typeface="Calibri" panose="020F0502020204030204" pitchFamily="34" charset="0"/>
                <a:cs typeface="Arial" panose="020B0604020202020204" pitchFamily="34" charset="0"/>
              </a:rPr>
              <a:t>bietápico</a:t>
            </a:r>
            <a:r>
              <a:rPr lang="es-CL" sz="1500" dirty="0">
                <a:solidFill>
                  <a:srgbClr val="000000"/>
                </a:solidFill>
                <a:latin typeface="Arial Narrow" panose="020B0606020202030204" pitchFamily="34" charset="0"/>
                <a:ea typeface="Calibri" panose="020F0502020204030204" pitchFamily="34" charset="0"/>
                <a:cs typeface="Arial" panose="020B0604020202020204" pitchFamily="34" charset="0"/>
              </a:rPr>
              <a:t>, en donde la unidad de primera etapa es el viaje y la unidad de segunda etapa es el lance de pesca</a:t>
            </a:r>
          </a:p>
          <a:p>
            <a:pPr algn="just">
              <a:spcAft>
                <a:spcPts val="0"/>
              </a:spcAft>
            </a:pPr>
            <a:endParaRPr lang="es-CL" sz="1200" b="1" dirty="0">
              <a:latin typeface="Arial Narrow" panose="020B0606020202030204" pitchFamily="34" charset="0"/>
              <a:ea typeface="Calibri" panose="020F0502020204030204" pitchFamily="34" charset="0"/>
              <a:cs typeface="Arial" panose="020B0604020202020204" pitchFamily="34" charset="0"/>
            </a:endParaRPr>
          </a:p>
          <a:p>
            <a:pPr algn="just">
              <a:spcAft>
                <a:spcPts val="0"/>
              </a:spcAft>
            </a:pPr>
            <a:r>
              <a:rPr lang="es-CL" sz="1500" b="1" dirty="0">
                <a:latin typeface="Arial Narrow" panose="020B0606020202030204" pitchFamily="34" charset="0"/>
                <a:ea typeface="Calibri" panose="020F0502020204030204" pitchFamily="34" charset="0"/>
                <a:cs typeface="Arial" panose="020B0604020202020204" pitchFamily="34" charset="0"/>
              </a:rPr>
              <a:t>Estratificaciones</a:t>
            </a:r>
          </a:p>
          <a:p>
            <a:pPr marL="285750" indent="-285750" algn="just">
              <a:spcAft>
                <a:spcPts val="0"/>
              </a:spcAft>
              <a:buFont typeface="Arial" panose="020B0604020202020204" pitchFamily="34" charset="0"/>
              <a:buChar char="•"/>
            </a:pPr>
            <a:r>
              <a:rPr lang="es-CL" sz="1500" dirty="0">
                <a:solidFill>
                  <a:srgbClr val="000000"/>
                </a:solidFill>
                <a:latin typeface="Arial Narrow" panose="020B0606020202030204" pitchFamily="34" charset="0"/>
                <a:ea typeface="Calibri" panose="020F0502020204030204" pitchFamily="34" charset="0"/>
                <a:cs typeface="Arial" panose="020B0604020202020204" pitchFamily="34" charset="0"/>
              </a:rPr>
              <a:t>Espacial (región o macrozona), temporal (año o semestre) y operacional (flota)</a:t>
            </a:r>
          </a:p>
          <a:p>
            <a:pPr algn="just">
              <a:spcAft>
                <a:spcPts val="0"/>
              </a:spcAft>
            </a:pPr>
            <a:endParaRPr lang="es-CL" sz="1200" dirty="0">
              <a:solidFill>
                <a:srgbClr val="000000"/>
              </a:solidFill>
              <a:latin typeface="Arial Narrow" panose="020B0606020202030204" pitchFamily="34" charset="0"/>
              <a:ea typeface="Calibri" panose="020F0502020204030204" pitchFamily="34" charset="0"/>
              <a:cs typeface="Arial" panose="020B0604020202020204" pitchFamily="34" charset="0"/>
            </a:endParaRPr>
          </a:p>
          <a:p>
            <a:pPr algn="just">
              <a:spcAft>
                <a:spcPts val="0"/>
              </a:spcAft>
            </a:pPr>
            <a:r>
              <a:rPr lang="es-CL" sz="1500" b="1" dirty="0">
                <a:solidFill>
                  <a:srgbClr val="000000"/>
                </a:solidFill>
                <a:latin typeface="Arial Narrow" panose="020B0606020202030204" pitchFamily="34" charset="0"/>
                <a:ea typeface="Calibri" panose="020F0502020204030204" pitchFamily="34" charset="0"/>
                <a:cs typeface="Arial" panose="020B0604020202020204" pitchFamily="34" charset="0"/>
              </a:rPr>
              <a:t>Factor de expansión</a:t>
            </a:r>
          </a:p>
          <a:p>
            <a:pPr marL="285750" indent="-285750" algn="just">
              <a:spcAft>
                <a:spcPts val="600"/>
              </a:spcAft>
              <a:buFont typeface="Arial" panose="020B0604020202020204" pitchFamily="34" charset="0"/>
              <a:buChar char="•"/>
            </a:pPr>
            <a:r>
              <a:rPr lang="es-CL" sz="1500" dirty="0">
                <a:solidFill>
                  <a:srgbClr val="000000"/>
                </a:solidFill>
                <a:latin typeface="Arial Narrow" panose="020B0606020202030204" pitchFamily="34" charset="0"/>
                <a:cs typeface="Arial" panose="020B0604020202020204" pitchFamily="34" charset="0"/>
              </a:rPr>
              <a:t>Se utilizó el esfuerzo en términos de viajes de pesca, información proveniente de los registros de desembarque que mantiene </a:t>
            </a:r>
            <a:r>
              <a:rPr lang="es-CL" sz="1500" dirty="0" err="1">
                <a:solidFill>
                  <a:srgbClr val="000000"/>
                </a:solidFill>
                <a:latin typeface="Arial Narrow" panose="020B0606020202030204" pitchFamily="34" charset="0"/>
                <a:cs typeface="Arial" panose="020B0604020202020204" pitchFamily="34" charset="0"/>
              </a:rPr>
              <a:t>Sernapesca</a:t>
            </a:r>
            <a:r>
              <a:rPr lang="es-CL" sz="1500" dirty="0">
                <a:solidFill>
                  <a:srgbClr val="000000"/>
                </a:solidFill>
                <a:latin typeface="Arial Narrow" panose="020B0606020202030204" pitchFamily="34" charset="0"/>
                <a:cs typeface="Arial" panose="020B0604020202020204" pitchFamily="34" charset="0"/>
              </a:rPr>
              <a:t>. En cuanto al número de viajes totales en pesquerías artesanales, se consideraron solo embarcaciones mayores a 13 metros de eslora, en las cuales es posible embarcar observadores científicos, y que también presentan un desembarque significativamente mayor (p </a:t>
            </a:r>
            <a:r>
              <a:rPr lang="es-CL" sz="1500" dirty="0" err="1">
                <a:solidFill>
                  <a:srgbClr val="000000"/>
                </a:solidFill>
                <a:latin typeface="Arial Narrow" panose="020B0606020202030204" pitchFamily="34" charset="0"/>
                <a:cs typeface="Arial" panose="020B0604020202020204" pitchFamily="34" charset="0"/>
              </a:rPr>
              <a:t>value</a:t>
            </a:r>
            <a:r>
              <a:rPr lang="es-CL" sz="1500" dirty="0">
                <a:solidFill>
                  <a:srgbClr val="000000"/>
                </a:solidFill>
                <a:latin typeface="Arial Narrow" panose="020B0606020202030204" pitchFamily="34" charset="0"/>
                <a:cs typeface="Arial" panose="020B0604020202020204" pitchFamily="34" charset="0"/>
              </a:rPr>
              <a:t> &lt; 0,05).</a:t>
            </a:r>
          </a:p>
        </p:txBody>
      </p:sp>
      <p:sp>
        <p:nvSpPr>
          <p:cNvPr id="13" name="Rectángulo 12">
            <a:extLst>
              <a:ext uri="{FF2B5EF4-FFF2-40B4-BE49-F238E27FC236}">
                <a16:creationId xmlns:a16="http://schemas.microsoft.com/office/drawing/2014/main" id="{95F94335-B015-4363-BEE6-53E512DFC14D}"/>
              </a:ext>
            </a:extLst>
          </p:cNvPr>
          <p:cNvSpPr/>
          <p:nvPr/>
        </p:nvSpPr>
        <p:spPr>
          <a:xfrm>
            <a:off x="274894" y="5179175"/>
            <a:ext cx="11470761" cy="1592744"/>
          </a:xfrm>
          <a:prstGeom prst="rect">
            <a:avLst/>
          </a:prstGeom>
          <a:solidFill>
            <a:schemeClr val="bg1"/>
          </a:solidFill>
        </p:spPr>
        <p:txBody>
          <a:bodyPr wrap="square">
            <a:spAutoFit/>
          </a:bodyPr>
          <a:lstStyle/>
          <a:p>
            <a:pPr algn="just">
              <a:tabLst>
                <a:tab pos="268288" algn="l"/>
                <a:tab pos="447675" algn="l"/>
              </a:tabLst>
            </a:pPr>
            <a:r>
              <a:rPr lang="es-CL" sz="1500" b="1" dirty="0">
                <a:solidFill>
                  <a:srgbClr val="000000"/>
                </a:solidFill>
                <a:latin typeface="Arial Narrow" panose="020B0606020202030204" pitchFamily="34" charset="0"/>
                <a:ea typeface="Calibri" panose="020F0502020204030204" pitchFamily="34" charset="0"/>
                <a:cs typeface="Arial" panose="020B0604020202020204" pitchFamily="34" charset="0"/>
              </a:rPr>
              <a:t>Consideraciones generales y supuestos metodológicos</a:t>
            </a:r>
          </a:p>
          <a:p>
            <a:pPr marL="285750" indent="-285750" algn="just">
              <a:spcAft>
                <a:spcPts val="600"/>
              </a:spcAft>
              <a:buFont typeface="Arial" panose="020B0604020202020204" pitchFamily="34" charset="0"/>
              <a:buChar char="•"/>
            </a:pPr>
            <a:r>
              <a:rPr lang="es-CL" sz="1500" dirty="0">
                <a:latin typeface="Arial Narrow" panose="020B0606020202030204" pitchFamily="34" charset="0"/>
                <a:ea typeface="Calibri" panose="020F0502020204030204" pitchFamily="34" charset="0"/>
                <a:cs typeface="Arial" panose="020B0604020202020204" pitchFamily="34" charset="0"/>
              </a:rPr>
              <a:t>Las capturas retenida y descartada por lance se estimaron visualmente, considerando además información proveniente de los equipos de detección del barco y el volumen de llenado de la bodega en  términos de peso (t) para el caso de la captura retenida</a:t>
            </a:r>
          </a:p>
          <a:p>
            <a:pPr marL="285750" indent="-285750" algn="just">
              <a:spcAft>
                <a:spcPts val="300"/>
              </a:spcAft>
              <a:buFont typeface="Arial" panose="020B0604020202020204" pitchFamily="34" charset="0"/>
              <a:buChar char="•"/>
            </a:pPr>
            <a:r>
              <a:rPr lang="es-CL" sz="1500" dirty="0">
                <a:latin typeface="Arial Narrow" panose="020B0606020202030204" pitchFamily="34" charset="0"/>
                <a:ea typeface="Calibri" panose="020F0502020204030204" pitchFamily="34" charset="0"/>
                <a:cs typeface="Arial" panose="020B0604020202020204" pitchFamily="34" charset="0"/>
              </a:rPr>
              <a:t>Cuando se observó un descarte completo desde la red en el agua, la proporción de especies se estimó de manera visual. En pocas ocasiones se pudo acceder a una muestra de la captura descartada</a:t>
            </a:r>
          </a:p>
          <a:p>
            <a:pPr marL="285750" indent="-285750" algn="just">
              <a:spcAft>
                <a:spcPts val="1800"/>
              </a:spcAft>
              <a:buFont typeface="Arial" panose="020B0604020202020204" pitchFamily="34" charset="0"/>
              <a:buChar char="•"/>
            </a:pPr>
            <a:r>
              <a:rPr lang="es-CL" sz="1500" dirty="0">
                <a:latin typeface="Arial Narrow" panose="020B0606020202030204" pitchFamily="34" charset="0"/>
                <a:ea typeface="Calibri" panose="020F0502020204030204" pitchFamily="34" charset="0"/>
                <a:cs typeface="Arial" panose="020B0604020202020204" pitchFamily="34" charset="0"/>
              </a:rPr>
              <a:t>Cuando el descarte fue parcial, se asumió que la proporción de especies de la captura descartada, fue el mismo que los de la captura retenida</a:t>
            </a:r>
          </a:p>
        </p:txBody>
      </p:sp>
      <p:sp>
        <p:nvSpPr>
          <p:cNvPr id="19" name="CuadroTexto 18">
            <a:extLst>
              <a:ext uri="{FF2B5EF4-FFF2-40B4-BE49-F238E27FC236}">
                <a16:creationId xmlns:a16="http://schemas.microsoft.com/office/drawing/2014/main" id="{E8A5F352-F359-4ED1-9A6D-8260A8385B5A}"/>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CONSIDERACIONES METODOLÓGICAS</a:t>
            </a:r>
          </a:p>
        </p:txBody>
      </p:sp>
      <p:sp>
        <p:nvSpPr>
          <p:cNvPr id="21" name="CuadroTexto 20">
            <a:extLst>
              <a:ext uri="{FF2B5EF4-FFF2-40B4-BE49-F238E27FC236}">
                <a16:creationId xmlns:a16="http://schemas.microsoft.com/office/drawing/2014/main" id="{447B3E73-98C5-4F72-9A85-823079A0E7F2}"/>
              </a:ext>
            </a:extLst>
          </p:cNvPr>
          <p:cNvSpPr txBox="1"/>
          <p:nvPr/>
        </p:nvSpPr>
        <p:spPr>
          <a:xfrm>
            <a:off x="8667319" y="121123"/>
            <a:ext cx="2823964" cy="253916"/>
          </a:xfrm>
          <a:prstGeom prst="rect">
            <a:avLst/>
          </a:prstGeom>
          <a:noFill/>
        </p:spPr>
        <p:txBody>
          <a:bodyPr wrap="square" rtlCol="0">
            <a:spAutoFit/>
          </a:bodyPr>
          <a:lstStyle/>
          <a:p>
            <a:pPr algn="r"/>
            <a:r>
              <a:rPr lang="es-CL" sz="1000" spc="250" dirty="0">
                <a:solidFill>
                  <a:schemeClr val="bg1"/>
                </a:solidFill>
              </a:rPr>
              <a:t>Instituto de Fomento Pesquero</a:t>
            </a:r>
          </a:p>
        </p:txBody>
      </p:sp>
      <p:pic>
        <p:nvPicPr>
          <p:cNvPr id="22" name="Imagen 21">
            <a:extLst>
              <a:ext uri="{FF2B5EF4-FFF2-40B4-BE49-F238E27FC236}">
                <a16:creationId xmlns:a16="http://schemas.microsoft.com/office/drawing/2014/main" id="{6C5338A8-F97C-44C7-AE69-C529EA304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1283" y="86081"/>
            <a:ext cx="587852" cy="324000"/>
          </a:xfrm>
          <a:prstGeom prst="rect">
            <a:avLst/>
          </a:prstGeom>
        </p:spPr>
      </p:pic>
    </p:spTree>
    <p:extLst>
      <p:ext uri="{BB962C8B-B14F-4D97-AF65-F5344CB8AC3E}">
        <p14:creationId xmlns:p14="http://schemas.microsoft.com/office/powerpoint/2010/main" val="173261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9EB83FC4-4217-2B44-449D-12A697B29D26}"/>
              </a:ext>
            </a:extLst>
          </p:cNvPr>
          <p:cNvGraphicFramePr>
            <a:graphicFrameLocks noGrp="1"/>
          </p:cNvGraphicFramePr>
          <p:nvPr>
            <p:extLst>
              <p:ext uri="{D42A27DB-BD31-4B8C-83A1-F6EECF244321}">
                <p14:modId xmlns:p14="http://schemas.microsoft.com/office/powerpoint/2010/main" val="194096850"/>
              </p:ext>
            </p:extLst>
          </p:nvPr>
        </p:nvGraphicFramePr>
        <p:xfrm>
          <a:off x="622570" y="612843"/>
          <a:ext cx="10953345" cy="6011317"/>
        </p:xfrm>
        <a:graphic>
          <a:graphicData uri="http://schemas.openxmlformats.org/drawingml/2006/table">
            <a:tbl>
              <a:tblPr firstRow="1" firstCol="1" bandRow="1"/>
              <a:tblGrid>
                <a:gridCol w="1809345">
                  <a:extLst>
                    <a:ext uri="{9D8B030D-6E8A-4147-A177-3AD203B41FA5}">
                      <a16:colId xmlns:a16="http://schemas.microsoft.com/office/drawing/2014/main" val="2009513287"/>
                    </a:ext>
                  </a:extLst>
                </a:gridCol>
                <a:gridCol w="486383">
                  <a:extLst>
                    <a:ext uri="{9D8B030D-6E8A-4147-A177-3AD203B41FA5}">
                      <a16:colId xmlns:a16="http://schemas.microsoft.com/office/drawing/2014/main" val="2979132184"/>
                    </a:ext>
                  </a:extLst>
                </a:gridCol>
                <a:gridCol w="535021">
                  <a:extLst>
                    <a:ext uri="{9D8B030D-6E8A-4147-A177-3AD203B41FA5}">
                      <a16:colId xmlns:a16="http://schemas.microsoft.com/office/drawing/2014/main" val="3832587381"/>
                    </a:ext>
                  </a:extLst>
                </a:gridCol>
                <a:gridCol w="554477">
                  <a:extLst>
                    <a:ext uri="{9D8B030D-6E8A-4147-A177-3AD203B41FA5}">
                      <a16:colId xmlns:a16="http://schemas.microsoft.com/office/drawing/2014/main" val="2397490463"/>
                    </a:ext>
                  </a:extLst>
                </a:gridCol>
                <a:gridCol w="544749">
                  <a:extLst>
                    <a:ext uri="{9D8B030D-6E8A-4147-A177-3AD203B41FA5}">
                      <a16:colId xmlns:a16="http://schemas.microsoft.com/office/drawing/2014/main" val="3733784022"/>
                    </a:ext>
                  </a:extLst>
                </a:gridCol>
                <a:gridCol w="593387">
                  <a:extLst>
                    <a:ext uri="{9D8B030D-6E8A-4147-A177-3AD203B41FA5}">
                      <a16:colId xmlns:a16="http://schemas.microsoft.com/office/drawing/2014/main" val="2518212172"/>
                    </a:ext>
                  </a:extLst>
                </a:gridCol>
                <a:gridCol w="525294">
                  <a:extLst>
                    <a:ext uri="{9D8B030D-6E8A-4147-A177-3AD203B41FA5}">
                      <a16:colId xmlns:a16="http://schemas.microsoft.com/office/drawing/2014/main" val="1675821346"/>
                    </a:ext>
                  </a:extLst>
                </a:gridCol>
                <a:gridCol w="535021">
                  <a:extLst>
                    <a:ext uri="{9D8B030D-6E8A-4147-A177-3AD203B41FA5}">
                      <a16:colId xmlns:a16="http://schemas.microsoft.com/office/drawing/2014/main" val="4060085741"/>
                    </a:ext>
                  </a:extLst>
                </a:gridCol>
                <a:gridCol w="515566">
                  <a:extLst>
                    <a:ext uri="{9D8B030D-6E8A-4147-A177-3AD203B41FA5}">
                      <a16:colId xmlns:a16="http://schemas.microsoft.com/office/drawing/2014/main" val="612219915"/>
                    </a:ext>
                  </a:extLst>
                </a:gridCol>
                <a:gridCol w="505781">
                  <a:extLst>
                    <a:ext uri="{9D8B030D-6E8A-4147-A177-3AD203B41FA5}">
                      <a16:colId xmlns:a16="http://schemas.microsoft.com/office/drawing/2014/main" val="2246385823"/>
                    </a:ext>
                  </a:extLst>
                </a:gridCol>
                <a:gridCol w="622627">
                  <a:extLst>
                    <a:ext uri="{9D8B030D-6E8A-4147-A177-3AD203B41FA5}">
                      <a16:colId xmlns:a16="http://schemas.microsoft.com/office/drawing/2014/main" val="1904991990"/>
                    </a:ext>
                  </a:extLst>
                </a:gridCol>
                <a:gridCol w="632298">
                  <a:extLst>
                    <a:ext uri="{9D8B030D-6E8A-4147-A177-3AD203B41FA5}">
                      <a16:colId xmlns:a16="http://schemas.microsoft.com/office/drawing/2014/main" val="4106423740"/>
                    </a:ext>
                  </a:extLst>
                </a:gridCol>
                <a:gridCol w="632298">
                  <a:extLst>
                    <a:ext uri="{9D8B030D-6E8A-4147-A177-3AD203B41FA5}">
                      <a16:colId xmlns:a16="http://schemas.microsoft.com/office/drawing/2014/main" val="2324242806"/>
                    </a:ext>
                  </a:extLst>
                </a:gridCol>
                <a:gridCol w="817123">
                  <a:extLst>
                    <a:ext uri="{9D8B030D-6E8A-4147-A177-3AD203B41FA5}">
                      <a16:colId xmlns:a16="http://schemas.microsoft.com/office/drawing/2014/main" val="300832889"/>
                    </a:ext>
                  </a:extLst>
                </a:gridCol>
                <a:gridCol w="904673">
                  <a:extLst>
                    <a:ext uri="{9D8B030D-6E8A-4147-A177-3AD203B41FA5}">
                      <a16:colId xmlns:a16="http://schemas.microsoft.com/office/drawing/2014/main" val="79794843"/>
                    </a:ext>
                  </a:extLst>
                </a:gridCol>
                <a:gridCol w="739302">
                  <a:extLst>
                    <a:ext uri="{9D8B030D-6E8A-4147-A177-3AD203B41FA5}">
                      <a16:colId xmlns:a16="http://schemas.microsoft.com/office/drawing/2014/main" val="1520912685"/>
                    </a:ext>
                  </a:extLst>
                </a:gridCol>
              </a:tblGrid>
              <a:tr h="270514">
                <a:tc rowSpan="2">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Flota / Región</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12">
                  <a:txBody>
                    <a:bodyPr/>
                    <a:lstStyle/>
                    <a:p>
                      <a:pPr algn="ctr">
                        <a:lnSpc>
                          <a:spcPct val="107000"/>
                        </a:lnSpc>
                        <a:spcAft>
                          <a:spcPts val="800"/>
                        </a:spcAft>
                      </a:pPr>
                      <a:r>
                        <a:rPr lang="es-CL" sz="105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Mes</a:t>
                      </a:r>
                      <a:endParaRPr lang="es-CL"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rowSpan="2">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Viajes muestreados</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p>
                      <a:pPr algn="ctr">
                        <a:lnSpc>
                          <a:spcPct val="107000"/>
                        </a:lnSpc>
                        <a:spcAft>
                          <a:spcPts val="800"/>
                        </a:spcAft>
                      </a:pPr>
                      <a:r>
                        <a:rPr lang="es-CL" sz="1100" b="1"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N°</a:t>
                      </a: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total viajes (</a:t>
                      </a:r>
                      <a:r>
                        <a:rPr lang="es-CL" sz="1100" b="1"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Sernapesca</a:t>
                      </a: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Cobertura</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50339070"/>
                  </a:ext>
                </a:extLst>
              </a:tr>
              <a:tr h="322873">
                <a:tc vMerge="1">
                  <a:txBody>
                    <a:bodyPr/>
                    <a:lstStyle/>
                    <a:p>
                      <a:endParaRPr lang="es-CL"/>
                    </a:p>
                  </a:txBody>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Ene</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Feb</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Mar</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Abr</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May</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Jun</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Jul</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Ago</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Sep</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Oct</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Nov</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Dic</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es-CL"/>
                    </a:p>
                  </a:txBody>
                  <a:tcPr/>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3401680967"/>
                  </a:ext>
                </a:extLst>
              </a:tr>
              <a:tr h="474714">
                <a:tc>
                  <a:txBody>
                    <a:bodyPr/>
                    <a:lstStyle/>
                    <a:p>
                      <a:pPr algn="l">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Artesanal (anchoveta) Arica y Parinacota</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5(8)</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15(40)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11(30)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11(20)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12(24)</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6(5)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7(8)</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10(18)</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77(153)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1.724</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4,5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43629684"/>
                  </a:ext>
                </a:extLst>
              </a:tr>
              <a:tr h="474714">
                <a:tc>
                  <a:txBody>
                    <a:bodyPr/>
                    <a:lstStyle/>
                    <a:p>
                      <a:pPr algn="l">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Industrial (anchoveta/jurel) Arica y Parinacota</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3(4)</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5(10)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5(19)</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36(73)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11(28)</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9(19)</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18(12)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19(19)</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8(15)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125(202)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563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22,2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01715018"/>
                  </a:ext>
                </a:extLst>
              </a:tr>
              <a:tr h="381805">
                <a:tc>
                  <a:txBody>
                    <a:bodyPr/>
                    <a:lstStyle/>
                    <a:p>
                      <a:pPr algn="l">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Artesanal (anchoveta) Tarapacá</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2(6)</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5(10)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8(14)</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15(30)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885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1,7</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632681"/>
                  </a:ext>
                </a:extLst>
              </a:tr>
              <a:tr h="474714">
                <a:tc>
                  <a:txBody>
                    <a:bodyPr/>
                    <a:lstStyle/>
                    <a:p>
                      <a:pPr algn="l">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Industrial (anchoveta/jurel) Tarapacá</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21(36)</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15(11)</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32(57)</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32(101)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38(75)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24(36)</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23(38)</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23(22)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31(71)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28(44)</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267(491)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1.155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23,1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05237494"/>
                  </a:ext>
                </a:extLst>
              </a:tr>
              <a:tr h="474714">
                <a:tc>
                  <a:txBody>
                    <a:bodyPr/>
                    <a:lstStyle/>
                    <a:p>
                      <a:pPr algn="l">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Industrial (anchoveta/jurel) Antofagasta</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8(15)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6(20)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6(11)</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11(24)</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7(19)</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39(90)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419</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9,3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433317882"/>
                  </a:ext>
                </a:extLst>
              </a:tr>
              <a:tr h="381805">
                <a:tc>
                  <a:txBody>
                    <a:bodyPr/>
                    <a:lstStyle/>
                    <a:p>
                      <a:pPr algn="l">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Artesanal (anchoveta/jurel) Caldera</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5(12)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10(16)</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5(9)</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3(9)</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2(4)</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4(8)</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8(15)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37(73)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1.054</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73644744"/>
                  </a:ext>
                </a:extLst>
              </a:tr>
              <a:tr h="432329">
                <a:tc>
                  <a:txBody>
                    <a:bodyPr/>
                    <a:lstStyle/>
                    <a:p>
                      <a:pPr algn="l">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Artesanal (anchoveta/jurel) Coquimbo</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8(9)</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8(11)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8(14)</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39(43)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510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7,6</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039973196"/>
                  </a:ext>
                </a:extLst>
              </a:tr>
              <a:tr h="461999">
                <a:tc>
                  <a:txBody>
                    <a:bodyPr/>
                    <a:lstStyle/>
                    <a:p>
                      <a:pPr algn="l">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Artesanal (sardina común/anchoveta) Biobío</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22(42)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5(9)</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27(51)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4.845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0,6</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71224768"/>
                  </a:ext>
                </a:extLst>
              </a:tr>
              <a:tr h="461999">
                <a:tc>
                  <a:txBody>
                    <a:bodyPr/>
                    <a:lstStyle/>
                    <a:p>
                      <a:pPr algn="l">
                        <a:lnSpc>
                          <a:spcPct val="107000"/>
                        </a:lnSpc>
                        <a:spcAft>
                          <a:spcPts val="800"/>
                        </a:spcAft>
                      </a:pPr>
                      <a:r>
                        <a:rPr lang="es-CL" sz="1100" dirty="0">
                          <a:effectLst/>
                          <a:latin typeface="Arial Narrow" panose="020B0606020202030204" pitchFamily="34" charset="0"/>
                          <a:ea typeface="Calibri" panose="020F0502020204030204" pitchFamily="34" charset="0"/>
                          <a:cs typeface="Arial" panose="020B0604020202020204" pitchFamily="34" charset="0"/>
                        </a:rPr>
                        <a:t>Artesanal (sardina común/anchoveta) Los Ríos</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9(12)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10(13)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927</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586711778"/>
                  </a:ext>
                </a:extLst>
              </a:tr>
              <a:tr h="577711">
                <a:tc>
                  <a:txBody>
                    <a:bodyPr/>
                    <a:lstStyle/>
                    <a:p>
                      <a:pPr algn="l">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Industrial (Jurel) Valparaíso a Los Lagos y aguas internacionales</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11(36)</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15(45)</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10(26)</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11(33)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13(42)</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7(23)</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9(27)</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76(232)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813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9,3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681067234"/>
                  </a:ext>
                </a:extLst>
              </a:tr>
              <a:tr h="397573">
                <a:tc>
                  <a:txBody>
                    <a:bodyPr/>
                    <a:lstStyle/>
                    <a:p>
                      <a:pPr algn="l">
                        <a:lnSpc>
                          <a:spcPct val="107000"/>
                        </a:lnSpc>
                        <a:spcAft>
                          <a:spcPts val="800"/>
                        </a:spcAft>
                      </a:pPr>
                      <a:r>
                        <a:rPr lang="es-CL" sz="1100" dirty="0">
                          <a:effectLst/>
                          <a:latin typeface="Arial Narrow" panose="020B0606020202030204" pitchFamily="34" charset="0"/>
                          <a:ea typeface="Calibri" panose="020F0502020204030204" pitchFamily="34" charset="0"/>
                          <a:cs typeface="Arial" panose="020B0604020202020204" pitchFamily="34" charset="0"/>
                        </a:rPr>
                        <a:t>Artesanal (sardina austral) Los Lagos</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5(12)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6(8)</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4(1)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2(4)</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0</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19(27)</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498</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3,8</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75024201"/>
                  </a:ext>
                </a:extLst>
              </a:tr>
              <a:tr h="423853">
                <a:tc>
                  <a:txBody>
                    <a:bodyPr/>
                    <a:lstStyle/>
                    <a:p>
                      <a:pPr algn="just">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Total</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50(86)</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51(94)</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116(225)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56(176)</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116(232)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81(172)</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61(119)</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1(1)</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6(9)</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50(46)</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71(123)</a:t>
                      </a:r>
                      <a:endParaRPr lang="es-CL" sz="110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72(122)</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731(1.405)</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13.393</a:t>
                      </a:r>
                      <a:endParaRPr lang="es-CL"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CL" sz="1100" b="1" dirty="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rPr>
                        <a:t>5,5</a:t>
                      </a:r>
                    </a:p>
                  </a:txBody>
                  <a:tcPr marL="41703" marR="41703"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5239770"/>
                  </a:ext>
                </a:extLst>
              </a:tr>
            </a:tbl>
          </a:graphicData>
        </a:graphic>
      </p:graphicFrame>
      <p:sp>
        <p:nvSpPr>
          <p:cNvPr id="5" name="CuadroTexto 3">
            <a:extLst>
              <a:ext uri="{FF2B5EF4-FFF2-40B4-BE49-F238E27FC236}">
                <a16:creationId xmlns:a16="http://schemas.microsoft.com/office/drawing/2014/main" id="{1008ADFC-0F5C-23E3-524A-7FCDF138E1E1}"/>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VIAJES CON OBSERVADOR CIENTÍFICO A BORDO POR PESQUERÍA Y REGIÓN DURANTE 2021</a:t>
            </a:r>
          </a:p>
        </p:txBody>
      </p:sp>
      <p:grpSp>
        <p:nvGrpSpPr>
          <p:cNvPr id="2" name="Grupo 1">
            <a:extLst>
              <a:ext uri="{FF2B5EF4-FFF2-40B4-BE49-F238E27FC236}">
                <a16:creationId xmlns:a16="http://schemas.microsoft.com/office/drawing/2014/main" id="{CBF1422A-A89C-C7C4-F12B-87283B18E42A}"/>
              </a:ext>
            </a:extLst>
          </p:cNvPr>
          <p:cNvGrpSpPr/>
          <p:nvPr/>
        </p:nvGrpSpPr>
        <p:grpSpPr>
          <a:xfrm>
            <a:off x="8667319" y="86081"/>
            <a:ext cx="3411816" cy="324000"/>
            <a:chOff x="8667319" y="86081"/>
            <a:chExt cx="3411816" cy="324000"/>
          </a:xfrm>
        </p:grpSpPr>
        <p:sp>
          <p:nvSpPr>
            <p:cNvPr id="6" name="CuadroTexto 5">
              <a:extLst>
                <a:ext uri="{FF2B5EF4-FFF2-40B4-BE49-F238E27FC236}">
                  <a16:creationId xmlns:a16="http://schemas.microsoft.com/office/drawing/2014/main" id="{787E644E-47A7-17CF-69A0-1D983AC2290A}"/>
                </a:ext>
              </a:extLst>
            </p:cNvPr>
            <p:cNvSpPr txBox="1"/>
            <p:nvPr/>
          </p:nvSpPr>
          <p:spPr>
            <a:xfrm>
              <a:off x="8667319" y="121123"/>
              <a:ext cx="2823964" cy="253916"/>
            </a:xfrm>
            <a:prstGeom prst="rect">
              <a:avLst/>
            </a:prstGeom>
            <a:noFill/>
          </p:spPr>
          <p:txBody>
            <a:bodyPr wrap="square" rtlCol="0">
              <a:spAutoFit/>
            </a:bodyPr>
            <a:lstStyle/>
            <a:p>
              <a:pPr algn="r"/>
              <a:r>
                <a:rPr lang="es-CL" sz="1000" spc="250" dirty="0">
                  <a:solidFill>
                    <a:schemeClr val="bg1"/>
                  </a:solidFill>
                </a:rPr>
                <a:t>Instituto de Fomento Pesquero</a:t>
              </a:r>
            </a:p>
          </p:txBody>
        </p:sp>
        <p:pic>
          <p:nvPicPr>
            <p:cNvPr id="7" name="Imagen 6">
              <a:extLst>
                <a:ext uri="{FF2B5EF4-FFF2-40B4-BE49-F238E27FC236}">
                  <a16:creationId xmlns:a16="http://schemas.microsoft.com/office/drawing/2014/main" id="{E6A0DCE4-2177-E727-6658-0583BE366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283" y="86081"/>
              <a:ext cx="587852" cy="324000"/>
            </a:xfrm>
            <a:prstGeom prst="rect">
              <a:avLst/>
            </a:prstGeom>
          </p:spPr>
        </p:pic>
      </p:grpSp>
    </p:spTree>
    <p:extLst>
      <p:ext uri="{BB962C8B-B14F-4D97-AF65-F5344CB8AC3E}">
        <p14:creationId xmlns:p14="http://schemas.microsoft.com/office/powerpoint/2010/main" val="397245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808E064-9669-55A3-1717-B31EA322D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961" y="1909805"/>
            <a:ext cx="4952291" cy="305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195CD555-3E9A-5058-FE95-0C291BA570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1342" y="1909806"/>
            <a:ext cx="4960214" cy="305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3">
            <a:extLst>
              <a:ext uri="{FF2B5EF4-FFF2-40B4-BE49-F238E27FC236}">
                <a16:creationId xmlns:a16="http://schemas.microsoft.com/office/drawing/2014/main" id="{D25B9D4A-F7B2-4FBD-C3F6-E57A996DBCB2}"/>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VIAJES CON OBSERVADOR CIENTÍFICO A BORDO POR PESQUERÍA DURANTE 2021</a:t>
            </a:r>
          </a:p>
        </p:txBody>
      </p:sp>
      <p:sp>
        <p:nvSpPr>
          <p:cNvPr id="8" name="CuadroTexto 7">
            <a:extLst>
              <a:ext uri="{FF2B5EF4-FFF2-40B4-BE49-F238E27FC236}">
                <a16:creationId xmlns:a16="http://schemas.microsoft.com/office/drawing/2014/main" id="{FF12DC8A-DDA1-AA8F-D2E8-79D143AFA7AE}"/>
              </a:ext>
            </a:extLst>
          </p:cNvPr>
          <p:cNvSpPr txBox="1"/>
          <p:nvPr/>
        </p:nvSpPr>
        <p:spPr>
          <a:xfrm>
            <a:off x="836578" y="1031777"/>
            <a:ext cx="5304763" cy="738664"/>
          </a:xfrm>
          <a:prstGeom prst="rect">
            <a:avLst/>
          </a:prstGeom>
          <a:noFill/>
        </p:spPr>
        <p:txBody>
          <a:bodyPr wrap="square">
            <a:spAutoFit/>
          </a:bodyPr>
          <a:lstStyle/>
          <a:p>
            <a:pPr algn="ctr"/>
            <a:r>
              <a:rPr lang="es-CL" sz="1400" dirty="0">
                <a:latin typeface="Arial Narrow" panose="020B0606020202030204" pitchFamily="34" charset="0"/>
                <a:ea typeface="Calibri" panose="020F0502020204030204" pitchFamily="34" charset="0"/>
                <a:cs typeface="Times New Roman" panose="02020603050405020304" pitchFamily="18" charset="0"/>
              </a:rPr>
              <a:t>E</a:t>
            </a:r>
            <a:r>
              <a:rPr lang="es-CL" sz="1400" dirty="0">
                <a:effectLst/>
                <a:latin typeface="Arial Narrow" panose="020B0606020202030204" pitchFamily="34" charset="0"/>
                <a:ea typeface="Calibri" panose="020F0502020204030204" pitchFamily="34" charset="0"/>
                <a:cs typeface="Times New Roman" panose="02020603050405020304" pitchFamily="18" charset="0"/>
              </a:rPr>
              <a:t>mbarques de observadores científicos realizados en la flota cerquera industrial con operación en la zona norte (Región de Arica y Parinacota, Tarapacá y Antofagasta), dirigida a la captura de anchoveta y jurel</a:t>
            </a:r>
            <a:endParaRPr lang="es-CL" sz="1400" dirty="0">
              <a:latin typeface="Arial Narrow" panose="020B0606020202030204" pitchFamily="34" charset="0"/>
            </a:endParaRPr>
          </a:p>
        </p:txBody>
      </p:sp>
      <p:sp>
        <p:nvSpPr>
          <p:cNvPr id="9" name="CuadroTexto 8">
            <a:extLst>
              <a:ext uri="{FF2B5EF4-FFF2-40B4-BE49-F238E27FC236}">
                <a16:creationId xmlns:a16="http://schemas.microsoft.com/office/drawing/2014/main" id="{20BBD14D-1455-B2A6-737A-6F0A34A09239}"/>
              </a:ext>
            </a:extLst>
          </p:cNvPr>
          <p:cNvSpPr txBox="1"/>
          <p:nvPr/>
        </p:nvSpPr>
        <p:spPr>
          <a:xfrm>
            <a:off x="5949977" y="1072275"/>
            <a:ext cx="5304763" cy="738664"/>
          </a:xfrm>
          <a:prstGeom prst="rect">
            <a:avLst/>
          </a:prstGeom>
          <a:noFill/>
        </p:spPr>
        <p:txBody>
          <a:bodyPr wrap="square">
            <a:spAutoFit/>
          </a:bodyPr>
          <a:lstStyle/>
          <a:p>
            <a:pPr algn="ctr"/>
            <a:r>
              <a:rPr lang="es-CL" sz="1400" dirty="0">
                <a:latin typeface="Arial Narrow" panose="020B0606020202030204" pitchFamily="34" charset="0"/>
                <a:ea typeface="Calibri" panose="020F0502020204030204" pitchFamily="34" charset="0"/>
                <a:cs typeface="Times New Roman" panose="02020603050405020304" pitchFamily="18" charset="0"/>
              </a:rPr>
              <a:t>E</a:t>
            </a:r>
            <a:r>
              <a:rPr lang="es-CL" sz="1400" dirty="0">
                <a:effectLst/>
                <a:latin typeface="Arial Narrow" panose="020B0606020202030204" pitchFamily="34" charset="0"/>
                <a:ea typeface="Calibri" panose="020F0502020204030204" pitchFamily="34" charset="0"/>
                <a:cs typeface="Times New Roman" panose="02020603050405020304" pitchFamily="18" charset="0"/>
              </a:rPr>
              <a:t>mbarques de observadores científicos realizados en la flota cerquera </a:t>
            </a:r>
            <a:r>
              <a:rPr lang="es-CL" sz="1400" dirty="0">
                <a:latin typeface="Arial Narrow" panose="020B0606020202030204" pitchFamily="34" charset="0"/>
                <a:ea typeface="Calibri" panose="020F0502020204030204" pitchFamily="34" charset="0"/>
                <a:cs typeface="Times New Roman" panose="02020603050405020304" pitchFamily="18" charset="0"/>
              </a:rPr>
              <a:t>artesanal</a:t>
            </a:r>
            <a:r>
              <a:rPr lang="es-CL" sz="1400" dirty="0">
                <a:effectLst/>
                <a:latin typeface="Arial Narrow" panose="020B0606020202030204" pitchFamily="34" charset="0"/>
                <a:ea typeface="Calibri" panose="020F0502020204030204" pitchFamily="34" charset="0"/>
                <a:cs typeface="Times New Roman" panose="02020603050405020304" pitchFamily="18" charset="0"/>
              </a:rPr>
              <a:t> con operación en la zona norte (Región de Arica y Parinacota, Tarapacá y Antofagasta), dirigida a la captura de anchoveta</a:t>
            </a:r>
            <a:endParaRPr lang="es-CL" sz="1400" dirty="0">
              <a:latin typeface="Arial Narrow" panose="020B0606020202030204" pitchFamily="34" charset="0"/>
            </a:endParaRPr>
          </a:p>
        </p:txBody>
      </p:sp>
    </p:spTree>
    <p:extLst>
      <p:ext uri="{BB962C8B-B14F-4D97-AF65-F5344CB8AC3E}">
        <p14:creationId xmlns:p14="http://schemas.microsoft.com/office/powerpoint/2010/main" val="387891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491DC64-77C1-A303-CD94-6ECD374E66AC}"/>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VIAJES CON OBSERVADOR CIENTÍFICO A BORDO POR PESQUERÍA DURANTE 2021</a:t>
            </a:r>
          </a:p>
        </p:txBody>
      </p:sp>
      <p:pic>
        <p:nvPicPr>
          <p:cNvPr id="2050" name="Picture 2">
            <a:extLst>
              <a:ext uri="{FF2B5EF4-FFF2-40B4-BE49-F238E27FC236}">
                <a16:creationId xmlns:a16="http://schemas.microsoft.com/office/drawing/2014/main" id="{848DEC22-5B6D-9FEC-A794-4C75C5289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845" y="1901659"/>
            <a:ext cx="5765327" cy="3555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F080A37A-5888-B4C3-1C9D-5F82094AEB1F}"/>
              </a:ext>
            </a:extLst>
          </p:cNvPr>
          <p:cNvSpPr txBox="1"/>
          <p:nvPr/>
        </p:nvSpPr>
        <p:spPr>
          <a:xfrm>
            <a:off x="3008280" y="1058153"/>
            <a:ext cx="6094378" cy="738664"/>
          </a:xfrm>
          <a:prstGeom prst="rect">
            <a:avLst/>
          </a:prstGeom>
          <a:noFill/>
        </p:spPr>
        <p:txBody>
          <a:bodyPr wrap="square">
            <a:spAutoFit/>
          </a:bodyPr>
          <a:lstStyle/>
          <a:p>
            <a:pPr algn="ctr"/>
            <a:r>
              <a:rPr lang="es-CL" sz="1400" dirty="0">
                <a:latin typeface="Arial Narrow" panose="020B0606020202030204" pitchFamily="34" charset="0"/>
                <a:ea typeface="Calibri" panose="020F0502020204030204" pitchFamily="34" charset="0"/>
                <a:cs typeface="Times New Roman" panose="02020603050405020304" pitchFamily="18" charset="0"/>
              </a:rPr>
              <a:t>E</a:t>
            </a:r>
            <a:r>
              <a:rPr lang="es-CL" sz="1400" dirty="0">
                <a:effectLst/>
                <a:latin typeface="Arial Narrow" panose="020B0606020202030204" pitchFamily="34" charset="0"/>
                <a:ea typeface="Calibri" panose="020F0502020204030204" pitchFamily="34" charset="0"/>
                <a:cs typeface="Times New Roman" panose="02020603050405020304" pitchFamily="18" charset="0"/>
              </a:rPr>
              <a:t>mbarques de observadores científicos en la flota cerquera artesanal con operación en la zona centro norte (Región de Atacama y Coquimbo), dirigida a la captura de anchoveta y jurel</a:t>
            </a:r>
            <a:endParaRPr lang="es-CL" sz="1400" dirty="0">
              <a:latin typeface="Arial Narrow" panose="020B0606020202030204" pitchFamily="34" charset="0"/>
            </a:endParaRPr>
          </a:p>
        </p:txBody>
      </p:sp>
    </p:spTree>
    <p:extLst>
      <p:ext uri="{BB962C8B-B14F-4D97-AF65-F5344CB8AC3E}">
        <p14:creationId xmlns:p14="http://schemas.microsoft.com/office/powerpoint/2010/main" val="75444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C948789-04BD-2D83-6112-87FA4898335C}"/>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VIAJES CON OBSERVADOR CIENTÍFICO A BORDO POR PESQUERÍA DURANTE 2021</a:t>
            </a:r>
          </a:p>
        </p:txBody>
      </p:sp>
      <p:pic>
        <p:nvPicPr>
          <p:cNvPr id="3074" name="Picture 2">
            <a:extLst>
              <a:ext uri="{FF2B5EF4-FFF2-40B4-BE49-F238E27FC236}">
                <a16:creationId xmlns:a16="http://schemas.microsoft.com/office/drawing/2014/main" id="{CAD611EF-BDC4-F85F-FF2F-AEE59BD94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989" y="1987618"/>
            <a:ext cx="4888250" cy="301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ED70874F-9C8B-E3A8-DA98-A6EC36510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762" y="1987618"/>
            <a:ext cx="4764513" cy="293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adroTexto 7">
            <a:extLst>
              <a:ext uri="{FF2B5EF4-FFF2-40B4-BE49-F238E27FC236}">
                <a16:creationId xmlns:a16="http://schemas.microsoft.com/office/drawing/2014/main" id="{00C46B10-786C-A650-96DA-7E184AEFE354}"/>
              </a:ext>
            </a:extLst>
          </p:cNvPr>
          <p:cNvSpPr txBox="1"/>
          <p:nvPr/>
        </p:nvSpPr>
        <p:spPr>
          <a:xfrm>
            <a:off x="1227725" y="1014099"/>
            <a:ext cx="4647780" cy="996811"/>
          </a:xfrm>
          <a:prstGeom prst="rect">
            <a:avLst/>
          </a:prstGeom>
          <a:noFill/>
        </p:spPr>
        <p:txBody>
          <a:bodyPr wrap="square">
            <a:spAutoFit/>
          </a:bodyPr>
          <a:lstStyle/>
          <a:p>
            <a:pPr algn="ctr">
              <a:lnSpc>
                <a:spcPct val="107000"/>
              </a:lnSpc>
              <a:tabLst>
                <a:tab pos="5605463" algn="r"/>
              </a:tabLst>
            </a:pPr>
            <a:r>
              <a:rPr lang="es-CL" sz="1400" dirty="0">
                <a:latin typeface="Arial Narrow" panose="020B0606020202030204" pitchFamily="34" charset="0"/>
                <a:ea typeface="Calibri" panose="020F0502020204030204" pitchFamily="34" charset="0"/>
                <a:cs typeface="Times New Roman" panose="02020603050405020304" pitchFamily="18" charset="0"/>
              </a:rPr>
              <a:t>E</a:t>
            </a:r>
            <a:r>
              <a:rPr lang="es-CL" sz="1400" dirty="0">
                <a:effectLst/>
                <a:latin typeface="Arial Narrow" panose="020B0606020202030204" pitchFamily="34" charset="0"/>
                <a:ea typeface="Calibri" panose="020F0502020204030204" pitchFamily="34" charset="0"/>
                <a:cs typeface="Times New Roman" panose="02020603050405020304" pitchFamily="18" charset="0"/>
              </a:rPr>
              <a:t>mbarques de observadores científicos en la flota cerquera industrial con operación en la zona centro sur (Región de Valparaíso a la Región de Los Lagos y aguas internacionales), dirigida a la captura de jurel</a:t>
            </a:r>
          </a:p>
        </p:txBody>
      </p:sp>
      <p:sp>
        <p:nvSpPr>
          <p:cNvPr id="10" name="CuadroTexto 9">
            <a:extLst>
              <a:ext uri="{FF2B5EF4-FFF2-40B4-BE49-F238E27FC236}">
                <a16:creationId xmlns:a16="http://schemas.microsoft.com/office/drawing/2014/main" id="{624068C6-FF7D-3890-98D9-CD50976ADB7B}"/>
              </a:ext>
            </a:extLst>
          </p:cNvPr>
          <p:cNvSpPr txBox="1"/>
          <p:nvPr/>
        </p:nvSpPr>
        <p:spPr>
          <a:xfrm>
            <a:off x="6316496" y="1030580"/>
            <a:ext cx="4452023" cy="954107"/>
          </a:xfrm>
          <a:prstGeom prst="rect">
            <a:avLst/>
          </a:prstGeom>
          <a:noFill/>
        </p:spPr>
        <p:txBody>
          <a:bodyPr wrap="square">
            <a:spAutoFit/>
          </a:bodyPr>
          <a:lstStyle/>
          <a:p>
            <a:pPr algn="ctr"/>
            <a:r>
              <a:rPr lang="es-CL" sz="1400" dirty="0">
                <a:latin typeface="Arial Narrow" panose="020B0606020202030204" pitchFamily="34" charset="0"/>
                <a:ea typeface="Calibri" panose="020F0502020204030204" pitchFamily="34" charset="0"/>
                <a:cs typeface="Times New Roman" panose="02020603050405020304" pitchFamily="18" charset="0"/>
              </a:rPr>
              <a:t>E</a:t>
            </a:r>
            <a:r>
              <a:rPr lang="es-CL" sz="1400" dirty="0">
                <a:effectLst/>
                <a:latin typeface="Arial Narrow" panose="020B0606020202030204" pitchFamily="34" charset="0"/>
                <a:ea typeface="Calibri" panose="020F0502020204030204" pitchFamily="34" charset="0"/>
                <a:cs typeface="Times New Roman" panose="02020603050405020304" pitchFamily="18" charset="0"/>
              </a:rPr>
              <a:t>mbarques de observadores científicos en la flota cerquera artesanal con operación en la zona centro sur (Región de Valparaíso a la Región de Los Ríos), dirigida a la captura de sardina común y anchoveta</a:t>
            </a:r>
            <a:endParaRPr lang="es-CL" sz="1400" dirty="0">
              <a:latin typeface="Arial Narrow" panose="020B0606020202030204" pitchFamily="34" charset="0"/>
            </a:endParaRPr>
          </a:p>
        </p:txBody>
      </p:sp>
    </p:spTree>
    <p:extLst>
      <p:ext uri="{BB962C8B-B14F-4D97-AF65-F5344CB8AC3E}">
        <p14:creationId xmlns:p14="http://schemas.microsoft.com/office/powerpoint/2010/main" val="272288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5C02A8C-28B6-081C-EE90-4F6135A686DB}"/>
              </a:ext>
            </a:extLst>
          </p:cNvPr>
          <p:cNvSpPr txBox="1">
            <a:spLocks noChangeArrowheads="1"/>
          </p:cNvSpPr>
          <p:nvPr/>
        </p:nvSpPr>
        <p:spPr bwMode="auto">
          <a:xfrm>
            <a:off x="0" y="-14124"/>
            <a:ext cx="12192000" cy="52441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spcBef>
                <a:spcPct val="0"/>
              </a:spcBef>
              <a:buSzTx/>
              <a:buFontTx/>
              <a:buNone/>
            </a:pPr>
            <a:r>
              <a:rPr lang="es-CL" altLang="es-CL" sz="2800" dirty="0">
                <a:solidFill>
                  <a:schemeClr val="bg1"/>
                </a:solidFill>
                <a:latin typeface="Arial Narrow" panose="020B0606020202030204" pitchFamily="34" charset="0"/>
              </a:rPr>
              <a:t> </a:t>
            </a:r>
            <a:r>
              <a:rPr lang="es-CL" altLang="es-CL" sz="1600" dirty="0">
                <a:solidFill>
                  <a:schemeClr val="bg1"/>
                </a:solidFill>
                <a:latin typeface="Arial Narrow" panose="020B0606020202030204" pitchFamily="34" charset="0"/>
              </a:rPr>
              <a:t>VIAJES CON OBSERVADOR CIENTÍFICO A BORDO POR PESQUERÍA DURANTE 2021</a:t>
            </a:r>
          </a:p>
        </p:txBody>
      </p:sp>
      <p:pic>
        <p:nvPicPr>
          <p:cNvPr id="4098" name="Picture 2">
            <a:extLst>
              <a:ext uri="{FF2B5EF4-FFF2-40B4-BE49-F238E27FC236}">
                <a16:creationId xmlns:a16="http://schemas.microsoft.com/office/drawing/2014/main" id="{FE4FDE4F-AAFF-E771-C42F-FAFBE1D0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636" y="1896886"/>
            <a:ext cx="5776169" cy="355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7ECB305E-9754-6920-D7FF-1E382C057B45}"/>
              </a:ext>
            </a:extLst>
          </p:cNvPr>
          <p:cNvSpPr txBox="1"/>
          <p:nvPr/>
        </p:nvSpPr>
        <p:spPr>
          <a:xfrm>
            <a:off x="2699427" y="1257947"/>
            <a:ext cx="6094378" cy="535788"/>
          </a:xfrm>
          <a:prstGeom prst="rect">
            <a:avLst/>
          </a:prstGeom>
          <a:noFill/>
        </p:spPr>
        <p:txBody>
          <a:bodyPr wrap="square">
            <a:spAutoFit/>
          </a:bodyPr>
          <a:lstStyle/>
          <a:p>
            <a:pPr algn="ctr">
              <a:lnSpc>
                <a:spcPct val="107000"/>
              </a:lnSpc>
              <a:tabLst>
                <a:tab pos="5605463" algn="r"/>
                <a:tab pos="5605463" algn="r"/>
              </a:tabLst>
            </a:pPr>
            <a:r>
              <a:rPr lang="es-CL" sz="1400" dirty="0">
                <a:latin typeface="Arial Narrow" panose="020B0606020202030204" pitchFamily="34" charset="0"/>
                <a:ea typeface="Calibri" panose="020F0502020204030204" pitchFamily="34" charset="0"/>
                <a:cs typeface="Times New Roman" panose="02020603050405020304" pitchFamily="18" charset="0"/>
              </a:rPr>
              <a:t>E</a:t>
            </a:r>
            <a:r>
              <a:rPr lang="es-CL" sz="1400" dirty="0">
                <a:effectLst/>
                <a:latin typeface="Arial Narrow" panose="020B0606020202030204" pitchFamily="34" charset="0"/>
                <a:ea typeface="Calibri" panose="020F0502020204030204" pitchFamily="34" charset="0"/>
                <a:cs typeface="Times New Roman" panose="02020603050405020304" pitchFamily="18" charset="0"/>
              </a:rPr>
              <a:t>mbarques de observadores científicos en la flota cerquera artesanal con operación en la zona sur (Región de Los Lagos), dirigida a la captura de sardina austral</a:t>
            </a:r>
          </a:p>
        </p:txBody>
      </p:sp>
    </p:spTree>
    <p:extLst>
      <p:ext uri="{BB962C8B-B14F-4D97-AF65-F5344CB8AC3E}">
        <p14:creationId xmlns:p14="http://schemas.microsoft.com/office/powerpoint/2010/main" val="400546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7041</TotalTime>
  <Words>3544</Words>
  <Application>Microsoft Office PowerPoint</Application>
  <PresentationFormat>Panorámica</PresentationFormat>
  <Paragraphs>521</Paragraphs>
  <Slides>17</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Arial Narrow</vt:lpstr>
      <vt:lpstr>Calibri</vt:lpstr>
      <vt:lpstr>Calibri Light</vt:lpstr>
      <vt:lpstr>DINPro-Light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Benjamin Suarez</dc:creator>
  <cp:lastModifiedBy>Rodrigo Vega</cp:lastModifiedBy>
  <cp:revision>430</cp:revision>
  <cp:lastPrinted>2022-06-30T18:12:48Z</cp:lastPrinted>
  <dcterms:created xsi:type="dcterms:W3CDTF">2021-03-08T20:34:36Z</dcterms:created>
  <dcterms:modified xsi:type="dcterms:W3CDTF">2022-07-01T13:26:45Z</dcterms:modified>
</cp:coreProperties>
</file>